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7" r:id="rId2"/>
    <p:sldId id="295" r:id="rId3"/>
    <p:sldId id="279" r:id="rId4"/>
    <p:sldId id="319" r:id="rId5"/>
    <p:sldId id="318" r:id="rId6"/>
    <p:sldId id="362" r:id="rId7"/>
    <p:sldId id="340" r:id="rId8"/>
    <p:sldId id="361" r:id="rId9"/>
    <p:sldId id="374" r:id="rId10"/>
    <p:sldId id="359" r:id="rId11"/>
    <p:sldId id="358" r:id="rId12"/>
    <p:sldId id="360" r:id="rId13"/>
    <p:sldId id="341" r:id="rId14"/>
    <p:sldId id="347" r:id="rId15"/>
    <p:sldId id="325" r:id="rId16"/>
    <p:sldId id="328" r:id="rId17"/>
    <p:sldId id="329" r:id="rId18"/>
    <p:sldId id="330" r:id="rId19"/>
    <p:sldId id="332" r:id="rId20"/>
    <p:sldId id="363" r:id="rId21"/>
    <p:sldId id="342" r:id="rId22"/>
    <p:sldId id="348" r:id="rId23"/>
    <p:sldId id="343" r:id="rId24"/>
    <p:sldId id="349" r:id="rId25"/>
    <p:sldId id="352" r:id="rId26"/>
    <p:sldId id="353" r:id="rId27"/>
    <p:sldId id="354" r:id="rId28"/>
    <p:sldId id="355" r:id="rId29"/>
    <p:sldId id="367" r:id="rId30"/>
    <p:sldId id="356" r:id="rId31"/>
    <p:sldId id="364" r:id="rId32"/>
    <p:sldId id="365" r:id="rId33"/>
    <p:sldId id="366" r:id="rId34"/>
    <p:sldId id="350" r:id="rId35"/>
    <p:sldId id="368" r:id="rId36"/>
    <p:sldId id="370" r:id="rId37"/>
    <p:sldId id="371" r:id="rId38"/>
    <p:sldId id="372" r:id="rId39"/>
    <p:sldId id="373" r:id="rId40"/>
    <p:sldId id="344" r:id="rId41"/>
    <p:sldId id="345" r:id="rId42"/>
    <p:sldId id="346" r:id="rId43"/>
    <p:sldId id="324" r:id="rId44"/>
  </p:sldIdLst>
  <p:sldSz cx="9144000" cy="6858000" type="screen4x3"/>
  <p:notesSz cx="7315200" cy="9601200"/>
  <p:custDataLst>
    <p:tags r:id="rId48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1pPr>
    <a:lvl2pPr marL="457200" algn="l" rtl="0" fontAlgn="base">
      <a:spcBef>
        <a:spcPct val="50000"/>
      </a:spcBef>
      <a:spcAft>
        <a:spcPct val="0"/>
      </a:spcAft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2pPr>
    <a:lvl3pPr marL="914400" algn="l" rtl="0" fontAlgn="base">
      <a:spcBef>
        <a:spcPct val="50000"/>
      </a:spcBef>
      <a:spcAft>
        <a:spcPct val="0"/>
      </a:spcAft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3pPr>
    <a:lvl4pPr marL="1371600" algn="l" rtl="0" fontAlgn="base">
      <a:spcBef>
        <a:spcPct val="50000"/>
      </a:spcBef>
      <a:spcAft>
        <a:spcPct val="0"/>
      </a:spcAft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4pPr>
    <a:lvl5pPr marL="1828800" algn="l" rtl="0" fontAlgn="base">
      <a:spcBef>
        <a:spcPct val="50000"/>
      </a:spcBef>
      <a:spcAft>
        <a:spcPct val="0"/>
      </a:spcAft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5pPr>
    <a:lvl6pPr marL="2286000" algn="l" defTabSz="457200" rtl="0" eaLnBrk="1" latinLnBrk="0" hangingPunct="1"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6pPr>
    <a:lvl7pPr marL="2743200" algn="l" defTabSz="457200" rtl="0" eaLnBrk="1" latinLnBrk="0" hangingPunct="1"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7pPr>
    <a:lvl8pPr marL="3200400" algn="l" defTabSz="457200" rtl="0" eaLnBrk="1" latinLnBrk="0" hangingPunct="1"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8pPr>
    <a:lvl9pPr marL="3657600" algn="l" defTabSz="457200" rtl="0" eaLnBrk="1" latinLnBrk="0" hangingPunct="1">
      <a:defRPr sz="2000" b="1" i="1" kern="1200">
        <a:solidFill>
          <a:srgbClr val="009900"/>
        </a:solidFill>
        <a:latin typeface="Times New Roman" pitchFamily="-65" charset="0"/>
        <a:ea typeface="+mn-ea"/>
        <a:cs typeface="+mn-cs"/>
        <a:sym typeface="Symbol" pitchFamily="-65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00FF00"/>
    <a:srgbClr val="66FFFF"/>
    <a:srgbClr val="CC9900"/>
    <a:srgbClr val="CC0000"/>
    <a:srgbClr val="FFFF00"/>
    <a:srgbClr val="009900"/>
    <a:srgbClr val="00FF99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viewProps" Target="view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notesMaster" Target="notesMasters/notesMaster1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presProps" Target="presProps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handoutMaster" Target="handoutMasters/handoutMaster1.xml"/><Relationship Id="rId35" Type="http://schemas.openxmlformats.org/officeDocument/2006/relationships/slide" Target="slides/slide34.xml"/><Relationship Id="rId51" Type="http://schemas.openxmlformats.org/officeDocument/2006/relationships/theme" Target="theme/theme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b="0" i="0">
                <a:solidFill>
                  <a:schemeClr val="tx1"/>
                </a:solidFill>
                <a:latin typeface="Tahoma" pitchFamily="-65" charset="0"/>
              </a:defRPr>
            </a:lvl1pPr>
          </a:lstStyle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 i="0">
                <a:solidFill>
                  <a:schemeClr val="tx1"/>
                </a:solidFill>
                <a:latin typeface="Tahoma" pitchFamily="-65" charset="0"/>
              </a:defRPr>
            </a:lvl1pPr>
          </a:lstStyle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b="0" i="0">
                <a:solidFill>
                  <a:schemeClr val="tx1"/>
                </a:solidFill>
                <a:latin typeface="Tahoma" pitchFamily="-65" charset="0"/>
              </a:defRPr>
            </a:lvl1pPr>
          </a:lstStyle>
          <a:p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 i="0">
                <a:solidFill>
                  <a:schemeClr val="tx1"/>
                </a:solidFill>
                <a:latin typeface="Tahoma" pitchFamily="-65" charset="0"/>
              </a:defRPr>
            </a:lvl1pPr>
          </a:lstStyle>
          <a:p>
            <a:fld id="{4055F157-0BCD-B44E-BF76-03D5C18904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 i="0">
                <a:solidFill>
                  <a:schemeClr val="tx1"/>
                </a:solidFill>
              </a:defRPr>
            </a:lvl1pPr>
          </a:lstStyle>
          <a:p>
            <a:fld id="{43C87633-A9D8-0645-BCB9-4C6FAC12F1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6" charset="0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6" charset="0"/>
        <a:ea typeface="ＭＳ Ｐゴシック" pitchFamily="4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6" charset="0"/>
        <a:ea typeface="ＭＳ Ｐゴシック" pitchFamily="4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6" charset="0"/>
        <a:ea typeface="ＭＳ Ｐゴシック" pitchFamily="4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6" charset="0"/>
        <a:ea typeface="ＭＳ Ｐゴシック" pitchFamily="4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B163C-9856-4B4B-811F-65E1C030274D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200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59045-63B4-B444-994A-BF4CF7C38724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981075"/>
            <a:ext cx="4708525" cy="3532188"/>
          </a:xfrm>
          <a:ln/>
        </p:spPr>
      </p:sp>
      <p:sp>
        <p:nvSpPr>
          <p:cNvPr id="2355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101725" y="4854575"/>
            <a:ext cx="4914900" cy="5892800"/>
          </a:xfrm>
          <a:noFill/>
          <a:ln/>
        </p:spPr>
        <p:txBody>
          <a:bodyPr>
            <a:spAutoFit/>
          </a:bodyPr>
          <a:lstStyle/>
          <a:p>
            <a:pPr eaLnBrk="1">
              <a:lnSpc>
                <a:spcPct val="83000"/>
              </a:lnSpc>
              <a:spcBef>
                <a:spcPct val="0"/>
              </a:spcBef>
              <a:buSzPct val="45000"/>
              <a:tabLst>
                <a:tab pos="685800" algn="l"/>
                <a:tab pos="1373188" algn="l"/>
                <a:tab pos="2058988" algn="l"/>
                <a:tab pos="2746375" algn="l"/>
                <a:tab pos="3433763" algn="l"/>
                <a:tab pos="4119563" algn="l"/>
                <a:tab pos="4806950" algn="l"/>
              </a:tabLst>
            </a:pPr>
            <a:endParaRPr lang="en-GB" sz="1900">
              <a:latin typeface="Times New Roman" pitchFamily="-60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147888"/>
            <a:ext cx="9009063" cy="1052512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44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45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46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228600"/>
            <a:ext cx="20447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5984875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3962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3962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962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3962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ltGray">
          <a:xfrm>
            <a:off x="379413" y="477838"/>
            <a:ext cx="438150" cy="2841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ltGray">
          <a:xfrm>
            <a:off x="762000" y="477838"/>
            <a:ext cx="328613" cy="2841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ltGray">
          <a:xfrm>
            <a:off x="503238" y="900113"/>
            <a:ext cx="422275" cy="2841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ltGray">
          <a:xfrm>
            <a:off x="838200" y="935038"/>
            <a:ext cx="368300" cy="2841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ltGray">
          <a:xfrm>
            <a:off x="127000" y="701675"/>
            <a:ext cx="560388" cy="254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gray">
          <a:xfrm>
            <a:off x="762000" y="479425"/>
            <a:ext cx="31750" cy="6318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gray">
          <a:xfrm>
            <a:off x="404813" y="927100"/>
            <a:ext cx="8226425" cy="746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kumimoji="1" lang="en-US" sz="2400" b="0" i="0">
              <a:solidFill>
                <a:schemeClr val="tx1"/>
              </a:solidFill>
              <a:latin typeface="Tahoma" pitchFamily="-65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8077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rgbClr val="FF9900"/>
                </a:solidFill>
                <a:latin typeface="Arial" pitchFamily="-65" charset="0"/>
                <a:ea typeface="SimSun" pitchFamily="2" charset="-122"/>
                <a:cs typeface="SimSun" pitchFamily="2" charset="-122"/>
              </a:defRPr>
            </a:lvl1pPr>
          </a:lstStyle>
          <a:p>
            <a:r>
              <a:rPr lang="en-US" altLang="zh-CN" dirty="0" smtClean="0"/>
              <a:t>CS580P: Programming Models for Emerging Platforms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+mj-lt"/>
          <a:ea typeface="ＭＳ Ｐゴシック" pitchFamily="-28" charset="-128"/>
          <a:cs typeface="ＭＳ Ｐゴシック" pitchFamily="-2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  <a:ea typeface="ＭＳ Ｐゴシック" pitchFamily="-28" charset="-128"/>
          <a:cs typeface="ＭＳ Ｐゴシック" pitchFamily="-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  <a:ea typeface="ＭＳ Ｐゴシック" pitchFamily="-28" charset="-128"/>
          <a:cs typeface="ＭＳ Ｐゴシック" pitchFamily="-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  <a:ea typeface="ＭＳ Ｐゴシック" pitchFamily="-28" charset="-128"/>
          <a:cs typeface="ＭＳ Ｐゴシック" pitchFamily="-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  <a:ea typeface="ＭＳ Ｐゴシック" pitchFamily="-28" charset="-128"/>
          <a:cs typeface="ＭＳ Ｐゴシック" pitchFamily="-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Comic Sans MS" pitchFamily="4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-65" charset="2"/>
        <a:buBlip>
          <a:blip r:embed="rId14"/>
        </a:buBlip>
        <a:defRPr sz="2800">
          <a:solidFill>
            <a:schemeClr val="tx1"/>
          </a:solidFill>
          <a:latin typeface="+mn-lt"/>
          <a:ea typeface="ＭＳ Ｐゴシック" pitchFamily="-28" charset="-128"/>
          <a:cs typeface="ＭＳ Ｐゴシック" pitchFamily="-2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65" charset="2"/>
        <a:buChar char="¬"/>
        <a:defRPr sz="2600">
          <a:solidFill>
            <a:schemeClr val="tx1"/>
          </a:solidFill>
          <a:latin typeface="+mn-lt"/>
          <a:ea typeface="ＭＳ Ｐゴシック" pitchFamily="4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29000"/>
        </a:buClr>
        <a:buSzPct val="55000"/>
        <a:buFont typeface="Wingdings" pitchFamily="-65" charset="2"/>
        <a:buChar char="v"/>
        <a:defRPr sz="2400">
          <a:solidFill>
            <a:schemeClr val="tx1"/>
          </a:solidFill>
          <a:latin typeface="+mn-lt"/>
          <a:ea typeface="ＭＳ Ｐゴシック" pitchFamily="4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-65" charset="2"/>
        <a:buChar char="n"/>
        <a:defRPr sz="2000">
          <a:solidFill>
            <a:schemeClr val="tx1"/>
          </a:solidFill>
          <a:latin typeface="+mn-lt"/>
          <a:ea typeface="ＭＳ Ｐゴシック" pitchFamily="4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65" charset="2"/>
        <a:buChar char="n"/>
        <a:defRPr sz="2000">
          <a:solidFill>
            <a:schemeClr val="tx1"/>
          </a:solidFill>
          <a:latin typeface="+mn-lt"/>
          <a:ea typeface="ＭＳ Ｐゴシック" pitchFamily="4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46" charset="2"/>
        <a:buChar char="n"/>
        <a:defRPr sz="2000">
          <a:solidFill>
            <a:schemeClr val="tx1"/>
          </a:solidFill>
          <a:latin typeface="+mn-lt"/>
          <a:ea typeface="ＭＳ Ｐゴシック" pitchFamily="4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46" charset="2"/>
        <a:buChar char="n"/>
        <a:defRPr sz="2000">
          <a:solidFill>
            <a:schemeClr val="tx1"/>
          </a:solidFill>
          <a:latin typeface="+mn-lt"/>
          <a:ea typeface="ＭＳ Ｐゴシック" pitchFamily="4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46" charset="2"/>
        <a:buChar char="n"/>
        <a:defRPr sz="2000">
          <a:solidFill>
            <a:schemeClr val="tx1"/>
          </a:solidFill>
          <a:latin typeface="+mn-lt"/>
          <a:ea typeface="ＭＳ Ｐゴシック" pitchFamily="4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46" charset="2"/>
        <a:buChar char="n"/>
        <a:defRPr sz="2000">
          <a:solidFill>
            <a:schemeClr val="tx1"/>
          </a:solidFill>
          <a:latin typeface="+mn-lt"/>
          <a:ea typeface="ＭＳ Ｐゴシック" pitchFamily="4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8382000" cy="762000"/>
          </a:xfrm>
        </p:spPr>
        <p:txBody>
          <a:bodyPr/>
          <a:lstStyle/>
          <a:p>
            <a:pPr algn="ctr" eaLnBrk="1" hangingPunct="1"/>
            <a:r>
              <a:rPr lang="en-US" sz="3200" dirty="0" smtClean="0">
                <a:ea typeface="ＭＳ Ｐゴシック" pitchFamily="-65" charset="-128"/>
                <a:cs typeface="ＭＳ Ｐゴシック" pitchFamily="-65" charset="-128"/>
              </a:rPr>
              <a:t>Type-Specialized Staged Programming</a:t>
            </a:r>
            <a:br>
              <a:rPr lang="en-US" sz="3200" dirty="0" smtClean="0">
                <a:ea typeface="ＭＳ Ｐゴシック" pitchFamily="-65" charset="-128"/>
                <a:cs typeface="ＭＳ Ｐゴシック" pitchFamily="-65" charset="-128"/>
              </a:rPr>
            </a:br>
            <a:r>
              <a:rPr lang="en-US" sz="3200" dirty="0" smtClean="0">
                <a:ea typeface="ＭＳ Ｐゴシック" pitchFamily="-65" charset="-128"/>
                <a:cs typeface="ＭＳ Ｐゴシック" pitchFamily="-65" charset="-128"/>
              </a:rPr>
              <a:t>with Process Separation</a:t>
            </a:r>
            <a:endParaRPr lang="en-US" sz="3200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1143000" y="3505200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tx1"/>
                </a:solidFill>
                <a:latin typeface="Arial" pitchFamily="-65" charset="0"/>
              </a:rPr>
              <a:t>Yu David Liu, State University of New York at Binghamton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tx1"/>
                </a:solidFill>
                <a:latin typeface="Arial" pitchFamily="-65" charset="0"/>
              </a:rPr>
              <a:t>Christian </a:t>
            </a:r>
            <a:r>
              <a:rPr lang="en-US" b="0" i="0" dirty="0" err="1" smtClean="0">
                <a:solidFill>
                  <a:schemeClr val="tx1"/>
                </a:solidFill>
                <a:latin typeface="Arial" pitchFamily="-65" charset="0"/>
              </a:rPr>
              <a:t>Skalka</a:t>
            </a:r>
            <a:r>
              <a:rPr lang="en-US" b="0" i="0" dirty="0" smtClean="0">
                <a:solidFill>
                  <a:schemeClr val="tx1"/>
                </a:solidFill>
                <a:latin typeface="Arial" pitchFamily="-65" charset="0"/>
              </a:rPr>
              <a:t>, University of Vermont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chemeClr val="tx1"/>
                </a:solidFill>
                <a:latin typeface="Arial" pitchFamily="-65" charset="0"/>
              </a:rPr>
              <a:t>Scott Smith, Johns Hopkins University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endParaRPr lang="en-US" sz="3000" b="0" i="0" dirty="0" smtClean="0">
              <a:solidFill>
                <a:srgbClr val="FF0000"/>
              </a:solidFill>
              <a:latin typeface="Arial" pitchFamily="-65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rgbClr val="FF0000"/>
                </a:solidFill>
                <a:latin typeface="Arial" pitchFamily="-65" charset="0"/>
              </a:rPr>
              <a:t>WGP’09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None/>
            </a:pPr>
            <a:r>
              <a:rPr lang="en-US" b="0" i="0" dirty="0" smtClean="0">
                <a:solidFill>
                  <a:srgbClr val="FF0000"/>
                </a:solidFill>
                <a:latin typeface="Arial" pitchFamily="-65" charset="0"/>
              </a:rPr>
              <a:t> 08/30/200</a:t>
            </a:r>
            <a:r>
              <a:rPr lang="en-US" b="0" i="0" dirty="0">
                <a:solidFill>
                  <a:srgbClr val="FF0000"/>
                </a:solidFill>
                <a:latin typeface="Arial" pitchFamily="-65" charset="0"/>
                <a:ea typeface="SimSun" pitchFamily="2" charset="-122"/>
                <a:cs typeface="SimSun" pitchFamily="2" charset="-122"/>
              </a:rPr>
              <a:t>9</a:t>
            </a:r>
            <a:endParaRPr lang="en-US" b="0" i="0" dirty="0">
              <a:solidFill>
                <a:srgbClr val="FF0000"/>
              </a:solidFill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76200" y="3810000"/>
            <a:ext cx="8686800" cy="2819400"/>
          </a:xfrm>
          <a:prstGeom prst="roundRect">
            <a:avLst/>
          </a:prstGeom>
          <a:solidFill>
            <a:srgbClr val="C6C6C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1" y="1981200"/>
            <a:ext cx="25746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085421" y="3886200"/>
            <a:ext cx="3740064" cy="1923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void main {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for (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=0;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&lt;MAX;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++) {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getAddr(i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run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(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(lift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));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} 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  <a:endParaRPr lang="en-US" sz="1400" i="0" dirty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" y="4250084"/>
            <a:ext cx="4171021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void send (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message_t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msg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  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msg.header.source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   …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9557" y="5451157"/>
            <a:ext cx="37400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void main {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while(true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send(some_msg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)};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1295400" y="3505200"/>
            <a:ext cx="12192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8" name="Title 4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Staging at Work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3112" y="62131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endParaRPr lang="en-US" sz="1800" i="0" dirty="0" smtClean="0">
              <a:solidFill>
                <a:schemeClr val="tx1">
                  <a:alpha val="20000"/>
                </a:schemeClr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5407" y="3821668"/>
            <a:ext cx="444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solidFill>
                  <a:schemeClr val="tx1">
                    <a:alpha val="20000"/>
                  </a:schemeClr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chemeClr val="tx1">
                    <a:alpha val="20000"/>
                  </a:schemeClr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chemeClr val="tx1">
                    <a:alpha val="20000"/>
                  </a:schemeClr>
                </a:solidFill>
                <a:latin typeface="Lucida Grande"/>
                <a:ea typeface="Lucida Grande"/>
                <a:cs typeface="Lucida Grande"/>
              </a:rPr>
              <a:t>λ</a:t>
            </a:r>
            <a:r>
              <a:rPr lang="en-US" sz="1400" i="0" dirty="0" smtClean="0">
                <a:solidFill>
                  <a:schemeClr val="tx1">
                    <a:alpha val="20000"/>
                  </a:schemeClr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>
                    <a:alpha val="20000"/>
                  </a:schemeClr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chemeClr val="tx1">
                    <a:alpha val="20000"/>
                  </a:schemeClr>
                </a:solidFill>
                <a:latin typeface="Andale Mono"/>
                <a:ea typeface="ＭＳ Ｐゴシック" pitchFamily="-65" charset="-128"/>
                <a:cs typeface="Andale Mono"/>
              </a:rPr>
              <a:t>: </a:t>
            </a:r>
            <a:r>
              <a:rPr lang="en-US" sz="1400" i="0" kern="0" dirty="0" smtClean="0">
                <a:solidFill>
                  <a:schemeClr val="tx1">
                    <a:alpha val="20000"/>
                  </a:schemeClr>
                </a:solidFill>
                <a:latin typeface="Andale Mono"/>
                <a:ea typeface="ＭＳ Ｐゴシック" pitchFamily="-65" charset="-128"/>
                <a:cs typeface="Andale Mono"/>
              </a:rPr>
              <a:t>〈.</a:t>
            </a:r>
            <a:r>
              <a:rPr lang="en-US" sz="1400" i="0" dirty="0" smtClean="0">
                <a:solidFill>
                  <a:schemeClr val="tx1">
                    <a:alpha val="20000"/>
                  </a:schemeClr>
                </a:solidFill>
                <a:latin typeface="Andale Mono"/>
                <a:ea typeface="ＭＳ Ｐゴシック" pitchFamily="-65" charset="-128"/>
                <a:cs typeface="Andale Mono"/>
              </a:rPr>
              <a:t>uint32.</a:t>
            </a:r>
            <a:r>
              <a:rPr lang="en-US" sz="1400" i="0" kern="0" dirty="0" smtClean="0">
                <a:solidFill>
                  <a:schemeClr val="tx1">
                    <a:alpha val="20000"/>
                  </a:schemeClr>
                </a:solidFill>
                <a:latin typeface="Andale Mono"/>
                <a:ea typeface="ＭＳ Ｐゴシック" pitchFamily="-65" charset="-128"/>
                <a:cs typeface="Andale Mono"/>
              </a:rPr>
              <a:t>〉</a:t>
            </a:r>
            <a:r>
              <a:rPr lang="en-US" sz="180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endParaRPr lang="en-US" sz="1800" i="0" dirty="0" smtClean="0">
              <a:solidFill>
                <a:schemeClr val="tx1">
                  <a:alpha val="20000"/>
                </a:schemeClr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3467100" y="5219700"/>
            <a:ext cx="2819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76200" y="3810000"/>
            <a:ext cx="8686800" cy="2819400"/>
          </a:xfrm>
          <a:prstGeom prst="roundRect">
            <a:avLst/>
          </a:prstGeom>
          <a:solidFill>
            <a:srgbClr val="C6C6C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1" y="1981200"/>
            <a:ext cx="25746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085421" y="3886200"/>
            <a:ext cx="3740064" cy="1923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void main {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for (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=0;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&lt;MAX;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++) {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getAddr(i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run (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(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lift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));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} 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  <a:endParaRPr lang="en-US" sz="1400" i="0" dirty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" y="4250084"/>
            <a:ext cx="4171021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void send (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message_t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msg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  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msg.header.source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   …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9557" y="5451157"/>
            <a:ext cx="37400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void main {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while(true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send(some_msg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)};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1295400" y="3505200"/>
            <a:ext cx="12192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8" name="Title 4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Staging at Work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3112" y="62131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endParaRPr lang="en-US" sz="1800" i="0" dirty="0" smtClean="0">
              <a:solidFill>
                <a:schemeClr val="tx1">
                  <a:alpha val="20000"/>
                </a:schemeClr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5407" y="3821668"/>
            <a:ext cx="444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solidFill>
                  <a:schemeClr val="tx1">
                    <a:alpha val="20000"/>
                  </a:schemeClr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chemeClr val="tx1">
                    <a:alpha val="20000"/>
                  </a:schemeClr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chemeClr val="tx1">
                    <a:alpha val="20000"/>
                  </a:schemeClr>
                </a:solidFill>
                <a:latin typeface="Lucida Grande"/>
                <a:ea typeface="Lucida Grande"/>
                <a:cs typeface="Lucida Grande"/>
              </a:rPr>
              <a:t>λ</a:t>
            </a:r>
            <a:r>
              <a:rPr lang="en-US" sz="1400" i="0" dirty="0" smtClean="0">
                <a:solidFill>
                  <a:schemeClr val="tx1">
                    <a:alpha val="20000"/>
                  </a:schemeClr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: </a:t>
            </a:r>
            <a:r>
              <a:rPr lang="en-US" sz="1400" i="0" kern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〈.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uint32.</a:t>
            </a:r>
            <a:r>
              <a:rPr lang="en-US" sz="1400" i="0" kern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〉</a:t>
            </a:r>
            <a:r>
              <a:rPr lang="en-US" sz="180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endParaRPr lang="en-US" sz="1800" i="0" dirty="0" smtClean="0">
              <a:solidFill>
                <a:schemeClr val="tx1">
                  <a:alpha val="20000"/>
                </a:schemeClr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3467100" y="5219700"/>
            <a:ext cx="2819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5486400" y="2286000"/>
            <a:ext cx="2073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Stage Separation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76200" y="3810000"/>
            <a:ext cx="8686800" cy="2819400"/>
          </a:xfrm>
          <a:prstGeom prst="roundRect">
            <a:avLst/>
          </a:prstGeom>
          <a:solidFill>
            <a:srgbClr val="C6C6C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1" y="1981200"/>
            <a:ext cx="25746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085421" y="3886200"/>
            <a:ext cx="3740064" cy="1923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void main { 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for (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=0;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&lt;MAX;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++) {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getAddr(i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run (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(lift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));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}  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  <a:endParaRPr lang="en-US" sz="1400" i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" y="4250084"/>
            <a:ext cx="4171021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void send (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message_t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msg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  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msg.header.source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   …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9557" y="5451157"/>
            <a:ext cx="37400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void main {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while(true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send(some_msg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)}; 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1295400" y="3505200"/>
            <a:ext cx="12192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8" name="Title 4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Staging at Work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3112" y="62131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kern="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endParaRPr lang="en-US" sz="1800" i="0" dirty="0" smtClean="0">
              <a:solidFill>
                <a:srgbClr val="000000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5407" y="3821668"/>
            <a:ext cx="444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λ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: </a:t>
            </a:r>
            <a:r>
              <a:rPr lang="en-US" sz="1400" i="0" kern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〈.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uint32.</a:t>
            </a:r>
            <a:r>
              <a:rPr lang="en-US" sz="1400" i="0" kern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〉</a:t>
            </a:r>
            <a:r>
              <a:rPr lang="en-US" sz="1800" kern="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endParaRPr lang="en-US" sz="1800" i="0" dirty="0" smtClean="0">
              <a:solidFill>
                <a:srgbClr val="000000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3467100" y="5219700"/>
            <a:ext cx="2819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5105400" y="2286000"/>
            <a:ext cx="260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Hub Stage Execution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 bwMode="auto">
          <a:xfrm>
            <a:off x="3886200" y="1676400"/>
            <a:ext cx="4343400" cy="3124200"/>
          </a:xfrm>
          <a:prstGeom prst="roundRect">
            <a:avLst/>
          </a:prstGeom>
          <a:solidFill>
            <a:srgbClr val="C6C6C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1" y="1981200"/>
            <a:ext cx="25746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 bwMode="auto">
          <a:xfrm rot="10800000" flipV="1">
            <a:off x="2133600" y="1981200"/>
            <a:ext cx="1828800" cy="7575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4038600" y="3313093"/>
            <a:ext cx="37400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void main {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while(true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send(some_msg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)}; 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38600" y="2133600"/>
            <a:ext cx="363232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void send (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message_t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msg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  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msg.header.source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0xFF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   …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6200" y="5562600"/>
            <a:ext cx="267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Mote Stage Execution</a:t>
            </a:r>
            <a:endParaRPr lang="en-US" dirty="0"/>
          </a:p>
        </p:txBody>
      </p:sp>
      <p:sp>
        <p:nvSpPr>
          <p:cNvPr id="34" name="Title 4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Staging at Work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Real World Applications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In the real world, consider the computation of 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 is in fact a computation of: 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A routing table: it can be entirely pre-computed </a:t>
            </a: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(and highly </a:t>
            </a: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optimized) at hub stage after initial deployment and stored in ROM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A neighborhood table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Environment information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endParaRPr lang="en-US" sz="2400" b="0" i="0" kern="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lang="en-US" sz="2400" b="0" i="0" kern="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5000"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Language Syntax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12954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v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:: = constant |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x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i="0" dirty="0" err="1" smtClean="0">
                <a:solidFill>
                  <a:schemeClr val="tx1"/>
                </a:solidFill>
                <a:latin typeface="Lucida Grande"/>
                <a:ea typeface="Lucida Grande"/>
                <a:cs typeface="Lucida Grande"/>
              </a:rPr>
              <a:t>λ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x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: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.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</a:t>
            </a:r>
            <a:r>
              <a:rPr lang="en-US" sz="18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18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{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= v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; …;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=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v</a:t>
            </a:r>
            <a:r>
              <a:rPr lang="en-US" sz="12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≼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.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endParaRPr lang="en-US" sz="2400" b="0" kern="0" dirty="0" smtClean="0">
              <a:solidFill>
                <a:schemeClr val="tx1"/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::=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v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(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)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run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lift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{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= e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; …;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= e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}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e.l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ref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: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=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!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endParaRPr lang="en-US" sz="2400" b="0" kern="0" dirty="0" smtClean="0">
              <a:solidFill>
                <a:schemeClr val="tx1"/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i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tlet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</a:t>
            </a:r>
            <a:r>
              <a:rPr lang="en-US" sz="2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≼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=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in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::=primitive |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altLang="zh-CN" sz="2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→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18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.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.</a:t>
            </a:r>
            <a:r>
              <a:rPr lang="en-US" sz="18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{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=τ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; …;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=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12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}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ref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endParaRPr lang="en-US" sz="2400" b="0" kern="0" dirty="0" smtClean="0">
              <a:solidFill>
                <a:schemeClr val="tx1"/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Π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≼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.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</a:t>
            </a:r>
            <a:r>
              <a:rPr lang="en-US" sz="2400" i="0" kern="0" dirty="0" smtClean="0">
                <a:solidFill>
                  <a:schemeClr val="tx1"/>
                </a:solidFill>
                <a:latin typeface="Times"/>
                <a:ea typeface="ＭＳ Ｐゴシック" pitchFamily="-65" charset="-128"/>
                <a:cs typeface="Times"/>
              </a:rPr>
              <a:t> </a:t>
            </a:r>
            <a:r>
              <a:rPr lang="en-US" sz="2400" i="0" kern="0" dirty="0" err="1" smtClean="0">
                <a:solidFill>
                  <a:schemeClr val="tx1"/>
                </a:solidFill>
                <a:latin typeface="Times"/>
                <a:ea typeface="ＭＳ Ｐゴシック" pitchFamily="-65" charset="-128"/>
                <a:cs typeface="Times"/>
              </a:rPr>
              <a:t>type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[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Language Syntax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12954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v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:: = constant |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x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i="0" dirty="0" err="1" smtClean="0">
                <a:solidFill>
                  <a:schemeClr val="tx1"/>
                </a:solidFill>
                <a:latin typeface="Lucida Grande"/>
                <a:ea typeface="Lucida Grande"/>
                <a:cs typeface="Lucida Grande"/>
              </a:rPr>
              <a:t>λ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x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: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.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</a:t>
            </a:r>
            <a:r>
              <a:rPr lang="en-US" sz="18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18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{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 v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; …;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v</a:t>
            </a:r>
            <a:r>
              <a:rPr lang="en-US" sz="12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≼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.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endParaRPr lang="en-US" sz="2400" b="0" kern="0" dirty="0" smtClean="0">
              <a:solidFill>
                <a:schemeClr val="tx1">
                  <a:alpha val="20000"/>
                </a:schemeClr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::=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v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(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)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|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run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lift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{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 e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; …;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 e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}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e.l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ref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: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=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!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endParaRPr lang="en-US" sz="2400" b="0" kern="0" dirty="0" smtClean="0">
              <a:solidFill>
                <a:schemeClr val="tx1">
                  <a:alpha val="20000"/>
                </a:schemeClr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i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tlet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 </a:t>
            </a:r>
            <a:r>
              <a:rPr lang="en-US" sz="2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≼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in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::=primitive |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altLang="zh-CN" sz="2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→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18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.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.</a:t>
            </a:r>
            <a:r>
              <a:rPr lang="en-US" sz="18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endParaRPr lang="en-US" sz="2400" b="0" kern="0" dirty="0" smtClean="0">
              <a:solidFill>
                <a:schemeClr val="tx1"/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{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=τ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; …;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12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}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ref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endParaRPr lang="en-US" sz="2400" b="0" kern="0" dirty="0" smtClean="0">
              <a:solidFill>
                <a:schemeClr val="tx1">
                  <a:alpha val="20000"/>
                </a:schemeClr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i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Π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≼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.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err="1" smtClean="0">
                <a:solidFill>
                  <a:schemeClr val="tx1">
                    <a:alpha val="20000"/>
                  </a:schemeClr>
                </a:solidFill>
                <a:latin typeface="Times"/>
                <a:ea typeface="ＭＳ Ｐゴシック" pitchFamily="-65" charset="-128"/>
                <a:cs typeface="Times"/>
              </a:rPr>
              <a:t>type</a:t>
            </a:r>
            <a:r>
              <a:rPr lang="en-US" sz="2400" b="0" i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[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Language Syntax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12954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v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:: = 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constant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x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i="0" dirty="0" err="1" smtClean="0">
                <a:solidFill>
                  <a:schemeClr val="tx1">
                    <a:alpha val="20000"/>
                  </a:schemeClr>
                </a:solidFill>
                <a:latin typeface="Lucida Grande"/>
                <a:ea typeface="Lucida Grande"/>
                <a:cs typeface="Lucida Grande"/>
              </a:rPr>
              <a:t>λ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x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: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.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|</a:t>
            </a:r>
            <a:r>
              <a:rPr lang="en-US" sz="18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18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endParaRPr lang="en-US" sz="2400" b="0" kern="0" dirty="0" smtClean="0">
              <a:solidFill>
                <a:schemeClr val="tx1">
                  <a:alpha val="20000"/>
                </a:schemeClr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{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= v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; …;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=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v</a:t>
            </a:r>
            <a:r>
              <a:rPr lang="en-US" sz="12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≼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.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endParaRPr lang="en-US" sz="2400" b="0" kern="0" dirty="0" smtClean="0">
              <a:solidFill>
                <a:schemeClr val="tx1">
                  <a:alpha val="20000"/>
                </a:schemeClr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::=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v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(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)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run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lift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{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= e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; …;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= e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}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e.l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ref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: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=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!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endParaRPr lang="en-US" sz="2400" b="0" kern="0" dirty="0" smtClean="0">
              <a:solidFill>
                <a:schemeClr val="tx1"/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tlet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 </a:t>
            </a:r>
            <a:r>
              <a:rPr lang="en-US" sz="2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≼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in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::=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primitive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altLang="zh-CN" sz="2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18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.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.</a:t>
            </a:r>
            <a:r>
              <a:rPr lang="en-US" sz="18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endParaRPr lang="en-US" sz="2400" b="0" kern="0" dirty="0" smtClean="0">
              <a:solidFill>
                <a:schemeClr val="tx1">
                  <a:alpha val="20000"/>
                </a:schemeClr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{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=τ</a:t>
            </a:r>
            <a:r>
              <a:rPr lang="en-US" sz="12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; …;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=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12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}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ref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endParaRPr lang="en-US" sz="2400" b="0" kern="0" dirty="0" smtClean="0">
              <a:solidFill>
                <a:schemeClr val="tx1"/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i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Π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≼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.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err="1" smtClean="0">
                <a:solidFill>
                  <a:schemeClr val="tx1">
                    <a:alpha val="20000"/>
                  </a:schemeClr>
                </a:solidFill>
                <a:latin typeface="Times"/>
                <a:ea typeface="ＭＳ Ｐゴシック" pitchFamily="-65" charset="-128"/>
                <a:cs typeface="Times"/>
              </a:rPr>
              <a:t>type</a:t>
            </a:r>
            <a:r>
              <a:rPr lang="en-US" sz="2400" b="0" i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[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Language Syntax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0600" y="12954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v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:: = 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constant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x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i="0" dirty="0" err="1" smtClean="0">
                <a:solidFill>
                  <a:schemeClr val="tx1">
                    <a:alpha val="20000"/>
                  </a:schemeClr>
                </a:solidFill>
                <a:latin typeface="Lucida Grande"/>
                <a:ea typeface="Lucida Grande"/>
                <a:cs typeface="Lucida Grande"/>
              </a:rPr>
              <a:t>λ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x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: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.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|</a:t>
            </a:r>
            <a:r>
              <a:rPr lang="en-US" sz="18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18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 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{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 v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; …;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v</a:t>
            </a:r>
            <a:r>
              <a:rPr lang="en-US" sz="12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≼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.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endParaRPr lang="en-US" sz="2400" b="0" kern="0" dirty="0" smtClean="0">
              <a:solidFill>
                <a:schemeClr val="tx1"/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::=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v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b="0" i="0" kern="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(</a:t>
            </a:r>
            <a:r>
              <a:rPr lang="en-US" sz="2400" b="0" kern="0" dirty="0" err="1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b="0" i="0" kern="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)</a:t>
            </a:r>
            <a:r>
              <a:rPr lang="en-US" sz="2400" b="0" kern="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run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lift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{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 e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; …;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 e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}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e.l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ref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: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=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!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endParaRPr lang="en-US" sz="2400" b="0" kern="0" dirty="0" smtClean="0">
              <a:solidFill>
                <a:schemeClr val="tx1">
                  <a:alpha val="20000"/>
                </a:schemeClr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i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tlet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≼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=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in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::=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primitive |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altLang="zh-CN" sz="2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18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.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.</a:t>
            </a:r>
            <a:r>
              <a:rPr lang="en-US" sz="18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endParaRPr lang="en-US" sz="2400" b="0" kern="0" dirty="0" smtClean="0">
              <a:solidFill>
                <a:schemeClr val="tx1">
                  <a:alpha val="20000"/>
                </a:schemeClr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{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=τ</a:t>
            </a:r>
            <a:r>
              <a:rPr lang="en-US" sz="12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1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; …;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l</a:t>
            </a:r>
            <a:r>
              <a:rPr lang="en-US" sz="12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=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12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n</a:t>
            </a:r>
            <a:r>
              <a:rPr lang="en-US" sz="2400" b="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}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i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ref</a:t>
            </a:r>
            <a:r>
              <a:rPr lang="en-US" sz="2400" b="0" kern="0" dirty="0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>
                    <a:alpha val="20000"/>
                  </a:schemeClr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endParaRPr lang="en-US" sz="2400" b="0" kern="0" dirty="0" smtClean="0">
              <a:solidFill>
                <a:schemeClr val="tx1">
                  <a:alpha val="20000"/>
                </a:schemeClr>
              </a:solidFill>
              <a:latin typeface="Times New Roman"/>
              <a:ea typeface="ＭＳ Ｐゴシック" pitchFamily="-65" charset="-128"/>
              <a:cs typeface="Times New Roman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           |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| 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Π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t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≼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.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e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2400" b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|</a:t>
            </a:r>
            <a:r>
              <a:rPr lang="en-US" sz="2400" i="0" kern="0" dirty="0" smtClean="0">
                <a:solidFill>
                  <a:schemeClr val="tx1"/>
                </a:solidFill>
                <a:latin typeface="Times"/>
                <a:ea typeface="ＭＳ Ｐゴシック" pitchFamily="-65" charset="-128"/>
                <a:cs typeface="Times"/>
              </a:rPr>
              <a:t> </a:t>
            </a:r>
            <a:r>
              <a:rPr lang="en-US" sz="2400" i="0" kern="0" dirty="0" err="1" smtClean="0">
                <a:solidFill>
                  <a:schemeClr val="tx1"/>
                </a:solidFill>
                <a:latin typeface="Times"/>
                <a:ea typeface="ＭＳ Ｐゴシック" pitchFamily="-65" charset="-128"/>
                <a:cs typeface="Times"/>
              </a:rPr>
              <a:t>type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[</a:t>
            </a:r>
            <a:r>
              <a:rPr lang="en-US" sz="2400" b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τ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Why Type Abstraction?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3000" y="49530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In sensor networks, transmitting one bit consumes power similar to executing 200-800 instructions!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1143000"/>
            <a:ext cx="4622712" cy="4317831"/>
            <a:chOff x="2438400" y="2803267"/>
            <a:chExt cx="4622712" cy="4317831"/>
          </a:xfrm>
        </p:grpSpPr>
        <p:sp>
          <p:nvSpPr>
            <p:cNvPr id="6" name="Rectangle 5"/>
            <p:cNvSpPr/>
            <p:nvPr/>
          </p:nvSpPr>
          <p:spPr>
            <a:xfrm>
              <a:off x="2890091" y="3508177"/>
              <a:ext cx="4171021" cy="12772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void send (</a:t>
              </a:r>
              <a:r>
                <a:rPr lang="en-US" sz="1400" i="0" dirty="0" err="1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message_t</a:t>
              </a:r>
              <a:r>
                <a:rPr lang="en-US" sz="140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 </a:t>
              </a:r>
              <a:r>
                <a:rPr lang="en-US" sz="1400" i="0" dirty="0" err="1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msg</a:t>
              </a:r>
              <a:r>
                <a:rPr lang="en-US" sz="140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) {</a:t>
              </a:r>
            </a:p>
            <a:p>
              <a:r>
                <a:rPr lang="en-US" sz="140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       </a:t>
              </a:r>
              <a:r>
                <a:rPr lang="en-US" sz="1400" i="0" dirty="0" err="1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msg.header.source</a:t>
              </a:r>
              <a:r>
                <a:rPr lang="en-US" sz="140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 = </a:t>
              </a:r>
              <a:r>
                <a:rPr lang="en-US" sz="1400" i="0" dirty="0" err="1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self_addr</a:t>
              </a:r>
              <a:r>
                <a:rPr lang="en-US" sz="140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;</a:t>
              </a:r>
            </a:p>
            <a:p>
              <a:r>
                <a:rPr lang="en-US" sz="140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       …</a:t>
              </a:r>
            </a:p>
            <a:p>
              <a:r>
                <a:rPr lang="en-US" sz="140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}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70112" y="5160497"/>
              <a:ext cx="374006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0" dirty="0" smtClean="0">
                  <a:solidFill>
                    <a:srgbClr val="000000"/>
                  </a:solidFill>
                  <a:latin typeface="Andale Mono"/>
                  <a:ea typeface="ＭＳ Ｐゴシック" pitchFamily="-65" charset="-128"/>
                  <a:cs typeface="Andale Mono"/>
                </a:rPr>
                <a:t>void main {</a:t>
              </a:r>
            </a:p>
            <a:p>
              <a:r>
                <a:rPr lang="en-US" sz="1400" i="0" dirty="0" smtClean="0">
                  <a:solidFill>
                    <a:srgbClr val="000000"/>
                  </a:solidFill>
                  <a:latin typeface="Andale Mono"/>
                  <a:ea typeface="ＭＳ Ｐゴシック" pitchFamily="-65" charset="-128"/>
                  <a:cs typeface="Andale Mono"/>
                </a:rPr>
                <a:t>    </a:t>
              </a:r>
              <a:r>
                <a:rPr lang="en-US" sz="1400" i="0" dirty="0" err="1" smtClean="0">
                  <a:solidFill>
                    <a:srgbClr val="000000"/>
                  </a:solidFill>
                  <a:latin typeface="Andale Mono"/>
                  <a:ea typeface="ＭＳ Ｐゴシック" pitchFamily="-65" charset="-128"/>
                  <a:cs typeface="Andale Mono"/>
                </a:rPr>
                <a:t>while(true</a:t>
              </a:r>
              <a:r>
                <a:rPr lang="en-US" sz="1400" i="0" dirty="0" smtClean="0">
                  <a:solidFill>
                    <a:srgbClr val="000000"/>
                  </a:solidFill>
                  <a:latin typeface="Andale Mono"/>
                  <a:ea typeface="ＭＳ Ｐゴシック" pitchFamily="-65" charset="-128"/>
                  <a:cs typeface="Andale Mono"/>
                </a:rPr>
                <a:t>) {</a:t>
              </a:r>
              <a:r>
                <a:rPr lang="en-US" sz="1400" i="0" dirty="0" err="1" smtClean="0">
                  <a:solidFill>
                    <a:srgbClr val="000000"/>
                  </a:solidFill>
                  <a:latin typeface="Andale Mono"/>
                  <a:ea typeface="ＭＳ Ｐゴシック" pitchFamily="-65" charset="-128"/>
                  <a:cs typeface="Andale Mono"/>
                </a:rPr>
                <a:t>send(some_msg</a:t>
              </a:r>
              <a:r>
                <a:rPr lang="en-US" sz="1400" i="0" dirty="0" smtClean="0">
                  <a:solidFill>
                    <a:srgbClr val="000000"/>
                  </a:solidFill>
                  <a:latin typeface="Andale Mono"/>
                  <a:ea typeface="ＭＳ Ｐゴシック" pitchFamily="-65" charset="-128"/>
                  <a:cs typeface="Andale Mono"/>
                </a:rPr>
                <a:t>)}; </a:t>
              </a:r>
            </a:p>
            <a:p>
              <a:r>
                <a:rPr lang="en-US" sz="1400" i="0" dirty="0" smtClean="0">
                  <a:solidFill>
                    <a:srgbClr val="000000"/>
                  </a:solidFill>
                  <a:latin typeface="Andale Mono"/>
                  <a:ea typeface="ＭＳ Ｐゴシック" pitchFamily="-65" charset="-128"/>
                  <a:cs typeface="Andale Mono"/>
                </a:rPr>
                <a:t>}</a:t>
              </a:r>
            </a:p>
          </p:txBody>
        </p:sp>
        <p:grpSp>
          <p:nvGrpSpPr>
            <p:cNvPr id="2" name="Group 9"/>
            <p:cNvGrpSpPr/>
            <p:nvPr/>
          </p:nvGrpSpPr>
          <p:grpSpPr>
            <a:xfrm>
              <a:off x="2438400" y="2803267"/>
              <a:ext cx="4176106" cy="4317831"/>
              <a:chOff x="4064088" y="2057400"/>
              <a:chExt cx="4176106" cy="431783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64088" y="2057400"/>
                <a:ext cx="4176106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i="0" dirty="0" err="1" smtClean="0">
                    <a:solidFill>
                      <a:schemeClr val="tx1"/>
                    </a:solidFill>
                    <a:latin typeface="Andale Mono"/>
                    <a:ea typeface="ＭＳ Ｐゴシック" pitchFamily="-65" charset="-128"/>
                    <a:cs typeface="Andale Mono"/>
                  </a:rPr>
                  <a:t>stagedcode</a:t>
                </a:r>
                <a:r>
                  <a:rPr lang="en-US" sz="1400" i="0" dirty="0" smtClean="0">
                    <a:solidFill>
                      <a:schemeClr val="tx1"/>
                    </a:solidFill>
                    <a:latin typeface="Andale Mono"/>
                    <a:ea typeface="ＭＳ Ｐゴシック" pitchFamily="-65" charset="-128"/>
                    <a:cs typeface="Andale Mono"/>
                  </a:rPr>
                  <a:t> = </a:t>
                </a:r>
                <a:r>
                  <a:rPr lang="en-US" sz="1400" i="0" dirty="0" err="1" smtClean="0">
                    <a:solidFill>
                      <a:schemeClr val="tx1"/>
                    </a:solidFill>
                    <a:latin typeface="Lucida Grande"/>
                    <a:ea typeface="Lucida Grande"/>
                    <a:cs typeface="Lucida Grande"/>
                  </a:rPr>
                  <a:t>λ</a:t>
                </a:r>
                <a:r>
                  <a:rPr lang="en-US" sz="1400" i="0" dirty="0" smtClean="0">
                    <a:solidFill>
                      <a:schemeClr val="tx1"/>
                    </a:solidFill>
                    <a:latin typeface="Andale Mono"/>
                    <a:ea typeface="ＭＳ Ｐゴシック" pitchFamily="-65" charset="-128"/>
                    <a:cs typeface="Andale Mono"/>
                  </a:rPr>
                  <a:t> </a:t>
                </a:r>
                <a:r>
                  <a:rPr lang="en-US" sz="1400" i="0" dirty="0" err="1" smtClean="0">
                    <a:solidFill>
                      <a:schemeClr val="tx1"/>
                    </a:solidFill>
                    <a:latin typeface="Andale Mono"/>
                    <a:ea typeface="ＭＳ Ｐゴシック" pitchFamily="-65" charset="-128"/>
                    <a:cs typeface="Andale Mono"/>
                  </a:rPr>
                  <a:t>self_addr</a:t>
                </a:r>
                <a:r>
                  <a:rPr lang="en-US" sz="1400" i="0" dirty="0" smtClean="0">
                    <a:solidFill>
                      <a:schemeClr val="tx1"/>
                    </a:solidFill>
                    <a:latin typeface="Andale Mono"/>
                    <a:ea typeface="ＭＳ Ｐゴシック" pitchFamily="-65" charset="-128"/>
                    <a:cs typeface="Andale Mono"/>
                  </a:rPr>
                  <a:t>: </a:t>
                </a:r>
                <a:r>
                  <a:rPr lang="en-US" sz="1400" i="0" dirty="0" smtClean="0">
                    <a:solidFill>
                      <a:srgbClr val="FF0000"/>
                    </a:solidFill>
                    <a:latin typeface="Andale Mono"/>
                    <a:ea typeface="ＭＳ Ｐゴシック" pitchFamily="-65" charset="-128"/>
                    <a:cs typeface="Andale Mono"/>
                  </a:rPr>
                  <a:t>&lt;.uint32.&gt;</a:t>
                </a:r>
                <a:r>
                  <a:rPr lang="en-US" sz="1400" i="0" dirty="0" smtClean="0">
                    <a:solidFill>
                      <a:schemeClr val="tx1"/>
                    </a:solidFill>
                    <a:latin typeface="Andale Mono"/>
                    <a:ea typeface="ＭＳ Ｐゴシック" pitchFamily="-65" charset="-128"/>
                    <a:cs typeface="Andale Mono"/>
                  </a:rPr>
                  <a:t>. </a:t>
                </a:r>
                <a:endParaRPr lang="en-US" sz="260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endParaRPr>
              </a:p>
              <a:p>
                <a:r>
                  <a:rPr lang="en-US" sz="1400" b="0" i="0" kern="0" dirty="0" smtClean="0">
                    <a:solidFill>
                      <a:srgbClr val="000000"/>
                    </a:solidFill>
                    <a:latin typeface="Times New Roman"/>
                    <a:ea typeface="ＭＳ Ｐゴシック" pitchFamily="-65" charset="-128"/>
                    <a:cs typeface="Times New Roman"/>
                  </a:rPr>
                  <a:t>〈</a:t>
                </a:r>
                <a:endParaRPr lang="en-US" sz="1400" b="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endParaRPr>
              </a:p>
              <a:p>
                <a:endParaRPr lang="en-US" sz="140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14800" y="5467290"/>
                <a:ext cx="384753" cy="907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0" i="0" kern="0" dirty="0" smtClean="0">
                    <a:solidFill>
                      <a:srgbClr val="000000"/>
                    </a:solidFill>
                    <a:latin typeface="Times New Roman"/>
                    <a:ea typeface="ＭＳ Ｐゴシック" pitchFamily="-65" charset="-128"/>
                    <a:cs typeface="Times New Roman"/>
                  </a:rPr>
                  <a:t>〉</a:t>
                </a:r>
                <a:endParaRPr lang="en-US" sz="1400" b="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endParaRPr>
              </a:p>
              <a:p>
                <a:endParaRPr lang="en-US" sz="260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〈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ML〉in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a Nutshell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A staging calculus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Programming abstractions to allow a program at certain stage to manipulate/generate code of the next stage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Familiar related work: macro languages, code generation systems</a:t>
            </a:r>
          </a:p>
          <a:p>
            <a:pPr eaLnBrk="1" hangingPunct="1"/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Features of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ML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: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Process separation: no shared memory between stages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Type abstraction: one stage can refine types of the next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Types as values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  <a:cs typeface="ＭＳ Ｐゴシック" pitchFamily="-65" charset="-128"/>
              </a:rPr>
              <a:t>Sound static type system</a:t>
            </a:r>
          </a:p>
          <a:p>
            <a:pPr eaLnBrk="1" hangingPunct="1"/>
            <a:endParaRPr lang="en-US" sz="2400" dirty="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Why Type Abstraction?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0091" y="1850887"/>
            <a:ext cx="4278760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void send (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message_t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msg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msg.header.source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:=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…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0112" y="3503207"/>
            <a:ext cx="37400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void main {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while(true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send(some_msg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)}; 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2438400" y="1143000"/>
            <a:ext cx="4709718" cy="3717667"/>
            <a:chOff x="4064088" y="2057400"/>
            <a:chExt cx="4709718" cy="3717667"/>
          </a:xfrm>
        </p:grpSpPr>
        <p:sp>
          <p:nvSpPr>
            <p:cNvPr id="11" name="Rectangle 10"/>
            <p:cNvSpPr/>
            <p:nvPr/>
          </p:nvSpPr>
          <p:spPr>
            <a:xfrm>
              <a:off x="4064088" y="2057400"/>
              <a:ext cx="4709718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i="0" dirty="0" err="1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stagedcode</a:t>
              </a:r>
              <a:r>
                <a:rPr lang="en-US" sz="1400" b="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 =           </a:t>
              </a:r>
              <a:r>
                <a:rPr lang="en-US" sz="1400" b="0" i="0" dirty="0" err="1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λ</a:t>
              </a:r>
              <a:r>
                <a:rPr lang="en-US" sz="1400" b="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 </a:t>
              </a:r>
              <a:r>
                <a:rPr lang="en-US" sz="1400" b="0" i="0" dirty="0" err="1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self_addr</a:t>
              </a:r>
              <a:r>
                <a:rPr lang="en-US" sz="1400" b="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: </a:t>
              </a:r>
              <a:r>
                <a:rPr lang="en-US" sz="1400" b="0" i="0" dirty="0" smtClean="0">
                  <a:solidFill>
                    <a:srgbClr val="FF0000"/>
                  </a:solidFill>
                  <a:latin typeface="Andale Mono"/>
                  <a:ea typeface="ＭＳ Ｐゴシック" pitchFamily="-65" charset="-128"/>
                  <a:cs typeface="Andale Mono"/>
                </a:rPr>
                <a:t>&lt;.</a:t>
              </a:r>
              <a:r>
                <a:rPr lang="en-US" sz="1400" b="0" i="0" dirty="0" err="1" smtClean="0">
                  <a:solidFill>
                    <a:srgbClr val="FF0000"/>
                  </a:solidFill>
                  <a:latin typeface="Andale Mono"/>
                  <a:ea typeface="ＭＳ Ｐゴシック" pitchFamily="-65" charset="-128"/>
                  <a:cs typeface="Andale Mono"/>
                </a:rPr>
                <a:t>t</a:t>
              </a:r>
              <a:r>
                <a:rPr lang="en-US" sz="1400" b="0" i="0" dirty="0" smtClean="0">
                  <a:solidFill>
                    <a:srgbClr val="FF0000"/>
                  </a:solidFill>
                  <a:latin typeface="Andale Mono"/>
                  <a:ea typeface="ＭＳ Ｐゴシック" pitchFamily="-65" charset="-128"/>
                  <a:cs typeface="Andale Mono"/>
                </a:rPr>
                <a:t>.&gt;</a:t>
              </a:r>
              <a:r>
                <a:rPr lang="en-US" sz="1400" b="0" i="0" dirty="0" smtClean="0">
                  <a:solidFill>
                    <a:schemeClr val="tx1"/>
                  </a:solidFill>
                  <a:latin typeface="Andale Mono"/>
                  <a:ea typeface="ＭＳ Ｐゴシック" pitchFamily="-65" charset="-128"/>
                  <a:cs typeface="Andale Mono"/>
                </a:rPr>
                <a:t>. </a:t>
              </a:r>
            </a:p>
            <a:p>
              <a:r>
                <a:rPr lang="en-US" sz="1400" b="0" i="0" kern="0" dirty="0" smtClean="0">
                  <a:solidFill>
                    <a:srgbClr val="000000"/>
                  </a:solidFill>
                  <a:latin typeface="Times New Roman"/>
                  <a:ea typeface="ＭＳ Ｐゴシック" pitchFamily="-65" charset="-128"/>
                  <a:cs typeface="Times New Roman"/>
                </a:rPr>
                <a:t>〈</a:t>
              </a:r>
              <a:endParaRPr lang="en-US" sz="1400" b="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4800" y="5467290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i="0" kern="0" dirty="0" smtClean="0">
                  <a:solidFill>
                    <a:srgbClr val="000000"/>
                  </a:solidFill>
                  <a:latin typeface="Times New Roman"/>
                  <a:ea typeface="ＭＳ Ｐゴシック" pitchFamily="-65" charset="-128"/>
                  <a:cs typeface="Times New Roman"/>
                </a:rPr>
                <a:t>〉</a:t>
              </a:r>
              <a:endParaRPr lang="en-US" sz="1400" b="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810000" y="1066800"/>
            <a:ext cx="1186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 err="1" smtClean="0">
                <a:solidFill>
                  <a:srgbClr val="FF0000"/>
                </a:solidFill>
                <a:latin typeface="Andale Mono"/>
                <a:cs typeface="Andale Mono"/>
              </a:rPr>
              <a:t>Λ</a:t>
            </a:r>
            <a:r>
              <a:rPr lang="en-US" sz="1400" b="0" kern="0" dirty="0" smtClean="0">
                <a:solidFill>
                  <a:srgbClr val="FF0000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1400" i="0" dirty="0" err="1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t</a:t>
            </a:r>
            <a:r>
              <a:rPr lang="en-US" sz="1400" b="0" kern="0" dirty="0" smtClean="0">
                <a:solidFill>
                  <a:srgbClr val="FF0000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1400" b="0" i="0" dirty="0" smtClean="0">
                <a:solidFill>
                  <a:srgbClr val="FF0000"/>
                </a:solidFill>
                <a:latin typeface="Andale Mono"/>
                <a:cs typeface="Andale Mono"/>
              </a:rPr>
              <a:t>≼</a:t>
            </a:r>
            <a:r>
              <a:rPr lang="en-US" sz="1400" b="0" kern="0" dirty="0" smtClean="0">
                <a:solidFill>
                  <a:srgbClr val="FF0000"/>
                </a:solidFill>
                <a:latin typeface="Times New Roman"/>
                <a:ea typeface="ＭＳ Ｐゴシック" pitchFamily="-65" charset="-128"/>
                <a:cs typeface="Times New Roman"/>
              </a:rPr>
              <a:t> </a:t>
            </a:r>
            <a:r>
              <a:rPr lang="en-US" sz="1400" i="0" dirty="0" err="1" smtClean="0">
                <a:solidFill>
                  <a:srgbClr val="FF0000"/>
                </a:solidFill>
                <a:latin typeface="Andale Mono"/>
                <a:ea typeface="ＭＳ Ｐゴシック" pitchFamily="-65" charset="-128"/>
                <a:cs typeface="Andale Mono"/>
              </a:rPr>
              <a:t>uint</a:t>
            </a:r>
            <a:r>
              <a:rPr lang="en-US" b="0" kern="0" dirty="0" smtClean="0">
                <a:solidFill>
                  <a:srgbClr val="FF0000"/>
                </a:solidFill>
                <a:latin typeface="Times New Roman"/>
                <a:ea typeface="ＭＳ Ｐゴシック" pitchFamily="-65" charset="-128"/>
                <a:cs typeface="Times New Roman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200" y="5105400"/>
            <a:ext cx="4561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uint4 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(lift </a:t>
            </a:r>
            <a:r>
              <a:rPr lang="en-US" b="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5695890"/>
            <a:ext cx="7160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Each send saves the power of executing (32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-4)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* 800 instructions!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91000" y="2743200"/>
            <a:ext cx="3943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F</a:t>
            </a:r>
            <a:r>
              <a:rPr lang="en-US" sz="1200" dirty="0" smtClean="0">
                <a:ea typeface="ＭＳ Ｐゴシック" pitchFamily="-65" charset="-128"/>
                <a:cs typeface="ＭＳ Ｐゴシック" pitchFamily="-65" charset="-128"/>
              </a:rPr>
              <a:t>&lt;: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-Style Bounded Quantification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Why Types As Values?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0668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Common macro pattern in systems programming:</a:t>
            </a:r>
          </a:p>
          <a:p>
            <a:pPr marL="342900" lvl="0" indent="-34290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# </a:t>
            </a:r>
            <a:r>
              <a:rPr lang="en-US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ifdef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v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typedef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uint8 else </a:t>
            </a:r>
            <a:r>
              <a:rPr lang="en-US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typedef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uint4</a:t>
            </a:r>
            <a:endParaRPr lang="en-US" sz="2400" b="0" i="0" kern="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    Macros as a (primitive) form of staging, i.e. </a:t>
            </a:r>
            <a:endParaRPr lang="en-US" sz="2400" b="0" i="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t = if </a:t>
            </a:r>
            <a:r>
              <a:rPr lang="en-US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v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then uint8 else uint4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Crucial for resource-constrained embedded systems: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-65" charset="2"/>
              <a:buChar char="¬"/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“if there are at most 8 neighbors for each mote, use 3-bit integers to represent routing entries; otherwise if at most 16, use 4-bit integers.”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-65" charset="2"/>
              <a:buChar char="¬"/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“if earthquake is frequent, use 8-byte double to record vibration; otherwise use 4-byte double.”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endParaRPr lang="en-US" sz="2400" b="0" i="0" kern="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Type Checking First-Class Types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Decidability: </a:t>
            </a: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unrestricted use of first-class types often leads to 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undecidability</a:t>
            </a:r>
            <a:endParaRPr kumimoji="0" lang="en-US" sz="24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Our simple</a:t>
            </a: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solution: explicit upper bounds for </a:t>
            </a: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type variables</a:t>
            </a: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1714500" lvl="3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tlet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≼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uint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= </a:t>
            </a:r>
          </a:p>
          <a:p>
            <a:pPr marL="1714500" lvl="3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    if </a:t>
            </a:r>
            <a:r>
              <a:rPr lang="en-US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v</a:t>
            </a: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then uint8 else uint4 </a:t>
            </a:r>
          </a:p>
          <a:p>
            <a:pPr marL="1714500" lvl="3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in </a:t>
            </a:r>
            <a:r>
              <a:rPr lang="en-US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e</a:t>
            </a: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When </a:t>
            </a:r>
            <a:r>
              <a:rPr lang="en-US" sz="2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e</a:t>
            </a:r>
            <a:r>
              <a:rPr lang="en-US" sz="2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is typed, </a:t>
            </a:r>
            <a:r>
              <a:rPr lang="en-US" sz="2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</a:t>
            </a: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is </a:t>
            </a: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typed a</a:t>
            </a: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s </a:t>
            </a:r>
            <a:r>
              <a:rPr lang="en-US" sz="2400" i="0" kern="0" dirty="0" err="1" smtClean="0">
                <a:solidFill>
                  <a:schemeClr val="tx1"/>
                </a:solidFill>
                <a:latin typeface="Times"/>
                <a:ea typeface="ＭＳ Ｐゴシック" pitchFamily="-65" charset="-128"/>
                <a:cs typeface="Times"/>
              </a:rPr>
              <a:t>type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[</a:t>
            </a:r>
            <a:r>
              <a:rPr lang="en-US" sz="2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uint</a:t>
            </a:r>
            <a:r>
              <a:rPr lang="en-US" sz="2400" b="0" i="0" kern="0" dirty="0" smtClean="0">
                <a:solidFill>
                  <a:schemeClr val="tx1"/>
                </a:solidFill>
                <a:latin typeface="Times New Roman"/>
                <a:ea typeface="ＭＳ Ｐゴシック" pitchFamily="-65" charset="-128"/>
                <a:cs typeface="Times New Roman"/>
              </a:rPr>
              <a:t>]</a:t>
            </a: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in the context, meaning “</a:t>
            </a: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 a type</a:t>
            </a: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expression with  </a:t>
            </a:r>
            <a:r>
              <a:rPr lang="en-US" sz="2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uint</a:t>
            </a:r>
            <a:r>
              <a:rPr lang="en-US" sz="2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as</a:t>
            </a: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the upper bound”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kumimoji="0" lang="en-US" sz="24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) self</a:t>
            </a:r>
          </a:p>
          <a:p>
            <a:endParaRPr lang="en-US" sz="1400" b="0" i="0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let send =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&lt;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&gt; 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) self</a:t>
            </a:r>
          </a:p>
          <a:p>
            <a:endParaRPr lang="en-US" sz="1400" b="0" i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en-US" sz="1400" b="0" i="0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7400" y="2743200"/>
            <a:ext cx="250750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the previous example</a:t>
            </a:r>
          </a:p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in lambda calculus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let send =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) self</a:t>
            </a:r>
            <a:endParaRPr lang="en-US" sz="1400" b="0" i="0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27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a more realistic “send”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) self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2806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address type abstraction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) self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273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header type abstraction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) self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2892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message type abstraction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&gt;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) self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2667000"/>
            <a:ext cx="4751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cross-stage persistence of types is allowed!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048000"/>
            <a:ext cx="4979987" cy="29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79388" y="6037263"/>
            <a:ext cx="8731250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83000"/>
              </a:lnSpc>
              <a:buClr>
                <a:srgbClr val="000000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  <a:tab pos="8535988" algn="l"/>
              </a:tabLst>
            </a:pPr>
            <a:r>
              <a:rPr lang="en-GB" sz="900" dirty="0">
                <a:solidFill>
                  <a:srgbClr val="000000"/>
                </a:solidFill>
                <a:latin typeface="TimesBold" charset="0"/>
              </a:rPr>
              <a:t>Source: </a:t>
            </a:r>
            <a:r>
              <a:rPr lang="en-GB" sz="900" dirty="0">
                <a:solidFill>
                  <a:srgbClr val="000000"/>
                </a:solidFill>
                <a:latin typeface="Courier" pitchFamily="-60" charset="0"/>
              </a:rPr>
              <a:t>http://</a:t>
            </a:r>
            <a:r>
              <a:rPr lang="en-GB" sz="900" dirty="0" err="1">
                <a:solidFill>
                  <a:srgbClr val="000000"/>
                </a:solidFill>
                <a:latin typeface="Courier" pitchFamily="-60" charset="0"/>
              </a:rPr>
              <a:t>www.eecs.harvard.edu/~mdw/proj/volcano</a:t>
            </a:r>
            <a:r>
              <a:rPr lang="en-GB" sz="900" dirty="0">
                <a:solidFill>
                  <a:srgbClr val="000000"/>
                </a:solidFill>
                <a:latin typeface="Courier" pitchFamily="-60" charset="0"/>
              </a:rPr>
              <a:t>/</a:t>
            </a:r>
          </a:p>
        </p:txBody>
      </p:sp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General Purpose But with a Focus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4"/>
              </a:buBlip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ML</a:t>
            </a:r>
            <a:r>
              <a:rPr lang="en-US" sz="2400" b="0" kern="0" dirty="0" err="1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is</a:t>
            </a: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 a general-purpose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staging calculus; related to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M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etaML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-like languages</a:t>
            </a:r>
          </a:p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4"/>
              </a:buBlip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ML</a:t>
            </a:r>
            <a:r>
              <a:rPr lang="en-US" sz="2400" b="0" kern="0" dirty="0" err="1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r>
              <a:rPr lang="en-US" sz="2400" b="0" i="0" kern="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is</a:t>
            </a: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 strongly motivated for programming </a:t>
            </a:r>
            <a:r>
              <a:rPr lang="en-US" sz="2400" b="0" i="0" kern="0" dirty="0" smtClean="0">
                <a:solidFill>
                  <a:srgbClr val="FF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resource-constrained embedded systems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) self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598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tlet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) self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3141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tlet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with bound abbreviated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) self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1132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more let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(t)0xF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)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) self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2749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casting to a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tlet-ed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type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ht = {flag : uint8;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) self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252980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application of </a:t>
            </a:r>
            <a:r>
              <a:rPr lang="en-US" b="0" i="0" dirty="0" err="1" smtClean="0">
                <a:ea typeface="ＭＳ Ｐゴシック" pitchFamily="-65" charset="-128"/>
                <a:cs typeface="ＭＳ Ｐゴシック" pitchFamily="-65" charset="-128"/>
              </a:rPr>
              <a:t>Λ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term</a:t>
            </a:r>
          </a:p>
          <a:p>
            <a:pPr algn="ctr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with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subtyping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) self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2743200"/>
            <a:ext cx="26334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beyond F</a:t>
            </a:r>
            <a:r>
              <a:rPr lang="en-US" sz="1400" dirty="0" smtClean="0">
                <a:ea typeface="ＭＳ Ｐゴシック" pitchFamily="-65" charset="-128"/>
                <a:cs typeface="ＭＳ Ｐゴシック" pitchFamily="-65" charset="-128"/>
              </a:rPr>
              <a:t>&lt;:  --</a:t>
            </a:r>
          </a:p>
          <a:p>
            <a:pPr algn="ctr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application argument</a:t>
            </a:r>
          </a:p>
          <a:p>
            <a:pPr algn="ctr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not statically known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rot="10800000" flipV="1">
            <a:off x="1828800" y="4114800"/>
            <a:ext cx="4495800" cy="2205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  send (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if LARGE then uint8 else uint4)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) self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rot="10800000" flipV="1">
            <a:off x="2590800" y="4114800"/>
            <a:ext cx="4114800" cy="1828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4876800" y="2514600"/>
            <a:ext cx="391126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arbitrary expressions</a:t>
            </a:r>
          </a:p>
          <a:p>
            <a:pPr algn="ctr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as arguments however may lead to</a:t>
            </a:r>
          </a:p>
          <a:p>
            <a:pPr algn="ctr"/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undecidablility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rot="10800000" flipV="1">
            <a:off x="4419600" y="4495800"/>
            <a:ext cx="9144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6200000" flipH="1">
            <a:off x="4533900" y="4610100"/>
            <a:ext cx="76200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) self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2057400"/>
            <a:ext cx="30166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Our design: the arguments of  </a:t>
            </a:r>
            <a:r>
              <a:rPr lang="en-US" b="0" i="0" dirty="0" err="1" smtClean="0">
                <a:ea typeface="ＭＳ Ｐゴシック" pitchFamily="-65" charset="-128"/>
                <a:cs typeface="ＭＳ Ｐゴシック" pitchFamily="-65" charset="-128"/>
              </a:rPr>
              <a:t>Λ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term application must be </a:t>
            </a:r>
            <a:r>
              <a:rPr lang="en-US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fully constructed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) self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5365" y="3321784"/>
            <a:ext cx="30166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If </a:t>
            </a:r>
            <a:r>
              <a:rPr lang="en-US" b="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ht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or </a:t>
            </a:r>
            <a:r>
              <a:rPr lang="en-US" b="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mt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is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inlined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, the program still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typechecks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; but not if</a:t>
            </a:r>
            <a:r>
              <a:rPr lang="en-US" b="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t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is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inlined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2057400"/>
            <a:ext cx="30166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Our design: the arguments of  </a:t>
            </a:r>
            <a:r>
              <a:rPr lang="en-US" b="0" i="0" dirty="0" err="1" smtClean="0">
                <a:ea typeface="ＭＳ Ｐゴシック" pitchFamily="-65" charset="-128"/>
                <a:cs typeface="ＭＳ Ｐゴシック" pitchFamily="-65" charset="-128"/>
              </a:rPr>
              <a:t>Λ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term application must be </a:t>
            </a:r>
            <a:r>
              <a:rPr lang="en-US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fully constructed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A Bigger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send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≼ {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≼ {header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message_header_t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}.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altLang="zh-CN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→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uint1.&gt;.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self : &lt;.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.&gt;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&lt;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msg.header.src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self;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msg.header.dest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addr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    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psend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endParaRPr lang="en-US" sz="1400" b="0" i="0" dirty="0" smtClean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      &gt; in</a:t>
            </a:r>
          </a:p>
          <a:p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≼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uint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= if LARGE then uint8 else uint4 in  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ht = {flag : uint8;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src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dest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} in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tlet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rgbClr val="000000"/>
                </a:solidFill>
                <a:latin typeface="Andale Mono"/>
                <a:cs typeface="Andale Mono"/>
              </a:rPr>
              <a:t> = {header : ht; data : uint64}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radio =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&lt;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λ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 : </a:t>
            </a:r>
            <a:r>
              <a:rPr lang="en-US" sz="1400" b="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msg_t</a:t>
            </a:r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. …&gt; in</a:t>
            </a:r>
          </a:p>
          <a:p>
            <a:r>
              <a:rPr lang="en-US" sz="1400" b="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cs typeface="Andale Mono"/>
              </a:rPr>
              <a:t>let self = lift ((t)0xF) in</a:t>
            </a:r>
          </a:p>
          <a:p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  send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ht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 (radio </a:t>
            </a:r>
            <a:r>
              <a:rPr lang="en-US" sz="1400" b="0" i="0" dirty="0" err="1" smtClean="0">
                <a:solidFill>
                  <a:schemeClr val="tx1"/>
                </a:solidFill>
                <a:latin typeface="Andale Mono"/>
                <a:cs typeface="Andale Mono"/>
              </a:rPr>
              <a:t>mt</a:t>
            </a:r>
            <a:r>
              <a:rPr lang="en-US" sz="1400" b="0" i="0" dirty="0" smtClean="0">
                <a:solidFill>
                  <a:schemeClr val="tx1"/>
                </a:solidFill>
                <a:latin typeface="Andale Mono"/>
                <a:cs typeface="Andale Mono"/>
              </a:rPr>
              <a:t>) self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5365" y="3321784"/>
            <a:ext cx="30166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If </a:t>
            </a:r>
            <a:r>
              <a:rPr lang="en-US" b="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ht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or </a:t>
            </a:r>
            <a:r>
              <a:rPr lang="en-US" b="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mt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is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inlined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, the program still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typechecks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; but not if</a:t>
            </a:r>
            <a:r>
              <a:rPr lang="en-US" b="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t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is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inlined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2057400"/>
            <a:ext cx="30166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Our design: the arguments of  </a:t>
            </a:r>
            <a:r>
              <a:rPr lang="en-US" b="0" i="0" dirty="0" err="1" smtClean="0">
                <a:ea typeface="ＭＳ Ｐゴシック" pitchFamily="-65" charset="-128"/>
                <a:cs typeface="ＭＳ Ｐゴシック" pitchFamily="-65" charset="-128"/>
              </a:rPr>
              <a:t>Λ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term application must be </a:t>
            </a:r>
            <a:r>
              <a:rPr lang="en-US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fully constructed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5235714"/>
            <a:ext cx="30166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Principle: expressivity with decidability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Grand Challenges for Sensor Networks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4889956"/>
            <a:ext cx="3243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TELOSB mote, at http://</a:t>
            </a:r>
            <a:r>
              <a:rPr lang="en-US" sz="1400" dirty="0" err="1" smtClean="0"/>
              <a:t>www.xbow.com</a:t>
            </a:r>
            <a:r>
              <a:rPr lang="en-US" sz="1400" dirty="0" smtClean="0"/>
              <a:t>/</a:t>
            </a:r>
            <a:endParaRPr lang="en-US" sz="1400" dirty="0"/>
          </a:p>
        </p:txBody>
      </p:sp>
      <p:pic>
        <p:nvPicPr>
          <p:cNvPr id="11" name="Picture 10" descr="Telos_S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133600"/>
            <a:ext cx="4114800" cy="27432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343400" y="1828800"/>
            <a:ext cx="3562609" cy="1752600"/>
            <a:chOff x="4343400" y="1828800"/>
            <a:chExt cx="3562609" cy="1752600"/>
          </a:xfrm>
        </p:grpSpPr>
        <p:sp>
          <p:nvSpPr>
            <p:cNvPr id="7" name="Rectangle 6"/>
            <p:cNvSpPr/>
            <p:nvPr/>
          </p:nvSpPr>
          <p:spPr>
            <a:xfrm>
              <a:off x="5029200" y="1828800"/>
              <a:ext cx="28768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Power Consumption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10800000" flipV="1">
              <a:off x="4343400" y="2514600"/>
              <a:ext cx="1219200" cy="1066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3200400" y="3276600"/>
            <a:ext cx="4733390" cy="2519065"/>
            <a:chOff x="3200400" y="3276600"/>
            <a:chExt cx="4733390" cy="2519065"/>
          </a:xfrm>
        </p:grpSpPr>
        <p:sp>
          <p:nvSpPr>
            <p:cNvPr id="5" name="Rectangle 4"/>
            <p:cNvSpPr/>
            <p:nvPr/>
          </p:nvSpPr>
          <p:spPr>
            <a:xfrm>
              <a:off x="4800600" y="5334000"/>
              <a:ext cx="31331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Memory Consumption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16200000" flipV="1">
              <a:off x="2933700" y="3543300"/>
              <a:ext cx="1981200" cy="1447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The Type System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Type soundness proved via subject reduction and progress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Future work: increasing precision for typing first-class type expressions, such as conditional types for those involved in branching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Related Work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lang="en-US" sz="2400" b="0" i="0" kern="0" noProof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Flask </a:t>
            </a: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(ICFP’08)</a:t>
            </a:r>
            <a:endParaRPr lang="en-US" sz="2400" b="0" i="0" kern="0" noProof="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Successfully implemented in a sensor network environment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No static cross-stage type checking</a:t>
            </a:r>
            <a:endParaRPr lang="en-US" sz="2400" b="0" i="0" kern="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400" b="0" i="0" kern="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M</a:t>
            </a:r>
            <a:r>
              <a:rPr lang="en-US" sz="2400" b="0" i="0" kern="0" noProof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etaML</a:t>
            </a:r>
            <a:endParaRPr lang="en-US" sz="2400" b="0" i="0" kern="0" noProof="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No type abstraction, no types as values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Supports cross-stage persistence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400" b="0" i="0" kern="0" noProof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Meta programming</a:t>
            </a:r>
            <a:endParaRPr lang="en-US" sz="2400" b="0" i="0" kern="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400" b="0" i="0" kern="0" noProof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Type abstraction/generic systems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4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Dependent type systems</a:t>
            </a:r>
            <a:endParaRPr lang="en-US" sz="2400" b="0" i="0" kern="0" noProof="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Conclusion and Future Work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Conclusions: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2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Staging is a crucial concept for modeling software deployment lifecycle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2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Staging is particularly useful for reducing power consumption and memory consumption of embedded systems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2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The importance of static type checking, type abstraction, and first-class types for embedded systems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Ongoing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and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Future work: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Developing a realistic sensor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network language based on &lt;ML&gt; on top of </a:t>
            </a:r>
            <a:r>
              <a:rPr lang="en-US" sz="2200" b="0" i="0" kern="0" noProof="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TinyOS</a:t>
            </a:r>
            <a:r>
              <a:rPr lang="en-US" sz="2200" b="0" i="0" kern="0" noProof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 + </a:t>
            </a:r>
            <a:r>
              <a:rPr lang="en-US" sz="2200" b="0" i="0" kern="0" noProof="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nesC</a:t>
            </a:r>
            <a:r>
              <a:rPr lang="en-US" sz="2200" b="0" i="0" kern="0" noProof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 environment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200" b="0" i="0" kern="0" dirty="0" err="1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t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he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effect of dynamic configuration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r>
              <a:rPr lang="en-US" sz="2200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More precise type checking; type inference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4"/>
          <p:cNvSpPr>
            <a:spLocks noGrp="1"/>
          </p:cNvSpPr>
          <p:nvPr>
            <p:ph type="title"/>
          </p:nvPr>
        </p:nvSpPr>
        <p:spPr>
          <a:xfrm>
            <a:off x="3408363" y="3048000"/>
            <a:ext cx="27638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Thank you!</a:t>
            </a:r>
            <a:endParaRPr lang="en-US" dirty="0" smtClean="0">
              <a:ea typeface="ＭＳ Ｐゴシック" pitchFamily="-60" charset="-128"/>
              <a:cs typeface="ＭＳ Ｐゴシック" pitchFamily="-6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 bwMode="auto">
          <a:xfrm>
            <a:off x="3886200" y="1447800"/>
            <a:ext cx="4572000" cy="3810000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225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Programming Without Staging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8621" y="1600200"/>
            <a:ext cx="4601979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uint32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void init ()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addr_setup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();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void send (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message_t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msg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msg.header.source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…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void main { init();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    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while(true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send(some_msg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)};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  <a:endParaRPr lang="en-US" sz="1400" i="0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14400" y="5334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folHlink"/>
              </a:buClr>
              <a:buSzPct val="60000"/>
              <a:buBlip>
                <a:blip r:embed="rId3"/>
              </a:buBlip>
              <a:defRPr/>
            </a:pPr>
            <a:r>
              <a:rPr lang="en-US" b="0" i="0" kern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b="0" i="0" kern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 needs to be computed by mote (imagine a costly distributed address assignment protocol)</a:t>
            </a:r>
            <a:endParaRPr lang="en-US" b="0" i="0" kern="0" dirty="0" smtClean="0">
              <a:solidFill>
                <a:schemeClr val="tx1"/>
              </a:solidFill>
              <a:latin typeface="Andale Mono"/>
              <a:ea typeface="ＭＳ Ｐゴシック" pitchFamily="-65" charset="-128"/>
              <a:cs typeface="Andale Mono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memory space needed for </a:t>
            </a:r>
            <a:r>
              <a:rPr lang="en-US" b="0" i="0" kern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1" y="1981200"/>
            <a:ext cx="25746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 bwMode="auto">
          <a:xfrm rot="10800000" flipV="1">
            <a:off x="2133600" y="1981200"/>
            <a:ext cx="1828800" cy="7575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2971800" y="1981200"/>
            <a:ext cx="990600" cy="990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914400" y="1981200"/>
            <a:ext cx="3048000" cy="9323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609600" y="4419600"/>
            <a:ext cx="2996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Note: Just a Toy Example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76200" y="3810000"/>
            <a:ext cx="8686800" cy="2819400"/>
          </a:xfrm>
          <a:prstGeom prst="roundRect">
            <a:avLst/>
          </a:prstGeom>
          <a:solidFill>
            <a:srgbClr val="C6C6C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1" y="1981200"/>
            <a:ext cx="25746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085421" y="3886200"/>
            <a:ext cx="3740064" cy="1923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void main { 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for (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=0;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&lt;MAX;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++) {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getAddr(i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run (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(lift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));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}  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  <a:endParaRPr lang="en-US" sz="1400" i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" y="4250084"/>
            <a:ext cx="4171021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void send (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message_t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msg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  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msg.header.source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   …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9557" y="5451157"/>
            <a:ext cx="37400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void main {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while(true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send(some_msg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)}; 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1295400" y="3505200"/>
            <a:ext cx="12192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8" name="Title 4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Staging at Work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3112" y="62131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kern="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endParaRPr lang="en-US" sz="1800" i="0" dirty="0" smtClean="0">
              <a:solidFill>
                <a:srgbClr val="000000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5407" y="3821668"/>
            <a:ext cx="444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λ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: </a:t>
            </a:r>
            <a:r>
              <a:rPr lang="en-US" sz="1400" i="0" kern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〈.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uint32.</a:t>
            </a:r>
            <a:r>
              <a:rPr lang="en-US" sz="1400" i="0" kern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〉</a:t>
            </a:r>
            <a:r>
              <a:rPr lang="en-US" sz="1800" kern="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endParaRPr lang="en-US" sz="1800" i="0" dirty="0" smtClean="0">
              <a:solidFill>
                <a:srgbClr val="000000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3467100" y="5219700"/>
            <a:ext cx="2819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76200" y="3810000"/>
            <a:ext cx="8686800" cy="2819400"/>
          </a:xfrm>
          <a:prstGeom prst="roundRect">
            <a:avLst/>
          </a:prstGeom>
          <a:solidFill>
            <a:srgbClr val="C6C6C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1" y="1981200"/>
            <a:ext cx="25746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085421" y="3886200"/>
            <a:ext cx="3740064" cy="1923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void main {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for (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=0;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&lt;MAX;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++) {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getAddr(i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run (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(lift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));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} 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  <a:endParaRPr lang="en-US" sz="1400" i="0" dirty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" y="4250084"/>
            <a:ext cx="4171021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void send (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message_t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msg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  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msg.header.source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   …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9557" y="5451157"/>
            <a:ext cx="37400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void main {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while(true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send(some_msg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)}; 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1295400" y="3505200"/>
            <a:ext cx="12192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8" name="Title 4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Staging at Work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3112" y="62131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kern="0" dirty="0" smtClean="0">
                <a:solidFill>
                  <a:srgbClr val="000000">
                    <a:alpha val="20000"/>
                  </a:srgbClr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endParaRPr lang="en-US" sz="1800" i="0" dirty="0" smtClean="0">
              <a:solidFill>
                <a:srgbClr val="000000">
                  <a:alpha val="20000"/>
                </a:srgbClr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5407" y="3821668"/>
            <a:ext cx="444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Lucida Grande"/>
                <a:ea typeface="Lucida Grande"/>
                <a:cs typeface="Lucida Grande"/>
              </a:rPr>
              <a:t>λ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: </a:t>
            </a:r>
            <a:r>
              <a:rPr lang="en-US" sz="1400" i="0" kern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〈.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uint32.</a:t>
            </a:r>
            <a:r>
              <a:rPr lang="en-US" sz="1400" i="0" kern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〉</a:t>
            </a:r>
            <a:r>
              <a:rPr lang="en-US" sz="1800" kern="0" dirty="0" smtClean="0">
                <a:solidFill>
                  <a:srgbClr val="000000">
                    <a:alpha val="20000"/>
                  </a:srgbClr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endParaRPr lang="en-US" sz="1800" i="0" dirty="0" smtClean="0">
              <a:solidFill>
                <a:srgbClr val="000000">
                  <a:alpha val="20000"/>
                </a:srgbClr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3467100" y="5219700"/>
            <a:ext cx="2819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76200" y="3810000"/>
            <a:ext cx="8686800" cy="2819400"/>
          </a:xfrm>
          <a:prstGeom prst="roundRect">
            <a:avLst/>
          </a:prstGeom>
          <a:solidFill>
            <a:srgbClr val="C6C6C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1" y="1981200"/>
            <a:ext cx="25746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085421" y="3886200"/>
            <a:ext cx="3740064" cy="1923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void main {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for (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=0;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&lt;MAX;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++) {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getAddr(i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run (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(lift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));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} 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  <a:endParaRPr lang="en-US" sz="1400" i="0" dirty="0">
              <a:solidFill>
                <a:srgbClr val="000000">
                  <a:alpha val="20000"/>
                </a:srgbClr>
              </a:solidFill>
              <a:latin typeface="Andale Mono"/>
              <a:cs typeface="Andale Mo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" y="4250084"/>
            <a:ext cx="4171021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void send (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message_t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msg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  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msg.header.source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   …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9557" y="5451157"/>
            <a:ext cx="37400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void main {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while(true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send(some_msg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)};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1295400" y="3505200"/>
            <a:ext cx="12192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8" name="Title 4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Staging at Work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3112" y="62131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kern="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endParaRPr lang="en-US" sz="1800" i="0" dirty="0" smtClean="0">
              <a:solidFill>
                <a:srgbClr val="000000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5407" y="3821668"/>
            <a:ext cx="444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λ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: </a:t>
            </a:r>
            <a:r>
              <a:rPr lang="en-US" sz="1400" i="0" kern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〈.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uint32.</a:t>
            </a:r>
            <a:r>
              <a:rPr lang="en-US" sz="1400" i="0" kern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〉</a:t>
            </a:r>
            <a:r>
              <a:rPr lang="en-US" sz="1800" kern="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endParaRPr lang="en-US" sz="1800" i="0" dirty="0" smtClean="0">
              <a:solidFill>
                <a:srgbClr val="000000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3467100" y="5219700"/>
            <a:ext cx="2819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76200" y="3810000"/>
            <a:ext cx="8686800" cy="2819400"/>
          </a:xfrm>
          <a:prstGeom prst="roundRect">
            <a:avLst/>
          </a:prstGeom>
          <a:solidFill>
            <a:srgbClr val="C6C6C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1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imes New Roman" pitchFamily="46" charset="0"/>
              <a:sym typeface="Symbol" pitchFamily="46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-65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1" y="1981200"/>
            <a:ext cx="25746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085421" y="3886200"/>
            <a:ext cx="3740064" cy="1923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void main { 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for (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=0;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&lt;MAX;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i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++) {</a:t>
            </a:r>
          </a:p>
          <a:p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getAddr(i</a:t>
            </a:r>
            <a:r>
              <a:rPr lang="en-US" sz="1400" i="0" dirty="0" smtClean="0">
                <a:solidFill>
                  <a:schemeClr val="tx1"/>
                </a:solidFill>
                <a:latin typeface="Andale Mono"/>
                <a:ea typeface="ＭＳ Ｐゴシック" pitchFamily="-65" charset="-128"/>
                <a:cs typeface="Andale Mono"/>
              </a:rPr>
              <a:t>);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run (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(lift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));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  }  </a:t>
            </a:r>
          </a:p>
          <a:p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  <a:endParaRPr lang="en-US" sz="1400" i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" y="4250084"/>
            <a:ext cx="4171021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void send (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message_t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msg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  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msg.header.source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;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   …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9557" y="5451157"/>
            <a:ext cx="37400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void main {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    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while(true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 {</a:t>
            </a:r>
            <a:r>
              <a:rPr lang="en-US" sz="1400" i="0" dirty="0" err="1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send(some_msg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)}; </a:t>
            </a:r>
          </a:p>
          <a:p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}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1295400" y="3505200"/>
            <a:ext cx="12192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8" name="Title 4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685800"/>
          </a:xfrm>
        </p:spPr>
        <p:txBody>
          <a:bodyPr/>
          <a:lstStyle/>
          <a:p>
            <a:r>
              <a:rPr lang="en-US" dirty="0" smtClean="0">
                <a:ea typeface="ＭＳ Ｐゴシック" pitchFamily="-60" charset="-128"/>
                <a:cs typeface="ＭＳ Ｐゴシック" pitchFamily="-60" charset="-128"/>
              </a:rPr>
              <a:t>Staging at Work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3112" y="62131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kern="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〉</a:t>
            </a:r>
            <a:endParaRPr lang="en-US" sz="1800" i="0" dirty="0" smtClean="0">
              <a:solidFill>
                <a:srgbClr val="000000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5407" y="3821668"/>
            <a:ext cx="444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stagedcode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= </a:t>
            </a:r>
            <a:r>
              <a:rPr lang="en-US" sz="140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λ</a:t>
            </a:r>
            <a:r>
              <a:rPr lang="en-US" sz="1400" i="0" dirty="0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 </a:t>
            </a:r>
            <a:r>
              <a:rPr lang="en-US" sz="1400" i="0" dirty="0" err="1" smtClean="0">
                <a:solidFill>
                  <a:srgbClr val="000000"/>
                </a:solidFill>
                <a:latin typeface="Andale Mono"/>
                <a:ea typeface="ＭＳ Ｐゴシック" pitchFamily="-65" charset="-128"/>
                <a:cs typeface="Andale Mono"/>
              </a:rPr>
              <a:t>self_addr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: </a:t>
            </a:r>
            <a:r>
              <a:rPr lang="en-US" sz="1400" i="0" kern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〈.</a:t>
            </a:r>
            <a:r>
              <a:rPr lang="en-US" sz="1400" i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uint32.</a:t>
            </a:r>
            <a:r>
              <a:rPr lang="en-US" sz="1400" i="0" kern="0" dirty="0" smtClean="0">
                <a:solidFill>
                  <a:srgbClr val="000000">
                    <a:alpha val="20000"/>
                  </a:srgbClr>
                </a:solidFill>
                <a:latin typeface="Andale Mono"/>
                <a:ea typeface="ＭＳ Ｐゴシック" pitchFamily="-65" charset="-128"/>
                <a:cs typeface="Andale Mono"/>
              </a:rPr>
              <a:t>〉</a:t>
            </a:r>
            <a:r>
              <a:rPr lang="en-US" sz="1800" kern="0" dirty="0" smtClean="0">
                <a:solidFill>
                  <a:srgbClr val="000000"/>
                </a:solidFill>
                <a:latin typeface="Times New Roman"/>
                <a:ea typeface="ＭＳ Ｐゴシック" pitchFamily="-65" charset="-128"/>
                <a:cs typeface="Times New Roman"/>
              </a:rPr>
              <a:t>〈</a:t>
            </a:r>
            <a:endParaRPr lang="en-US" sz="1800" i="0" dirty="0" smtClean="0">
              <a:solidFill>
                <a:srgbClr val="000000"/>
              </a:solidFill>
              <a:latin typeface="Andale Mono"/>
              <a:ea typeface="ＭＳ Ｐゴシック" pitchFamily="-65" charset="-128"/>
              <a:cs typeface="Andale Mono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3467100" y="5219700"/>
            <a:ext cx="2819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imes New Roman" pitchFamily="46" charset="0"/>
            <a:sym typeface="Symbol" pitchFamily="46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imes New Roman" pitchFamily="46" charset="0"/>
            <a:sym typeface="Symbol" pitchFamily="46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83272</TotalTime>
  <Words>5164</Words>
  <Application>Microsoft PowerPoint</Application>
  <PresentationFormat>On-screen Show (4:3)</PresentationFormat>
  <Paragraphs>605</Paragraphs>
  <Slides>43</Slides>
  <Notes>43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Blends</vt:lpstr>
      <vt:lpstr>Type-Specialized Staged Programming with Process Separation</vt:lpstr>
      <vt:lpstr>〈ML〉in a Nutshell</vt:lpstr>
      <vt:lpstr>General Purpose But with a Focus</vt:lpstr>
      <vt:lpstr>Grand Challenges for Sensor Networks</vt:lpstr>
      <vt:lpstr>Programming Without Staging</vt:lpstr>
      <vt:lpstr>Staging at Work</vt:lpstr>
      <vt:lpstr>Staging at Work</vt:lpstr>
      <vt:lpstr>Staging at Work</vt:lpstr>
      <vt:lpstr>Staging at Work</vt:lpstr>
      <vt:lpstr>Staging at Work</vt:lpstr>
      <vt:lpstr>Staging at Work</vt:lpstr>
      <vt:lpstr>Staging at Work</vt:lpstr>
      <vt:lpstr>Staging at Work </vt:lpstr>
      <vt:lpstr>Real World Applications</vt:lpstr>
      <vt:lpstr>Language Syntax</vt:lpstr>
      <vt:lpstr>Language Syntax</vt:lpstr>
      <vt:lpstr>Language Syntax</vt:lpstr>
      <vt:lpstr>Language Syntax</vt:lpstr>
      <vt:lpstr>Why Type Abstraction?</vt:lpstr>
      <vt:lpstr>Why Type Abstraction?</vt:lpstr>
      <vt:lpstr>Why Types As Values?</vt:lpstr>
      <vt:lpstr>Type Checking First-Class Types</vt:lpstr>
      <vt:lpstr>A Bigger Example</vt:lpstr>
      <vt:lpstr>A Bigger Example</vt:lpstr>
      <vt:lpstr>A Bigger Example</vt:lpstr>
      <vt:lpstr>A Bigger Example</vt:lpstr>
      <vt:lpstr>A Bigger Example</vt:lpstr>
      <vt:lpstr>A Bigger Example</vt:lpstr>
      <vt:lpstr>A Bigger Example</vt:lpstr>
      <vt:lpstr>A Bigger Example</vt:lpstr>
      <vt:lpstr>A Bigger Example</vt:lpstr>
      <vt:lpstr>A Bigger Example</vt:lpstr>
      <vt:lpstr>A Bigger Example</vt:lpstr>
      <vt:lpstr>A Bigger Example</vt:lpstr>
      <vt:lpstr>A Bigger Example</vt:lpstr>
      <vt:lpstr>A Bigger Example</vt:lpstr>
      <vt:lpstr>A Bigger Example</vt:lpstr>
      <vt:lpstr>A Bigger Example</vt:lpstr>
      <vt:lpstr>A Bigger Example</vt:lpstr>
      <vt:lpstr>The Type System</vt:lpstr>
      <vt:lpstr>Related Work</vt:lpstr>
      <vt:lpstr>Conclusion and Future Work</vt:lpstr>
      <vt:lpstr>Thank you!</vt:lpstr>
    </vt:vector>
  </TitlesOfParts>
  <Company>Logic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Logical Encoding of the -Calculus:  Model Checking Mobile Processes Using Tabled Resolution</dc:title>
  <dc:creator>Ping</dc:creator>
  <cp:lastModifiedBy>David Liu</cp:lastModifiedBy>
  <cp:revision>3849</cp:revision>
  <dcterms:created xsi:type="dcterms:W3CDTF">2009-08-29T21:58:02Z</dcterms:created>
  <dcterms:modified xsi:type="dcterms:W3CDTF">2009-08-29T22:43:41Z</dcterms:modified>
</cp:coreProperties>
</file>