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0" r:id="rId4"/>
    <p:sldMasterId id="2147483652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Inria Sans"/>
      <p:regular r:id="rId18"/>
      <p:bold r:id="rId19"/>
      <p:italic r:id="rId20"/>
      <p:boldItalic r:id="rId21"/>
    </p:embeddedFont>
    <p:embeddedFont>
      <p:font typeface="Titillium Web"/>
      <p:regular r:id="rId22"/>
      <p:bold r:id="rId23"/>
      <p:italic r:id="rId24"/>
      <p:boldItalic r:id="rId25"/>
    </p:embeddedFont>
    <p:embeddedFont>
      <p:font typeface="Libre Baskerville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ujd8oU50eifUy8blGdhMqbsPR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riaSans-italic.fntdata"/><Relationship Id="rId22" Type="http://schemas.openxmlformats.org/officeDocument/2006/relationships/font" Target="fonts/TitilliumWeb-regular.fntdata"/><Relationship Id="rId21" Type="http://schemas.openxmlformats.org/officeDocument/2006/relationships/font" Target="fonts/InriaSans-boldItalic.fntdata"/><Relationship Id="rId24" Type="http://schemas.openxmlformats.org/officeDocument/2006/relationships/font" Target="fonts/TitilliumWeb-italic.fntdata"/><Relationship Id="rId23" Type="http://schemas.openxmlformats.org/officeDocument/2006/relationships/font" Target="fonts/TitilliumWeb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LibreBaskerville-regular.fntdata"/><Relationship Id="rId25" Type="http://schemas.openxmlformats.org/officeDocument/2006/relationships/font" Target="fonts/TitilliumWeb-boldItalic.fntdata"/><Relationship Id="rId28" Type="http://schemas.openxmlformats.org/officeDocument/2006/relationships/font" Target="fonts/LibreBaskerville-italic.fntdata"/><Relationship Id="rId27" Type="http://schemas.openxmlformats.org/officeDocument/2006/relationships/font" Target="fonts/LibreBaskerville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InriaSans-bold.fntdata"/><Relationship Id="rId18" Type="http://schemas.openxmlformats.org/officeDocument/2006/relationships/font" Target="fonts/Inria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algn="l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2" type="sldNum"/>
          </p:nvPr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/>
          <p:nvPr>
            <p:ph idx="12" type="sldNum"/>
          </p:nvPr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7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47"/>
          <p:cNvSpPr txBox="1"/>
          <p:nvPr>
            <p:ph idx="12" type="sldNum"/>
          </p:nvPr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E7D9"/>
            </a:gs>
            <a:gs pos="13000">
              <a:srgbClr val="2DA8C8"/>
            </a:gs>
            <a:gs pos="30999">
              <a:srgbClr val="1781A1"/>
            </a:gs>
            <a:gs pos="100000">
              <a:srgbClr val="1D4C7A"/>
            </a:gs>
          </a:gsLst>
          <a:lin ang="81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0"/>
          <p:cNvGrpSpPr/>
          <p:nvPr/>
        </p:nvGrpSpPr>
        <p:grpSpPr>
          <a:xfrm>
            <a:off x="0" y="0"/>
            <a:ext cx="9144001" cy="5143500"/>
            <a:chOff x="0" y="0"/>
            <a:chExt cx="9144037" cy="5143497"/>
          </a:xfrm>
        </p:grpSpPr>
        <p:sp>
          <p:nvSpPr>
            <p:cNvPr id="7" name="Google Shape;7;p40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lnTo>
                    <a:pt x="7235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40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40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lnTo>
                    <a:pt x="11671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40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0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0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0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0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0"/>
            <p:cNvSpPr/>
            <p:nvPr/>
          </p:nvSpPr>
          <p:spPr>
            <a:xfrm>
              <a:off x="7264429" y="149225"/>
              <a:ext cx="1879607" cy="2330449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lnTo>
                    <a:pt x="1676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8999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0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0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4705"/>
                  </a:srgbClr>
                </a:gs>
                <a:gs pos="100000">
                  <a:srgbClr val="FFFFFF">
                    <a:alpha val="10588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40"/>
          <p:cNvSpPr/>
          <p:nvPr/>
        </p:nvSpPr>
        <p:spPr>
          <a:xfrm rot="-5400000">
            <a:off x="8613775" y="4613275"/>
            <a:ext cx="404812" cy="350837"/>
          </a:xfrm>
          <a:prstGeom prst="hexagon">
            <a:avLst>
              <a:gd fmla="val 468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63500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40"/>
          <p:cNvGrpSpPr/>
          <p:nvPr/>
        </p:nvGrpSpPr>
        <p:grpSpPr>
          <a:xfrm>
            <a:off x="0" y="869949"/>
            <a:ext cx="1055687" cy="306387"/>
            <a:chOff x="-429922" y="847488"/>
            <a:chExt cx="1211623" cy="351311"/>
          </a:xfrm>
        </p:grpSpPr>
        <p:sp>
          <p:nvSpPr>
            <p:cNvPr id="20" name="Google Shape;20;p40"/>
            <p:cNvSpPr txBox="1"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0"/>
            <p:cNvSpPr/>
            <p:nvPr/>
          </p:nvSpPr>
          <p:spPr>
            <a:xfrm rot="-5400000">
              <a:off x="453909" y="871007"/>
              <a:ext cx="351311" cy="304272"/>
            </a:xfrm>
            <a:prstGeom prst="hexagon">
              <a:avLst>
                <a:gd fmla="val 4677" name="adj"/>
                <a:gd fmla="val 115470" name="vf"/>
              </a:avLst>
            </a:prstGeom>
            <a:gradFill>
              <a:gsLst>
                <a:gs pos="0">
                  <a:srgbClr val="2DA8C8"/>
                </a:gs>
                <a:gs pos="100000">
                  <a:srgbClr val="10E7D9"/>
                </a:gs>
              </a:gsLst>
              <a:lin ang="0" scaled="0"/>
            </a:gradFill>
            <a:ln>
              <a:noFill/>
            </a:ln>
            <a:effectLst>
              <a:outerShdw blurRad="63500">
                <a:schemeClr val="lt1">
                  <a:alpha val="5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40"/>
          <p:cNvSpPr txBox="1"/>
          <p:nvPr>
            <p:ph type="title"/>
          </p:nvPr>
        </p:nvSpPr>
        <p:spPr>
          <a:xfrm>
            <a:off x="1208087" y="855662"/>
            <a:ext cx="6727825" cy="350837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1208087" y="1430337"/>
            <a:ext cx="6727825" cy="3033712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2" type="sldNum"/>
          </p:nvPr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E7D9"/>
            </a:gs>
            <a:gs pos="13000">
              <a:srgbClr val="2DA8C8"/>
            </a:gs>
            <a:gs pos="30999">
              <a:srgbClr val="1781A1"/>
            </a:gs>
            <a:gs pos="100000">
              <a:srgbClr val="1D4C7A"/>
            </a:gs>
          </a:gsLst>
          <a:lin ang="81000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2"/>
          <p:cNvGrpSpPr/>
          <p:nvPr/>
        </p:nvGrpSpPr>
        <p:grpSpPr>
          <a:xfrm>
            <a:off x="0" y="0"/>
            <a:ext cx="9144001" cy="5143500"/>
            <a:chOff x="0" y="0"/>
            <a:chExt cx="9144037" cy="5143497"/>
          </a:xfrm>
        </p:grpSpPr>
        <p:sp>
          <p:nvSpPr>
            <p:cNvPr id="31" name="Google Shape;31;p42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lnTo>
                    <a:pt x="7235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2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2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lnTo>
                    <a:pt x="11671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2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2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2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2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2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2"/>
            <p:cNvSpPr/>
            <p:nvPr/>
          </p:nvSpPr>
          <p:spPr>
            <a:xfrm>
              <a:off x="7264429" y="149225"/>
              <a:ext cx="1879607" cy="2330449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lnTo>
                    <a:pt x="1676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8999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2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2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4705"/>
                  </a:srgbClr>
                </a:gs>
                <a:gs pos="100000">
                  <a:srgbClr val="FFFFFF">
                    <a:alpha val="10588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42"/>
          <p:cNvSpPr/>
          <p:nvPr/>
        </p:nvSpPr>
        <p:spPr>
          <a:xfrm rot="-5400000">
            <a:off x="8613775" y="4613275"/>
            <a:ext cx="404812" cy="350837"/>
          </a:xfrm>
          <a:prstGeom prst="hexagon">
            <a:avLst>
              <a:gd fmla="val 468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63500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2"/>
          <p:cNvGrpSpPr/>
          <p:nvPr/>
        </p:nvGrpSpPr>
        <p:grpSpPr>
          <a:xfrm>
            <a:off x="0" y="869949"/>
            <a:ext cx="1055687" cy="306387"/>
            <a:chOff x="-429922" y="847488"/>
            <a:chExt cx="1211623" cy="351311"/>
          </a:xfrm>
        </p:grpSpPr>
        <p:sp>
          <p:nvSpPr>
            <p:cNvPr id="44" name="Google Shape;44;p42"/>
            <p:cNvSpPr txBox="1"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2"/>
            <p:cNvSpPr/>
            <p:nvPr/>
          </p:nvSpPr>
          <p:spPr>
            <a:xfrm rot="-5400000">
              <a:off x="453909" y="871007"/>
              <a:ext cx="351311" cy="304272"/>
            </a:xfrm>
            <a:prstGeom prst="hexagon">
              <a:avLst>
                <a:gd fmla="val 4677" name="adj"/>
                <a:gd fmla="val 115470" name="vf"/>
              </a:avLst>
            </a:prstGeom>
            <a:gradFill>
              <a:gsLst>
                <a:gs pos="0">
                  <a:srgbClr val="2DA8C8"/>
                </a:gs>
                <a:gs pos="100000">
                  <a:srgbClr val="10E7D9"/>
                </a:gs>
              </a:gsLst>
              <a:lin ang="0" scaled="0"/>
            </a:gradFill>
            <a:ln>
              <a:noFill/>
            </a:ln>
            <a:effectLst>
              <a:outerShdw blurRad="63500">
                <a:schemeClr val="lt1">
                  <a:alpha val="5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2"/>
          <p:cNvSpPr txBox="1"/>
          <p:nvPr>
            <p:ph type="title"/>
          </p:nvPr>
        </p:nvSpPr>
        <p:spPr>
          <a:xfrm>
            <a:off x="1208087" y="855662"/>
            <a:ext cx="6727825" cy="350837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1208087" y="1430337"/>
            <a:ext cx="6727825" cy="3033712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E7D9"/>
            </a:gs>
            <a:gs pos="13000">
              <a:srgbClr val="2DA8C8"/>
            </a:gs>
            <a:gs pos="30999">
              <a:srgbClr val="1781A1"/>
            </a:gs>
            <a:gs pos="100000">
              <a:srgbClr val="1D4C7A"/>
            </a:gs>
          </a:gsLst>
          <a:lin ang="81000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4"/>
          <p:cNvGrpSpPr/>
          <p:nvPr/>
        </p:nvGrpSpPr>
        <p:grpSpPr>
          <a:xfrm>
            <a:off x="0" y="0"/>
            <a:ext cx="9144000" cy="5143500"/>
            <a:chOff x="0" y="0"/>
            <a:chExt cx="9144036" cy="5143497"/>
          </a:xfrm>
        </p:grpSpPr>
        <p:sp>
          <p:nvSpPr>
            <p:cNvPr id="56" name="Google Shape;56;p44"/>
            <p:cNvSpPr/>
            <p:nvPr/>
          </p:nvSpPr>
          <p:spPr>
            <a:xfrm>
              <a:off x="7924831" y="0"/>
              <a:ext cx="1219205" cy="1860549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lnTo>
                    <a:pt x="694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8999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4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lnTo>
                    <a:pt x="16643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4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3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4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4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lnTo>
                    <a:pt x="7292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4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4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4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44"/>
          <p:cNvSpPr/>
          <p:nvPr/>
        </p:nvSpPr>
        <p:spPr>
          <a:xfrm rot="-5400000">
            <a:off x="8613775" y="4613275"/>
            <a:ext cx="404812" cy="350837"/>
          </a:xfrm>
          <a:prstGeom prst="hexagon">
            <a:avLst>
              <a:gd fmla="val 468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63500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4"/>
          <p:cNvSpPr txBox="1"/>
          <p:nvPr>
            <p:ph type="title"/>
          </p:nvPr>
        </p:nvSpPr>
        <p:spPr>
          <a:xfrm>
            <a:off x="1208087" y="855662"/>
            <a:ext cx="6727825" cy="350837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4"/>
          <p:cNvSpPr txBox="1"/>
          <p:nvPr>
            <p:ph idx="1" type="body"/>
          </p:nvPr>
        </p:nvSpPr>
        <p:spPr>
          <a:xfrm>
            <a:off x="1208087" y="1430337"/>
            <a:ext cx="6727825" cy="3033712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44"/>
          <p:cNvSpPr txBox="1"/>
          <p:nvPr>
            <p:ph idx="12" type="sldNum"/>
          </p:nvPr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7F5B8"/>
            </a:gs>
            <a:gs pos="16999">
              <a:srgbClr val="10E7D9"/>
            </a:gs>
            <a:gs pos="41999">
              <a:srgbClr val="2DA8C8"/>
            </a:gs>
            <a:gs pos="100000">
              <a:srgbClr val="1781A1"/>
            </a:gs>
          </a:gsLst>
          <a:lin ang="8100000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46"/>
          <p:cNvGrpSpPr/>
          <p:nvPr/>
        </p:nvGrpSpPr>
        <p:grpSpPr>
          <a:xfrm>
            <a:off x="0" y="0"/>
            <a:ext cx="9144000" cy="5143501"/>
            <a:chOff x="-16" y="0"/>
            <a:chExt cx="9144053" cy="5143498"/>
          </a:xfrm>
        </p:grpSpPr>
        <p:sp>
          <p:nvSpPr>
            <p:cNvPr id="78" name="Google Shape;78;p4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lnTo>
                    <a:pt x="7235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6"/>
            <p:cNvSpPr/>
            <p:nvPr/>
          </p:nvSpPr>
          <p:spPr>
            <a:xfrm>
              <a:off x="7264426" y="149225"/>
              <a:ext cx="1879611" cy="2330449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lnTo>
                    <a:pt x="1676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8999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4705"/>
                  </a:srgbClr>
                </a:gs>
                <a:gs pos="100000">
                  <a:srgbClr val="FFFFFF">
                    <a:alpha val="10588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6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lnTo>
                    <a:pt x="7235" y="1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6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6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6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6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lnTo>
                    <a:pt x="1676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6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46"/>
          <p:cNvSpPr/>
          <p:nvPr/>
        </p:nvSpPr>
        <p:spPr>
          <a:xfrm rot="-5400000">
            <a:off x="8613775" y="4613275"/>
            <a:ext cx="404812" cy="350837"/>
          </a:xfrm>
          <a:prstGeom prst="hexagon">
            <a:avLst>
              <a:gd fmla="val 468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63500" dir="5400000" dist="19050">
              <a:schemeClr val="lt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46"/>
          <p:cNvGrpSpPr/>
          <p:nvPr/>
        </p:nvGrpSpPr>
        <p:grpSpPr>
          <a:xfrm>
            <a:off x="4283074" y="0"/>
            <a:ext cx="577850" cy="1204912"/>
            <a:chOff x="3895357" y="418479"/>
            <a:chExt cx="264900" cy="550573"/>
          </a:xfrm>
        </p:grpSpPr>
        <p:sp>
          <p:nvSpPr>
            <p:cNvPr id="92" name="Google Shape;92;p46"/>
            <p:cNvSpPr txBox="1"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6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4675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6"/>
          <p:cNvSpPr txBox="1"/>
          <p:nvPr/>
        </p:nvSpPr>
        <p:spPr>
          <a:xfrm>
            <a:off x="3594100" y="476250"/>
            <a:ext cx="1955800" cy="654050"/>
          </a:xfrm>
          <a:prstGeom prst="rect">
            <a:avLst/>
          </a:prstGeom>
          <a:noFill/>
          <a:ln>
            <a:noFill/>
          </a:ln>
          <a:effectLst>
            <a:outerShdw blurRad="63500" dir="5400000" dist="19050">
              <a:schemeClr val="lt1">
                <a:alpha val="49803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600"/>
              <a:buFont typeface="Arial"/>
              <a:buNone/>
            </a:pPr>
            <a:r>
              <a:rPr b="0" i="0" lang="en-US" sz="8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46"/>
          <p:cNvSpPr txBox="1"/>
          <p:nvPr>
            <p:ph type="title"/>
          </p:nvPr>
        </p:nvSpPr>
        <p:spPr>
          <a:xfrm>
            <a:off x="1208087" y="855662"/>
            <a:ext cx="6727825" cy="350837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46"/>
          <p:cNvSpPr txBox="1"/>
          <p:nvPr>
            <p:ph idx="1" type="body"/>
          </p:nvPr>
        </p:nvSpPr>
        <p:spPr>
          <a:xfrm>
            <a:off x="1208087" y="1430337"/>
            <a:ext cx="6727825" cy="3033712"/>
          </a:xfrm>
          <a:prstGeom prst="rect">
            <a:avLst/>
          </a:prstGeom>
          <a:noFill/>
          <a:ln>
            <a:noFill/>
          </a:ln>
          <a:effectLst>
            <a:outerShdw blurRad="63500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46"/>
          <p:cNvSpPr txBox="1"/>
          <p:nvPr>
            <p:ph idx="12" type="sldNum"/>
          </p:nvPr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  <a:defRPr b="0" i="0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JHU-Project2/Light-Bulb" TargetMode="External"/><Relationship Id="rId4" Type="http://schemas.openxmlformats.org/officeDocument/2006/relationships/hyperlink" Target="https://desolate-harbor-35577.herokuapp.com/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Y7c4otvcCveAKAUCvfX8Vv3VE46qFEm8/view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379412" y="1479550"/>
            <a:ext cx="2644775" cy="373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0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LightBulb</a:t>
            </a:r>
            <a:endParaRPr/>
          </a:p>
        </p:txBody>
      </p:sp>
      <p:sp>
        <p:nvSpPr>
          <p:cNvPr id="106" name="Google Shape;106;p1"/>
          <p:cNvSpPr txBox="1"/>
          <p:nvPr>
            <p:ph idx="1" type="body"/>
          </p:nvPr>
        </p:nvSpPr>
        <p:spPr>
          <a:xfrm>
            <a:off x="1943100" y="3397250"/>
            <a:ext cx="2973387" cy="148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Your online Hub for </a:t>
            </a:r>
            <a:endParaRPr sz="24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innovation</a:t>
            </a: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!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</a:pPr>
            <a:fld id="{00000000-1234-1234-1234-123412341234}" type="slidenum">
              <a:rPr b="0" i="0" lang="en-US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/>
          </a:p>
        </p:txBody>
      </p:sp>
      <p:pic>
        <p:nvPicPr>
          <p:cNvPr descr="A picture containing text, light&#10;&#10;Description automatically generated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680000">
            <a:off x="1735137" y="-277812"/>
            <a:ext cx="5805487" cy="40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idx="4294967295" type="ctrTitle"/>
          </p:nvPr>
        </p:nvSpPr>
        <p:spPr>
          <a:xfrm>
            <a:off x="1208087" y="1049337"/>
            <a:ext cx="3878262" cy="971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Thanks for viewing our presentation!</a:t>
            </a:r>
            <a:endParaRPr/>
          </a:p>
        </p:txBody>
      </p:sp>
      <p:sp>
        <p:nvSpPr>
          <p:cNvPr id="174" name="Google Shape;174;p10"/>
          <p:cNvSpPr txBox="1"/>
          <p:nvPr>
            <p:ph idx="4294967295" type="subTitle"/>
          </p:nvPr>
        </p:nvSpPr>
        <p:spPr>
          <a:xfrm>
            <a:off x="1409700" y="2249475"/>
            <a:ext cx="4988700" cy="21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0E7D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Want to view our Repo or App?</a:t>
            </a:r>
            <a:endParaRPr b="1" i="0" sz="2400" u="none" cap="none" strike="noStrike">
              <a:solidFill>
                <a:srgbClr val="10E7D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Please see below for the Link :</a:t>
            </a:r>
            <a:endParaRPr b="0" i="0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7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0E7D9"/>
              </a:buClr>
              <a:buSzPts val="200"/>
              <a:buFont typeface="Noto Sans Symbols"/>
              <a:buChar char="❑"/>
            </a:pPr>
            <a:r>
              <a:rPr b="0" i="0" lang="en-US" sz="2400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GitHub Repo</a:t>
            </a:r>
            <a:endParaRPr sz="24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200"/>
              <a:buFont typeface="Noto Sans Symbols"/>
              <a:buChar char="❑"/>
            </a:pPr>
            <a:r>
              <a:rPr b="0" i="0" lang="en-US" sz="2400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4"/>
              </a:rPr>
              <a:t>Deployed Application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</a:pPr>
            <a:fld id="{00000000-1234-1234-1234-123412341234}" type="slidenum">
              <a:rPr b="0" i="0" lang="en-US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/>
          </a:p>
        </p:txBody>
      </p:sp>
      <p:grpSp>
        <p:nvGrpSpPr>
          <p:cNvPr id="176" name="Google Shape;176;p10"/>
          <p:cNvGrpSpPr/>
          <p:nvPr/>
        </p:nvGrpSpPr>
        <p:grpSpPr>
          <a:xfrm rot="10800000">
            <a:off x="6988175" y="1109662"/>
            <a:ext cx="2147887" cy="3071812"/>
            <a:chOff x="291713" y="844661"/>
            <a:chExt cx="338400" cy="354124"/>
          </a:xfrm>
        </p:grpSpPr>
        <p:sp>
          <p:nvSpPr>
            <p:cNvPr id="177" name="Google Shape;177;p10"/>
            <p:cNvSpPr txBox="1"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 rot="-5400000">
              <a:off x="285256" y="868247"/>
              <a:ext cx="351315" cy="304143"/>
            </a:xfrm>
            <a:prstGeom prst="hexagon">
              <a:avLst>
                <a:gd fmla="val 4675" name="adj"/>
                <a:gd fmla="val 115470" name="vf"/>
              </a:avLst>
            </a:prstGeom>
            <a:gradFill>
              <a:gsLst>
                <a:gs pos="0">
                  <a:srgbClr val="2DA8C8"/>
                </a:gs>
                <a:gs pos="100000">
                  <a:srgbClr val="10E7D9"/>
                </a:gs>
              </a:gsLst>
              <a:lin ang="0" scaled="0"/>
            </a:gradFill>
            <a:ln>
              <a:noFill/>
            </a:ln>
            <a:effectLst>
              <a:outerShdw blurRad="63500">
                <a:schemeClr val="lt1">
                  <a:alpha val="54901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10"/>
          <p:cNvGrpSpPr/>
          <p:nvPr/>
        </p:nvGrpSpPr>
        <p:grpSpPr>
          <a:xfrm>
            <a:off x="5067300" y="1157287"/>
            <a:ext cx="958850" cy="901700"/>
            <a:chOff x="5972700" y="2330200"/>
            <a:chExt cx="411625" cy="387275"/>
          </a:xfrm>
        </p:grpSpPr>
        <p:sp>
          <p:nvSpPr>
            <p:cNvPr id="180" name="Google Shape;180;p1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icture containing text, light&#10;&#10;Description automatically generated" id="182" name="Google Shape;18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7562" y="1109662"/>
            <a:ext cx="4364037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071562" y="534987"/>
            <a:ext cx="6727825" cy="349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LightBulb Above the Rest?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1071550" y="1152450"/>
            <a:ext cx="3531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100"/>
              <a:buFont typeface="Noto Sans Symbols"/>
              <a:buChar char="❑"/>
            </a:pP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 you have an idea that can potentially be the next Amazon? </a:t>
            </a:r>
            <a:endParaRPr b="1" i="0" sz="1400" u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100"/>
              <a:buFont typeface="Noto Sans Symbols"/>
              <a:buChar char="❑"/>
            </a:pPr>
            <a:r>
              <a:t/>
            </a:r>
            <a:endParaRPr b="1" sz="14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100"/>
              <a:buFont typeface="Noto Sans Symbols"/>
              <a:buChar char="❑"/>
            </a:pP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Are </a:t>
            </a: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this close to completing your idea but can’t seem to get over the hump? </a:t>
            </a:r>
            <a:endParaRPr b="1" i="0" sz="1400" u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100"/>
              <a:buFont typeface="Noto Sans Symbols"/>
              <a:buChar char="❑"/>
            </a:pPr>
            <a:r>
              <a:t/>
            </a:r>
            <a:endParaRPr b="1" sz="14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100"/>
              <a:buFont typeface="Noto Sans Symbols"/>
              <a:buChar char="❑"/>
            </a:pP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is where Light</a:t>
            </a:r>
            <a:r>
              <a:rPr b="1" lang="en-US" sz="1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ulb comes in!</a:t>
            </a:r>
            <a:endParaRPr sz="1900"/>
          </a:p>
          <a:p>
            <a:pPr indent="-2794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Noto Sans Symbols"/>
              <a:buNone/>
            </a:pPr>
            <a:r>
              <a:t/>
            </a:r>
            <a:endParaRPr b="1" i="0" sz="1400" u="none">
              <a:solidFill>
                <a:srgbClr val="FFFFFF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1400" u="none">
              <a:solidFill>
                <a:srgbClr val="FFFFFF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1400" u="none">
              <a:solidFill>
                <a:srgbClr val="FFFFFF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788987" y="4640262"/>
            <a:ext cx="714692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1200" u="none">
              <a:solidFill>
                <a:srgbClr val="10E7D9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1200" u="none">
              <a:solidFill>
                <a:srgbClr val="10E7D9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</a:pPr>
            <a:fld id="{00000000-1234-1234-1234-123412341234}" type="slidenum">
              <a:rPr b="0" i="0" lang="en-US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792800" y="1100100"/>
            <a:ext cx="3143100" cy="19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100"/>
              <a:buFont typeface="Noto Sans Symbols"/>
              <a:buChar char="❑"/>
            </a:pP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LightBulb is a revolutionary 21</a:t>
            </a:r>
            <a:r>
              <a:rPr b="1" baseline="30000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</a:t>
            </a: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century </a:t>
            </a:r>
            <a:r>
              <a:rPr b="1" lang="en-US" sz="1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pp that allows </a:t>
            </a:r>
            <a:r>
              <a:rPr b="1" lang="en-US" sz="1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users</a:t>
            </a: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display and post ideas about potential </a:t>
            </a:r>
            <a:r>
              <a:rPr b="1" lang="en-US" sz="1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innovations </a:t>
            </a: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allows users to </a:t>
            </a:r>
            <a:r>
              <a:rPr b="1" lang="en-US" sz="1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collaborate</a:t>
            </a: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.</a:t>
            </a:r>
            <a:endParaRPr b="0" i="0" sz="1400" u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1500" u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4792800" y="3262075"/>
            <a:ext cx="31431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100"/>
              <a:buFont typeface="Noto Sans Symbols"/>
              <a:buChar char="❑"/>
            </a:pPr>
            <a:r>
              <a:rPr b="1" lang="en-US" sz="1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app brings together the</a:t>
            </a:r>
            <a:r>
              <a:rPr b="1" lang="en-US" sz="1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brightest minds from all over the world in a convenient, functional, easy-to-use </a:t>
            </a:r>
            <a:r>
              <a:rPr b="1" lang="en-US" sz="1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</a:t>
            </a:r>
            <a:r>
              <a:rPr b="1" i="0" lang="en-US" sz="1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!</a:t>
            </a:r>
            <a:endParaRPr b="0" i="0" sz="1400" u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1500" u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idx="4294967295" type="ctrTitle"/>
          </p:nvPr>
        </p:nvSpPr>
        <p:spPr>
          <a:xfrm>
            <a:off x="2576512" y="506412"/>
            <a:ext cx="39909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does our App do?</a:t>
            </a:r>
            <a:endParaRPr/>
          </a:p>
        </p:txBody>
      </p:sp>
      <p:sp>
        <p:nvSpPr>
          <p:cNvPr id="124" name="Google Shape;124;p3"/>
          <p:cNvSpPr txBox="1"/>
          <p:nvPr>
            <p:ph idx="4294967295" type="subTitle"/>
          </p:nvPr>
        </p:nvSpPr>
        <p:spPr>
          <a:xfrm>
            <a:off x="2736850" y="1392237"/>
            <a:ext cx="3513137" cy="3244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2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App allows us the ability to 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collaborate ideas</a:t>
            </a:r>
            <a:r>
              <a:rPr b="1" i="0" lang="en-US" sz="16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provide branding 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assistance,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connect socially via 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chat</a:t>
            </a:r>
            <a:r>
              <a:rPr b="1" i="0" lang="en-US" sz="16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3302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2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200"/>
              <a:buFont typeface="Noto Sans Symbols"/>
              <a:buChar char="❑"/>
            </a:pPr>
            <a:r>
              <a:rPr b="1" i="0" lang="en-US" sz="16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allows for constant 24/7 global interaction on “best practices” or best ideas to go about taking your product to the next level</a:t>
            </a:r>
            <a:r>
              <a:rPr b="1" lang="en-US" sz="16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!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</a:pPr>
            <a:fld id="{00000000-1234-1234-1234-123412341234}" type="slidenum">
              <a:rPr b="0" i="0" lang="en-US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/>
          </a:p>
        </p:txBody>
      </p:sp>
    </p:spTree>
  </p:cSld>
  <p:clrMapOvr>
    <a:masterClrMapping/>
  </p:clrMapOvr>
  <p:transition>
    <p:spli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208087" y="855662"/>
            <a:ext cx="6727825" cy="35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Roles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1208087" y="1430337"/>
            <a:ext cx="6727825" cy="303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application was build based on the idea of MVC (Model, View, Controller) therefore: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70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2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Cory – Front-End / Controllers</a:t>
            </a:r>
            <a:endParaRPr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270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200"/>
              <a:buFont typeface="Noto Sans Symbols"/>
              <a:buChar char="❑"/>
            </a:pP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Ed – Database / Integrations</a:t>
            </a:r>
            <a:endParaRPr/>
          </a:p>
          <a:p>
            <a:pPr indent="-1270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E7D9"/>
              </a:buClr>
              <a:buSzPts val="200"/>
              <a:buFont typeface="Noto Sans Symbols"/>
              <a:buChar char="❑"/>
            </a:pP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Karim- Controllers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</a:pPr>
            <a:fld id="{00000000-1234-1234-1234-123412341234}" type="slidenum">
              <a:rPr b="0" i="0" lang="en-US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/>
          </a:p>
        </p:txBody>
      </p:sp>
    </p:spTree>
  </p:cSld>
  <p:clrMapOvr>
    <a:masterClrMapping/>
  </p:clrMapOvr>
  <p:transition>
    <p:spli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1310250" y="1401825"/>
            <a:ext cx="26844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integrated</a:t>
            </a: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technologies</a:t>
            </a: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</a:t>
            </a: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</p:txBody>
      </p:sp>
      <p:sp>
        <p:nvSpPr>
          <p:cNvPr id="138" name="Google Shape;138;p5"/>
          <p:cNvSpPr txBox="1"/>
          <p:nvPr>
            <p:ph type="title"/>
          </p:nvPr>
        </p:nvSpPr>
        <p:spPr>
          <a:xfrm>
            <a:off x="1455000" y="528625"/>
            <a:ext cx="6651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did we </a:t>
            </a:r>
            <a:r>
              <a:rPr lang="en-US" sz="3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32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uild this App?</a:t>
            </a:r>
            <a:endParaRPr/>
          </a:p>
        </p:txBody>
      </p:sp>
      <p:sp>
        <p:nvSpPr>
          <p:cNvPr id="139" name="Google Shape;139;p5"/>
          <p:cNvSpPr txBox="1"/>
          <p:nvPr>
            <p:ph idx="4294967295" type="body"/>
          </p:nvPr>
        </p:nvSpPr>
        <p:spPr>
          <a:xfrm>
            <a:off x="4219675" y="1401825"/>
            <a:ext cx="2490900" cy="25542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4705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Express                     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Express-Session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MySQL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Sequelize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Axios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Bcypt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Node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ibre Baskerville"/>
              <a:buChar char="❑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Heroku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</a:pPr>
            <a:fld id="{00000000-1234-1234-1234-123412341234}" type="slidenum">
              <a:rPr b="0" i="0" lang="en-US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6600050" y="1322275"/>
            <a:ext cx="23307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HandleBars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Socket.IO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RiteKit API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Javascript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BootStrap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ibre Baskerville"/>
              <a:buChar char="❑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HTML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ibre Baskerville"/>
              <a:buChar char="❑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CSS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ransition>
    <p:spli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776011" y="765225"/>
            <a:ext cx="7371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 Development C</a:t>
            </a:r>
            <a:r>
              <a:rPr b="0" i="0" lang="en-US" sz="30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hallenges </a:t>
            </a:r>
            <a:endParaRPr sz="1200"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911975" y="1430325"/>
            <a:ext cx="74199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❑"/>
            </a:pP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Developing a working product.</a:t>
            </a:r>
            <a:endParaRPr sz="24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❑"/>
            </a:pP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Integrating third party </a:t>
            </a: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applications &amp; not breaking what was done</a:t>
            </a: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❑"/>
            </a:pP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Consolidating </a:t>
            </a: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GitHub </a:t>
            </a: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contributions</a:t>
            </a:r>
            <a:r>
              <a:rPr b="0" i="0" lang="en-US" sz="24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Baskerville"/>
              <a:buChar char="❑"/>
            </a:pPr>
            <a:r>
              <a:rPr lang="en-US" sz="24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Defining team member roles.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</a:pPr>
            <a:fld id="{00000000-1234-1234-1234-123412341234}" type="slidenum">
              <a:rPr b="0" i="0" lang="en-US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/>
          </a:p>
        </p:txBody>
      </p:sp>
    </p:spTree>
  </p:cSld>
  <p:clrMapOvr>
    <a:masterClrMapping/>
  </p:clrMapOvr>
  <p:transition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963025" y="862950"/>
            <a:ext cx="7521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Successes While Building this App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1208074" y="1430325"/>
            <a:ext cx="70143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❏"/>
            </a:pP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Successfully being able to </a:t>
            </a: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build</a:t>
            </a: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</a:t>
            </a: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full-stack application and deploy it to Heroku</a:t>
            </a: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ibre Baskerville"/>
              <a:buChar char="❏"/>
            </a:pP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Integration of</a:t>
            </a: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third party solutions </a:t>
            </a: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provide r</a:t>
            </a: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eal-</a:t>
            </a: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ime engagement between </a:t>
            </a: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site </a:t>
            </a: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❏"/>
            </a:pPr>
            <a:r>
              <a:rPr lang="en-US" sz="18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Partially developed additional</a:t>
            </a:r>
            <a:r>
              <a:rPr b="0" i="0" lang="en-US" sz="18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integrations to later improve the product.</a:t>
            </a:r>
            <a:br>
              <a:rPr b="0" i="0" lang="en-US" sz="1800" u="none">
                <a:solidFill>
                  <a:srgbClr val="FFFFFF"/>
                </a:solidFill>
                <a:latin typeface="Inria Sans"/>
                <a:ea typeface="Inria Sans"/>
                <a:cs typeface="Inria Sans"/>
                <a:sym typeface="Inria Sans"/>
              </a:rPr>
            </a:b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</a:pPr>
            <a:fld id="{00000000-1234-1234-1234-123412341234}" type="slidenum">
              <a:rPr b="0" i="0" lang="en-US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/>
          </a:p>
        </p:txBody>
      </p:sp>
    </p:spTree>
  </p:cSld>
  <p:clrMapOvr>
    <a:masterClrMapping/>
  </p:clrMapOvr>
  <p:transition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882800" y="1361125"/>
            <a:ext cx="75291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Demo</a:t>
            </a:r>
            <a:endParaRPr b="0" i="0" sz="3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u="sng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Click here to launch the demo...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6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</a:pPr>
            <a:fld id="{00000000-1234-1234-1234-123412341234}" type="slidenum">
              <a:rPr b="0" i="0" lang="en-US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/>
          </a:p>
        </p:txBody>
      </p:sp>
    </p:spTree>
  </p:cSld>
  <p:clrMapOvr>
    <a:masterClrMapping/>
  </p:clrMapOvr>
  <p:transition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1208087" y="855662"/>
            <a:ext cx="6727825" cy="35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Future Enhancements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02525" y="1430325"/>
            <a:ext cx="7711500" cy="30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ibre Baskerville"/>
              <a:buChar char="❏"/>
            </a:pPr>
            <a:r>
              <a:rPr b="0" i="0" lang="en-US" sz="1700" u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Chat Functionality without Login.</a:t>
            </a:r>
            <a:endParaRPr sz="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ibre Baskerville"/>
              <a:buChar char="❏"/>
            </a:pPr>
            <a:r>
              <a:rPr lang="en-US" sz="17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data model contained more fields than we were able to utilize due to time.</a:t>
            </a:r>
            <a:endParaRPr sz="17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ibre Baskerville"/>
              <a:buChar char="❏"/>
            </a:pPr>
            <a:r>
              <a:rPr lang="en-US" sz="17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Complete development voting module.</a:t>
            </a:r>
            <a:endParaRPr sz="17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ibre Baskerville"/>
              <a:buChar char="❏"/>
            </a:pPr>
            <a:r>
              <a:rPr lang="en-US" sz="17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Complete development of i</a:t>
            </a:r>
            <a:r>
              <a:rPr lang="en-US" sz="17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mage upload interface.</a:t>
            </a:r>
            <a:endParaRPr sz="17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Libre Baskerville"/>
              <a:buChar char="❏"/>
            </a:pPr>
            <a:r>
              <a:rPr lang="en-US" sz="17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Searchable hashtags to reach potential experts/partners.</a:t>
            </a:r>
            <a:endParaRPr sz="17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8640762" y="4586287"/>
            <a:ext cx="3508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tillium Web"/>
              <a:buNone/>
            </a:pPr>
            <a:fld id="{00000000-1234-1234-1234-123412341234}" type="slidenum">
              <a:rPr b="0" i="0" lang="en-US" sz="1200" u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‹#›</a:t>
            </a:fld>
            <a:endParaRPr/>
          </a:p>
        </p:txBody>
      </p:sp>
    </p:spTree>
  </p:cSld>
  <p:clrMapOvr>
    <a:masterClrMapping/>
  </p:clrMapOvr>
  <p:transition>
    <p:split/>
  </p:transition>
</p:sld>
</file>

<file path=ppt/theme/theme1.xml><?xml version="1.0" encoding="utf-8"?>
<a:theme xmlns:a="http://schemas.openxmlformats.org/drawingml/2006/main" xmlns:r="http://schemas.openxmlformats.org/officeDocument/2006/relationships" name="3_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Karim Gomez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str>0x010100B75B2E83FE08A5488A2F1CBD01D8FBEE</vt:lpstr>
  </property>
</Properties>
</file>