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91" r:id="rId1"/>
  </p:sldMasterIdLst>
  <p:notesMasterIdLst>
    <p:notesMasterId r:id="rId20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82" r:id="rId16"/>
    <p:sldId id="279" r:id="rId17"/>
    <p:sldId id="280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D2F2"/>
    <a:srgbClr val="73A9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103"/>
  </p:normalViewPr>
  <p:slideViewPr>
    <p:cSldViewPr snapToGrid="0" snapToObjects="1" showGuides="1">
      <p:cViewPr varScale="1">
        <p:scale>
          <a:sx n="68" d="100"/>
          <a:sy n="68" d="100"/>
        </p:scale>
        <p:origin x="90" y="3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9A375-B218-184B-B243-CB7E0F1616A7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5F0F0-3408-9F4A-9B24-898CD7F5D4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06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5F0F0-3408-9F4A-9B24-898CD7F5D4E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607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5F0F0-3408-9F4A-9B24-898CD7F5D4E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14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3AE6764-091D-4B77-8756-B5D91EEABF5A}" type="datetime3">
              <a:rPr lang="en-US" smtClean="0"/>
              <a:t>15 April 2020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" y="0"/>
            <a:ext cx="12189624" cy="6856664"/>
          </a:xfrm>
          <a:prstGeom prst="rect">
            <a:avLst/>
          </a:prstGeom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0" y="4358640"/>
            <a:ext cx="12192000" cy="249936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324100"/>
            <a:ext cx="9144000" cy="1572399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038600"/>
            <a:ext cx="9144000" cy="837532"/>
          </a:xfrm>
        </p:spPr>
        <p:txBody>
          <a:bodyPr lIns="0" tIns="0" rIns="0" bIns="0"/>
          <a:lstStyle>
            <a:lvl1pPr marL="0" indent="0" algn="l">
              <a:buNone/>
              <a:defRPr sz="24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4876800"/>
            <a:ext cx="5410200" cy="13335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br>
              <a:rPr lang="en-US" dirty="0" smtClean="0"/>
            </a:br>
            <a:r>
              <a:rPr lang="en-US" dirty="0" smtClean="0"/>
              <a:t>Title</a:t>
            </a:r>
            <a:br>
              <a:rPr lang="en-US" dirty="0" smtClean="0"/>
            </a:br>
            <a:r>
              <a:rPr lang="en-US" dirty="0" smtClean="0"/>
              <a:t>Contact information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09" y="95382"/>
            <a:ext cx="3178301" cy="130990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43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6124C0E-DA41-468A-ABB3-2DB9ABAF6F00}" type="datetime3">
              <a:rPr lang="en-US" smtClean="0"/>
              <a:t>15 April 2020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" y="667"/>
            <a:ext cx="12189624" cy="68566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91000" y="1028700"/>
            <a:ext cx="6819900" cy="1485900"/>
          </a:xfrm>
        </p:spPr>
        <p:txBody>
          <a:bodyPr anchor="t">
            <a:norm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(recommended for titles that </a:t>
            </a:r>
            <a:br>
              <a:rPr lang="en-US" dirty="0" smtClean="0"/>
            </a:br>
            <a:r>
              <a:rPr lang="en-US" dirty="0" smtClean="0"/>
              <a:t>are 2-3 lines long)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38" y="532082"/>
            <a:ext cx="3271029" cy="213969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191000" y="3855309"/>
            <a:ext cx="68199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0" y="3976706"/>
            <a:ext cx="6819900" cy="2233594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lang="en-US" sz="1000" smtClean="0">
                <a:solidFill>
                  <a:schemeClr val="accent1"/>
                </a:solidFill>
                <a:effectLst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effectLst/>
                <a:latin typeface="Helvetica" charset="0"/>
              </a:rPr>
              <a:t>Click to add classification text</a:t>
            </a:r>
            <a:endParaRPr lang="en-US" dirty="0">
              <a:effectLst/>
              <a:latin typeface="Helvetica" charset="0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1" y="2514601"/>
            <a:ext cx="6819900" cy="354954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0" y="2869555"/>
            <a:ext cx="6819900" cy="79083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br>
              <a:rPr lang="en-US" dirty="0" smtClean="0"/>
            </a:br>
            <a:r>
              <a:rPr lang="en-US" dirty="0" smtClean="0"/>
              <a:t>Title</a:t>
            </a:r>
            <a:br>
              <a:rPr lang="en-US" dirty="0" smtClean="0"/>
            </a:br>
            <a:r>
              <a:rPr lang="en-US" dirty="0" smtClean="0"/>
              <a:t>Contact information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82518" y="2541694"/>
            <a:ext cx="2210142" cy="49757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accent1"/>
                </a:solidFill>
                <a:latin typeface="+mn-lt"/>
                <a:ea typeface="Myriad Pro" charset="0"/>
                <a:cs typeface="Myriad Pro" charset="0"/>
              </a:rPr>
              <a:t>11100 Johns Hopkins Road </a:t>
            </a:r>
            <a:br>
              <a:rPr lang="en-US" sz="1200" dirty="0" smtClean="0">
                <a:solidFill>
                  <a:schemeClr val="accent1"/>
                </a:solidFill>
                <a:latin typeface="+mn-lt"/>
                <a:ea typeface="Myriad Pro" charset="0"/>
                <a:cs typeface="Myriad Pro" charset="0"/>
              </a:rPr>
            </a:br>
            <a:r>
              <a:rPr lang="en-US" sz="1200" dirty="0" smtClean="0">
                <a:solidFill>
                  <a:schemeClr val="accent1"/>
                </a:solidFill>
                <a:latin typeface="+mn-lt"/>
                <a:ea typeface="Myriad Pro" charset="0"/>
                <a:cs typeface="Myriad Pro" charset="0"/>
              </a:rPr>
              <a:t>Laurel, MD 20723-6099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082518" y="2387995"/>
            <a:ext cx="2210142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5" pos="69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952500" y="1179514"/>
            <a:ext cx="10287000" cy="5030786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C2CCE9-65D5-4615-9B27-785F94F466C1}" type="datetime3">
              <a:rPr lang="en-US" smtClean="0"/>
              <a:t>15 April 2020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2735"/>
            <a:ext cx="11277600" cy="34289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add title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52500" y="1485900"/>
            <a:ext cx="10287000" cy="4724400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95015"/>
            <a:ext cx="11277600" cy="386085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2000" b="0" dirty="0" smtClean="0"/>
              <a:t>Click to add subtitle</a:t>
            </a:r>
            <a:endParaRPr lang="en-US" sz="1600" b="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5EA4699-75BE-494C-BD9A-E994FCCCDC34}" type="datetime3">
              <a:rPr lang="en-US" smtClean="0"/>
              <a:t>15 April 2020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52500" y="1181100"/>
            <a:ext cx="4953000" cy="4176257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5548312"/>
            <a:ext cx="10286999" cy="661988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 smtClean="0"/>
              <a:t>Click to add callout text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86501" y="1181100"/>
            <a:ext cx="4952998" cy="4176257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80F1980-BB30-462A-8444-E0A13D5FE3AD}" type="datetime3">
              <a:rPr lang="en-US" smtClean="0"/>
              <a:t>15 April 2020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52500" y="1485900"/>
            <a:ext cx="4953000" cy="3871457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5548312"/>
            <a:ext cx="10286999" cy="661988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 smtClean="0"/>
              <a:t>Click to add callout text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86501" y="1485900"/>
            <a:ext cx="4952998" cy="3871457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9100"/>
            <a:ext cx="11277600" cy="34289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add title 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801380"/>
            <a:ext cx="11277600" cy="379720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2000" b="0" dirty="0" smtClean="0"/>
              <a:t>Click to add subtitle</a:t>
            </a:r>
            <a:endParaRPr lang="en-US" sz="1600" b="0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AF91DCA-BF81-465E-9F1A-7A79772C474D}" type="datetime3">
              <a:rPr lang="en-US" smtClean="0"/>
              <a:t>15 April 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952500" y="1181100"/>
            <a:ext cx="4953000" cy="417671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 chart</a:t>
            </a:r>
            <a:endParaRPr 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286501" y="1181100"/>
            <a:ext cx="4953000" cy="417671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 chart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602236" y="5548312"/>
            <a:ext cx="3653528" cy="661988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 smtClean="0"/>
              <a:t>Click to add chart label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936237" y="5548312"/>
            <a:ext cx="3653528" cy="661988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 smtClean="0"/>
              <a:t>Click to add chart label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C59A10-D951-4511-B360-AF4768E60CC8}" type="datetime3">
              <a:rPr lang="en-US" smtClean="0"/>
              <a:t>15 April 2020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Comparison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952500" y="1485900"/>
            <a:ext cx="4953000" cy="387191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 chart</a:t>
            </a:r>
            <a:endParaRPr 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286501" y="1485900"/>
            <a:ext cx="4953000" cy="387191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 chart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602236" y="5548312"/>
            <a:ext cx="3653528" cy="661988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 smtClean="0"/>
              <a:t>Click to add chart label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936237" y="5548312"/>
            <a:ext cx="3653528" cy="661988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 smtClean="0"/>
              <a:t>Click to add chart label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9100"/>
            <a:ext cx="11277600" cy="34289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add title 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01380"/>
            <a:ext cx="11277600" cy="379720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2000" b="0" dirty="0" smtClean="0"/>
              <a:t>Click to add subtitle</a:t>
            </a:r>
            <a:endParaRPr lang="en-US" sz="1600" b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A16586A-7AB4-4A0F-AFE9-2AAF56529E8A}" type="datetime3">
              <a:rPr lang="en-US" smtClean="0"/>
              <a:t>15 April 2020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952544" y="3924301"/>
            <a:ext cx="2988364" cy="12573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952500" y="3619500"/>
            <a:ext cx="2988405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06154" y="3924301"/>
            <a:ext cx="2979692" cy="12573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4606109" y="3619500"/>
            <a:ext cx="2979733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256050" y="3924301"/>
            <a:ext cx="2983450" cy="12573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8257327" y="3619500"/>
            <a:ext cx="2982173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277927" y="1181100"/>
            <a:ext cx="0" cy="4000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920948" y="1181100"/>
            <a:ext cx="0" cy="4000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952500" y="1181100"/>
            <a:ext cx="2988409" cy="22289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27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4606105" y="1181100"/>
            <a:ext cx="2979737" cy="22289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8257323" y="1181100"/>
            <a:ext cx="2982177" cy="22289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9100"/>
            <a:ext cx="11277600" cy="766450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5548312"/>
            <a:ext cx="10286999" cy="661988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 smtClean="0"/>
              <a:t>Click to add callout text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D684D9DB-6B4E-4EE6-AB27-6327E77927F7}" type="datetime3">
              <a:rPr lang="en-US" smtClean="0"/>
              <a:t>15 April 2020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Featur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952544" y="4229101"/>
            <a:ext cx="2988364" cy="9525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952500" y="3924300"/>
            <a:ext cx="2988405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06154" y="4229101"/>
            <a:ext cx="2979692" cy="9525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4606109" y="3924300"/>
            <a:ext cx="2979733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256050" y="4229101"/>
            <a:ext cx="2983450" cy="9525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8257327" y="3924300"/>
            <a:ext cx="2982173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277927" y="1485900"/>
            <a:ext cx="0" cy="36957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920948" y="1485900"/>
            <a:ext cx="0" cy="36957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952500" y="1485899"/>
            <a:ext cx="2988409" cy="2231136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27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4606105" y="1485900"/>
            <a:ext cx="2979737" cy="22289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8257323" y="1485900"/>
            <a:ext cx="2982177" cy="22289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9100"/>
            <a:ext cx="11277600" cy="34289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add title </a:t>
            </a:r>
            <a:endParaRPr lang="en-US" dirty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01380"/>
            <a:ext cx="11277600" cy="379720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2000" b="0" dirty="0" smtClean="0"/>
              <a:t>Click to add subtitle</a:t>
            </a:r>
            <a:endParaRPr lang="en-US" sz="1600" b="0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5548314"/>
            <a:ext cx="10286999" cy="661986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 smtClean="0"/>
              <a:t>Click to add callout text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EC256D03-65E9-47C3-AA90-60A52F309A0A}" type="datetime3">
              <a:rPr lang="en-US" smtClean="0"/>
              <a:t>15 April 2020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952544" y="3938459"/>
            <a:ext cx="2301354" cy="124314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952501" y="3633658"/>
            <a:ext cx="2301386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92038" y="3938459"/>
            <a:ext cx="2332240" cy="124314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3591980" y="3633658"/>
            <a:ext cx="2332272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9" hasCustomPrompt="1"/>
          </p:nvPr>
        </p:nvSpPr>
        <p:spPr>
          <a:xfrm>
            <a:off x="6260210" y="3938459"/>
            <a:ext cx="2302372" cy="124314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262343" y="3633658"/>
            <a:ext cx="2301386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952500" y="1185550"/>
            <a:ext cx="2301389" cy="22289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27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3591975" y="1185550"/>
            <a:ext cx="2332275" cy="22289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6262335" y="1185550"/>
            <a:ext cx="2301389" cy="22289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9100"/>
            <a:ext cx="11277600" cy="766450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27" hasCustomPrompt="1"/>
          </p:nvPr>
        </p:nvSpPr>
        <p:spPr>
          <a:xfrm>
            <a:off x="8899761" y="3938459"/>
            <a:ext cx="2338690" cy="124314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8901816" y="3633658"/>
            <a:ext cx="2337688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31" name="Picture Placeholder 8"/>
          <p:cNvSpPr>
            <a:spLocks noGrp="1"/>
          </p:cNvSpPr>
          <p:nvPr>
            <p:ph type="pic" sz="quarter" idx="29" hasCustomPrompt="1"/>
          </p:nvPr>
        </p:nvSpPr>
        <p:spPr>
          <a:xfrm>
            <a:off x="8901808" y="1185550"/>
            <a:ext cx="2337691" cy="22289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5548312"/>
            <a:ext cx="10286999" cy="661988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 smtClean="0"/>
              <a:t>Click to add callout text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439DF4C-82F3-4A48-944C-5946FED69E88}" type="datetime3">
              <a:rPr lang="en-US" smtClean="0"/>
              <a:t>15 April 2020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7"/>
            <a:ext cx="12189624" cy="68566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324100"/>
            <a:ext cx="9144000" cy="1572399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038600"/>
            <a:ext cx="9144000" cy="838200"/>
          </a:xfrm>
        </p:spPr>
        <p:txBody>
          <a:bodyPr lIns="0" tIns="0" rIns="0" bIns="0"/>
          <a:lstStyle>
            <a:lvl1pPr marL="0" indent="0" algn="l">
              <a:buNone/>
              <a:defRPr sz="2400" b="1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4876800"/>
            <a:ext cx="5410200" cy="13335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br>
              <a:rPr lang="en-US" dirty="0" smtClean="0"/>
            </a:br>
            <a:r>
              <a:rPr lang="en-US" dirty="0" smtClean="0"/>
              <a:t>Title</a:t>
            </a:r>
            <a:br>
              <a:rPr lang="en-US" dirty="0" smtClean="0"/>
            </a:br>
            <a:r>
              <a:rPr lang="en-US" dirty="0" smtClean="0"/>
              <a:t>Contact information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09" y="95382"/>
            <a:ext cx="3178301" cy="130990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5" pos="43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Featur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952544" y="4216231"/>
            <a:ext cx="2301354" cy="96537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952501" y="3911430"/>
            <a:ext cx="2301386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92038" y="4216231"/>
            <a:ext cx="2332240" cy="96537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3591980" y="3911430"/>
            <a:ext cx="2332272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9" hasCustomPrompt="1"/>
          </p:nvPr>
        </p:nvSpPr>
        <p:spPr>
          <a:xfrm>
            <a:off x="6260210" y="4216231"/>
            <a:ext cx="2302372" cy="96537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262343" y="3911430"/>
            <a:ext cx="2301386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952500" y="1485900"/>
            <a:ext cx="2301389" cy="22289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27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3591975" y="1485900"/>
            <a:ext cx="2332275" cy="22289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6262335" y="1485900"/>
            <a:ext cx="2301389" cy="22289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27" hasCustomPrompt="1"/>
          </p:nvPr>
        </p:nvSpPr>
        <p:spPr>
          <a:xfrm>
            <a:off x="8899761" y="4216231"/>
            <a:ext cx="2338690" cy="96537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8901816" y="3911430"/>
            <a:ext cx="2337688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31" name="Picture Placeholder 8"/>
          <p:cNvSpPr>
            <a:spLocks noGrp="1"/>
          </p:cNvSpPr>
          <p:nvPr>
            <p:ph type="pic" sz="quarter" idx="29" hasCustomPrompt="1"/>
          </p:nvPr>
        </p:nvSpPr>
        <p:spPr>
          <a:xfrm>
            <a:off x="8901808" y="1485900"/>
            <a:ext cx="2337691" cy="22289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9100"/>
            <a:ext cx="11277600" cy="34289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add title </a:t>
            </a:r>
            <a:endParaRPr lang="en-US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01380"/>
            <a:ext cx="11277600" cy="379720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2000" b="0" dirty="0" smtClean="0"/>
              <a:t>Click to add subtitle</a:t>
            </a:r>
            <a:endParaRPr lang="en-US" sz="1600" b="0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5548312"/>
            <a:ext cx="10286999" cy="661988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 smtClean="0"/>
              <a:t>Click to add callout text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E2B08519-6315-41FB-B0E1-A3F114F5BC8D}" type="datetime3">
              <a:rPr lang="en-US" smtClean="0"/>
              <a:t>15 April 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952500" y="2829927"/>
            <a:ext cx="2456925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image caption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952500" y="1181100"/>
            <a:ext cx="2456925" cy="15132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3581400" y="2829927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image caption</a:t>
            </a:r>
            <a:endParaRPr lang="en-US" dirty="0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3577696" y="1181100"/>
            <a:ext cx="2446337" cy="15132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6181726" y="2829927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image caption</a:t>
            </a:r>
            <a:endParaRPr lang="en-US" dirty="0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6185429" y="1181100"/>
            <a:ext cx="2446337" cy="15132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793163" y="2829927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image caption</a:t>
            </a:r>
            <a:endParaRPr lang="en-US" dirty="0"/>
          </a:p>
        </p:txBody>
      </p:sp>
      <p:sp>
        <p:nvSpPr>
          <p:cNvPr id="31" name="Picture Placeholder 8"/>
          <p:cNvSpPr>
            <a:spLocks noGrp="1"/>
          </p:cNvSpPr>
          <p:nvPr>
            <p:ph type="pic" sz="quarter" idx="27" hasCustomPrompt="1"/>
          </p:nvPr>
        </p:nvSpPr>
        <p:spPr>
          <a:xfrm>
            <a:off x="8793163" y="1181100"/>
            <a:ext cx="2446337" cy="15132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952500" y="5183771"/>
            <a:ext cx="2456925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image caption</a:t>
            </a:r>
            <a:endParaRPr lang="en-US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29" hasCustomPrompt="1"/>
          </p:nvPr>
        </p:nvSpPr>
        <p:spPr>
          <a:xfrm>
            <a:off x="952500" y="3543300"/>
            <a:ext cx="2456925" cy="150491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34" name="Text Placeholder 9"/>
          <p:cNvSpPr>
            <a:spLocks noGrp="1"/>
          </p:cNvSpPr>
          <p:nvPr>
            <p:ph type="body" sz="quarter" idx="30" hasCustomPrompt="1"/>
          </p:nvPr>
        </p:nvSpPr>
        <p:spPr>
          <a:xfrm>
            <a:off x="3581400" y="5183771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image caption</a:t>
            </a:r>
            <a:endParaRPr lang="en-US" dirty="0"/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31" hasCustomPrompt="1"/>
          </p:nvPr>
        </p:nvSpPr>
        <p:spPr>
          <a:xfrm>
            <a:off x="3577696" y="3543300"/>
            <a:ext cx="2446337" cy="150491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36" name="Text Placeholder 9"/>
          <p:cNvSpPr>
            <a:spLocks noGrp="1"/>
          </p:cNvSpPr>
          <p:nvPr>
            <p:ph type="body" sz="quarter" idx="32" hasCustomPrompt="1"/>
          </p:nvPr>
        </p:nvSpPr>
        <p:spPr>
          <a:xfrm>
            <a:off x="6181726" y="5183771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image caption</a:t>
            </a:r>
            <a:endParaRPr lang="en-US" dirty="0"/>
          </a:p>
        </p:txBody>
      </p:sp>
      <p:sp>
        <p:nvSpPr>
          <p:cNvPr id="37" name="Picture Placeholder 8"/>
          <p:cNvSpPr>
            <a:spLocks noGrp="1"/>
          </p:cNvSpPr>
          <p:nvPr>
            <p:ph type="pic" sz="quarter" idx="33" hasCustomPrompt="1"/>
          </p:nvPr>
        </p:nvSpPr>
        <p:spPr>
          <a:xfrm>
            <a:off x="6185429" y="3543300"/>
            <a:ext cx="2446337" cy="150491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38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8793163" y="5183771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image caption</a:t>
            </a:r>
            <a:endParaRPr lang="en-US" dirty="0"/>
          </a:p>
        </p:txBody>
      </p:sp>
      <p:sp>
        <p:nvSpPr>
          <p:cNvPr id="39" name="Picture Placeholder 8"/>
          <p:cNvSpPr>
            <a:spLocks noGrp="1"/>
          </p:cNvSpPr>
          <p:nvPr>
            <p:ph type="pic" sz="quarter" idx="35" hasCustomPrompt="1"/>
          </p:nvPr>
        </p:nvSpPr>
        <p:spPr>
          <a:xfrm>
            <a:off x="8793163" y="3543300"/>
            <a:ext cx="2446337" cy="150491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9100"/>
            <a:ext cx="11277600" cy="762000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780C1BFE-65F8-42BA-AEC6-E1CDCD1D9510}" type="datetime3">
              <a:rPr lang="en-US" smtClean="0"/>
              <a:t>15 April 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allery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952500" y="3134727"/>
            <a:ext cx="2456925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image caption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952500" y="1485900"/>
            <a:ext cx="2456925" cy="15132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3581400" y="3134727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image caption</a:t>
            </a:r>
            <a:endParaRPr lang="en-US" dirty="0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3577696" y="1485900"/>
            <a:ext cx="2446337" cy="15132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6181726" y="3134727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image caption</a:t>
            </a:r>
            <a:endParaRPr lang="en-US" dirty="0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6185429" y="1485900"/>
            <a:ext cx="2446337" cy="15132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793163" y="3134727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image caption</a:t>
            </a:r>
            <a:endParaRPr lang="en-US" dirty="0"/>
          </a:p>
        </p:txBody>
      </p:sp>
      <p:sp>
        <p:nvSpPr>
          <p:cNvPr id="31" name="Picture Placeholder 8"/>
          <p:cNvSpPr>
            <a:spLocks noGrp="1"/>
          </p:cNvSpPr>
          <p:nvPr>
            <p:ph type="pic" sz="quarter" idx="27" hasCustomPrompt="1"/>
          </p:nvPr>
        </p:nvSpPr>
        <p:spPr>
          <a:xfrm>
            <a:off x="8793163" y="1485900"/>
            <a:ext cx="2446337" cy="15132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952500" y="5488571"/>
            <a:ext cx="2456925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image caption</a:t>
            </a:r>
            <a:endParaRPr lang="en-US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29" hasCustomPrompt="1"/>
          </p:nvPr>
        </p:nvSpPr>
        <p:spPr>
          <a:xfrm>
            <a:off x="952500" y="3848100"/>
            <a:ext cx="2456925" cy="150491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34" name="Text Placeholder 9"/>
          <p:cNvSpPr>
            <a:spLocks noGrp="1"/>
          </p:cNvSpPr>
          <p:nvPr>
            <p:ph type="body" sz="quarter" idx="30" hasCustomPrompt="1"/>
          </p:nvPr>
        </p:nvSpPr>
        <p:spPr>
          <a:xfrm>
            <a:off x="3581400" y="5488571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image caption</a:t>
            </a:r>
            <a:endParaRPr lang="en-US" dirty="0"/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31" hasCustomPrompt="1"/>
          </p:nvPr>
        </p:nvSpPr>
        <p:spPr>
          <a:xfrm>
            <a:off x="3577696" y="3848100"/>
            <a:ext cx="2446337" cy="150491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36" name="Text Placeholder 9"/>
          <p:cNvSpPr>
            <a:spLocks noGrp="1"/>
          </p:cNvSpPr>
          <p:nvPr>
            <p:ph type="body" sz="quarter" idx="32" hasCustomPrompt="1"/>
          </p:nvPr>
        </p:nvSpPr>
        <p:spPr>
          <a:xfrm>
            <a:off x="6181726" y="5488571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image caption</a:t>
            </a:r>
            <a:endParaRPr lang="en-US" dirty="0"/>
          </a:p>
        </p:txBody>
      </p:sp>
      <p:sp>
        <p:nvSpPr>
          <p:cNvPr id="37" name="Picture Placeholder 8"/>
          <p:cNvSpPr>
            <a:spLocks noGrp="1"/>
          </p:cNvSpPr>
          <p:nvPr>
            <p:ph type="pic" sz="quarter" idx="33" hasCustomPrompt="1"/>
          </p:nvPr>
        </p:nvSpPr>
        <p:spPr>
          <a:xfrm>
            <a:off x="6185429" y="3848100"/>
            <a:ext cx="2446337" cy="150491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38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8793163" y="5488571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image caption</a:t>
            </a:r>
            <a:endParaRPr lang="en-US" dirty="0"/>
          </a:p>
        </p:txBody>
      </p:sp>
      <p:sp>
        <p:nvSpPr>
          <p:cNvPr id="39" name="Picture Placeholder 8"/>
          <p:cNvSpPr>
            <a:spLocks noGrp="1"/>
          </p:cNvSpPr>
          <p:nvPr>
            <p:ph type="pic" sz="quarter" idx="35" hasCustomPrompt="1"/>
          </p:nvPr>
        </p:nvSpPr>
        <p:spPr>
          <a:xfrm>
            <a:off x="8793163" y="3848100"/>
            <a:ext cx="2446337" cy="150491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9100"/>
            <a:ext cx="11277600" cy="34289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add title </a:t>
            </a:r>
            <a:endParaRPr lang="en-US" dirty="0"/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01380"/>
            <a:ext cx="11277600" cy="379720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2000" b="0" dirty="0" smtClean="0"/>
              <a:t>Click to add subtitle</a:t>
            </a:r>
            <a:endParaRPr lang="en-US" sz="1600" b="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08D55A71-4362-4593-87CB-E41823C064DC}" type="datetime3">
              <a:rPr lang="en-US" smtClean="0"/>
              <a:t>15 April 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7" y="1459"/>
            <a:ext cx="12187996" cy="64990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81100"/>
            <a:ext cx="9144000" cy="1143000"/>
          </a:xfrm>
        </p:spPr>
        <p:txBody>
          <a:bodyPr anchor="b">
            <a:noAutofit/>
          </a:bodyPr>
          <a:lstStyle>
            <a:lvl1pPr>
              <a:defRPr sz="4000"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798" y="2437483"/>
            <a:ext cx="9145706" cy="50137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6B74-4D7C-41B8-8716-243FC10350F8}" type="datetime3">
              <a:rPr lang="en-US" smtClean="0"/>
              <a:t>15 April 2020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3" pos="43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7" y="1459"/>
            <a:ext cx="12187996" cy="64990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825129"/>
            <a:ext cx="9144000" cy="594360"/>
          </a:xfrm>
        </p:spPr>
        <p:txBody>
          <a:bodyPr anchor="t">
            <a:no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0" y="4415475"/>
            <a:ext cx="9144000" cy="49921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0" y="-9053"/>
            <a:ext cx="12192000" cy="34417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EAF675D3-EE53-4DF3-9873-AA023D326548}" type="datetime3">
              <a:rPr lang="en-US" smtClean="0"/>
              <a:t>15 April 2020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3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llout with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4229100" y="0"/>
            <a:ext cx="7962900" cy="6500474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0" y="2705100"/>
            <a:ext cx="3225800" cy="2844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add paragraph text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" y="419100"/>
            <a:ext cx="3225800" cy="1905000"/>
          </a:xfrm>
        </p:spPr>
        <p:txBody>
          <a:bodyPr anchor="b">
            <a:normAutofit/>
          </a:bodyPr>
          <a:lstStyle>
            <a:lvl1pPr marL="0" indent="0">
              <a:buNone/>
              <a:defRPr sz="3200" baseline="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add quote or interesting fact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6C55A886-F9A0-437D-B093-E2576B00778B}" type="datetime3">
              <a:rPr lang="en-US" smtClean="0"/>
              <a:t>15 April 2020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llout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4229100" y="0"/>
            <a:ext cx="7962900" cy="6500474"/>
          </a:xfr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0" y="2705100"/>
            <a:ext cx="3225800" cy="2844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add paragraph text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" y="419100"/>
            <a:ext cx="3225800" cy="1905000"/>
          </a:xfrm>
        </p:spPr>
        <p:txBody>
          <a:bodyPr anchor="b">
            <a:normAutofit/>
          </a:bodyPr>
          <a:lstStyle>
            <a:lvl1pPr marL="0" indent="0">
              <a:buNone/>
              <a:defRPr sz="3200" baseline="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add quote or interesting fact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4229100" y="1"/>
            <a:ext cx="0" cy="6500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0CEBF907-8E11-4E61-ACAA-D5A7842D1285}" type="datetime3">
              <a:rPr lang="en-US" smtClean="0"/>
              <a:t>15 April 2020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-Bleed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0" y="1"/>
            <a:ext cx="12192000" cy="6500473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8089900" y="5462403"/>
            <a:ext cx="3644900" cy="747897"/>
          </a:xfrm>
          <a:solidFill>
            <a:schemeClr val="bg1"/>
          </a:solidFill>
        </p:spPr>
        <p:txBody>
          <a:bodyPr lIns="365760" tIns="274320" rIns="365760" bIns="274320" anchor="t" anchorCtr="0">
            <a:spAutoFit/>
          </a:bodyPr>
          <a:lstStyle>
            <a:lvl1pPr marL="0" indent="0"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add image caption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C4093419-78AC-4927-BF95-8261133CCBF6}" type="datetime3">
              <a:rPr lang="en-US" smtClean="0"/>
              <a:t>15 April 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8A4B-C163-4750-8A07-20C27F1DD650}" type="datetime3">
              <a:rPr lang="en-US" smtClean="0"/>
              <a:t>15 April 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9100"/>
            <a:ext cx="11277600" cy="34289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add title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01380"/>
            <a:ext cx="11277600" cy="379720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2000" b="0" dirty="0" smtClean="0"/>
              <a:t>Click to add subtitle</a:t>
            </a:r>
            <a:endParaRPr lang="en-US" sz="1600" b="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F999DA4-C7B3-416B-B64C-11D36F7936CF}" type="datetime3">
              <a:rPr lang="en-US" smtClean="0"/>
              <a:t>15 April 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20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2E2D5CE-0F96-472A-9978-FE830B70B0C0}" type="datetime3">
              <a:rPr lang="en-US" smtClean="0"/>
              <a:t>15 April 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" y="0"/>
            <a:ext cx="12189624" cy="6856664"/>
          </a:xfrm>
          <a:prstGeom prst="rect">
            <a:avLst/>
          </a:prstGeom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1" y="4358640"/>
            <a:ext cx="12192000" cy="249936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324100"/>
            <a:ext cx="5410200" cy="1572399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038600"/>
            <a:ext cx="5410200" cy="837532"/>
          </a:xfrm>
        </p:spPr>
        <p:txBody>
          <a:bodyPr lIns="0" tIns="0" rIns="0" bIns="0"/>
          <a:lstStyle>
            <a:lvl1pPr marL="0" indent="0" algn="l">
              <a:buNone/>
              <a:defRPr sz="24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6858001" y="566530"/>
            <a:ext cx="5334000" cy="5734880"/>
          </a:xfrm>
          <a:solidFill>
            <a:schemeClr val="tx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09" y="95382"/>
            <a:ext cx="3178301" cy="1309907"/>
          </a:xfrm>
          <a:prstGeom prst="rect">
            <a:avLst/>
          </a:prstGeom>
        </p:spPr>
      </p:pic>
      <p:sp>
        <p:nvSpPr>
          <p:cNvPr id="13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4876800"/>
            <a:ext cx="5410200" cy="13335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br>
              <a:rPr lang="en-US" dirty="0" smtClean="0"/>
            </a:br>
            <a:r>
              <a:rPr lang="en-US" dirty="0" smtClean="0"/>
              <a:t>Title</a:t>
            </a:r>
            <a:br>
              <a:rPr lang="en-US" dirty="0" smtClean="0"/>
            </a:br>
            <a:r>
              <a:rPr lang="en-US" dirty="0" smtClean="0"/>
              <a:t>Contact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432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500488"/>
            <a:ext cx="12192000" cy="356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00488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11428508" y="6604000"/>
            <a:ext cx="0" cy="155141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03" y="6565216"/>
            <a:ext cx="212200" cy="228116"/>
          </a:xfrm>
          <a:prstGeom prst="rect">
            <a:avLst/>
          </a:prstGeom>
        </p:spPr>
      </p:pic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D07BC06-E3AA-42D2-AF66-ED3A66270159}" type="datetime3">
              <a:rPr lang="en-US" smtClean="0"/>
              <a:t>15 April 2020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Media Placeholder 10"/>
          <p:cNvSpPr>
            <a:spLocks noGrp="1" noChangeAspect="1"/>
          </p:cNvSpPr>
          <p:nvPr>
            <p:ph type="media" sz="quarter" idx="13" hasCustomPrompt="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to add video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1E29-81CB-4D34-A965-504F330C5D59}" type="datetime3">
              <a:rPr lang="en-US" smtClean="0"/>
              <a:t>15 April 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 userDrawn="1">
            <p:ph type="title" hasCustomPrompt="1"/>
          </p:nvPr>
        </p:nvSpPr>
        <p:spPr>
          <a:xfrm>
            <a:off x="457200" y="419100"/>
            <a:ext cx="11277600" cy="389709"/>
          </a:xfrm>
        </p:spPr>
        <p:txBody>
          <a:bodyPr>
            <a:noAutofit/>
          </a:bodyPr>
          <a:lstStyle>
            <a:lvl1pPr>
              <a:defRPr sz="220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6096000" y="887620"/>
            <a:ext cx="0" cy="56124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0" y="3695999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>
          <a:xfrm>
            <a:off x="0" y="88442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57200" y="1447875"/>
            <a:ext cx="5295900" cy="1210588"/>
          </a:xfrm>
        </p:spPr>
        <p:txBody>
          <a:bodyPr wrap="square" lIns="0" tIns="0" rIns="0" bIns="0">
            <a:normAutofit/>
          </a:bodyPr>
          <a:lstStyle>
            <a:lvl1pPr marL="137160" indent="-137160">
              <a:lnSpc>
                <a:spcPct val="100000"/>
              </a:lnSpc>
              <a:spcBef>
                <a:spcPts val="500"/>
              </a:spcBef>
              <a:defRPr sz="1400">
                <a:solidFill>
                  <a:schemeClr val="tx2">
                    <a:lumMod val="75000"/>
                  </a:schemeClr>
                </a:solidFill>
              </a:defRPr>
            </a:lvl1pPr>
            <a:lvl2pPr marL="32004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2pPr>
            <a:lvl3pPr marL="59436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86868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4pPr>
            <a:lvl5pPr marL="114300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3" name="Text Placeholder 1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457200" y="1154384"/>
            <a:ext cx="5295900" cy="221599"/>
          </a:xfrm>
        </p:spPr>
        <p:txBody>
          <a:bodyPr wrap="square" lIns="0" tIns="0" rIns="0" bIns="0">
            <a:norm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3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quad title</a:t>
            </a:r>
            <a:endParaRPr lang="en-US" dirty="0"/>
          </a:p>
        </p:txBody>
      </p:sp>
      <p:sp>
        <p:nvSpPr>
          <p:cNvPr id="55" name="Text Placeholder 14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457200" y="4295396"/>
            <a:ext cx="5295899" cy="1210588"/>
          </a:xfrm>
        </p:spPr>
        <p:txBody>
          <a:bodyPr wrap="square" lIns="0" tIns="0" rIns="0" bIns="0">
            <a:normAutofit/>
          </a:bodyPr>
          <a:lstStyle>
            <a:lvl1pPr marL="137160" indent="-137160">
              <a:lnSpc>
                <a:spcPct val="100000"/>
              </a:lnSpc>
              <a:spcBef>
                <a:spcPts val="500"/>
              </a:spcBef>
              <a:defRPr sz="1400">
                <a:solidFill>
                  <a:schemeClr val="tx2">
                    <a:lumMod val="75000"/>
                  </a:schemeClr>
                </a:solidFill>
              </a:defRPr>
            </a:lvl1pPr>
            <a:lvl2pPr marL="32004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2pPr>
            <a:lvl3pPr marL="59436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86868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4pPr>
            <a:lvl5pPr marL="114300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6" name="Text Placeholder 1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457200" y="4001905"/>
            <a:ext cx="5295900" cy="221599"/>
          </a:xfrm>
        </p:spPr>
        <p:txBody>
          <a:bodyPr wrap="square" lIns="0" tIns="0" rIns="0" bIns="0">
            <a:norm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3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quad title</a:t>
            </a:r>
            <a:endParaRPr lang="en-US" dirty="0"/>
          </a:p>
        </p:txBody>
      </p:sp>
      <p:sp>
        <p:nvSpPr>
          <p:cNvPr id="59" name="Text Placeholder 14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6442617" y="1444158"/>
            <a:ext cx="5292183" cy="1210588"/>
          </a:xfrm>
        </p:spPr>
        <p:txBody>
          <a:bodyPr wrap="square" lIns="0" tIns="0" rIns="0" bIns="0">
            <a:normAutofit/>
          </a:bodyPr>
          <a:lstStyle>
            <a:lvl1pPr marL="137160" indent="-137160">
              <a:lnSpc>
                <a:spcPct val="100000"/>
              </a:lnSpc>
              <a:spcBef>
                <a:spcPts val="500"/>
              </a:spcBef>
              <a:defRPr sz="1400">
                <a:solidFill>
                  <a:schemeClr val="tx2">
                    <a:lumMod val="75000"/>
                  </a:schemeClr>
                </a:solidFill>
              </a:defRPr>
            </a:lvl1pPr>
            <a:lvl2pPr marL="32004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2pPr>
            <a:lvl3pPr marL="59436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86868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4pPr>
            <a:lvl5pPr marL="114300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0" name="Text Placeholder 16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6442616" y="1150667"/>
            <a:ext cx="5292183" cy="221599"/>
          </a:xfrm>
        </p:spPr>
        <p:txBody>
          <a:bodyPr wrap="square" lIns="0" tIns="0" rIns="0" bIns="0">
            <a:norm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3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quad title</a:t>
            </a:r>
            <a:endParaRPr lang="en-US" dirty="0"/>
          </a:p>
        </p:txBody>
      </p:sp>
      <p:sp>
        <p:nvSpPr>
          <p:cNvPr id="62" name="Text Placeholder 14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6438900" y="4291679"/>
            <a:ext cx="5295900" cy="1210588"/>
          </a:xfrm>
        </p:spPr>
        <p:txBody>
          <a:bodyPr wrap="square" lIns="0" tIns="0" rIns="0" bIns="0">
            <a:normAutofit/>
          </a:bodyPr>
          <a:lstStyle>
            <a:lvl1pPr marL="137160" indent="-137160">
              <a:lnSpc>
                <a:spcPct val="100000"/>
              </a:lnSpc>
              <a:spcBef>
                <a:spcPts val="500"/>
              </a:spcBef>
              <a:defRPr sz="1400">
                <a:solidFill>
                  <a:schemeClr val="tx2">
                    <a:lumMod val="75000"/>
                  </a:schemeClr>
                </a:solidFill>
              </a:defRPr>
            </a:lvl1pPr>
            <a:lvl2pPr marL="32004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2pPr>
            <a:lvl3pPr marL="59436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86868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4pPr>
            <a:lvl5pPr marL="114300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3" name="Text Placeholder 16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6438900" y="3998188"/>
            <a:ext cx="5295900" cy="221599"/>
          </a:xfrm>
        </p:spPr>
        <p:txBody>
          <a:bodyPr wrap="square" lIns="0" tIns="0" rIns="0" bIns="0">
            <a:norm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3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quad title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fld id="{D9FF2945-7E72-42AF-B32A-46DF8F0E0A43}" type="datetime3">
              <a:rPr lang="en-US" smtClean="0"/>
              <a:t>15 April 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096000" y="0"/>
            <a:ext cx="0" cy="64992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325508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57200" y="712591"/>
            <a:ext cx="5295900" cy="1210588"/>
          </a:xfrm>
        </p:spPr>
        <p:txBody>
          <a:bodyPr wrap="square" lIns="0" tIns="0" rIns="0" bIns="0">
            <a:normAutofit/>
          </a:bodyPr>
          <a:lstStyle>
            <a:lvl1pPr marL="137160" indent="-137160">
              <a:lnSpc>
                <a:spcPct val="100000"/>
              </a:lnSpc>
              <a:spcBef>
                <a:spcPts val="500"/>
              </a:spcBef>
              <a:defRPr sz="1400">
                <a:solidFill>
                  <a:schemeClr val="tx2">
                    <a:lumMod val="75000"/>
                  </a:schemeClr>
                </a:solidFill>
              </a:defRPr>
            </a:lvl1pPr>
            <a:lvl2pPr marL="32004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2pPr>
            <a:lvl3pPr marL="59436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86868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4pPr>
            <a:lvl5pPr marL="114300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57200" y="419100"/>
            <a:ext cx="5296821" cy="221599"/>
          </a:xfrm>
        </p:spPr>
        <p:txBody>
          <a:bodyPr wrap="square" lIns="0" tIns="0" rIns="0" bIns="0">
            <a:norm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3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quad title</a:t>
            </a:r>
            <a:endParaRPr lang="en-US" dirty="0"/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1" y="3880422"/>
            <a:ext cx="5295899" cy="1210588"/>
          </a:xfrm>
        </p:spPr>
        <p:txBody>
          <a:bodyPr wrap="square" lIns="0" tIns="0" rIns="0" bIns="0">
            <a:normAutofit/>
          </a:bodyPr>
          <a:lstStyle>
            <a:lvl1pPr marL="137160" indent="-137160">
              <a:lnSpc>
                <a:spcPct val="100000"/>
              </a:lnSpc>
              <a:spcBef>
                <a:spcPts val="500"/>
              </a:spcBef>
              <a:defRPr sz="1400">
                <a:solidFill>
                  <a:schemeClr val="tx2">
                    <a:lumMod val="75000"/>
                  </a:schemeClr>
                </a:solidFill>
              </a:defRPr>
            </a:lvl1pPr>
            <a:lvl2pPr marL="32004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2pPr>
            <a:lvl3pPr marL="59436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86868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4pPr>
            <a:lvl5pPr marL="114300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57199" y="3586931"/>
            <a:ext cx="5295901" cy="221599"/>
          </a:xfrm>
        </p:spPr>
        <p:txBody>
          <a:bodyPr wrap="square" lIns="0" tIns="0" rIns="0" bIns="0">
            <a:norm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3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quad title</a:t>
            </a:r>
            <a:endParaRPr lang="en-US" dirty="0"/>
          </a:p>
        </p:txBody>
      </p:sp>
      <p:sp>
        <p:nvSpPr>
          <p:cNvPr id="30" name="Text Placeholder 14"/>
          <p:cNvSpPr>
            <a:spLocks noGrp="1"/>
          </p:cNvSpPr>
          <p:nvPr>
            <p:ph type="body" sz="quarter" idx="31" hasCustomPrompt="1"/>
          </p:nvPr>
        </p:nvSpPr>
        <p:spPr>
          <a:xfrm>
            <a:off x="6438900" y="712591"/>
            <a:ext cx="5295900" cy="1210588"/>
          </a:xfrm>
        </p:spPr>
        <p:txBody>
          <a:bodyPr wrap="square" lIns="0" tIns="0" rIns="0" bIns="0">
            <a:normAutofit/>
          </a:bodyPr>
          <a:lstStyle>
            <a:lvl1pPr marL="137160" indent="-137160">
              <a:lnSpc>
                <a:spcPct val="100000"/>
              </a:lnSpc>
              <a:spcBef>
                <a:spcPts val="500"/>
              </a:spcBef>
              <a:defRPr sz="1400">
                <a:solidFill>
                  <a:schemeClr val="tx2">
                    <a:lumMod val="75000"/>
                  </a:schemeClr>
                </a:solidFill>
              </a:defRPr>
            </a:lvl1pPr>
            <a:lvl2pPr marL="32004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2pPr>
            <a:lvl3pPr marL="59436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86868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4pPr>
            <a:lvl5pPr marL="114300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6438901" y="419100"/>
            <a:ext cx="5293104" cy="221599"/>
          </a:xfrm>
        </p:spPr>
        <p:txBody>
          <a:bodyPr wrap="square" lIns="0" tIns="0" rIns="0" bIns="0">
            <a:norm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3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quad title</a:t>
            </a:r>
            <a:endParaRPr lang="en-US" dirty="0"/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35" hasCustomPrompt="1"/>
          </p:nvPr>
        </p:nvSpPr>
        <p:spPr>
          <a:xfrm>
            <a:off x="6438900" y="3876705"/>
            <a:ext cx="5295900" cy="1210588"/>
          </a:xfrm>
        </p:spPr>
        <p:txBody>
          <a:bodyPr wrap="square" lIns="0" tIns="0" rIns="0" bIns="0">
            <a:normAutofit/>
          </a:bodyPr>
          <a:lstStyle>
            <a:lvl1pPr marL="137160" indent="-137160">
              <a:lnSpc>
                <a:spcPct val="100000"/>
              </a:lnSpc>
              <a:spcBef>
                <a:spcPts val="500"/>
              </a:spcBef>
              <a:defRPr sz="1400">
                <a:solidFill>
                  <a:schemeClr val="tx2">
                    <a:lumMod val="75000"/>
                  </a:schemeClr>
                </a:solidFill>
              </a:defRPr>
            </a:lvl1pPr>
            <a:lvl2pPr marL="32004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2pPr>
            <a:lvl3pPr marL="59436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86868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4pPr>
            <a:lvl5pPr marL="114300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6438901" y="3583214"/>
            <a:ext cx="5293104" cy="221599"/>
          </a:xfrm>
        </p:spPr>
        <p:txBody>
          <a:bodyPr wrap="square" lIns="0" tIns="0" rIns="0" bIns="0">
            <a:norm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3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quad title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fld id="{61FF344C-A647-423B-8258-92E40F29087E}" type="datetime3">
              <a:rPr lang="en-US" smtClean="0"/>
              <a:t>15 April 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BCFE-D255-4C4B-BA1D-51B94D9D938B}" type="datetime3">
              <a:rPr lang="en-US" smtClean="0"/>
              <a:t>15 April 2020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291470"/>
            <a:ext cx="12192000" cy="566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163" y="1371600"/>
            <a:ext cx="5479673" cy="35844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667"/>
            <a:ext cx="12189624" cy="68566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-1" y="4358640"/>
            <a:ext cx="12192000" cy="249936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163" y="1371600"/>
            <a:ext cx="5479673" cy="3584448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F200-3133-408E-AEAA-04B3ACA33176}" type="datetime3">
              <a:rPr lang="en-US" smtClean="0"/>
              <a:t>15 April 2020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291470"/>
            <a:ext cx="12192000" cy="566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" y="667"/>
            <a:ext cx="12189624" cy="68566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163" y="1371600"/>
            <a:ext cx="5479673" cy="3584448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5CFC-46C5-D749-924E-420F7B96906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952500" y="6578757"/>
            <a:ext cx="8186238" cy="200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24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2E0F3FA-8CD8-43D9-A075-B2FCCA17907D}" type="datetime3">
              <a:rPr lang="en-US" smtClean="0"/>
              <a:t>15 April 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7"/>
            <a:ext cx="12189624" cy="68566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324100"/>
            <a:ext cx="5410200" cy="1572399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038600"/>
            <a:ext cx="5410200" cy="838200"/>
          </a:xfrm>
        </p:spPr>
        <p:txBody>
          <a:bodyPr lIns="0" tIns="0" rIns="0" bIns="0"/>
          <a:lstStyle>
            <a:lvl1pPr marL="0" indent="0" algn="l">
              <a:buNone/>
              <a:defRPr sz="2400" b="1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6858001" y="570368"/>
            <a:ext cx="5334000" cy="5721790"/>
          </a:xfr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09" y="95382"/>
            <a:ext cx="3178301" cy="1309907"/>
          </a:xfrm>
          <a:prstGeom prst="rect">
            <a:avLst/>
          </a:prstGeom>
        </p:spPr>
      </p:pic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4876800"/>
            <a:ext cx="5410200" cy="13335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br>
              <a:rPr lang="en-US" dirty="0" smtClean="0"/>
            </a:br>
            <a:r>
              <a:rPr lang="en-US" dirty="0" smtClean="0"/>
              <a:t>Title</a:t>
            </a:r>
            <a:br>
              <a:rPr lang="en-US" dirty="0" smtClean="0"/>
            </a:br>
            <a:r>
              <a:rPr lang="en-US" dirty="0" smtClean="0"/>
              <a:t>Contact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43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3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F0E5F8-7748-4ACC-8C37-B57E090ABD2F}" type="datetime3">
              <a:rPr lang="en-US" smtClean="0"/>
              <a:t>15 April 2020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667"/>
            <a:ext cx="12189624" cy="6856664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>
          <a:xfrm>
            <a:off x="0" y="4358640"/>
            <a:ext cx="12192000" cy="249936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3886201"/>
            <a:ext cx="6972300" cy="609600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4495800"/>
            <a:ext cx="6972300" cy="571499"/>
          </a:xfrm>
        </p:spPr>
        <p:txBody>
          <a:bodyPr lIns="0" tIns="0" rIns="0" bIns="0"/>
          <a:lstStyle>
            <a:lvl1pPr marL="0" indent="0" algn="l">
              <a:buNone/>
              <a:defRPr sz="24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267200" y="5067300"/>
            <a:ext cx="4010128" cy="1143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br>
              <a:rPr lang="en-US" dirty="0" smtClean="0"/>
            </a:br>
            <a:r>
              <a:rPr lang="en-US" dirty="0" smtClean="0"/>
              <a:t>Title</a:t>
            </a:r>
            <a:br>
              <a:rPr lang="en-US" dirty="0" smtClean="0"/>
            </a:br>
            <a:r>
              <a:rPr lang="en-US" dirty="0" smtClean="0"/>
              <a:t>Contact information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3440288"/>
          </a:xfrm>
          <a:solidFill>
            <a:schemeClr val="tx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778686" y="3886200"/>
            <a:ext cx="0" cy="232410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5" y="3411128"/>
            <a:ext cx="3030109" cy="1982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C5172D4-EDD0-482A-9D59-5376F3068746}" type="datetime3">
              <a:rPr lang="en-US" smtClean="0"/>
              <a:t>15 April 2020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7"/>
            <a:ext cx="12189624" cy="68566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3886201"/>
            <a:ext cx="6972300" cy="609600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4495800"/>
            <a:ext cx="6972300" cy="571499"/>
          </a:xfrm>
        </p:spPr>
        <p:txBody>
          <a:bodyPr lIns="0" tIns="0" rIns="0" bIns="0"/>
          <a:lstStyle>
            <a:lvl1pPr marL="0" indent="0" algn="l">
              <a:buNone/>
              <a:defRPr sz="2400" b="1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267200" y="5067300"/>
            <a:ext cx="4010128" cy="1143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br>
              <a:rPr lang="en-US" dirty="0" smtClean="0"/>
            </a:br>
            <a:r>
              <a:rPr lang="en-US" dirty="0" smtClean="0"/>
              <a:t>Title</a:t>
            </a:r>
            <a:br>
              <a:rPr lang="en-US" dirty="0" smtClean="0"/>
            </a:br>
            <a:r>
              <a:rPr lang="en-US" dirty="0" smtClean="0"/>
              <a:t>Contact information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344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778686" y="3886200"/>
            <a:ext cx="0" cy="23241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5" y="3411128"/>
            <a:ext cx="3030108" cy="19821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19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CED436F-B354-4514-8219-71B6E1462638}" type="datetime3">
              <a:rPr lang="en-US" smtClean="0"/>
              <a:t>15 April 2020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291470"/>
            <a:ext cx="12192000" cy="5665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667"/>
            <a:ext cx="12189624" cy="685666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358640"/>
            <a:ext cx="12192000" cy="249936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3886201"/>
            <a:ext cx="6972300" cy="609600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4495800"/>
            <a:ext cx="6972300" cy="571499"/>
          </a:xfrm>
        </p:spPr>
        <p:txBody>
          <a:bodyPr lIns="0" tIns="0" rIns="0" bIns="0"/>
          <a:lstStyle>
            <a:lvl1pPr marL="0" indent="0" algn="l">
              <a:buNone/>
              <a:defRPr sz="24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267200" y="5067300"/>
            <a:ext cx="4010128" cy="1143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br>
              <a:rPr lang="en-US" dirty="0" smtClean="0"/>
            </a:br>
            <a:r>
              <a:rPr lang="en-US" dirty="0" smtClean="0"/>
              <a:t>Title</a:t>
            </a:r>
            <a:br>
              <a:rPr lang="en-US" dirty="0" smtClean="0"/>
            </a:br>
            <a:r>
              <a:rPr lang="en-US" dirty="0" smtClean="0"/>
              <a:t>Contact information</a:t>
            </a: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-2370" y="0"/>
            <a:ext cx="4063997" cy="3440287"/>
          </a:xfrm>
          <a:solidFill>
            <a:schemeClr val="tx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4061628" y="0"/>
            <a:ext cx="4063996" cy="3440287"/>
          </a:xfrm>
          <a:solidFill>
            <a:schemeClr val="tx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8125625" y="0"/>
            <a:ext cx="4066376" cy="3440287"/>
          </a:xfrm>
          <a:solidFill>
            <a:schemeClr val="tx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3778686" y="3886200"/>
            <a:ext cx="0" cy="232410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5" y="3411128"/>
            <a:ext cx="3030109" cy="1982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39929EE-879A-4574-B146-9BED48A4C5B4}" type="datetime3">
              <a:rPr lang="en-US" smtClean="0"/>
              <a:t>15 April 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" y="667"/>
            <a:ext cx="12189624" cy="68566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3886201"/>
            <a:ext cx="6972300" cy="609600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4495800"/>
            <a:ext cx="6972300" cy="571499"/>
          </a:xfrm>
        </p:spPr>
        <p:txBody>
          <a:bodyPr lIns="0" tIns="0" rIns="0" bIns="0"/>
          <a:lstStyle>
            <a:lvl1pPr marL="0" indent="0" algn="l">
              <a:buNone/>
              <a:defRPr sz="2400" b="1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267200" y="5067300"/>
            <a:ext cx="4010128" cy="1143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br>
              <a:rPr lang="en-US" dirty="0" smtClean="0"/>
            </a:br>
            <a:r>
              <a:rPr lang="en-US" dirty="0" smtClean="0"/>
              <a:t>Title</a:t>
            </a:r>
            <a:br>
              <a:rPr lang="en-US" dirty="0" smtClean="0"/>
            </a:br>
            <a:r>
              <a:rPr lang="en-US" dirty="0" smtClean="0"/>
              <a:t>Contact information</a:t>
            </a: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" y="0"/>
            <a:ext cx="4063999" cy="3440287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4064000" y="0"/>
            <a:ext cx="4061625" cy="3440287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8125625" y="0"/>
            <a:ext cx="4066375" cy="3440287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778686" y="3886200"/>
            <a:ext cx="0" cy="232410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5" y="3411128"/>
            <a:ext cx="3030108" cy="19821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2E7C0A-B003-47BB-897B-0979338FF81B}" type="datetime3">
              <a:rPr lang="en-US" smtClean="0"/>
              <a:t>15 April 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667"/>
            <a:ext cx="12189624" cy="685666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361627"/>
            <a:ext cx="12192000" cy="249936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91000" y="1028700"/>
            <a:ext cx="6819900" cy="1482245"/>
          </a:xfr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 </a:t>
            </a:r>
            <a:br>
              <a:rPr lang="en-US" dirty="0" smtClean="0"/>
            </a:br>
            <a:r>
              <a:rPr lang="en-US" dirty="0" smtClean="0"/>
              <a:t>(recommended for titles that </a:t>
            </a:r>
            <a:br>
              <a:rPr lang="en-US" dirty="0" smtClean="0"/>
            </a:br>
            <a:r>
              <a:rPr lang="en-US" dirty="0" smtClean="0"/>
              <a:t>are 2-3 lines long)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38" y="532082"/>
            <a:ext cx="3271029" cy="213969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191000" y="3855309"/>
            <a:ext cx="6819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0" y="3976706"/>
            <a:ext cx="6819900" cy="2233594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0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effectLst/>
                <a:latin typeface="Helvetica" charset="0"/>
              </a:rPr>
              <a:t>Click to add classification text</a:t>
            </a:r>
            <a:endParaRPr lang="en-US" dirty="0">
              <a:effectLst/>
              <a:latin typeface="Helvetica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191000" y="3855309"/>
            <a:ext cx="6819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4191000" y="3855309"/>
            <a:ext cx="6819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1" y="2514600"/>
            <a:ext cx="6819900" cy="34289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0" y="2860102"/>
            <a:ext cx="6819900" cy="79083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br>
              <a:rPr lang="en-US" dirty="0" smtClean="0"/>
            </a:br>
            <a:r>
              <a:rPr lang="en-US" dirty="0" smtClean="0"/>
              <a:t>Title</a:t>
            </a:r>
            <a:br>
              <a:rPr lang="en-US" dirty="0" smtClean="0"/>
            </a:br>
            <a:r>
              <a:rPr lang="en-US" dirty="0" smtClean="0"/>
              <a:t>Contact information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1082518" y="2541694"/>
            <a:ext cx="2210142" cy="49757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  <a:ea typeface="Myriad Pro" charset="0"/>
                <a:cs typeface="Myriad Pro" charset="0"/>
              </a:rPr>
              <a:t>11100 Johns Hopkins Road </a:t>
            </a:r>
            <a:br>
              <a:rPr lang="en-US" sz="1200" dirty="0" smtClean="0">
                <a:solidFill>
                  <a:schemeClr val="bg1"/>
                </a:solidFill>
                <a:latin typeface="+mn-lt"/>
                <a:ea typeface="Myriad Pro" charset="0"/>
                <a:cs typeface="Myriad Pro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+mn-lt"/>
                <a:ea typeface="Myriad Pro" charset="0"/>
                <a:cs typeface="Myriad Pro" charset="0"/>
              </a:rPr>
              <a:t>Laurel, MD 20723-6099</a:t>
            </a:r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1082518" y="2387995"/>
            <a:ext cx="2210142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5" pos="693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499798"/>
            <a:ext cx="12192000" cy="356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6500474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9100"/>
            <a:ext cx="11277600" cy="762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1181100"/>
            <a:ext cx="10287000" cy="502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36810" y="6500814"/>
            <a:ext cx="1371600" cy="357186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BD90533-0019-439F-9033-E5FD503D101E}" type="datetime3">
              <a:rPr lang="en-US" smtClean="0"/>
              <a:t>15 April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416" y="6500814"/>
            <a:ext cx="3197406" cy="355600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0302" y="6500474"/>
            <a:ext cx="381000" cy="35752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 b="1">
                <a:solidFill>
                  <a:schemeClr val="accent2"/>
                </a:solidFill>
              </a:defRPr>
            </a:lvl1pPr>
          </a:lstStyle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1424239" y="6604000"/>
            <a:ext cx="0" cy="15514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66791"/>
            <a:ext cx="210893" cy="22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692" r:id="rId2"/>
    <p:sldLayoutId id="2147483721" r:id="rId3"/>
    <p:sldLayoutId id="2147483693" r:id="rId4"/>
    <p:sldLayoutId id="2147483722" r:id="rId5"/>
    <p:sldLayoutId id="2147483694" r:id="rId6"/>
    <p:sldLayoutId id="2147483723" r:id="rId7"/>
    <p:sldLayoutId id="2147483695" r:id="rId8"/>
    <p:sldLayoutId id="2147483724" r:id="rId9"/>
    <p:sldLayoutId id="2147483717" r:id="rId10"/>
    <p:sldLayoutId id="2147483697" r:id="rId11"/>
    <p:sldLayoutId id="2147483731" r:id="rId12"/>
    <p:sldLayoutId id="2147483701" r:id="rId13"/>
    <p:sldLayoutId id="2147483732" r:id="rId14"/>
    <p:sldLayoutId id="2147483703" r:id="rId15"/>
    <p:sldLayoutId id="2147483733" r:id="rId16"/>
    <p:sldLayoutId id="2147483704" r:id="rId17"/>
    <p:sldLayoutId id="2147483734" r:id="rId18"/>
    <p:sldLayoutId id="2147483730" r:id="rId19"/>
    <p:sldLayoutId id="2147483736" r:id="rId20"/>
    <p:sldLayoutId id="2147483705" r:id="rId21"/>
    <p:sldLayoutId id="2147483735" r:id="rId22"/>
    <p:sldLayoutId id="2147483707" r:id="rId23"/>
    <p:sldLayoutId id="2147483708" r:id="rId24"/>
    <p:sldLayoutId id="2147483709" r:id="rId25"/>
    <p:sldLayoutId id="2147483725" r:id="rId26"/>
    <p:sldLayoutId id="2147483710" r:id="rId27"/>
    <p:sldLayoutId id="2147483711" r:id="rId28"/>
    <p:sldLayoutId id="2147483737" r:id="rId29"/>
    <p:sldLayoutId id="2147483712" r:id="rId30"/>
    <p:sldLayoutId id="2147483713" r:id="rId31"/>
    <p:sldLayoutId id="2147483727" r:id="rId32"/>
    <p:sldLayoutId id="2147483726" r:id="rId33"/>
    <p:sldLayoutId id="2147483720" r:id="rId34"/>
    <p:sldLayoutId id="2147483715" r:id="rId35"/>
    <p:sldLayoutId id="2147483739" r:id="rId36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93738" indent="-246063" algn="l" defTabSz="914400" rtl="0" eaLnBrk="1" latinLnBrk="0" hangingPunct="1">
        <a:lnSpc>
          <a:spcPct val="100000"/>
        </a:lnSpc>
        <a:spcBef>
          <a:spcPts val="400"/>
        </a:spcBef>
        <a:buFont typeface=".AppleSystemUIFont" charset="-120"/>
        <a:buChar char="-"/>
        <a:tabLst/>
        <a:defRPr sz="16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50938" indent="-228600" algn="l" defTabSz="914400" rtl="0" eaLnBrk="1" latinLnBrk="0" hangingPunct="1">
        <a:lnSpc>
          <a:spcPct val="100000"/>
        </a:lnSpc>
        <a:spcBef>
          <a:spcPts val="400"/>
        </a:spcBef>
        <a:buSzPct val="80000"/>
        <a:buFont typeface="Wingdings" charset="2"/>
        <a:buChar char="§"/>
        <a:tabLst/>
        <a:defRPr sz="16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6550" indent="-227013" algn="l" defTabSz="914400" rtl="0" eaLnBrk="1" latinLnBrk="0" hangingPunct="1">
        <a:lnSpc>
          <a:spcPct val="100000"/>
        </a:lnSpc>
        <a:spcBef>
          <a:spcPts val="400"/>
        </a:spcBef>
        <a:buSzPct val="80000"/>
        <a:buFont typeface="Courier New" charset="0"/>
        <a:buChar char="o"/>
        <a:tabLst/>
        <a:defRPr sz="16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63750" indent="-228600" algn="l" defTabSz="914400" rtl="0" eaLnBrk="1" latinLnBrk="0" hangingPunct="1">
        <a:lnSpc>
          <a:spcPct val="100000"/>
        </a:lnSpc>
        <a:spcBef>
          <a:spcPts val="400"/>
        </a:spcBef>
        <a:buFont typeface="Arial"/>
        <a:buChar char="•"/>
        <a:tabLst/>
        <a:defRPr sz="1600" kern="12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0" orient="horz" pos="264" userDrawn="1">
          <p15:clr>
            <a:srgbClr val="F26B43"/>
          </p15:clr>
        </p15:guide>
        <p15:guide id="11" pos="288" userDrawn="1">
          <p15:clr>
            <a:srgbClr val="F26B43"/>
          </p15:clr>
        </p15:guide>
        <p15:guide id="12" pos="7392" userDrawn="1">
          <p15:clr>
            <a:srgbClr val="F26B43"/>
          </p15:clr>
        </p15:guide>
        <p15:guide id="13" orient="horz" pos="3912" userDrawn="1">
          <p15:clr>
            <a:srgbClr val="F26B43"/>
          </p15:clr>
        </p15:guide>
        <p15:guide id="14" pos="3840" userDrawn="1">
          <p15:clr>
            <a:srgbClr val="F26B43"/>
          </p15:clr>
        </p15:guide>
        <p15:guide id="16" orient="horz" pos="936" userDrawn="1">
          <p15:clr>
            <a:srgbClr val="F26B43"/>
          </p15:clr>
        </p15:guide>
        <p15:guide id="17" pos="600" userDrawn="1">
          <p15:clr>
            <a:srgbClr val="F26B43"/>
          </p15:clr>
        </p15:guide>
        <p15:guide id="18" pos="7080" userDrawn="1">
          <p15:clr>
            <a:srgbClr val="F26B43"/>
          </p15:clr>
        </p15:guide>
        <p15:guide id="19" pos="4056" userDrawn="1">
          <p15:clr>
            <a:srgbClr val="F26B43"/>
          </p15:clr>
        </p15:guide>
        <p15:guide id="20" pos="3624" userDrawn="1">
          <p15:clr>
            <a:srgbClr val="F26B43"/>
          </p15:clr>
        </p15:guide>
        <p15:guide id="22" orient="horz" pos="7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securitytraining.info/Training.html" TargetMode="External"/><Relationship Id="rId2" Type="http://schemas.openxmlformats.org/officeDocument/2006/relationships/hyperlink" Target="http://www.nand2tetris.org/about.php" TargetMode="External"/><Relationship Id="rId1" Type="http://schemas.openxmlformats.org/officeDocument/2006/relationships/slideLayout" Target="../slideLayouts/slideLayout36.xml"/><Relationship Id="rId4" Type="http://schemas.openxmlformats.org/officeDocument/2006/relationships/hyperlink" Target="http://hackaday.com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hidra-sre.org/" TargetMode="External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tiff"/><Relationship Id="rId7" Type="http://schemas.openxmlformats.org/officeDocument/2006/relationships/image" Target="../media/image23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Beat the Machine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Reverse Engineering Basics in Puzzle Form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9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#1 – Source </a:t>
            </a:r>
            <a:r>
              <a:rPr lang="en-US" dirty="0"/>
              <a:t>C</a:t>
            </a:r>
            <a:r>
              <a:rPr lang="en-US" dirty="0" smtClean="0"/>
              <a:t>ode to Assembly (MOSIS)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569" y="2181063"/>
            <a:ext cx="4350140" cy="3628691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= 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&lt; 3)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   j = 10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  while (j &gt; 0)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+ 1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      j = j – 1</a:t>
            </a:r>
            <a:endParaRPr lang="en-US" sz="2200" dirty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endParaRPr lang="en-US" sz="2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print </a:t>
            </a: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32884" y="1315453"/>
            <a:ext cx="5594684" cy="5422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40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61709" y="1539379"/>
            <a:ext cx="6665859" cy="4912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</a:pPr>
            <a:r>
              <a:rPr lang="en-US" sz="4400" i="1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4400" i="1" dirty="0" smtClean="0">
                <a:latin typeface="Consolas" charset="0"/>
                <a:ea typeface="Consolas" charset="0"/>
                <a:cs typeface="Consolas" charset="0"/>
              </a:rPr>
              <a:t> = R0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</a:pPr>
            <a:r>
              <a:rPr lang="en-US" sz="4400" i="1" dirty="0" smtClean="0">
                <a:latin typeface="Consolas" charset="0"/>
                <a:ea typeface="Consolas" charset="0"/>
                <a:cs typeface="Consolas" charset="0"/>
              </a:rPr>
              <a:t>j = R2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</a:pPr>
            <a:endParaRPr lang="en-US" sz="4400" i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</a:pPr>
            <a:r>
              <a:rPr lang="en-US" sz="4400" dirty="0" smtClean="0">
                <a:latin typeface="Consolas" charset="0"/>
                <a:ea typeface="Consolas" charset="0"/>
                <a:cs typeface="Consolas" charset="0"/>
              </a:rPr>
              <a:t>0x00: </a:t>
            </a:r>
            <a:r>
              <a:rPr lang="en-US" sz="4400" dirty="0" err="1" smtClean="0">
                <a:latin typeface="Consolas" charset="0"/>
                <a:ea typeface="Consolas" charset="0"/>
                <a:cs typeface="Consolas" charset="0"/>
              </a:rPr>
              <a:t>movi</a:t>
            </a:r>
            <a:r>
              <a:rPr lang="en-US" sz="4400" dirty="0" smtClean="0">
                <a:latin typeface="Consolas" charset="0"/>
                <a:ea typeface="Consolas" charset="0"/>
                <a:cs typeface="Consolas" charset="0"/>
              </a:rPr>
              <a:t> R0, 0		</a:t>
            </a:r>
            <a:r>
              <a:rPr lang="en-US" sz="4400" i="1" dirty="0" smtClean="0">
                <a:latin typeface="Consolas" charset="0"/>
                <a:ea typeface="Consolas" charset="0"/>
                <a:cs typeface="Consolas" charset="0"/>
              </a:rPr>
              <a:t>Set </a:t>
            </a:r>
            <a:r>
              <a:rPr lang="en-US" sz="4400" i="1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4400" i="1" dirty="0" smtClean="0">
                <a:latin typeface="Consolas" charset="0"/>
                <a:ea typeface="Consolas" charset="0"/>
                <a:cs typeface="Consolas" charset="0"/>
              </a:rPr>
              <a:t> = 0</a:t>
            </a:r>
            <a:endParaRPr lang="en-US" sz="4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</a:pPr>
            <a:r>
              <a:rPr lang="en-US" sz="4400" dirty="0" smtClean="0">
                <a:latin typeface="Consolas" charset="0"/>
                <a:ea typeface="Consolas" charset="0"/>
                <a:cs typeface="Consolas" charset="0"/>
              </a:rPr>
              <a:t>0x02: </a:t>
            </a:r>
            <a:r>
              <a:rPr lang="en-US" sz="4400" dirty="0" err="1" smtClean="0">
                <a:latin typeface="Consolas" charset="0"/>
                <a:ea typeface="Consolas" charset="0"/>
                <a:cs typeface="Consolas" charset="0"/>
              </a:rPr>
              <a:t>movi</a:t>
            </a:r>
            <a:r>
              <a:rPr lang="en-US" sz="4400" dirty="0" smtClean="0">
                <a:latin typeface="Consolas" charset="0"/>
                <a:ea typeface="Consolas" charset="0"/>
                <a:cs typeface="Consolas" charset="0"/>
              </a:rPr>
              <a:t> R1,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</a:pPr>
            <a:r>
              <a:rPr lang="en-US" sz="4400" dirty="0" smtClean="0">
                <a:latin typeface="Consolas" charset="0"/>
                <a:ea typeface="Consolas" charset="0"/>
                <a:cs typeface="Consolas" charset="0"/>
              </a:rPr>
              <a:t>0x04: </a:t>
            </a:r>
            <a:r>
              <a:rPr lang="en-US" sz="4400" dirty="0" err="1" smtClean="0">
                <a:latin typeface="Consolas" charset="0"/>
                <a:ea typeface="Consolas" charset="0"/>
                <a:cs typeface="Consolas" charset="0"/>
              </a:rPr>
              <a:t>cmp</a:t>
            </a:r>
            <a:r>
              <a:rPr lang="en-US" sz="4400" dirty="0" smtClean="0">
                <a:latin typeface="Consolas" charset="0"/>
                <a:ea typeface="Consolas" charset="0"/>
                <a:cs typeface="Consolas" charset="0"/>
              </a:rPr>
              <a:t> R0, R1 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</a:pPr>
            <a:r>
              <a:rPr lang="en-US" sz="4400" dirty="0" smtClean="0">
                <a:latin typeface="Consolas" charset="0"/>
                <a:ea typeface="Consolas" charset="0"/>
                <a:cs typeface="Consolas" charset="0"/>
              </a:rPr>
              <a:t>0x06: </a:t>
            </a:r>
            <a:r>
              <a:rPr lang="en-US" sz="4400" dirty="0" err="1" smtClean="0">
                <a:latin typeface="Consolas" charset="0"/>
                <a:ea typeface="Consolas" charset="0"/>
                <a:cs typeface="Consolas" charset="0"/>
              </a:rPr>
              <a:t>jgte</a:t>
            </a:r>
            <a:r>
              <a:rPr lang="en-US" sz="4400" dirty="0" smtClean="0">
                <a:latin typeface="Consolas" charset="0"/>
                <a:ea typeface="Consolas" charset="0"/>
                <a:cs typeface="Consolas" charset="0"/>
              </a:rPr>
              <a:t> 0x1A		</a:t>
            </a:r>
            <a:r>
              <a:rPr lang="en-US" sz="4400" i="1" dirty="0" smtClean="0">
                <a:latin typeface="Consolas" charset="0"/>
                <a:ea typeface="Consolas" charset="0"/>
                <a:cs typeface="Consolas" charset="0"/>
              </a:rPr>
              <a:t>Jump if R0 &gt;= R1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</a:pPr>
            <a:r>
              <a:rPr lang="en-US" sz="4400" dirty="0" smtClean="0">
                <a:latin typeface="Consolas" charset="0"/>
                <a:ea typeface="Consolas" charset="0"/>
                <a:cs typeface="Consolas" charset="0"/>
              </a:rPr>
              <a:t>0x08: </a:t>
            </a:r>
            <a:r>
              <a:rPr lang="en-US" sz="4400" dirty="0" err="1" smtClean="0">
                <a:latin typeface="Consolas" charset="0"/>
                <a:ea typeface="Consolas" charset="0"/>
                <a:cs typeface="Consolas" charset="0"/>
              </a:rPr>
              <a:t>movi</a:t>
            </a:r>
            <a:r>
              <a:rPr lang="en-US" sz="4400" dirty="0" smtClean="0">
                <a:latin typeface="Consolas" charset="0"/>
                <a:ea typeface="Consolas" charset="0"/>
                <a:cs typeface="Consolas" charset="0"/>
              </a:rPr>
              <a:t> R2, 0xA       </a:t>
            </a:r>
            <a:r>
              <a:rPr lang="en-US" sz="4400" i="1" dirty="0" smtClean="0">
                <a:latin typeface="Consolas" charset="0"/>
                <a:ea typeface="Consolas" charset="0"/>
                <a:cs typeface="Consolas" charset="0"/>
              </a:rPr>
              <a:t>Set j = 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</a:pPr>
            <a:r>
              <a:rPr lang="en-US" sz="4400" dirty="0" smtClean="0">
                <a:latin typeface="Consolas" charset="0"/>
                <a:ea typeface="Consolas" charset="0"/>
                <a:cs typeface="Consolas" charset="0"/>
              </a:rPr>
              <a:t>0x0A: </a:t>
            </a:r>
            <a:r>
              <a:rPr lang="en-US" sz="4400" dirty="0" err="1" smtClean="0">
                <a:latin typeface="Consolas" charset="0"/>
                <a:ea typeface="Consolas" charset="0"/>
                <a:cs typeface="Consolas" charset="0"/>
              </a:rPr>
              <a:t>movi</a:t>
            </a:r>
            <a:r>
              <a:rPr lang="en-US" sz="4400" dirty="0" smtClean="0">
                <a:latin typeface="Consolas" charset="0"/>
                <a:ea typeface="Consolas" charset="0"/>
                <a:cs typeface="Consolas" charset="0"/>
              </a:rPr>
              <a:t> R3,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</a:pPr>
            <a:r>
              <a:rPr lang="en-US" sz="4400" dirty="0" smtClean="0">
                <a:latin typeface="Consolas" charset="0"/>
                <a:ea typeface="Consolas" charset="0"/>
                <a:cs typeface="Consolas" charset="0"/>
              </a:rPr>
              <a:t>0x0C: </a:t>
            </a:r>
            <a:r>
              <a:rPr lang="en-US" sz="4400" dirty="0" err="1" smtClean="0">
                <a:latin typeface="Consolas" charset="0"/>
                <a:ea typeface="Consolas" charset="0"/>
                <a:cs typeface="Consolas" charset="0"/>
              </a:rPr>
              <a:t>cmp</a:t>
            </a:r>
            <a:r>
              <a:rPr lang="en-US" sz="4400" dirty="0" smtClean="0">
                <a:latin typeface="Consolas" charset="0"/>
                <a:ea typeface="Consolas" charset="0"/>
                <a:cs typeface="Consolas" charset="0"/>
              </a:rPr>
              <a:t> R2, R3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</a:pPr>
            <a:r>
              <a:rPr lang="en-US" sz="4400" dirty="0" smtClean="0">
                <a:latin typeface="Consolas" charset="0"/>
                <a:ea typeface="Consolas" charset="0"/>
                <a:cs typeface="Consolas" charset="0"/>
              </a:rPr>
              <a:t>0x0E: </a:t>
            </a:r>
            <a:r>
              <a:rPr lang="en-US" sz="4400" dirty="0" err="1" smtClean="0">
                <a:latin typeface="Consolas" charset="0"/>
                <a:ea typeface="Consolas" charset="0"/>
                <a:cs typeface="Consolas" charset="0"/>
              </a:rPr>
              <a:t>jlte</a:t>
            </a:r>
            <a:r>
              <a:rPr lang="en-US" sz="4400" dirty="0" smtClean="0">
                <a:latin typeface="Consolas" charset="0"/>
                <a:ea typeface="Consolas" charset="0"/>
                <a:cs typeface="Consolas" charset="0"/>
              </a:rPr>
              <a:t> 0x18		</a:t>
            </a:r>
            <a:r>
              <a:rPr lang="en-US" sz="4400" i="1" dirty="0" smtClean="0">
                <a:latin typeface="Consolas" charset="0"/>
                <a:ea typeface="Consolas" charset="0"/>
                <a:cs typeface="Consolas" charset="0"/>
              </a:rPr>
              <a:t>Jump if R2 &lt;= R3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</a:pPr>
            <a:r>
              <a:rPr lang="en-US" sz="4400" dirty="0" smtClean="0">
                <a:latin typeface="Consolas" charset="0"/>
                <a:ea typeface="Consolas" charset="0"/>
                <a:cs typeface="Consolas" charset="0"/>
              </a:rPr>
              <a:t>0x10: </a:t>
            </a:r>
            <a:r>
              <a:rPr lang="en-US" sz="4400" dirty="0" err="1" smtClean="0">
                <a:latin typeface="Consolas" charset="0"/>
                <a:ea typeface="Consolas" charset="0"/>
                <a:cs typeface="Consolas" charset="0"/>
              </a:rPr>
              <a:t>movi</a:t>
            </a:r>
            <a:r>
              <a:rPr lang="en-US" sz="4400" dirty="0" smtClean="0">
                <a:latin typeface="Consolas" charset="0"/>
                <a:ea typeface="Consolas" charset="0"/>
                <a:cs typeface="Consolas" charset="0"/>
              </a:rPr>
              <a:t> R4,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</a:pPr>
            <a:r>
              <a:rPr lang="en-US" sz="4400" dirty="0" smtClean="0">
                <a:latin typeface="Consolas" charset="0"/>
                <a:ea typeface="Consolas" charset="0"/>
                <a:cs typeface="Consolas" charset="0"/>
              </a:rPr>
              <a:t>0x12: add R0, R0, R4	</a:t>
            </a:r>
            <a:r>
              <a:rPr lang="en-US" sz="4400" i="1" dirty="0" smtClean="0">
                <a:latin typeface="Consolas" charset="0"/>
                <a:ea typeface="Consolas" charset="0"/>
                <a:cs typeface="Consolas" charset="0"/>
              </a:rPr>
              <a:t>Set </a:t>
            </a:r>
            <a:r>
              <a:rPr lang="en-US" sz="4400" i="1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4400" i="1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4400" i="1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4400" i="1" dirty="0" smtClean="0">
                <a:latin typeface="Consolas" charset="0"/>
                <a:ea typeface="Consolas" charset="0"/>
                <a:cs typeface="Consolas" charset="0"/>
              </a:rPr>
              <a:t> + 1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</a:pPr>
            <a:r>
              <a:rPr lang="en-US" sz="4400" dirty="0" smtClean="0">
                <a:latin typeface="Consolas" charset="0"/>
                <a:ea typeface="Consolas" charset="0"/>
                <a:cs typeface="Consolas" charset="0"/>
              </a:rPr>
              <a:t>0x14: sub R2, R2, R4	</a:t>
            </a:r>
            <a:r>
              <a:rPr lang="en-US" sz="4400" i="1" dirty="0" smtClean="0">
                <a:latin typeface="Consolas" charset="0"/>
                <a:ea typeface="Consolas" charset="0"/>
                <a:cs typeface="Consolas" charset="0"/>
              </a:rPr>
              <a:t>Set j = j - 1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</a:pPr>
            <a:r>
              <a:rPr lang="en-US" sz="4400" dirty="0" smtClean="0">
                <a:latin typeface="Consolas" charset="0"/>
                <a:ea typeface="Consolas" charset="0"/>
                <a:cs typeface="Consolas" charset="0"/>
              </a:rPr>
              <a:t>0x16: </a:t>
            </a:r>
            <a:r>
              <a:rPr lang="en-US" sz="4400" dirty="0" err="1" smtClean="0">
                <a:latin typeface="Consolas" charset="0"/>
                <a:ea typeface="Consolas" charset="0"/>
                <a:cs typeface="Consolas" charset="0"/>
              </a:rPr>
              <a:t>jmp</a:t>
            </a:r>
            <a:r>
              <a:rPr lang="en-US" sz="4400" dirty="0" smtClean="0">
                <a:latin typeface="Consolas" charset="0"/>
                <a:ea typeface="Consolas" charset="0"/>
                <a:cs typeface="Consolas" charset="0"/>
              </a:rPr>
              <a:t> 0xC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</a:pPr>
            <a:r>
              <a:rPr lang="en-US" sz="4400" dirty="0" smtClean="0">
                <a:latin typeface="Consolas" charset="0"/>
                <a:ea typeface="Consolas" charset="0"/>
                <a:cs typeface="Consolas" charset="0"/>
              </a:rPr>
              <a:t>0x18: add R0, R0, R0	</a:t>
            </a:r>
            <a:r>
              <a:rPr lang="en-US" sz="4400" i="1" dirty="0" smtClean="0">
                <a:latin typeface="Consolas" charset="0"/>
                <a:ea typeface="Consolas" charset="0"/>
                <a:cs typeface="Consolas" charset="0"/>
              </a:rPr>
              <a:t>Set </a:t>
            </a:r>
            <a:r>
              <a:rPr lang="en-US" sz="4400" i="1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4400" i="1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4400" i="1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4400" i="1" dirty="0" smtClean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en-US" sz="4400" i="1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endParaRPr lang="en-US" sz="4400" i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</a:pPr>
            <a:r>
              <a:rPr lang="en-US" sz="4400" dirty="0" smtClean="0">
                <a:latin typeface="Consolas" charset="0"/>
                <a:ea typeface="Consolas" charset="0"/>
                <a:cs typeface="Consolas" charset="0"/>
              </a:rPr>
              <a:t>0x1A: out R0			</a:t>
            </a:r>
            <a:r>
              <a:rPr lang="en-US" sz="4400" i="1" dirty="0" smtClean="0">
                <a:latin typeface="Consolas" charset="0"/>
                <a:ea typeface="Consolas" charset="0"/>
                <a:cs typeface="Consolas" charset="0"/>
              </a:rPr>
              <a:t>Print </a:t>
            </a:r>
            <a:r>
              <a:rPr lang="en-US" sz="4400" i="1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endParaRPr lang="en-US" sz="4400" i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</a:pP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</a:pP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06914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25"/>
                            </p:stCondLst>
                            <p:childTnLst>
                              <p:par>
                                <p:cTn id="124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mtClean="0"/>
              <a:t>The life of code</a:t>
            </a:r>
            <a:endParaRPr lang="en-US" sz="480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51678" y="1301222"/>
            <a:ext cx="2717649" cy="2162691"/>
          </a:xfrm>
          <a:prstGeom prst="rect">
            <a:avLst/>
          </a:prstGeom>
          <a:ln w="38100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= 0;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&lt; 3) {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j = 10;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while (j &gt; 0) {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+ 1;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    j = j – 1;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print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;       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40839" y="1301222"/>
            <a:ext cx="2717649" cy="2162691"/>
          </a:xfrm>
          <a:prstGeom prst="rect">
            <a:avLst/>
          </a:prstGeom>
          <a:ln w="38100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en-US" sz="2200" smtClean="0">
                <a:latin typeface="Consolas" charset="0"/>
                <a:ea typeface="Consolas" charset="0"/>
                <a:cs typeface="Consolas" charset="0"/>
              </a:rPr>
              <a:t>001010001010111011010110101101100010000100011011011011000001011110111101101011011011011101110101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772311" y="4734345"/>
            <a:ext cx="2717649" cy="1201258"/>
          </a:xfrm>
          <a:prstGeom prst="rect">
            <a:avLst/>
          </a:prstGeom>
          <a:ln w="38100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en-US" sz="2200" smtClean="0">
                <a:latin typeface="Consolas" charset="0"/>
                <a:ea typeface="Consolas" charset="0"/>
                <a:cs typeface="Consolas" charset="0"/>
              </a:rPr>
              <a:t>28AED6B6211B6A1000F034B512A145B8D123C922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18709" y="1801368"/>
            <a:ext cx="1953491" cy="0"/>
          </a:xfrm>
          <a:prstGeom prst="straightConnector1">
            <a:avLst/>
          </a:prstGeom>
          <a:ln w="63500" cap="sq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18709" y="2175441"/>
            <a:ext cx="2122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COMPILER</a:t>
            </a:r>
            <a:endParaRPr lang="en-US" sz="280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058488" y="3621809"/>
            <a:ext cx="0" cy="903503"/>
          </a:xfrm>
          <a:prstGeom prst="straightConnector1">
            <a:avLst/>
          </a:prstGeom>
          <a:ln w="63500" cap="sq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244444" y="3734166"/>
            <a:ext cx="2245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HEX EDITOR</a:t>
            </a:r>
            <a:endParaRPr lang="en-US" sz="280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655454" y="4196893"/>
            <a:ext cx="2717649" cy="2002739"/>
          </a:xfrm>
          <a:prstGeom prst="rect">
            <a:avLst/>
          </a:prstGeom>
          <a:ln w="38100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spcBef>
                <a:spcPts val="0"/>
              </a:spcBef>
              <a:buClrTx/>
              <a:buFontTx/>
              <a:buNone/>
            </a:pP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movi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R0, 0	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ts val="1500"/>
              </a:lnSpc>
              <a:spcBef>
                <a:spcPts val="0"/>
              </a:spcBef>
              <a:buClrTx/>
              <a:buFontTx/>
              <a:buNone/>
            </a:pP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movi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R1,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3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buClrTx/>
              <a:buFontTx/>
              <a:buNone/>
            </a:pP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cmp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R0, R1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ts val="1500"/>
              </a:lnSpc>
              <a:spcBef>
                <a:spcPts val="0"/>
              </a:spcBef>
              <a:buClrTx/>
              <a:buFontTx/>
              <a:buNone/>
            </a:pP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jgte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0x1A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buClrTx/>
              <a:buFontTx/>
              <a:buNone/>
            </a:pP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movi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R2,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0xA</a:t>
            </a:r>
            <a:endParaRPr lang="en-US" sz="1400" i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ts val="1500"/>
              </a:lnSpc>
              <a:spcBef>
                <a:spcPts val="0"/>
              </a:spcBef>
              <a:buClrTx/>
              <a:buFontTx/>
              <a:buNone/>
            </a:pP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movi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R3, 0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buClrTx/>
              <a:buFontTx/>
              <a:buNone/>
            </a:pP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cmp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R2,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R3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buClrTx/>
              <a:buFontTx/>
              <a:buNone/>
            </a:pP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jlte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0x18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buClrTx/>
              <a:buFontTx/>
              <a:buNone/>
            </a:pP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movi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R4,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buClrTx/>
              <a:buFontTx/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add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R0, R0,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R4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10800000" flipV="1">
            <a:off x="6559058" y="3621808"/>
            <a:ext cx="1279228" cy="1078727"/>
          </a:xfrm>
          <a:prstGeom prst="bentConnector3">
            <a:avLst>
              <a:gd name="adj1" fmla="val 2888"/>
            </a:avLst>
          </a:prstGeom>
          <a:ln w="63500" cap="sq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46320" y="3667667"/>
            <a:ext cx="2991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DISASSEMBLER</a:t>
            </a:r>
            <a:endParaRPr lang="en-US" sz="2800" dirty="0"/>
          </a:p>
        </p:txBody>
      </p:sp>
      <p:cxnSp>
        <p:nvCxnSpPr>
          <p:cNvPr id="28" name="Straight Arrow Connector 27"/>
          <p:cNvCxnSpPr/>
          <p:nvPr/>
        </p:nvCxnSpPr>
        <p:spPr>
          <a:xfrm rot="16200000" flipV="1">
            <a:off x="2697394" y="3688397"/>
            <a:ext cx="903504" cy="770325"/>
          </a:xfrm>
          <a:prstGeom prst="bentConnector3">
            <a:avLst>
              <a:gd name="adj1" fmla="val 6297"/>
            </a:avLst>
          </a:prstGeom>
          <a:ln w="63500" cap="sq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14984" y="4573047"/>
            <a:ext cx="2640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DECOMPILER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83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#2 – assembly to Source code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45432"/>
              </p:ext>
            </p:extLst>
          </p:nvPr>
        </p:nvGraphicFramePr>
        <p:xfrm>
          <a:off x="708283" y="1721562"/>
          <a:ext cx="10775434" cy="39258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7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8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5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Address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Disassembly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Comments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5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MOVI R1, 1</a:t>
                      </a:r>
                      <a:endParaRPr lang="en-US" sz="280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 </a:t>
                      </a:r>
                      <a:r>
                        <a:rPr lang="en-US" sz="2800" i="1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R1 = 1</a:t>
                      </a:r>
                      <a:endParaRPr lang="en-US" sz="280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5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002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MOVI R2, 1</a:t>
                      </a:r>
                      <a:endParaRPr lang="en-US" sz="280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 </a:t>
                      </a:r>
                      <a:r>
                        <a:rPr lang="en-US" sz="2800" i="1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R2 = 1</a:t>
                      </a:r>
                      <a:endParaRPr lang="en-US" sz="2800" i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5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004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ADD R3, R1, R2</a:t>
                      </a:r>
                      <a:endParaRPr lang="en-US" sz="280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5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OUT R3</a:t>
                      </a:r>
                      <a:endParaRPr lang="en-US" sz="280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5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008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MOV R1, R2</a:t>
                      </a:r>
                      <a:endParaRPr lang="en-US" sz="280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5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00A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MOV R2, R3</a:t>
                      </a:r>
                      <a:endParaRPr lang="en-US" sz="280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5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00C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JMP 004</a:t>
                      </a:r>
                      <a:endParaRPr lang="en-US" sz="280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7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 #2 – assembly to C (Pseudocode)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778" y="2732143"/>
            <a:ext cx="4310449" cy="308119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0x00: MOVI R1, 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0x02: MOVI R2, 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0x04: ADD R3, R1, R2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0x06: OUT R3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0x08: MOV R1, R2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0x0A: MOV R2, R3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0x0C: JMP 0x04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89499" y="1874517"/>
            <a:ext cx="5095103" cy="4796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R1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R2 = j, R3 = 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1;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j = 1;	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while (1)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k =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+ j;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print 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j;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j = 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264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 #3 – Identify the bug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9256"/>
            <a:ext cx="10515600" cy="5396344"/>
          </a:xfrm>
        </p:spPr>
        <p:txBody>
          <a:bodyPr>
            <a:normAutofit/>
          </a:bodyPr>
          <a:lstStyle/>
          <a:p>
            <a:r>
              <a:rPr lang="en-US" smtClean="0"/>
              <a:t>You have a program that accepts the hour on the 24-hour clock as an ASCII string input and outputs an ASCII string of the hour on the 12-hour clock.</a:t>
            </a:r>
          </a:p>
          <a:p>
            <a:r>
              <a:rPr lang="en-US" smtClean="0"/>
              <a:t>Examples: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Suggested Process:</a:t>
            </a:r>
          </a:p>
          <a:p>
            <a:pPr lvl="1"/>
            <a:r>
              <a:rPr lang="en-US" smtClean="0"/>
              <a:t>Choose an input value</a:t>
            </a:r>
          </a:p>
          <a:p>
            <a:pPr lvl="1"/>
            <a:r>
              <a:rPr lang="en-US" smtClean="0"/>
              <a:t>Run through code and note the value of each register at each instruction</a:t>
            </a:r>
          </a:p>
          <a:p>
            <a:pPr lvl="1"/>
            <a:r>
              <a:rPr lang="en-US" smtClean="0"/>
              <a:t>Write pseudocode</a:t>
            </a:r>
          </a:p>
          <a:p>
            <a:pPr lvl="1"/>
            <a:r>
              <a:rPr lang="en-US" smtClean="0"/>
              <a:t>Identify vulnerability</a:t>
            </a:r>
          </a:p>
          <a:p>
            <a:pPr lvl="1"/>
            <a:r>
              <a:rPr lang="en-US" smtClean="0"/>
              <a:t>Write patches which mitigate vulnerability</a:t>
            </a:r>
          </a:p>
          <a:p>
            <a:endParaRPr lang="en-US" smtClean="0"/>
          </a:p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626809" y="2303316"/>
          <a:ext cx="726533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1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1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781">
                <a:tc>
                  <a:txBody>
                    <a:bodyPr/>
                    <a:lstStyle/>
                    <a:p>
                      <a:r>
                        <a:rPr lang="en-US" smtClean="0"/>
                        <a:t>INPUT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OUTPUT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First Instructions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81">
                <a:tc>
                  <a:txBody>
                    <a:bodyPr/>
                    <a:lstStyle/>
                    <a:p>
                      <a:r>
                        <a:rPr lang="en-US" smtClean="0"/>
                        <a:t>“23”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“11”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R1 = 0x32, R2 = 0x33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781">
                <a:tc>
                  <a:txBody>
                    <a:bodyPr/>
                    <a:lstStyle/>
                    <a:p>
                      <a:r>
                        <a:rPr lang="en-US" smtClean="0"/>
                        <a:t>“09”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“09”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R1 = 0x30, R2 = 0x39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781">
                <a:tc>
                  <a:txBody>
                    <a:bodyPr/>
                    <a:lstStyle/>
                    <a:p>
                      <a:r>
                        <a:rPr lang="en-US" smtClean="0"/>
                        <a:t>“14”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“02”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 = 0x31, R2 = 0x34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93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#4 – Crack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5CFC-46C5-D749-924E-420F7B96906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68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now?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564"/>
            <a:ext cx="10515600" cy="5562225"/>
          </a:xfrm>
        </p:spPr>
        <p:txBody>
          <a:bodyPr>
            <a:normAutofit/>
          </a:bodyPr>
          <a:lstStyle/>
          <a:p>
            <a:r>
              <a:rPr lang="en-US" smtClean="0"/>
              <a:t>Classes</a:t>
            </a:r>
          </a:p>
          <a:p>
            <a:pPr lvl="1"/>
            <a:r>
              <a:rPr lang="en-US" smtClean="0"/>
              <a:t>Computer Architecture</a:t>
            </a:r>
          </a:p>
          <a:p>
            <a:pPr lvl="2"/>
            <a:r>
              <a:rPr lang="en-US" err="1" smtClean="0"/>
              <a:t>Nand</a:t>
            </a:r>
            <a:r>
              <a:rPr lang="en-US" smtClean="0"/>
              <a:t> 2 Tetris: </a:t>
            </a:r>
            <a:r>
              <a:rPr lang="en-US" smtClean="0">
                <a:hlinkClick r:id="rId2"/>
              </a:rPr>
              <a:t>http://www.nand2tetris.org/about.php</a:t>
            </a:r>
            <a:r>
              <a:rPr lang="en-US" smtClean="0"/>
              <a:t> and Coursera class</a:t>
            </a:r>
          </a:p>
          <a:p>
            <a:pPr lvl="1"/>
            <a:r>
              <a:rPr lang="en-US" smtClean="0"/>
              <a:t>Operating Systems</a:t>
            </a:r>
          </a:p>
          <a:p>
            <a:pPr lvl="1"/>
            <a:r>
              <a:rPr lang="en-US" smtClean="0"/>
              <a:t>Circuits</a:t>
            </a:r>
          </a:p>
          <a:p>
            <a:r>
              <a:rPr lang="en-US" smtClean="0"/>
              <a:t>Forward Engineering Process</a:t>
            </a:r>
          </a:p>
          <a:p>
            <a:pPr lvl="1"/>
            <a:r>
              <a:rPr lang="en-US" smtClean="0"/>
              <a:t>Learn C and practice, practice, practice!</a:t>
            </a:r>
          </a:p>
          <a:p>
            <a:pPr lvl="1"/>
            <a:r>
              <a:rPr lang="en-US" smtClean="0"/>
              <a:t>C development </a:t>
            </a:r>
            <a:r>
              <a:rPr lang="en-US" smtClean="0">
                <a:sym typeface="Wingdings"/>
              </a:rPr>
              <a:t> Assembly  C program</a:t>
            </a:r>
          </a:p>
          <a:p>
            <a:r>
              <a:rPr lang="en-US" smtClean="0">
                <a:sym typeface="Wingdings"/>
              </a:rPr>
              <a:t>Free Online Training Resources</a:t>
            </a:r>
          </a:p>
          <a:p>
            <a:pPr lvl="1"/>
            <a:r>
              <a:rPr lang="en-US" smtClean="0">
                <a:sym typeface="Wingdings"/>
                <a:hlinkClick r:id="rId3"/>
              </a:rPr>
              <a:t>http://www.opensecuritytraining.info/Training.html</a:t>
            </a:r>
            <a:r>
              <a:rPr lang="en-US" smtClean="0">
                <a:sym typeface="Wingdings"/>
              </a:rPr>
              <a:t> </a:t>
            </a:r>
          </a:p>
          <a:p>
            <a:pPr lvl="1"/>
            <a:r>
              <a:rPr lang="en-US" smtClean="0">
                <a:sym typeface="Wingdings"/>
                <a:hlinkClick r:id="rId4"/>
              </a:rPr>
              <a:t>http://hackaday.com/</a:t>
            </a:r>
            <a:r>
              <a:rPr lang="en-US" smtClean="0">
                <a:sym typeface="Wingdings"/>
              </a:rPr>
              <a:t> </a:t>
            </a:r>
          </a:p>
          <a:p>
            <a:r>
              <a:rPr lang="en-US" smtClean="0">
                <a:sym typeface="Wingdings"/>
              </a:rPr>
              <a:t>Others</a:t>
            </a:r>
          </a:p>
          <a:p>
            <a:pPr lvl="1"/>
            <a:r>
              <a:rPr lang="en-US" err="1" smtClean="0">
                <a:sym typeface="Wingdings"/>
              </a:rPr>
              <a:t>Zachtronics</a:t>
            </a:r>
            <a:r>
              <a:rPr lang="en-US" smtClean="0">
                <a:sym typeface="Wingdings"/>
              </a:rPr>
              <a:t> games (TIS-100, Shenzhen I/O, </a:t>
            </a:r>
            <a:r>
              <a:rPr lang="en-US" err="1" smtClean="0">
                <a:sym typeface="Wingdings"/>
              </a:rPr>
              <a:t>Ruckingenur</a:t>
            </a:r>
            <a:r>
              <a:rPr lang="en-US" smtClean="0">
                <a:sym typeface="Wingdings"/>
              </a:rPr>
              <a:t>)</a:t>
            </a:r>
          </a:p>
          <a:p>
            <a:pPr lvl="1"/>
            <a:r>
              <a:rPr lang="en-US" err="1" smtClean="0">
                <a:sym typeface="Wingdings"/>
              </a:rPr>
              <a:t>PoC</a:t>
            </a:r>
            <a:r>
              <a:rPr lang="en-US" smtClean="0">
                <a:sym typeface="Wingdings"/>
              </a:rPr>
              <a:t>||GTFO</a:t>
            </a:r>
          </a:p>
          <a:p>
            <a:endParaRPr lang="en-US" smtClean="0">
              <a:sym typeface="Wingdings"/>
            </a:endParaRPr>
          </a:p>
          <a:p>
            <a:pPr lvl="2"/>
            <a:endParaRPr lang="en-US" smtClean="0">
              <a:sym typeface="Wingdings"/>
            </a:endParaRP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8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30779"/>
          </a:xfrm>
        </p:spPr>
        <p:txBody>
          <a:bodyPr/>
          <a:lstStyle/>
          <a:p>
            <a:r>
              <a:rPr lang="en-US" smtClean="0"/>
              <a:t>Tools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600200"/>
            <a:ext cx="10178322" cy="4779817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Disassemblers</a:t>
            </a:r>
          </a:p>
          <a:p>
            <a:pPr lvl="1"/>
            <a:r>
              <a:rPr lang="en-US" dirty="0" err="1" smtClean="0">
                <a:sym typeface="Wingdings"/>
              </a:rPr>
              <a:t>Ghidra</a:t>
            </a:r>
            <a:r>
              <a:rPr lang="en-US" dirty="0" smtClean="0">
                <a:sym typeface="Wingdings"/>
              </a:rPr>
              <a:t> Disassembler &amp; </a:t>
            </a:r>
            <a:r>
              <a:rPr lang="en-US" dirty="0" err="1" smtClean="0">
                <a:sym typeface="Wingdings"/>
              </a:rPr>
              <a:t>Decompiler</a:t>
            </a:r>
            <a:r>
              <a:rPr lang="en-US" dirty="0">
                <a:sym typeface="Wingdings"/>
              </a:rPr>
              <a:t> (</a:t>
            </a:r>
            <a:r>
              <a:rPr lang="en-US" dirty="0">
                <a:sym typeface="Wingdings"/>
                <a:hlinkClick r:id="rId2"/>
              </a:rPr>
              <a:t>https://ghidra-sre.org</a:t>
            </a:r>
            <a:r>
              <a:rPr lang="en-US" dirty="0" smtClean="0">
                <a:sym typeface="Wingdings"/>
                <a:hlinkClick r:id="rId2"/>
              </a:rPr>
              <a:t>/</a:t>
            </a:r>
            <a:r>
              <a:rPr lang="en-US" dirty="0" smtClean="0">
                <a:sym typeface="Wingdings"/>
              </a:rPr>
              <a:t>) 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IDA Disassembler</a:t>
            </a:r>
          </a:p>
          <a:p>
            <a:pPr lvl="1"/>
            <a:r>
              <a:rPr lang="en-US" dirty="0" err="1" smtClean="0">
                <a:sym typeface="Wingdings"/>
              </a:rPr>
              <a:t>Objdump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Radare2</a:t>
            </a:r>
          </a:p>
          <a:p>
            <a:r>
              <a:rPr lang="en-US" dirty="0" smtClean="0">
                <a:sym typeface="Wingdings"/>
              </a:rPr>
              <a:t>Debuggers</a:t>
            </a:r>
          </a:p>
          <a:p>
            <a:pPr lvl="1"/>
            <a:r>
              <a:rPr lang="en-US" dirty="0" err="1" smtClean="0">
                <a:sym typeface="Wingdings"/>
              </a:rPr>
              <a:t>OllyDbg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err="1" smtClean="0">
                <a:sym typeface="Wingdings"/>
              </a:rPr>
              <a:t>WinDbg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GDB</a:t>
            </a:r>
          </a:p>
        </p:txBody>
      </p:sp>
    </p:spTree>
    <p:extLst>
      <p:ext uri="{BB962C8B-B14F-4D97-AF65-F5344CB8AC3E}">
        <p14:creationId xmlns:p14="http://schemas.microsoft.com/office/powerpoint/2010/main" val="417031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85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 what is Reverse Engineering?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smtClean="0"/>
              <a:t>Definition </a:t>
            </a:r>
            <a:r>
              <a:rPr lang="en-US" sz="2800" b="1"/>
              <a:t>of </a:t>
            </a:r>
            <a:r>
              <a:rPr lang="en-US" sz="2800" b="1" cap="small"/>
              <a:t>reverse engineering</a:t>
            </a:r>
            <a:endParaRPr lang="en-US" sz="2800" b="1"/>
          </a:p>
          <a:p>
            <a:pPr marL="0" indent="0">
              <a:buNone/>
            </a:pPr>
            <a:r>
              <a:rPr lang="en-US" sz="2800" b="1"/>
              <a:t>:</a:t>
            </a:r>
            <a:r>
              <a:rPr lang="en-US" sz="2800"/>
              <a:t>  the activity of studying the parts of something to see how it was made and how it works so something like it can be made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509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 I do it?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6063" y="1592539"/>
            <a:ext cx="10178322" cy="45065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Forward Development Process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 the forward engineering process</a:t>
            </a:r>
            <a:r>
              <a:rPr lang="is-IS" dirty="0" smtClean="0"/>
              <a:t>…in reverse.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02" y="2541024"/>
            <a:ext cx="1342095" cy="155733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725065" y="2477506"/>
            <a:ext cx="224124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main()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unsigned char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(“Lightbulb!”);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60824" y="2743279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 R1, R2</a:t>
            </a:r>
          </a:p>
          <a:p>
            <a:r>
              <a:rPr lang="en-US" dirty="0" smtClean="0"/>
              <a:t>CMP R1, 0x64</a:t>
            </a:r>
          </a:p>
          <a:p>
            <a:r>
              <a:rPr lang="en-US" dirty="0" smtClean="0"/>
              <a:t>JNZ loop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printf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799272"/>
              </p:ext>
            </p:extLst>
          </p:nvPr>
        </p:nvGraphicFramePr>
        <p:xfrm>
          <a:off x="9507128" y="2344333"/>
          <a:ext cx="1807672" cy="195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9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5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5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" name="Right Arrow 23"/>
          <p:cNvSpPr/>
          <p:nvPr/>
        </p:nvSpPr>
        <p:spPr>
          <a:xfrm>
            <a:off x="4918208" y="3235800"/>
            <a:ext cx="334305" cy="173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7053787" y="3230443"/>
            <a:ext cx="334305" cy="178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34715" y="4620528"/>
            <a:ext cx="1052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Concept/</a:t>
            </a:r>
          </a:p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959172" y="4619124"/>
            <a:ext cx="1763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Human-readable</a:t>
            </a:r>
          </a:p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561462" y="4652177"/>
            <a:ext cx="1069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Assembly</a:t>
            </a:r>
          </a:p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564820" y="4652177"/>
            <a:ext cx="16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Physical</a:t>
            </a:r>
          </a:p>
          <a:p>
            <a:pPr algn="ctr"/>
            <a:r>
              <a:rPr lang="en-US" dirty="0" smtClean="0"/>
              <a:t>Bits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2300559" y="3230440"/>
            <a:ext cx="334305" cy="178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562331" y="2581029"/>
            <a:ext cx="1358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 E2 45 68 28</a:t>
            </a:r>
            <a:r>
              <a:rPr lang="en-US" dirty="0"/>
              <a:t> </a:t>
            </a:r>
            <a:r>
              <a:rPr lang="en-US" dirty="0" smtClean="0"/>
              <a:t>14 58 92 B3 3A 70CE 10 00 54 5F D3 91 18 17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358793" y="4619124"/>
            <a:ext cx="1765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Machine Code </a:t>
            </a:r>
          </a:p>
          <a:p>
            <a:pPr algn="ctr"/>
            <a:r>
              <a:rPr lang="en-US" dirty="0" smtClean="0"/>
              <a:t>(in Hexadecimal)</a:t>
            </a:r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>
            <a:off x="8920929" y="3230443"/>
            <a:ext cx="334305" cy="178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should you care?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200" dirty="0" smtClean="0"/>
          </a:p>
          <a:p>
            <a:r>
              <a:rPr lang="en-US" sz="2800" dirty="0" smtClean="0"/>
              <a:t>Reverse Engineering is used for:</a:t>
            </a:r>
          </a:p>
          <a:p>
            <a:pPr lvl="1"/>
            <a:r>
              <a:rPr lang="en-US" sz="2000" dirty="0"/>
              <a:t>Characterizing a system, </a:t>
            </a:r>
          </a:p>
          <a:p>
            <a:pPr lvl="1"/>
            <a:r>
              <a:rPr lang="en-US" sz="2000" dirty="0"/>
              <a:t>Discovering vulnerabilities, </a:t>
            </a:r>
          </a:p>
          <a:p>
            <a:pPr lvl="1"/>
            <a:r>
              <a:rPr lang="en-US" sz="2000" dirty="0"/>
              <a:t>Understanding how to use undocumented or hidden features, and</a:t>
            </a:r>
          </a:p>
          <a:p>
            <a:pPr lvl="1"/>
            <a:r>
              <a:rPr lang="en-US" sz="2000" dirty="0"/>
              <a:t>Changing how a system </a:t>
            </a:r>
            <a:r>
              <a:rPr lang="en-US" sz="2000" dirty="0" smtClean="0"/>
              <a:t>behaves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9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553" y="3001599"/>
            <a:ext cx="2691147" cy="16326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Reverse Engineering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110" y="1295427"/>
            <a:ext cx="10178322" cy="3593591"/>
          </a:xfrm>
        </p:spPr>
        <p:txBody>
          <a:bodyPr/>
          <a:lstStyle/>
          <a:p>
            <a:r>
              <a:rPr lang="en-US"/>
              <a:t>System-Level Reverse Engineering</a:t>
            </a:r>
          </a:p>
          <a:p>
            <a:r>
              <a:rPr lang="en-US" smtClean="0"/>
              <a:t>Protocol Reverse </a:t>
            </a:r>
            <a:r>
              <a:rPr lang="en-US"/>
              <a:t>Engineering</a:t>
            </a:r>
          </a:p>
          <a:p>
            <a:r>
              <a:rPr lang="en-US" smtClean="0"/>
              <a:t>Hardware Reverse </a:t>
            </a:r>
            <a:r>
              <a:rPr lang="en-US"/>
              <a:t>Engineering</a:t>
            </a:r>
          </a:p>
          <a:p>
            <a:r>
              <a:rPr lang="en-US"/>
              <a:t>Software/ Firmware/ Binary Reverse </a:t>
            </a:r>
            <a:r>
              <a:rPr lang="en-US" smtClean="0"/>
              <a:t>Engineering</a:t>
            </a:r>
            <a:endParaRPr lang="en-US"/>
          </a:p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91" y="3460358"/>
            <a:ext cx="3145207" cy="27113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250" y="628958"/>
            <a:ext cx="4342964" cy="21178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250" y="4189889"/>
            <a:ext cx="1833483" cy="13751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740" y="5174164"/>
            <a:ext cx="2259924" cy="11299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398" y="4161917"/>
            <a:ext cx="1917819" cy="14976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1"/>
          <a:stretch/>
        </p:blipFill>
        <p:spPr>
          <a:xfrm>
            <a:off x="3545464" y="3838347"/>
            <a:ext cx="3691673" cy="195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13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Software/ Firmware/ Binary Reverse Engineering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to executable files (binary) or firmware image</a:t>
            </a:r>
          </a:p>
          <a:p>
            <a:r>
              <a:rPr lang="en-US" dirty="0" smtClean="0"/>
              <a:t>Use disassembler to obtain machine code/ assembly instructions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decompiler</a:t>
            </a:r>
            <a:r>
              <a:rPr lang="en-US" dirty="0" smtClean="0"/>
              <a:t> to obtain higher-level representation of code</a:t>
            </a:r>
          </a:p>
          <a:p>
            <a:r>
              <a:rPr lang="en-US" dirty="0" smtClean="0"/>
              <a:t>Analyze to accomplish your goal</a:t>
            </a:r>
          </a:p>
          <a:p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Dynamic (Debugging)</a:t>
            </a:r>
          </a:p>
          <a:p>
            <a:pPr lvl="1"/>
            <a:r>
              <a:rPr lang="en-US" dirty="0" smtClean="0"/>
              <a:t>Static (Looking at instructions)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04673" y="2698532"/>
            <a:ext cx="3263811" cy="217169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20273" y="3695700"/>
            <a:ext cx="3440480" cy="2449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853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CPU’s machine code &amp; how it processes that code</a:t>
            </a:r>
          </a:p>
          <a:p>
            <a:endParaRPr lang="en-US" sz="2400" dirty="0"/>
          </a:p>
          <a:p>
            <a:r>
              <a:rPr lang="en-US" sz="2400" dirty="0" smtClean="0"/>
              <a:t>Examples: </a:t>
            </a:r>
          </a:p>
          <a:p>
            <a:pPr lvl="1"/>
            <a:r>
              <a:rPr lang="en-US" sz="1800" dirty="0"/>
              <a:t>x</a:t>
            </a:r>
            <a:r>
              <a:rPr lang="en-US" sz="1800" dirty="0" smtClean="0"/>
              <a:t>86 – Most laptops and user computers (Windows and Mac)</a:t>
            </a:r>
          </a:p>
          <a:p>
            <a:pPr lvl="1"/>
            <a:r>
              <a:rPr lang="en-US" sz="1800" dirty="0" smtClean="0"/>
              <a:t>ARM – Smartphones and tablets, probably most common embedded processor </a:t>
            </a:r>
          </a:p>
          <a:p>
            <a:pPr lvl="1"/>
            <a:r>
              <a:rPr lang="en-US" sz="1800" dirty="0" smtClean="0"/>
              <a:t>MIPS – Routers (and Computer Architecture classes!)</a:t>
            </a:r>
          </a:p>
          <a:p>
            <a:pPr lvl="1"/>
            <a:r>
              <a:rPr lang="en-US" sz="1800" dirty="0" smtClean="0"/>
              <a:t>PowerPC – pre-2005 Macs,</a:t>
            </a:r>
          </a:p>
          <a:p>
            <a:pPr lvl="1"/>
            <a:r>
              <a:rPr lang="en-US" sz="1800" dirty="0" smtClean="0"/>
              <a:t>Microprocessors: 8051, MSP430, </a:t>
            </a:r>
            <a:r>
              <a:rPr lang="en-US" sz="1800" dirty="0" err="1" smtClean="0"/>
              <a:t>SuperH</a:t>
            </a:r>
            <a:r>
              <a:rPr lang="en-US" sz="1800" dirty="0" smtClean="0"/>
              <a:t>, PIC, AVR, etc.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163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&amp; Hex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418" y="2286001"/>
            <a:ext cx="5257800" cy="35935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Bit: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0</a:t>
            </a:r>
          </a:p>
          <a:p>
            <a:r>
              <a:rPr lang="en-US" sz="2400" dirty="0" smtClean="0"/>
              <a:t>Byte: 8 bits </a:t>
            </a:r>
          </a:p>
          <a:p>
            <a:pPr lvl="1"/>
            <a:r>
              <a:rPr lang="en-US" sz="2000" dirty="0" smtClean="0"/>
              <a:t>Max Value: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11111111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Wingdings"/>
              </a:rPr>
              <a:t> 0xFF  255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smtClean="0"/>
              <a:t>Binary: number represented by one’s and zero’s (base 2) </a:t>
            </a:r>
          </a:p>
          <a:p>
            <a:r>
              <a:rPr lang="en-US" sz="2400" dirty="0" smtClean="0"/>
              <a:t>Hexadecimal:  number represented in base 16 (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0-F</a:t>
            </a:r>
            <a:r>
              <a:rPr lang="en-US" sz="2400" dirty="0" smtClean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734764"/>
              </p:ext>
            </p:extLst>
          </p:nvPr>
        </p:nvGraphicFramePr>
        <p:xfrm>
          <a:off x="6896238" y="182881"/>
          <a:ext cx="5008419" cy="6199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1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296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Decimal</a:t>
                      </a:r>
                      <a:endParaRPr lang="en-US" sz="150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Binary</a:t>
                      </a:r>
                      <a:endParaRPr lang="en-US" sz="150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Hexadecimal</a:t>
                      </a:r>
                      <a:endParaRPr lang="en-US" sz="150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296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50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0000 0000</a:t>
                      </a:r>
                      <a:endParaRPr lang="en-US" sz="150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0x00</a:t>
                      </a:r>
                      <a:endParaRPr lang="en-US" sz="150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296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50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0000 0001</a:t>
                      </a:r>
                      <a:endParaRPr lang="en-US" sz="150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0x01</a:t>
                      </a:r>
                      <a:endParaRPr lang="en-US" sz="150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296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en-US" sz="150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0000 0010</a:t>
                      </a:r>
                      <a:endParaRPr lang="en-US" sz="150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296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  <a:endParaRPr lang="en-US" sz="150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0000 0011</a:t>
                      </a:r>
                      <a:endParaRPr lang="en-US" sz="150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0x03</a:t>
                      </a:r>
                      <a:endParaRPr lang="en-US" sz="150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296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sz="150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0000 0100</a:t>
                      </a:r>
                      <a:endParaRPr lang="en-US" sz="150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0x04</a:t>
                      </a:r>
                      <a:endParaRPr lang="en-US" sz="150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296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sz="150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0000 0101</a:t>
                      </a:r>
                      <a:endParaRPr lang="en-US" sz="150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0x05</a:t>
                      </a:r>
                      <a:endParaRPr lang="en-US" sz="150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296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6</a:t>
                      </a:r>
                      <a:endParaRPr lang="en-US" sz="150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0000 0110</a:t>
                      </a:r>
                      <a:endParaRPr lang="en-US" sz="150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0x06</a:t>
                      </a:r>
                      <a:endParaRPr lang="en-US" sz="150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296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7</a:t>
                      </a:r>
                      <a:endParaRPr lang="en-US" sz="150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0000 0111</a:t>
                      </a:r>
                      <a:endParaRPr lang="en-US" sz="150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0x07</a:t>
                      </a:r>
                      <a:endParaRPr lang="en-US" sz="15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29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8</a:t>
                      </a:r>
                      <a:endParaRPr lang="en-US" sz="15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0000 1000</a:t>
                      </a:r>
                      <a:endParaRPr lang="en-US" sz="150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0x08</a:t>
                      </a:r>
                      <a:endParaRPr lang="en-US" sz="150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96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9</a:t>
                      </a:r>
                      <a:endParaRPr lang="en-US" sz="150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0000 1001</a:t>
                      </a:r>
                      <a:endParaRPr lang="en-US" sz="150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0x09</a:t>
                      </a:r>
                      <a:endParaRPr lang="en-US" sz="150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6296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10</a:t>
                      </a:r>
                      <a:endParaRPr lang="en-US" sz="150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0000 1010</a:t>
                      </a:r>
                      <a:endParaRPr lang="en-US" sz="150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0x0A</a:t>
                      </a:r>
                      <a:endParaRPr lang="en-US" sz="150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6296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11</a:t>
                      </a:r>
                      <a:endParaRPr lang="en-US" sz="150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0000 1011</a:t>
                      </a:r>
                      <a:endParaRPr lang="en-US" sz="150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0x0B</a:t>
                      </a:r>
                      <a:endParaRPr lang="en-US" sz="150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6296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12</a:t>
                      </a:r>
                      <a:endParaRPr lang="en-US" sz="150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0000 1100</a:t>
                      </a:r>
                      <a:endParaRPr lang="en-US" sz="150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0x0C</a:t>
                      </a:r>
                      <a:endParaRPr lang="en-US" sz="150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6296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13</a:t>
                      </a:r>
                      <a:endParaRPr lang="en-US" sz="150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0000 1101</a:t>
                      </a:r>
                      <a:endParaRPr lang="en-US" sz="150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0x0D</a:t>
                      </a:r>
                      <a:endParaRPr lang="en-US" sz="150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6296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14</a:t>
                      </a:r>
                      <a:endParaRPr lang="en-US" sz="150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0000 1110</a:t>
                      </a:r>
                      <a:endParaRPr lang="en-US" sz="150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0x0E</a:t>
                      </a:r>
                      <a:endParaRPr lang="en-US" sz="150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6296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15</a:t>
                      </a:r>
                      <a:endParaRPr lang="en-US" sz="150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0000 1111</a:t>
                      </a:r>
                      <a:endParaRPr lang="en-US" sz="150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0x0F</a:t>
                      </a:r>
                      <a:endParaRPr lang="en-US" sz="150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26296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16</a:t>
                      </a:r>
                      <a:endParaRPr lang="en-US" sz="150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0001 0000</a:t>
                      </a:r>
                      <a:endParaRPr lang="en-US" sz="150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0x10</a:t>
                      </a:r>
                      <a:endParaRPr lang="en-US" sz="150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26296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17</a:t>
                      </a:r>
                      <a:endParaRPr lang="en-US" sz="150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0001 0001</a:t>
                      </a:r>
                      <a:endParaRPr lang="en-US" sz="15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0x11</a:t>
                      </a:r>
                      <a:endParaRPr lang="en-US" sz="15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46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MOSIS – Example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288472"/>
            <a:ext cx="10178322" cy="1667489"/>
          </a:xfrm>
        </p:spPr>
        <p:txBody>
          <a:bodyPr>
            <a:normAutofit/>
          </a:bodyPr>
          <a:lstStyle/>
          <a:p>
            <a:r>
              <a:rPr lang="en-US" dirty="0" smtClean="0"/>
              <a:t>Simple 16-bit architecture we designed for these exercises</a:t>
            </a:r>
          </a:p>
          <a:p>
            <a:r>
              <a:rPr lang="en-US" dirty="0" smtClean="0"/>
              <a:t>Registers: R0-R15</a:t>
            </a:r>
          </a:p>
          <a:p>
            <a:r>
              <a:rPr lang="en-US" dirty="0" smtClean="0"/>
              <a:t>Instruction sets lists all of the available instructions, a description, and how they are encoded into hex/binary.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245083"/>
              </p:ext>
            </p:extLst>
          </p:nvPr>
        </p:nvGraphicFramePr>
        <p:xfrm>
          <a:off x="958349" y="3573425"/>
          <a:ext cx="10764980" cy="113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1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7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0" smtClean="0">
                          <a:latin typeface="Monaco" charset="0"/>
                          <a:ea typeface="Monaco" charset="0"/>
                          <a:cs typeface="Monaco" charset="0"/>
                        </a:rPr>
                        <a:t>Opcode </a:t>
                      </a:r>
                    </a:p>
                    <a:p>
                      <a:r>
                        <a:rPr lang="en-US" sz="2200" b="0" smtClean="0">
                          <a:latin typeface="Monaco" charset="0"/>
                          <a:ea typeface="Monaco" charset="0"/>
                          <a:cs typeface="Monaco" charset="0"/>
                        </a:rPr>
                        <a:t>(4 bits)</a:t>
                      </a:r>
                      <a:endParaRPr lang="en-US" sz="2200" b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smtClean="0">
                          <a:latin typeface="Monaco" charset="0"/>
                          <a:ea typeface="Monaco" charset="0"/>
                          <a:cs typeface="Monaco" charset="0"/>
                        </a:rPr>
                        <a:t>Unused </a:t>
                      </a:r>
                    </a:p>
                    <a:p>
                      <a:r>
                        <a:rPr lang="en-US" sz="2200" b="0" smtClean="0">
                          <a:latin typeface="Monaco" charset="0"/>
                          <a:ea typeface="Monaco" charset="0"/>
                          <a:cs typeface="Monaco" charset="0"/>
                        </a:rPr>
                        <a:t>(4</a:t>
                      </a:r>
                      <a:r>
                        <a:rPr lang="en-US" sz="2200" b="0" baseline="0" smtClean="0">
                          <a:latin typeface="Monaco" charset="0"/>
                          <a:ea typeface="Monaco" charset="0"/>
                          <a:cs typeface="Monaco" charset="0"/>
                        </a:rPr>
                        <a:t> bits)</a:t>
                      </a:r>
                      <a:endParaRPr lang="en-US" sz="2200" b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smtClean="0">
                          <a:latin typeface="Monaco" charset="0"/>
                          <a:ea typeface="Monaco" charset="0"/>
                          <a:cs typeface="Monaco" charset="0"/>
                        </a:rPr>
                        <a:t>Destination Register (4 bits)</a:t>
                      </a:r>
                      <a:endParaRPr lang="en-US" sz="2200" b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smtClean="0">
                          <a:latin typeface="Monaco" charset="0"/>
                          <a:ea typeface="Monaco" charset="0"/>
                          <a:cs typeface="Monaco" charset="0"/>
                        </a:rPr>
                        <a:t>Source Register</a:t>
                      </a:r>
                      <a:r>
                        <a:rPr lang="en-US" sz="2200" b="0" baseline="0" smtClean="0">
                          <a:latin typeface="Monaco" charset="0"/>
                          <a:ea typeface="Monaco" charset="0"/>
                          <a:cs typeface="Monaco" charset="0"/>
                        </a:rPr>
                        <a:t> (4 bits)</a:t>
                      </a:r>
                      <a:endParaRPr lang="en-US" sz="2200" b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Monaco" charset="0"/>
                          <a:ea typeface="Monaco" charset="0"/>
                          <a:cs typeface="Monaco" charset="0"/>
                        </a:rPr>
                        <a:t>0 0 0 0 </a:t>
                      </a:r>
                      <a:endParaRPr lang="en-US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Monaco" charset="0"/>
                          <a:ea typeface="Monaco" charset="0"/>
                          <a:cs typeface="Monaco" charset="0"/>
                        </a:rPr>
                        <a:t>0 0 0 0</a:t>
                      </a:r>
                      <a:endParaRPr lang="en-US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Monaco" charset="0"/>
                          <a:ea typeface="Monaco" charset="0"/>
                          <a:cs typeface="Monaco" charset="0"/>
                        </a:rPr>
                        <a:t>Y</a:t>
                      </a:r>
                      <a:r>
                        <a:rPr lang="en-US" baseline="0" smtClean="0">
                          <a:latin typeface="Monaco" charset="0"/>
                          <a:ea typeface="Monaco" charset="0"/>
                          <a:cs typeface="Monaco" charset="0"/>
                        </a:rPr>
                        <a:t> Y Y Y</a:t>
                      </a:r>
                      <a:endParaRPr lang="en-US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X </a:t>
                      </a:r>
                      <a:r>
                        <a:rPr lang="en-US" dirty="0" err="1" smtClean="0">
                          <a:latin typeface="Monaco" charset="0"/>
                          <a:ea typeface="Monaco" charset="0"/>
                          <a:cs typeface="Monaco" charset="0"/>
                        </a:rPr>
                        <a:t>X</a:t>
                      </a:r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 </a:t>
                      </a:r>
                      <a:r>
                        <a:rPr lang="en-US" dirty="0" err="1" smtClean="0">
                          <a:latin typeface="Monaco" charset="0"/>
                          <a:ea typeface="Monaco" charset="0"/>
                          <a:cs typeface="Monaco" charset="0"/>
                        </a:rPr>
                        <a:t>X</a:t>
                      </a:r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 </a:t>
                      </a:r>
                      <a:r>
                        <a:rPr lang="en-US" dirty="0" err="1" smtClean="0">
                          <a:latin typeface="Monaco" charset="0"/>
                          <a:ea typeface="Monaco" charset="0"/>
                          <a:cs typeface="Monaco" charset="0"/>
                        </a:rPr>
                        <a:t>X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58349" y="3050205"/>
            <a:ext cx="9401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Monaco" charset="0"/>
                <a:ea typeface="Monaco" charset="0"/>
                <a:cs typeface="Monaco" charset="0"/>
              </a:rPr>
              <a:t>MOV – copy the contents of one register to another</a:t>
            </a:r>
            <a:endParaRPr lang="en-US" sz="2400" b="1" i="1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8347" y="4764461"/>
            <a:ext cx="107649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Monaco" charset="0"/>
                <a:ea typeface="Monaco" charset="0"/>
                <a:cs typeface="Monaco" charset="0"/>
              </a:rPr>
              <a:t>Set register Y equal to register X.</a:t>
            </a:r>
          </a:p>
          <a:p>
            <a:endParaRPr lang="en-US" sz="2000" b="1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000" b="1" smtClean="0">
                <a:latin typeface="Monaco" charset="0"/>
                <a:ea typeface="Monaco" charset="0"/>
                <a:cs typeface="Monaco" charset="0"/>
              </a:rPr>
              <a:t>Examples:</a:t>
            </a:r>
          </a:p>
          <a:p>
            <a:r>
              <a:rPr lang="en-US" sz="2000" b="1" smtClean="0">
                <a:latin typeface="Monaco" charset="0"/>
                <a:ea typeface="Monaco" charset="0"/>
                <a:cs typeface="Monaco" charset="0"/>
              </a:rPr>
              <a:t>0000 0000 0001 0010 </a:t>
            </a:r>
            <a:r>
              <a:rPr lang="en-US" sz="2000" b="1" smtClean="0">
                <a:latin typeface="Monaco" charset="0"/>
                <a:ea typeface="Monaco" charset="0"/>
                <a:cs typeface="Monaco" charset="0"/>
                <a:sym typeface="Wingdings"/>
              </a:rPr>
              <a:t> </a:t>
            </a:r>
            <a:r>
              <a:rPr lang="en-US" sz="2000" b="1" smtClean="0">
                <a:latin typeface="Monaco" charset="0"/>
                <a:ea typeface="Monaco" charset="0"/>
                <a:cs typeface="Monaco" charset="0"/>
              </a:rPr>
              <a:t>0x0012 MOV R1, R2		Set R1 equal to R2.</a:t>
            </a:r>
          </a:p>
          <a:p>
            <a:r>
              <a:rPr lang="en-US" sz="2000" b="1" smtClean="0">
                <a:latin typeface="Monaco" charset="0"/>
                <a:ea typeface="Monaco" charset="0"/>
                <a:cs typeface="Monaco" charset="0"/>
              </a:rPr>
              <a:t>0000 0000 0010 0001 </a:t>
            </a:r>
            <a:r>
              <a:rPr lang="en-US" sz="2000" b="1" smtClean="0">
                <a:latin typeface="Monaco" charset="0"/>
                <a:ea typeface="Monaco" charset="0"/>
                <a:cs typeface="Monaco" charset="0"/>
                <a:sym typeface="Wingdings"/>
              </a:rPr>
              <a:t> </a:t>
            </a:r>
            <a:r>
              <a:rPr lang="en-US" sz="2000" b="1" smtClean="0">
                <a:latin typeface="Monaco" charset="0"/>
                <a:ea typeface="Monaco" charset="0"/>
                <a:cs typeface="Monaco" charset="0"/>
              </a:rPr>
              <a:t>0x0021 MOV R2, R1		Set R2 equal to R1.</a:t>
            </a:r>
            <a:endParaRPr lang="en-US" sz="2000" b="1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0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L-PowerPoint-Theme_light">
  <a:themeElements>
    <a:clrScheme name="Custom 2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2C73"/>
      </a:accent1>
      <a:accent2>
        <a:srgbClr val="3E8EDE"/>
      </a:accent2>
      <a:accent3>
        <a:srgbClr val="74AA50"/>
      </a:accent3>
      <a:accent4>
        <a:srgbClr val="D2D755"/>
      </a:accent4>
      <a:accent5>
        <a:srgbClr val="FF9E16"/>
      </a:accent5>
      <a:accent6>
        <a:srgbClr val="E03C30"/>
      </a:accent6>
      <a:hlink>
        <a:srgbClr val="0537FF"/>
      </a:hlink>
      <a:folHlink>
        <a:srgbClr val="953A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solidFill>
            <a:schemeClr val="accent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rmAutofit/>
      </a:bodyPr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19050">
          <a:noFill/>
        </a:ln>
      </a:spPr>
      <a:bodyPr wrap="square" rtlCol="0">
        <a:spAutoFit/>
      </a:bodyPr>
      <a:lstStyle>
        <a:defPPr>
          <a:defRPr sz="2000" dirty="0" err="1" smtClean="0">
            <a:solidFill>
              <a:schemeClr val="tx2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315DFE08-84FE-FA4A-ABCB-E337641C4736}" vid="{93EA3F8C-A712-8E48-8ED4-FFFE1239D3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Extended-Template_Light-Theme_16x9</Template>
  <TotalTime>0</TotalTime>
  <Words>1209</Words>
  <Application>Microsoft Office PowerPoint</Application>
  <PresentationFormat>Widescreen</PresentationFormat>
  <Paragraphs>306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.AppleSystemUIFont</vt:lpstr>
      <vt:lpstr>Arial</vt:lpstr>
      <vt:lpstr>Calibri</vt:lpstr>
      <vt:lpstr>Consolas</vt:lpstr>
      <vt:lpstr>Courier New</vt:lpstr>
      <vt:lpstr>Helvetica</vt:lpstr>
      <vt:lpstr>Monaco</vt:lpstr>
      <vt:lpstr>Myriad Pro</vt:lpstr>
      <vt:lpstr>Wingdings</vt:lpstr>
      <vt:lpstr>APL-PowerPoint-Theme_light</vt:lpstr>
      <vt:lpstr>Beat the Machine </vt:lpstr>
      <vt:lpstr>So what is Reverse Engineering?</vt:lpstr>
      <vt:lpstr>How do I do it? </vt:lpstr>
      <vt:lpstr>Why should you care?</vt:lpstr>
      <vt:lpstr>Types of Reverse Engineering</vt:lpstr>
      <vt:lpstr>Software/ Firmware/ Binary Reverse Engineering</vt:lpstr>
      <vt:lpstr>Architecture? </vt:lpstr>
      <vt:lpstr>Binary &amp; Hex Review</vt:lpstr>
      <vt:lpstr>MOSIS – Example Architecture</vt:lpstr>
      <vt:lpstr>Exercise #1 – Source Code to Assembly (MOSIS) </vt:lpstr>
      <vt:lpstr>The life of code</vt:lpstr>
      <vt:lpstr>Exercise #2 – assembly to Source code</vt:lpstr>
      <vt:lpstr>Exercise #2 – assembly to C (Pseudocode) </vt:lpstr>
      <vt:lpstr>Exercise #3 – Identify the bug</vt:lpstr>
      <vt:lpstr>Exercise #4 – Crack the Code</vt:lpstr>
      <vt:lpstr>What now?</vt:lpstr>
      <vt:lpstr>Tools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2020-04-15T15:11:02Z</dcterms:created>
  <dcterms:modified xsi:type="dcterms:W3CDTF">2020-04-15T15:13:02Z</dcterms:modified>
  <cp:category/>
</cp:coreProperties>
</file>