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3A96-631C-4AE8-BA0F-E1ECA5640655}" v="2793" dt="2023-06-30T16:24:17.267"/>
    <p1510:client id="{5B7FE559-48BB-4765-BB34-F336A0C8AAB5}" v="1323" dt="2023-07-01T15:52:28.325"/>
    <p1510:client id="{72B940B4-CBDB-4A9D-A8B7-CBAD0801337C}" v="15" dt="2023-07-01T15:54:20.973"/>
    <p1510:client id="{C6FF62A0-4E92-465D-A9EF-9A50DE85B1C3}" v="14" dt="2023-07-01T15:56:25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13891 15202 16383 0 0,'0'-3'0'0'0,"3"-1"0"0"0,4 1 0 0 0,3 0 0 0 0,4 1 0 0 0,2 0 0 0 0,1 1 0 0 0,1 1 0 0 0,0 0 0 0 0,1 0 0 0 0,-1 0 0 0 0,0 1 0 0 0,-3-4 0 0 0,-2-1 0 0 0,1 0 0 0 0,0 1 0 0 0,2 1 0 0 0,0 1 0 0 0,1 0 0 0 0,-3-2 0 0 0,-1-1 0 0 0,1 0 0 0 0,1 1 0 0 0,0 1 0 0 0,2 1 0 0 0,-1 0 0 0 0,-1-2 0 0 0,-2-1 0 0 0,1 1 0 0 0,1 0 0 0 0,0 1 0 0 0,2 1 0 0 0,-1-3 0 0 0,2 0 0 0 0,-1 0 0 0 0,1 1 0 0 0,0 1 0 0 0,-1-2 0 0 0,1-1 0 0 0,-1 1 0 0 0,1 1 0 0 0,-1 1 0 0 0,1 1 0 0 0,-1-2 0 0 0,1-1 0 0 0,-1 0 0 0 0,1 1 0 0 0,-1 1 0 0 0,1 1 0 0 0,-1-3 0 0 0,1 0 0 0 0,-1 1 0 0 0,1 0 0 0 0,-1 1 0 0 0,1-3 0 0 0,-1 1 0 0 0,1 0 0 0 0,2 1 0 0 0,2 1 0 0 0,-1-2 0 0 0,0-1 0 0 0,-2 1 0 0 0,0 1 0 0 0,-1 1 0 0 0,0-2 0 0 0,-1 0 0 0 0,1 0 0 0 0,-1 1 0 0 0,1 1 0 0 0,-1-2 0 0 0,0-1 0 0 0,1 1 0 0 0,-1 1 0 0 0,1 1 0 0 0,-1 1 0 0 0,-2-2 0 0 0,-2-1 0 0 0,1 0 0 0 0,0 1 0 0 0,2 1 0 0 0,0 1 0 0 0,1 0 0 0 0,0 1 0 0 0,0 0 0 0 0,1 0 0 0 0,0 1 0 0 0,-1-1 0 0 0,1 0 0 0 0,0 0 0 0 0,-1 0 0 0 0,1 0 0 0 0,-1 0 0 0 0,1 0 0 0 0,-1 0 0 0 0,1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52:46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2672 8467 16383 0 0,'0'5'0'0'0,"6"2"0"0"0,1 5 0 0 0,0 6 0 0 0,-2 6 0 0 0,-1 3 0 0 0,-2 3 0 0 0,0 2 0 0 0,-2 0 0 0 0,0 1 0 0 0,0-1 0 0 0,0 1 0 0 0,-1-1 0 0 0,1 0 0 0 0,0 0 0 0 0,0-1 0 0 0,0 1 0 0 0,0 0 0 0 0,0-1 0 0 0,0 1 0 0 0,0-1 0 0 0,0 1 0 0 0,0-1 0 0 0,0 1 0 0 0,0 0 0 0 0,0-1 0 0 0,0 1 0 0 0,0-1 0 0 0,0 1 0 0 0,0 0 0 0 0,0-1 0 0 0,0 1 0 0 0,0-1 0 0 0,0 1 0 0 0,0-1 0 0 0,0 1 0 0 0,0 0 0 0 0,0-1 0 0 0,5-5 0 0 0,8-6 0 0 0,6-8 0 0 0,6-5 0 0 0,4-5 0 0 0,2-1 0 0 0,-4-7 0 0 0,-1-3 0 0 0,0 1 0 0 0,1 1 0 0 0,2 3 0 0 0,0 1 0 0 0,2 1 0 0 0,-5-4 0 0 0,-2-1 0 0 0,1 0 0 0 0,2 2 0 0 0,0 2 0 0 0,3 0 0 0 0,0 2 0 0 0,1 1 0 0 0,1 0 0 0 0,0 0 0 0 0,0 1 0 0 0,0-1 0 0 0,-1 0 0 0 0,1 0 0 0 0,0 0 0 0 0,0 0 0 0 0,-1 0 0 0 0,1 0 0 0 0,-1 0 0 0 0,1 0 0 0 0,0 0 0 0 0,-1 0 0 0 0,1 0 0 0 0,-1 0 0 0 0,1 0 0 0 0,-1 0 0 0 0,1 0 0 0 0,0 0 0 0 0,-1 0 0 0 0,-5-5 0 0 0,-1-2 0 0 0,0 0 0 0 0,1 2 0 0 0,1 1 0 0 0,3 1 0 0 0,0 2 0 0 0,1 0 0 0 0,-5-4 0 0 0,-1-2 0 0 0,0 1 0 0 0,1 0 0 0 0,-3 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52:46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3806 8784 16383 0 0,'0'6'0'0'0,"0"6"0"0"0,6 2 0 0 0,1 4 0 0 0,5-2 0 0 0,1 3 0 0 0,-2 2 0 0 0,2-1 0 0 0,-1 1 0 0 0,3-4 0 0 0,-1 2 0 0 0,-3 2 0 0 0,2-2 0 0 0,-1 1 0 0 0,-3 2 0 0 0,3-2 0 0 0,-1 1 0 0 0,-2 1 0 0 0,2 4 0 0 0,0 2 0 0 0,3-4 0 0 0,0 0 0 0 0,2 0 0 0 0,-2 3 0 0 0,3-4 0 0 0,-2-1 0 0 0,2-3 0 0 0,-2-1 0 0 0,2-2 0 0 0,4-4 0 0 0,-3 0 0 0 0,-3 5 0 0 0,-11-1 0 0 0,-5 2 0 0 0,-8-2 0 0 0,-2 1 0 0 0,-5-1 0 0 0,0 1 0 0 0,-2 4 0 0 0,-4 3 0 0 0,2 3 0 0 0,-1-3 0 0 0,3-1 0 0 0,0-3 0 0 0,2-1 0 0 0,-1-2 0 0 0,2 0 0 0 0,-2-2 0 0 0,2 1 0 0 0,-1 4 0 0 0,-4 3 0 0 0,-4-1 0 0 0,3 0 0 0 0,-2 2 0 0 0,-1 2 0 0 0,-2-3 0 0 0,3-1 0 0 0,0 3 0 0 0,-1 1 0 0 0,-2-4 0 0 0,3 1 0 0 0,6-5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15901 14843 16383 0 0,'3'0'0'0'0,"4"0"0"0"0,4 0 0 0 0,3 0 0 0 0,2 0 0 0 0,1 0 0 0 0,1 0 0 0 0,0 0 0 0 0,0 3 0 0 0,1 1 0 0 0,-1 0 0 0 0,-4 2 0 0 0,0 0 0 0 0,0-1 0 0 0,-3 2 0 0 0,1-1 0 0 0,0 2 0 0 0,2 0 0 0 0,-2 1 0 0 0,0-1 0 0 0,1-2 0 0 0,-2 2 0 0 0,1-2 0 0 0,1 0 0 0 0,-2 0 0 0 0,0 0 0 0 0,1-1 0 0 0,-1 1 0 0 0,-5 0 0 0 0,-7 2 0 0 0,-7 2 0 0 0,-1 3 0 0 0,-3-1 0 0 0,2 1 0 0 0,-2-3 0 0 0,-1-2 0 0 0,2 0 0 0 0,-1-1 0 0 0,3 1 0 0 0,-2-1 0 0 0,3 2 0 0 0,-2-1 0 0 0,-1 1 0 0 0,-2-1 0 0 0,1 1 0 0 0,0-1 0 0 0,2 2 0 0 0,-1-2 0 0 0,-1-2 0 0 0,2 2 0 0 0,2-2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15081 15930 16383 0 0,'3'0'0'0'0,"4"0"0"0"0,4 0 0 0 0,0-3 0 0 0,1 0 0 0 0,1-1 0 0 0,2 1 0 0 0,-2-2 0 0 0,0-1 0 0 0,1 2 0 0 0,0 0 0 0 0,-1-1 0 0 0,-1 0 0 0 0,2 1 0 0 0,0 1 0 0 0,-1-2 0 0 0,-1 0 0 0 0,1 0 0 0 0,1 2 0 0 0,2 1 0 0 0,-3-2 0 0 0,0 0 0 0 0,1 0 0 0 0,1 1 0 0 0,-3-2 0 0 0,1 0 0 0 0,0 1 0 0 0,1 0 0 0 0,-2-1 0 0 0,1 0 0 0 0,0 1 0 0 0,1-2 0 0 0,2 0 0 0 0,0 1 0 0 0,1-2 0 0 0,1 1 0 0 0,-1 1 0 0 0,1-1 0 0 0,0-1 0 0 0,-1 0 0 0 0,1-1 0 0 0,0 2 0 0 0,-4-1 0 0 0,0 0 0 0 0,-1 2 0 0 0,2 2 0 0 0,-3-2 0 0 0,0 0 0 0 0,1 0 0 0 0,-1-1 0 0 0,-1 1 0 0 0,1 0 0 0 0,2 1 0 0 0,-1-1 0 0 0,-1 0 0 0 0,1 1 0 0 0,-1-2 0 0 0,-1 0 0 0 0,2 1 0 0 0,1 1 0 0 0,-2-1 0 0 0,0 0 0 0 0,2 1 0 0 0,0 1 0 0 0,-1-2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16134 15416 16383 0 0,'0'-3'0'0'0,"3"-1"0"0"0,4 0 0 0 0,3 1 0 0 0,4 1 0 0 0,2 1 0 0 0,1 0 0 0 0,1 1 0 0 0,0 0 0 0 0,1 0 0 0 0,-1 3 0 0 0,0 1 0 0 0,0 0 0 0 0,-4 2 0 0 0,-3 3 0 0 0,-4 3 0 0 0,-4 3 0 0 0,-4 1 0 0 0,-3 1 0 0 0,-3-2 0 0 0,-1-1 0 0 0,-1 0 0 0 0,0 1 0 0 0,-2-2 0 0 0,3 0 0 0 0,-2 0 0 0 0,1 1 0 0 0,0-2 0 0 0,0 1 0 0 0,3 0 0 0 0,-1-2 0 0 0,0 1 0 0 0,-1 0 0 0 0,1 2 0 0 0,-2-2 0 0 0,1 1 0 0 0,-1-3 0 0 0,1 0 0 0 0,2 2 0 0 0,-2-1 0 0 0,2-1 0 0 0,1 3 0 0 0,-2-2 0 0 0,1 0 0 0 0,1 2 0 0 0,-1-2 0 0 0,0 0 0 0 0,1-1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17039 16617 16383 0 0,'0'-2'0'0'0,"0"-5"0"0"0,0-4 0 0 0,0-3 0 0 0,0-2 0 0 0,0-1 0 0 0,0-1 0 0 0,0 0 0 0 0,0 0 0 0 0,0-1 0 0 0,0 1 0 0 0,0 1 0 0 0,0-1 0 0 0,0 0 0 0 0,0 1 0 0 0,0-1 0 0 0,0 1 0 0 0,3 2 0 0 0,1 2 0 0 0,0-1 0 0 0,-1 0 0 0 0,2 1 0 0 0,0 1 0 0 0,0-1 0 0 0,-2-1 0 0 0,-1-1 0 0 0,3-1 0 0 0,-1-1 0 0 0,0-1 0 0 0,-1 1 0 0 0,-1-1 0 0 0,2 0 0 0 0,0 0 0 0 0,0 1 0 0 0,2 2 0 0 0,0 2 0 0 0,-1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16484 16253 16383 0 0,'0'-3'0'0'0,"3"-1"0"0"0,0-3 0 0 0,4 0 0 0 0,0-2 0 0 0,2 1 0 0 0,-1-2 0 0 0,2 2 0 0 0,2-2 0 0 0,1 1 0 0 0,0 0 0 0 0,-1 1 0 0 0,2-2 0 0 0,0-1 0 0 0,2 1 0 0 0,-3-1 0 0 0,1 1 0 0 0,-1 3 0 0 0,-1 0 0 0 0,0 0 0 0 0,-3-1 0 0 0,1 0 0 0 0,2 3 0 0 0,-2-2 0 0 0,1 0 0 0 0,1 2 0 0 0,-1-1 0 0 0,0 0 0 0 0,2-2 0 0 0,1 1 0 0 0,-2-2 0 0 0,1 1 0 0 0,-3-1 0 0 0,1 0 0 0 0,0 3 0 0 0,0-2 0 0 0,0 2 0 0 0,1 1 0 0 0,2 1 0 0 0,-2 5 0 0 0,-2 5 0 0 0,-4 5 0 0 0,-2 2 0 0 0,-2 4 0 0 0,-2 0 0 0 0,0 1 0 0 0,-1 1 0 0 0,1-1 0 0 0,-1 0 0 0 0,1 0 0 0 0,0 0 0 0 0,-1 0 0 0 0,1-1 0 0 0,-3-2 0 0 0,-1-1 0 0 0,1-1 0 0 0,0 2 0 0 0,0 0 0 0 0,2 1 0 0 0,0 1 0 0 0,1 0 0 0 0,-3-2 0 0 0,-1-2 0 0 0,1 1 0 0 0,0 1 0 0 0,-2 0 0 0 0,-3-2 0 0 0,-1-3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15637 17617 16383 0 0,'3'0'0'0'0,"1"-3"0"0"0,3-1 0 0 0,0-3 0 0 0,1-3 0 0 0,4-3 0 0 0,-2-2 0 0 0,2 1 0 0 0,1 1 0 0 0,1-1 0 0 0,2-2 0 0 0,0 1 0 0 0,2-2 0 0 0,-4 0 0 0 0,0 2 0 0 0,0 2 0 0 0,-2-1 0 0 0,-1 2 0 0 0,-1 1 0 0 0,0 1 0 0 0,-2 0 0 0 0,1 2 0 0 0,-1-1 0 0 0,1-2 0 0 0,2 1 0 0 0,-1-1 0 0 0,1-1 0 0 0,2-2 0 0 0,-2-2 0 0 0,0 3 0 0 0,-1 0 0 0 0,0 2 0 0 0,2 0 0 0 0,-2-1 0 0 0,1-1 0 0 0,2-2 0 0 0,1-1 0 0 0,-2-1 0 0 0,0 3 0 0 0,-1 0 0 0 0,-1 3 0 0 0,-1 0 0 0 0,1-1 0 0 0,-2-1 0 0 0,1 1 0 0 0,-1 0 0 0 0,1 2 0 0 0,-1 0 0 0 0,1 1 0 0 0,-1 0 0 0 0,2-3 0 0 0,-2-1 0 0 0,1-1 0 0 0,2-2 0 0 0,-1-1 0 0 0,2 2 0 0 0,-3 1 0 0 0,1 0 0 0 0,-1-1 0 0 0,0 3 0 0 0,0-1 0 0 0,0 0 0 0 0,-1-1 0 0 0,1-2 0 0 0,-1 0 0 0 0,2 2 0 0 0,-2 1 0 0 0,1 2 0 0 0,-1 0 0 0 0,1 2 0 0 0,0 0 0 0 0,-3-2 0 0 0,1 1 0 0 0,0-1 0 0 0,1 2 0 0 0,-1-1 0 0 0,2 2 0 0 0,-1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25:3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16404 16705 16383 0 0,'0'-3'0'0'0,"3"-1"0"0"0,1-3 0 0 0,3 0 0 0 0,0-2 0 0 0,2 1 0 0 0,-1-2 0 0 0,2 2 0 0 0,1-2 0 0 0,3 2 0 0 0,-2-2 0 0 0,1 2 0 0 0,0-2 0 0 0,2 2 0 0 0,0-1 0 0 0,2 1 0 0 0,-3-2 0 0 0,0 2 0 0 0,0 2 0 0 0,-3-1 0 0 0,1 0 0 0 0,0 2 0 0 0,-1-1 0 0 0,0 0 0 0 0,2 1 0 0 0,-2-1 0 0 0,0 0 0 0 0,2 1 0 0 0,-2-2 0 0 0,0 1 0 0 0,2 1 0 0 0,1-1 0 0 0,1 0 0 0 0,1 1 0 0 0,-2 4 0 0 0,-3 6 0 0 0,-7 2 0 0 0,-4 2 0 0 0,-2 3 0 0 0,-3 3 0 0 0,-2 1 0 0 0,-2 1 0 0 0,1 1 0 0 0,1 0 0 0 0,-1-3 0 0 0,1-1 0 0 0,2 0 0 0 0,-2-2 0 0 0,1-1 0 0 0,1 1 0 0 0,-1-1 0 0 0,0 0 0 0 0,1 2 0 0 0,-1-2 0 0 0,-1 0 0 0 0,3 1 0 0 0,-3-1 0 0 0,1 1 0 0 0,-2-3 0 0 0,1 1 0 0 0,1 2 0 0 0,-1-2 0 0 0,0 1 0 0 0,2-1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15:52:46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2733 8070 16383 0 0,'0'5'0'0'0,"0"8"0"0"0,0 6 0 0 0,0 6 0 0 0,0 4 0 0 0,0 2 0 0 0,0 1 0 0 0,0 1 0 0 0,0 0 0 0 0,-6-6 0 0 0,-1-1 0 0 0,0-1 0 0 0,2 1 0 0 0,1 2 0 0 0,1 1 0 0 0,-3 2 0 0 0,-2-6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EDF2-E68A-310A-FF6E-0EA5C7BCF620}"/>
              </a:ext>
            </a:extLst>
          </p:cNvPr>
          <p:cNvSpPr txBox="1"/>
          <p:nvPr/>
        </p:nvSpPr>
        <p:spPr>
          <a:xfrm>
            <a:off x="692070" y="839800"/>
            <a:ext cx="554509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포트폴리오 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개요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플레이어</a:t>
            </a:r>
          </a:p>
          <a:p>
            <a:r>
              <a:rPr lang="ko-KR" altLang="en-US" dirty="0">
                <a:ea typeface="맑은 고딕"/>
              </a:rPr>
              <a:t>3.1 일반 몬스터</a:t>
            </a:r>
          </a:p>
          <a:p>
            <a:r>
              <a:rPr lang="ko-KR" altLang="en-US" dirty="0">
                <a:ea typeface="맑은 고딕"/>
              </a:rPr>
              <a:t>3.2 보스 몬스터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전투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필요가 예상되는 </a:t>
            </a:r>
            <a:r>
              <a:rPr lang="ko-KR" altLang="en-US" dirty="0" err="1">
                <a:ea typeface="맑은 고딕"/>
              </a:rPr>
              <a:t>Asset</a:t>
            </a:r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시간이 부족하다면, 전투 부분에 집중하고자 한다.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원하는 </a:t>
            </a:r>
            <a:r>
              <a:rPr lang="ko-KR" altLang="en-US" dirty="0" err="1">
                <a:ea typeface="맑은 고딕"/>
              </a:rPr>
              <a:t>Asset이나</a:t>
            </a:r>
            <a:r>
              <a:rPr lang="ko-KR" altLang="en-US" dirty="0">
                <a:ea typeface="맑은 고딕"/>
              </a:rPr>
              <a:t> 모션이 없을 시 보여주고자 하는 바를 최대한 구현하고, </a:t>
            </a:r>
            <a:r>
              <a:rPr lang="ko-KR" altLang="en-US" dirty="0" err="1">
                <a:ea typeface="맑은 고딕"/>
              </a:rPr>
              <a:t>UI를</a:t>
            </a:r>
            <a:r>
              <a:rPr lang="ko-KR" altLang="en-US" dirty="0">
                <a:ea typeface="맑은 고딕"/>
              </a:rPr>
              <a:t> 보충한다.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765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불, 다크, 자연, 밤이(가) 표시된 사진&#10;&#10;자동 생성된 설명">
            <a:extLst>
              <a:ext uri="{FF2B5EF4-FFF2-40B4-BE49-F238E27FC236}">
                <a16:creationId xmlns:a16="http://schemas.microsoft.com/office/drawing/2014/main" id="{87B1A8A1-C643-6E5D-500F-7CBAB836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9" y="2077063"/>
            <a:ext cx="5674042" cy="349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10BB2-C4AB-C361-11DD-13CF53C2012C}"/>
              </a:ext>
            </a:extLst>
          </p:cNvPr>
          <p:cNvSpPr txBox="1"/>
          <p:nvPr/>
        </p:nvSpPr>
        <p:spPr>
          <a:xfrm>
            <a:off x="1272098" y="5932264"/>
            <a:ext cx="3136165" cy="522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53940-C3E2-7222-2F32-8173399ACB9A}"/>
              </a:ext>
            </a:extLst>
          </p:cNvPr>
          <p:cNvSpPr txBox="1"/>
          <p:nvPr/>
        </p:nvSpPr>
        <p:spPr>
          <a:xfrm>
            <a:off x="1933338" y="5881885"/>
            <a:ext cx="2657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디아블로4의 </a:t>
            </a:r>
            <a:r>
              <a:rPr lang="ko-KR" altLang="en-US" dirty="0" err="1">
                <a:ea typeface="맑은 고딕"/>
              </a:rPr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DA7BF-841A-BB73-E402-01CF669ACFBE}"/>
              </a:ext>
            </a:extLst>
          </p:cNvPr>
          <p:cNvSpPr txBox="1"/>
          <p:nvPr/>
        </p:nvSpPr>
        <p:spPr>
          <a:xfrm>
            <a:off x="6505339" y="2078181"/>
            <a:ext cx="465386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많은 수의 일반 몬스터, 보스 몬스터와 전투하는 </a:t>
            </a:r>
            <a:r>
              <a:rPr lang="ko-KR" altLang="en-US" dirty="0" err="1">
                <a:ea typeface="맑은 고딕"/>
              </a:rPr>
              <a:t>인던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핵앤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슬레시를</a:t>
            </a:r>
            <a:r>
              <a:rPr lang="ko-KR" altLang="en-US" dirty="0">
                <a:ea typeface="맑은 고딕"/>
              </a:rPr>
              <a:t> 목표로 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2.  시점은 좌측 사진과 유사한 시점으로 설정한다. </a:t>
            </a:r>
          </a:p>
          <a:p>
            <a:r>
              <a:rPr lang="ko-KR" altLang="en-US" dirty="0">
                <a:ea typeface="맑은 고딕"/>
              </a:rPr>
              <a:t>    </a:t>
            </a:r>
          </a:p>
          <a:p>
            <a:r>
              <a:rPr lang="ko-KR" altLang="en-US" dirty="0">
                <a:ea typeface="맑은 고딕"/>
              </a:rPr>
              <a:t>3.  예상하는 필요 레벨은 3개이다.</a:t>
            </a:r>
          </a:p>
          <a:p>
            <a:r>
              <a:rPr lang="ko-KR" altLang="en-US" dirty="0">
                <a:ea typeface="맑은 고딕"/>
              </a:rPr>
              <a:t>-)  </a:t>
            </a:r>
            <a:r>
              <a:rPr lang="ko-KR" altLang="en-US" dirty="0" err="1">
                <a:ea typeface="맑은 고딕"/>
              </a:rPr>
              <a:t>입장Level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-)  일반 몬스터가 나오는 던전</a:t>
            </a:r>
          </a:p>
          <a:p>
            <a:r>
              <a:rPr lang="ko-KR" altLang="en-US" dirty="0">
                <a:ea typeface="맑은 고딕"/>
              </a:rPr>
              <a:t>-)  보스 몬스터가 나오는 방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AC43-E92C-8042-CFA9-E2892E5F8894}"/>
              </a:ext>
            </a:extLst>
          </p:cNvPr>
          <p:cNvSpPr txBox="1"/>
          <p:nvPr/>
        </p:nvSpPr>
        <p:spPr>
          <a:xfrm>
            <a:off x="3872975" y="944628"/>
            <a:ext cx="4540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77A74B-0E85-B8CF-8CB4-9E40550AD052}"/>
              </a:ext>
            </a:extLst>
          </p:cNvPr>
          <p:cNvSpPr txBox="1"/>
          <p:nvPr/>
        </p:nvSpPr>
        <p:spPr>
          <a:xfrm>
            <a:off x="5396975" y="932033"/>
            <a:ext cx="4653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플레이어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BF8BA-2ECB-C4FC-E567-9B7C68BBD294}"/>
              </a:ext>
            </a:extLst>
          </p:cNvPr>
          <p:cNvSpPr txBox="1"/>
          <p:nvPr/>
        </p:nvSpPr>
        <p:spPr>
          <a:xfrm>
            <a:off x="2071883" y="1769602"/>
            <a:ext cx="81993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플레이어의 움직임과 바라보는 방향은 마우스 </a:t>
            </a:r>
            <a:r>
              <a:rPr lang="ko-KR" altLang="en-US" dirty="0" err="1">
                <a:ea typeface="맑은 고딕"/>
              </a:rPr>
              <a:t>우클릭으로</a:t>
            </a:r>
            <a:r>
              <a:rPr lang="ko-KR" altLang="en-US" dirty="0">
                <a:ea typeface="맑은 고딕"/>
              </a:rPr>
              <a:t> 한다.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플레이어는 기본 공격, 스킬을 사용하여 몬스터를 제거한다.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플레이어는 스페이스 바를 통해 </a:t>
            </a:r>
            <a:r>
              <a:rPr lang="ko-KR" altLang="en-US" dirty="0" err="1">
                <a:ea typeface="맑은 고딕"/>
              </a:rPr>
              <a:t>쿨타임이</a:t>
            </a:r>
            <a:r>
              <a:rPr lang="ko-KR" altLang="en-US" dirty="0">
                <a:ea typeface="맑은 고딕"/>
              </a:rPr>
              <a:t> 적용되는 </a:t>
            </a:r>
            <a:r>
              <a:rPr lang="ko-KR" altLang="en-US" dirty="0" err="1">
                <a:ea typeface="맑은 고딕"/>
              </a:rPr>
              <a:t>대쉬</a:t>
            </a:r>
            <a:r>
              <a:rPr lang="ko-KR" altLang="en-US" dirty="0">
                <a:ea typeface="맑은 고딕"/>
              </a:rPr>
              <a:t>, 이동기를 가진다.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플레이어의 스킬 종류. 우선적으로 종류가 다른 두 스킬을 만들고,</a:t>
            </a:r>
          </a:p>
          <a:p>
            <a:r>
              <a:rPr lang="ko-KR" altLang="en-US" dirty="0">
                <a:ea typeface="맑은 고딕"/>
              </a:rPr>
              <a:t>     여유가 생긴다면 추가.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. 일반 스킬 : 즉발적으로 사용되는 스킬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. 캐스팅 및 홀딩 스킬 : 키를 꾹 눌러 캐스팅 바를 다 채우거나, 일정 스킬</a:t>
            </a:r>
          </a:p>
          <a:p>
            <a:r>
              <a:rPr lang="ko-KR" altLang="en-US" dirty="0">
                <a:ea typeface="맑은 고딕"/>
              </a:rPr>
              <a:t>       을 지속적으로 사용하는 스킬</a:t>
            </a:r>
          </a:p>
          <a:p>
            <a:r>
              <a:rPr lang="ko-KR" altLang="en-US" dirty="0">
                <a:ea typeface="맑은 고딕"/>
              </a:rPr>
              <a:t>    </a:t>
            </a:r>
          </a:p>
          <a:p>
            <a:r>
              <a:rPr lang="ko-KR" altLang="en-US" dirty="0">
                <a:ea typeface="맑은 고딕"/>
              </a:rPr>
              <a:t>5. 여유가 된다면!, </a:t>
            </a:r>
            <a:r>
              <a:rPr lang="ko-KR" altLang="en-US" dirty="0" err="1">
                <a:ea typeface="맑은 고딕"/>
              </a:rPr>
              <a:t>Stat</a:t>
            </a:r>
            <a:r>
              <a:rPr lang="ko-KR" altLang="en-US" dirty="0">
                <a:ea typeface="맑은 고딕"/>
              </a:rPr>
              <a:t> 및 </a:t>
            </a:r>
            <a:r>
              <a:rPr lang="ko-KR" altLang="en-US" dirty="0" err="1">
                <a:ea typeface="맑은 고딕"/>
              </a:rPr>
              <a:t>Equipment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UI를</a:t>
            </a:r>
            <a:r>
              <a:rPr lang="ko-KR" altLang="en-US" dirty="0">
                <a:ea typeface="맑은 고딕"/>
              </a:rPr>
              <a:t> 만들어 레벨 업 및 </a:t>
            </a:r>
            <a:r>
              <a:rPr lang="ko-KR" altLang="en-US" dirty="0" err="1">
                <a:ea typeface="맑은 고딕"/>
              </a:rPr>
              <a:t>Stat</a:t>
            </a:r>
            <a:r>
              <a:rPr lang="ko-KR" altLang="en-US" dirty="0">
                <a:ea typeface="맑은 고딕"/>
              </a:rPr>
              <a:t> 찍기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54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불, 다크, 자연, 밤이(가) 표시된 사진&#10;&#10;자동 생성된 설명">
            <a:extLst>
              <a:ext uri="{FF2B5EF4-FFF2-40B4-BE49-F238E27FC236}">
                <a16:creationId xmlns:a16="http://schemas.microsoft.com/office/drawing/2014/main" id="{87B1A8A1-C643-6E5D-500F-7CBAB836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2" y="1548071"/>
            <a:ext cx="5674042" cy="349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10BB2-C4AB-C361-11DD-13CF53C2012C}"/>
              </a:ext>
            </a:extLst>
          </p:cNvPr>
          <p:cNvSpPr txBox="1"/>
          <p:nvPr/>
        </p:nvSpPr>
        <p:spPr>
          <a:xfrm>
            <a:off x="1272098" y="5932264"/>
            <a:ext cx="3136165" cy="522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AC43-E92C-8042-CFA9-E2892E5F8894}"/>
              </a:ext>
            </a:extLst>
          </p:cNvPr>
          <p:cNvSpPr txBox="1"/>
          <p:nvPr/>
        </p:nvSpPr>
        <p:spPr>
          <a:xfrm>
            <a:off x="3872975" y="944628"/>
            <a:ext cx="4540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일반 몬스터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05C89-9658-3518-8B70-3FC5A60BB58C}"/>
              </a:ext>
            </a:extLst>
          </p:cNvPr>
          <p:cNvSpPr txBox="1"/>
          <p:nvPr/>
        </p:nvSpPr>
        <p:spPr>
          <a:xfrm>
            <a:off x="6228247" y="1864065"/>
            <a:ext cx="57244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일반 몬스터는 근거리, 원거리 몬스터 2가지 종류이다.</a:t>
            </a:r>
            <a:endParaRPr lang="ko-KR"/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몬스터의 </a:t>
            </a:r>
            <a:r>
              <a:rPr lang="ko-KR" altLang="en-US" dirty="0" err="1">
                <a:ea typeface="맑은 고딕"/>
              </a:rPr>
              <a:t>어그로의</a:t>
            </a:r>
            <a:r>
              <a:rPr lang="ko-KR" altLang="en-US" dirty="0">
                <a:ea typeface="맑은 고딕"/>
              </a:rPr>
              <a:t> 고민.</a:t>
            </a:r>
          </a:p>
          <a:p>
            <a:r>
              <a:rPr lang="ko-KR" altLang="en-US" dirty="0">
                <a:ea typeface="맑은 고딕"/>
              </a:rPr>
              <a:t>-) 특정 </a:t>
            </a:r>
            <a:r>
              <a:rPr lang="ko-KR" altLang="en-US" dirty="0" err="1">
                <a:ea typeface="맑은 고딕"/>
              </a:rPr>
              <a:t>스팟을</a:t>
            </a:r>
            <a:r>
              <a:rPr lang="ko-KR" altLang="en-US" dirty="0">
                <a:ea typeface="맑은 고딕"/>
              </a:rPr>
              <a:t> 지나가면, 인근의 몬스터가 플레이어를 공격.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-) 플레이어 또는 몬스터가 어그로 범위를 지녀, 범위 내에 들어오면 공격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A8A98F-407E-3C99-9B82-81B1AC51083F}"/>
              </a:ext>
            </a:extLst>
          </p:cNvPr>
          <p:cNvGrpSpPr/>
          <p:nvPr/>
        </p:nvGrpSpPr>
        <p:grpSpPr>
          <a:xfrm>
            <a:off x="4880578" y="2348975"/>
            <a:ext cx="680132" cy="648644"/>
            <a:chOff x="2437140" y="409339"/>
            <a:chExt cx="680132" cy="648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FBC49-EF1A-F3C9-6B07-2D51AE2155AB}"/>
                </a:ext>
              </a:extLst>
            </p:cNvPr>
            <p:cNvSpPr txBox="1"/>
            <p:nvPr/>
          </p:nvSpPr>
          <p:spPr>
            <a:xfrm>
              <a:off x="2569389" y="617157"/>
              <a:ext cx="415636" cy="2308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900" err="1">
                  <a:solidFill>
                    <a:schemeClr val="accent1"/>
                  </a:solidFill>
                  <a:ea typeface="맑은 고딕"/>
                </a:rPr>
                <a:t>스팟</a:t>
              </a:r>
              <a:endParaRPr lang="ko-KR" altLang="en-US" sz="900" err="1">
                <a:solidFill>
                  <a:schemeClr val="accent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EF7CA9D-726D-6987-95B2-38599E3AD998}"/>
                </a:ext>
              </a:extLst>
            </p:cNvPr>
            <p:cNvSpPr/>
            <p:nvPr/>
          </p:nvSpPr>
          <p:spPr>
            <a:xfrm>
              <a:off x="2437140" y="409339"/>
              <a:ext cx="680132" cy="6486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CE882C50-18EE-9FF5-F131-E1C2EB1E21CF}"/>
              </a:ext>
            </a:extLst>
          </p:cNvPr>
          <p:cNvSpPr/>
          <p:nvPr/>
        </p:nvSpPr>
        <p:spPr>
          <a:xfrm>
            <a:off x="2922049" y="1971124"/>
            <a:ext cx="2330082" cy="2248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4F7C-0D06-530C-FF0D-D681B51E25DD}"/>
              </a:ext>
            </a:extLst>
          </p:cNvPr>
          <p:cNvSpPr txBox="1"/>
          <p:nvPr/>
        </p:nvSpPr>
        <p:spPr>
          <a:xfrm>
            <a:off x="3696644" y="1945933"/>
            <a:ext cx="85016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solidFill>
                  <a:srgbClr val="00B050"/>
                </a:solidFill>
                <a:ea typeface="맑은 고딕"/>
              </a:rPr>
              <a:t>어그로 범위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13CA5BC-1E2B-8931-56BB-BD201F20F367}"/>
                  </a:ext>
                </a:extLst>
              </p14:cNvPr>
              <p14:cNvContentPartPr/>
              <p14:nvPr/>
            </p14:nvContentPartPr>
            <p14:xfrm>
              <a:off x="3104677" y="3236639"/>
              <a:ext cx="566081" cy="82154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13CA5BC-1E2B-8931-56BB-BD201F20F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040" y="3227670"/>
                <a:ext cx="583715" cy="9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6FF189B-2A18-3036-7217-35EB212BD9FA}"/>
                  </a:ext>
                </a:extLst>
              </p14:cNvPr>
              <p14:cNvContentPartPr/>
              <p14:nvPr/>
            </p14:nvContentPartPr>
            <p14:xfrm>
              <a:off x="3583288" y="3205437"/>
              <a:ext cx="134421" cy="115929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6FF189B-2A18-3036-7217-35EB212BD9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4303" y="3196464"/>
                <a:ext cx="152032" cy="133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44FBED8-951E-D23E-E19E-B1E9479D6D34}"/>
                  </a:ext>
                </a:extLst>
              </p14:cNvPr>
              <p14:cNvContentPartPr/>
              <p14:nvPr/>
            </p14:nvContentPartPr>
            <p14:xfrm>
              <a:off x="3388066" y="3391683"/>
              <a:ext cx="317794" cy="109737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44FBED8-951E-D23E-E19E-B1E9479D6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9079" y="3383076"/>
                <a:ext cx="335409" cy="127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ACDA511-BCC3-96BC-376A-A58884511822}"/>
                  </a:ext>
                </a:extLst>
              </p14:cNvPr>
              <p14:cNvContentPartPr/>
              <p14:nvPr/>
            </p14:nvContentPartPr>
            <p14:xfrm>
              <a:off x="3635814" y="3337411"/>
              <a:ext cx="80369" cy="15915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ACDA511-BCC3-96BC-376A-A588845118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6844" y="3328789"/>
                <a:ext cx="97950" cy="17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EE9187-306A-806F-EADC-46F232554E9A}"/>
                  </a:ext>
                </a:extLst>
              </p14:cNvPr>
              <p14:cNvContentPartPr/>
              <p14:nvPr/>
            </p14:nvContentPartPr>
            <p14:xfrm>
              <a:off x="3854082" y="3493364"/>
              <a:ext cx="29109" cy="203279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EE9187-306A-806F-EADC-46F232554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5207" y="3484744"/>
                <a:ext cx="46503" cy="220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2CC7899-A77B-07E8-BD4F-E8C0E83642F8}"/>
                  </a:ext>
                </a:extLst>
              </p14:cNvPr>
              <p14:cNvContentPartPr/>
              <p14:nvPr/>
            </p14:nvContentPartPr>
            <p14:xfrm>
              <a:off x="3721834" y="3470629"/>
              <a:ext cx="164711" cy="153371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2CC7899-A77B-07E8-BD4F-E8C0E83642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3222" y="3461649"/>
                <a:ext cx="182295" cy="17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F9B545F-8E8B-1CC0-CC80-67E4BBEBBDED}"/>
                  </a:ext>
                </a:extLst>
              </p14:cNvPr>
              <p14:cNvContentPartPr/>
              <p14:nvPr/>
            </p14:nvContentPartPr>
            <p14:xfrm>
              <a:off x="3520314" y="3642217"/>
              <a:ext cx="278630" cy="337815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F9B545F-8E8B-1CC0-CC80-67E4BBEBBD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11685" y="3633223"/>
                <a:ext cx="296247" cy="355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DFCCD26-4D40-D75D-46B0-1BD8E6BA9A1E}"/>
                  </a:ext>
                </a:extLst>
              </p14:cNvPr>
              <p14:cNvContentPartPr/>
              <p14:nvPr/>
            </p14:nvContentPartPr>
            <p14:xfrm>
              <a:off x="3702942" y="3591567"/>
              <a:ext cx="148974" cy="125354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DFCCD26-4D40-D75D-46B0-1BD8E6BA9A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3968" y="3582587"/>
                <a:ext cx="166564" cy="142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92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D10BB2-C4AB-C361-11DD-13CF53C2012C}"/>
              </a:ext>
            </a:extLst>
          </p:cNvPr>
          <p:cNvSpPr txBox="1"/>
          <p:nvPr/>
        </p:nvSpPr>
        <p:spPr>
          <a:xfrm>
            <a:off x="1272098" y="5932264"/>
            <a:ext cx="3136165" cy="522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AC43-E92C-8042-CFA9-E2892E5F8894}"/>
              </a:ext>
            </a:extLst>
          </p:cNvPr>
          <p:cNvSpPr txBox="1"/>
          <p:nvPr/>
        </p:nvSpPr>
        <p:spPr>
          <a:xfrm>
            <a:off x="3646264" y="944628"/>
            <a:ext cx="4540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보스몬스터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05C89-9658-3518-8B70-3FC5A60BB58C}"/>
              </a:ext>
            </a:extLst>
          </p:cNvPr>
          <p:cNvSpPr txBox="1"/>
          <p:nvPr/>
        </p:nvSpPr>
        <p:spPr>
          <a:xfrm>
            <a:off x="2959833" y="1656246"/>
            <a:ext cx="671945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보스 몬스터는 한 객체만 소환한다.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보스 몬스터는 일정 시간, 일정 체력 이하 도달 시 공격 및 </a:t>
            </a:r>
            <a:r>
              <a:rPr lang="ko-KR" altLang="en-US" dirty="0" err="1">
                <a:ea typeface="맑은 고딕"/>
              </a:rPr>
              <a:t>기믹을</a:t>
            </a:r>
            <a:r>
              <a:rPr lang="ko-KR" altLang="en-US" dirty="0">
                <a:ea typeface="맑은 고딕"/>
              </a:rPr>
              <a:t> 시전한다.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일정 시간이 지나면, 플레이어를 향해 공격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    . 기본 공격 혹은 돌진 등등</a:t>
            </a:r>
          </a:p>
          <a:p>
            <a:r>
              <a:rPr lang="ko-KR" altLang="en-US" dirty="0">
                <a:ea typeface="맑은 고딕"/>
              </a:rPr>
              <a:t>     </a:t>
            </a:r>
          </a:p>
          <a:p>
            <a:r>
              <a:rPr lang="ko-KR" altLang="en-US" dirty="0">
                <a:ea typeface="맑은 고딕"/>
              </a:rPr>
              <a:t>4.  일정 체력 이하 도달 시 </a:t>
            </a:r>
            <a:r>
              <a:rPr lang="ko-KR" altLang="en-US" dirty="0" err="1">
                <a:ea typeface="맑은 고딕"/>
              </a:rPr>
              <a:t>기믹이</a:t>
            </a:r>
            <a:r>
              <a:rPr lang="ko-KR" altLang="en-US" dirty="0">
                <a:ea typeface="맑은 고딕"/>
              </a:rPr>
              <a:t> 나타난다.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. 특정 시간 내에 특정 구간에 있지 않는다면 전멸.</a:t>
            </a:r>
          </a:p>
          <a:p>
            <a:r>
              <a:rPr lang="ko-KR" altLang="en-US" dirty="0">
                <a:ea typeface="맑은 고딕"/>
              </a:rPr>
              <a:t>   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. 애니메이션 유무에 따라 물리공격 혹은 이펙트 소환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※ </a:t>
            </a:r>
            <a:r>
              <a:rPr lang="ko-KR" altLang="en-US" dirty="0" err="1">
                <a:ea typeface="맑은 고딕"/>
              </a:rPr>
              <a:t>기믹을</a:t>
            </a:r>
            <a:r>
              <a:rPr lang="ko-KR" altLang="en-US" dirty="0">
                <a:ea typeface="맑은 고딕"/>
              </a:rPr>
              <a:t> 통한 공격의 경우 공격 시전 이전에 범위 표현이 적절한 시간 내에 구현이 가능한지 문의 필요.</a:t>
            </a:r>
          </a:p>
          <a:p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371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81F066-7F05-AF5B-71BA-BBB911BBF26F}"/>
              </a:ext>
            </a:extLst>
          </p:cNvPr>
          <p:cNvSpPr txBox="1"/>
          <p:nvPr/>
        </p:nvSpPr>
        <p:spPr>
          <a:xfrm>
            <a:off x="3646264" y="944628"/>
            <a:ext cx="4540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UI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A7793A-94A9-4CCB-F07F-2FEF53BAC7A9}"/>
              </a:ext>
            </a:extLst>
          </p:cNvPr>
          <p:cNvSpPr/>
          <p:nvPr/>
        </p:nvSpPr>
        <p:spPr>
          <a:xfrm>
            <a:off x="1535373" y="1546746"/>
            <a:ext cx="8768686" cy="48563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2E14C2-71F0-95E9-90B7-93FE4E9E08EF}"/>
              </a:ext>
            </a:extLst>
          </p:cNvPr>
          <p:cNvSpPr/>
          <p:nvPr/>
        </p:nvSpPr>
        <p:spPr>
          <a:xfrm>
            <a:off x="3514297" y="5333999"/>
            <a:ext cx="727881" cy="1069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B0DA28-F6C5-EDAB-358D-8F5CE2635767}"/>
              </a:ext>
            </a:extLst>
          </p:cNvPr>
          <p:cNvSpPr/>
          <p:nvPr/>
        </p:nvSpPr>
        <p:spPr>
          <a:xfrm>
            <a:off x="7642745" y="5220267"/>
            <a:ext cx="682388" cy="1182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6D0DD15-3266-C811-C506-83E1F6749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07252"/>
              </p:ext>
            </p:extLst>
          </p:nvPr>
        </p:nvGraphicFramePr>
        <p:xfrm>
          <a:off x="4276298" y="5982268"/>
          <a:ext cx="3357546" cy="398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91">
                  <a:extLst>
                    <a:ext uri="{9D8B030D-6E8A-4147-A177-3AD203B41FA5}">
                      <a16:colId xmlns:a16="http://schemas.microsoft.com/office/drawing/2014/main" val="3382825182"/>
                    </a:ext>
                  </a:extLst>
                </a:gridCol>
                <a:gridCol w="559591">
                  <a:extLst>
                    <a:ext uri="{9D8B030D-6E8A-4147-A177-3AD203B41FA5}">
                      <a16:colId xmlns:a16="http://schemas.microsoft.com/office/drawing/2014/main" val="3789944846"/>
                    </a:ext>
                  </a:extLst>
                </a:gridCol>
                <a:gridCol w="559591">
                  <a:extLst>
                    <a:ext uri="{9D8B030D-6E8A-4147-A177-3AD203B41FA5}">
                      <a16:colId xmlns:a16="http://schemas.microsoft.com/office/drawing/2014/main" val="923060493"/>
                    </a:ext>
                  </a:extLst>
                </a:gridCol>
                <a:gridCol w="559591">
                  <a:extLst>
                    <a:ext uri="{9D8B030D-6E8A-4147-A177-3AD203B41FA5}">
                      <a16:colId xmlns:a16="http://schemas.microsoft.com/office/drawing/2014/main" val="4017876209"/>
                    </a:ext>
                  </a:extLst>
                </a:gridCol>
                <a:gridCol w="559591">
                  <a:extLst>
                    <a:ext uri="{9D8B030D-6E8A-4147-A177-3AD203B41FA5}">
                      <a16:colId xmlns:a16="http://schemas.microsoft.com/office/drawing/2014/main" val="4113876112"/>
                    </a:ext>
                  </a:extLst>
                </a:gridCol>
                <a:gridCol w="559591">
                  <a:extLst>
                    <a:ext uri="{9D8B030D-6E8A-4147-A177-3AD203B41FA5}">
                      <a16:colId xmlns:a16="http://schemas.microsoft.com/office/drawing/2014/main" val="3216644125"/>
                    </a:ext>
                  </a:extLst>
                </a:gridCol>
              </a:tblGrid>
              <a:tr h="3980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sss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335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4F465A-5880-F842-B8E1-8413FF91DAC0}"/>
              </a:ext>
            </a:extLst>
          </p:cNvPr>
          <p:cNvSpPr txBox="1"/>
          <p:nvPr/>
        </p:nvSpPr>
        <p:spPr>
          <a:xfrm>
            <a:off x="3582537" y="5686567"/>
            <a:ext cx="120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Hp</a:t>
            </a:r>
            <a:endParaRPr lang="ko-KR" alt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60AEF-8E37-34E6-AFA2-DFBB5058A7E9}"/>
              </a:ext>
            </a:extLst>
          </p:cNvPr>
          <p:cNvSpPr txBox="1"/>
          <p:nvPr/>
        </p:nvSpPr>
        <p:spPr>
          <a:xfrm>
            <a:off x="7722357" y="5686566"/>
            <a:ext cx="120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Mp</a:t>
            </a:r>
            <a:endParaRPr lang="ko-KR" altLang="en-US" dirty="0" err="1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340B7609-0CC8-D85C-5F65-E8D0AFB368FC}"/>
              </a:ext>
            </a:extLst>
          </p:cNvPr>
          <p:cNvSpPr/>
          <p:nvPr/>
        </p:nvSpPr>
        <p:spPr>
          <a:xfrm>
            <a:off x="6289342" y="4970060"/>
            <a:ext cx="1694597" cy="807492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AF655-0586-3ABC-E8A0-E5BD861F8008}"/>
              </a:ext>
            </a:extLst>
          </p:cNvPr>
          <p:cNvSpPr txBox="1"/>
          <p:nvPr/>
        </p:nvSpPr>
        <p:spPr>
          <a:xfrm>
            <a:off x="6710149" y="5220268"/>
            <a:ext cx="120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아이템</a:t>
            </a: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33D332FF-B8F0-8681-071D-01A1CC0FE2CA}"/>
              </a:ext>
            </a:extLst>
          </p:cNvPr>
          <p:cNvSpPr/>
          <p:nvPr/>
        </p:nvSpPr>
        <p:spPr>
          <a:xfrm>
            <a:off x="4390028" y="4947313"/>
            <a:ext cx="1694597" cy="807492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E86CC-C290-DE60-D940-0D03515A30F1}"/>
              </a:ext>
            </a:extLst>
          </p:cNvPr>
          <p:cNvSpPr txBox="1"/>
          <p:nvPr/>
        </p:nvSpPr>
        <p:spPr>
          <a:xfrm>
            <a:off x="4810835" y="5197521"/>
            <a:ext cx="120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스킬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52A853-B9AD-70BF-5EAB-3E8D114AED45}"/>
              </a:ext>
            </a:extLst>
          </p:cNvPr>
          <p:cNvSpPr/>
          <p:nvPr/>
        </p:nvSpPr>
        <p:spPr>
          <a:xfrm>
            <a:off x="8393373" y="1558119"/>
            <a:ext cx="1887940" cy="14216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D339E-3149-519F-C14B-2933A3CE62B8}"/>
              </a:ext>
            </a:extLst>
          </p:cNvPr>
          <p:cNvSpPr txBox="1"/>
          <p:nvPr/>
        </p:nvSpPr>
        <p:spPr>
          <a:xfrm>
            <a:off x="9075760" y="2035791"/>
            <a:ext cx="120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Map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BD2F2FA-046C-394D-44F8-07C1B1C1AEBC}"/>
              </a:ext>
            </a:extLst>
          </p:cNvPr>
          <p:cNvSpPr/>
          <p:nvPr/>
        </p:nvSpPr>
        <p:spPr>
          <a:xfrm>
            <a:off x="4401402" y="4606119"/>
            <a:ext cx="3184477" cy="3298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3A083B-9876-B1A1-2A53-205825550A64}"/>
              </a:ext>
            </a:extLst>
          </p:cNvPr>
          <p:cNvSpPr txBox="1"/>
          <p:nvPr/>
        </p:nvSpPr>
        <p:spPr>
          <a:xfrm>
            <a:off x="5163401" y="4606117"/>
            <a:ext cx="1876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캐스팅 및 홀딩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FD6F05C-45AB-D066-7328-636F73940DFA}"/>
              </a:ext>
            </a:extLst>
          </p:cNvPr>
          <p:cNvSpPr/>
          <p:nvPr/>
        </p:nvSpPr>
        <p:spPr>
          <a:xfrm>
            <a:off x="4162565" y="1967551"/>
            <a:ext cx="3184477" cy="3298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AFAD4-45BB-73BC-C3FC-E9B68BEF32A3}"/>
              </a:ext>
            </a:extLst>
          </p:cNvPr>
          <p:cNvSpPr txBox="1"/>
          <p:nvPr/>
        </p:nvSpPr>
        <p:spPr>
          <a:xfrm>
            <a:off x="4765340" y="1967549"/>
            <a:ext cx="2513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보스 몬스터 체력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B0D519-D0FA-8F45-04EF-56586F3579CD}"/>
              </a:ext>
            </a:extLst>
          </p:cNvPr>
          <p:cNvSpPr/>
          <p:nvPr/>
        </p:nvSpPr>
        <p:spPr>
          <a:xfrm>
            <a:off x="1535370" y="2729550"/>
            <a:ext cx="1512627" cy="545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F977F-1740-1104-63F0-B0A289300378}"/>
              </a:ext>
            </a:extLst>
          </p:cNvPr>
          <p:cNvSpPr txBox="1"/>
          <p:nvPr/>
        </p:nvSpPr>
        <p:spPr>
          <a:xfrm>
            <a:off x="1558117" y="2820533"/>
            <a:ext cx="152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파티원</a:t>
            </a:r>
            <a:r>
              <a:rPr lang="ko-KR" altLang="en-US" dirty="0">
                <a:ea typeface="맑은 고딕"/>
              </a:rPr>
              <a:t> 정보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8D0BEF6-1463-20C3-93ED-9C3629E8BA61}"/>
              </a:ext>
            </a:extLst>
          </p:cNvPr>
          <p:cNvSpPr/>
          <p:nvPr/>
        </p:nvSpPr>
        <p:spPr>
          <a:xfrm>
            <a:off x="1523996" y="3320952"/>
            <a:ext cx="1512627" cy="545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F7EEE0-9791-FA67-CA01-881E009D9E25}"/>
              </a:ext>
            </a:extLst>
          </p:cNvPr>
          <p:cNvSpPr txBox="1"/>
          <p:nvPr/>
        </p:nvSpPr>
        <p:spPr>
          <a:xfrm>
            <a:off x="1546743" y="3411935"/>
            <a:ext cx="152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파티원</a:t>
            </a:r>
            <a:r>
              <a:rPr lang="ko-KR" altLang="en-US" dirty="0">
                <a:ea typeface="맑은 고딕"/>
              </a:rPr>
              <a:t> 정보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B519605-159B-9150-299D-962EB9EDA14A}"/>
              </a:ext>
            </a:extLst>
          </p:cNvPr>
          <p:cNvSpPr/>
          <p:nvPr/>
        </p:nvSpPr>
        <p:spPr>
          <a:xfrm>
            <a:off x="1546743" y="3900982"/>
            <a:ext cx="1512627" cy="545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FEEF9-82EA-06A8-D8B4-5177C13927AA}"/>
              </a:ext>
            </a:extLst>
          </p:cNvPr>
          <p:cNvSpPr txBox="1"/>
          <p:nvPr/>
        </p:nvSpPr>
        <p:spPr>
          <a:xfrm>
            <a:off x="1569490" y="3991965"/>
            <a:ext cx="152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파티원</a:t>
            </a:r>
            <a:r>
              <a:rPr lang="ko-KR" altLang="en-US" dirty="0">
                <a:ea typeface="맑은 고딕"/>
              </a:rPr>
              <a:t> 정보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7936CE-F939-59A5-A383-F577C5EE6BF5}"/>
              </a:ext>
            </a:extLst>
          </p:cNvPr>
          <p:cNvSpPr txBox="1"/>
          <p:nvPr/>
        </p:nvSpPr>
        <p:spPr>
          <a:xfrm>
            <a:off x="181969" y="1524000"/>
            <a:ext cx="13420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파티원은 없지만, 빈 공간을 </a:t>
            </a:r>
            <a:r>
              <a:rPr lang="ko-KR" altLang="en-US" dirty="0" err="1">
                <a:ea typeface="맑은 고딕"/>
              </a:rPr>
              <a:t>매운다면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C126C9F-609A-378A-9DFE-8B9F1414C67D}"/>
                  </a:ext>
                </a:extLst>
              </p14:cNvPr>
              <p14:cNvContentPartPr/>
              <p14:nvPr/>
            </p14:nvContentPartPr>
            <p14:xfrm>
              <a:off x="836618" y="2809164"/>
              <a:ext cx="16366" cy="157536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C126C9F-609A-378A-9DFE-8B9F1414C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829" y="2791580"/>
                <a:ext cx="51588" cy="193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19911BB-0CB5-E48B-4A82-D8E7B0DE5685}"/>
                  </a:ext>
                </a:extLst>
              </p14:cNvPr>
              <p14:cNvContentPartPr/>
              <p14:nvPr/>
            </p14:nvContentPartPr>
            <p14:xfrm>
              <a:off x="830238" y="2979760"/>
              <a:ext cx="568317" cy="423081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19911BB-0CB5-E48B-4A82-D8E7B0DE56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253" y="2962132"/>
                <a:ext cx="603927" cy="458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64130F0-F69A-EECF-1D17-5871E86BF81A}"/>
                  </a:ext>
                </a:extLst>
              </p14:cNvPr>
              <p14:cNvContentPartPr/>
              <p14:nvPr/>
            </p14:nvContentPartPr>
            <p14:xfrm>
              <a:off x="1257068" y="3116238"/>
              <a:ext cx="194483" cy="446127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64130F0-F69A-EECF-1D17-5871E86BF8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094" y="3098249"/>
                <a:ext cx="230072" cy="481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4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D10BB2-C4AB-C361-11DD-13CF53C2012C}"/>
              </a:ext>
            </a:extLst>
          </p:cNvPr>
          <p:cNvSpPr txBox="1"/>
          <p:nvPr/>
        </p:nvSpPr>
        <p:spPr>
          <a:xfrm>
            <a:off x="1272098" y="5932264"/>
            <a:ext cx="3136165" cy="522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AC43-E92C-8042-CFA9-E2892E5F8894}"/>
              </a:ext>
            </a:extLst>
          </p:cNvPr>
          <p:cNvSpPr txBox="1"/>
          <p:nvPr/>
        </p:nvSpPr>
        <p:spPr>
          <a:xfrm>
            <a:off x="382174" y="455583"/>
            <a:ext cx="911251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필요로 예상되는 </a:t>
            </a:r>
            <a:r>
              <a:rPr lang="ko-KR" altLang="en-US" dirty="0" err="1">
                <a:ea typeface="맑은 고딕"/>
              </a:rPr>
              <a:t>Asset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Map</a:t>
            </a:r>
            <a:r>
              <a:rPr lang="ko-KR" altLang="en-US" dirty="0">
                <a:ea typeface="맑은 고딕"/>
              </a:rPr>
              <a:t> : 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던전 형식의 일반 몬스터가 소환되는 맵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장애 요소가 적고 보스 몬스터와 전투가 이루어 지는 맵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던전에 입장하기 전, 정비를 할 수 있다는 가정하의 맵</a:t>
            </a:r>
          </a:p>
          <a:p>
            <a:pPr marL="342900" indent="-342900">
              <a:buAutoNum type="alphaLcPeriod"/>
            </a:pP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Player</a:t>
            </a:r>
            <a:r>
              <a:rPr lang="ko-KR" altLang="en-US" dirty="0">
                <a:ea typeface="맑은 고딕"/>
              </a:rPr>
              <a:t> :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기본 공격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스킬로 이어질 수 있는 모션 최소 2~3개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스킬 이펙트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피격 모션</a:t>
            </a:r>
          </a:p>
          <a:p>
            <a:pPr marL="342900" indent="-342900">
              <a:buAutoNum type="alphaLcPeriod"/>
            </a:pPr>
            <a:r>
              <a:rPr lang="ko-KR" altLang="en-US" dirty="0" err="1">
                <a:ea typeface="맑은 고딕"/>
              </a:rPr>
              <a:t>대쉬</a:t>
            </a:r>
            <a:r>
              <a:rPr lang="ko-KR" altLang="en-US" dirty="0">
                <a:ea typeface="맑은 고딕"/>
              </a:rPr>
              <a:t>(이동기)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대기 모션, 전투 중 모션(없다면 </a:t>
            </a:r>
            <a:r>
              <a:rPr lang="ko-KR" altLang="en-US" dirty="0" err="1">
                <a:ea typeface="맑은 고딕"/>
              </a:rPr>
              <a:t>대기모션으로</a:t>
            </a:r>
            <a:r>
              <a:rPr lang="ko-KR" altLang="en-US" dirty="0">
                <a:ea typeface="맑은 고딕"/>
              </a:rPr>
              <a:t> 대체)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죽는 모션</a:t>
            </a:r>
          </a:p>
          <a:p>
            <a:pPr marL="342900" indent="-342900">
              <a:buAutoNum type="alphaLcPeriod"/>
            </a:pP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Normal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Monster</a:t>
            </a:r>
            <a:r>
              <a:rPr lang="ko-KR" altLang="en-US" dirty="0">
                <a:ea typeface="맑은 고딕"/>
              </a:rPr>
              <a:t> :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공격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피격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죽는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대기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근거리의 경우 공격 및 돌진 모션, 원거리의 경우 투사체</a:t>
            </a:r>
          </a:p>
        </p:txBody>
      </p:sp>
    </p:spTree>
    <p:extLst>
      <p:ext uri="{BB962C8B-B14F-4D97-AF65-F5344CB8AC3E}">
        <p14:creationId xmlns:p14="http://schemas.microsoft.com/office/powerpoint/2010/main" val="227062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D10BB2-C4AB-C361-11DD-13CF53C2012C}"/>
              </a:ext>
            </a:extLst>
          </p:cNvPr>
          <p:cNvSpPr txBox="1"/>
          <p:nvPr/>
        </p:nvSpPr>
        <p:spPr>
          <a:xfrm>
            <a:off x="1272098" y="5932264"/>
            <a:ext cx="3136165" cy="5226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AC43-E92C-8042-CFA9-E2892E5F8894}"/>
              </a:ext>
            </a:extLst>
          </p:cNvPr>
          <p:cNvSpPr txBox="1"/>
          <p:nvPr/>
        </p:nvSpPr>
        <p:spPr>
          <a:xfrm>
            <a:off x="382174" y="455583"/>
            <a:ext cx="911251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필요로 예상되는 </a:t>
            </a:r>
            <a:r>
              <a:rPr lang="ko-KR" altLang="en-US" dirty="0" err="1">
                <a:ea typeface="맑은 고딕"/>
              </a:rPr>
              <a:t>Asset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Boss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Monster</a:t>
            </a:r>
            <a:r>
              <a:rPr lang="ko-KR" altLang="en-US" dirty="0">
                <a:ea typeface="맑은 고딕"/>
              </a:rPr>
              <a:t> :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대기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죽는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일반 공격 모션</a:t>
            </a:r>
          </a:p>
          <a:p>
            <a:pPr marL="342900" indent="-342900">
              <a:buAutoNum type="alphaLcPeriod"/>
            </a:pPr>
            <a:r>
              <a:rPr lang="ko-KR" altLang="en-US" dirty="0" err="1">
                <a:ea typeface="맑은 고딕"/>
              </a:rPr>
              <a:t>기믹</a:t>
            </a:r>
            <a:r>
              <a:rPr lang="ko-KR" altLang="en-US" dirty="0">
                <a:ea typeface="맑은 고딕"/>
              </a:rPr>
              <a:t> 시 이용되는 모션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스킬 사용 이펙트 및 모션</a:t>
            </a:r>
          </a:p>
          <a:p>
            <a:pPr marL="342900" indent="-342900">
              <a:buAutoNum type="alphaLcPeriod"/>
            </a:pP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UI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스킬을 구분할 수 있는 그림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플레이어가 소모하는 아이템 그림</a:t>
            </a:r>
          </a:p>
          <a:p>
            <a:pPr marL="342900" indent="-342900">
              <a:buAutoNum type="alphaLcPeriod"/>
            </a:pPr>
            <a:r>
              <a:rPr lang="ko-KR" altLang="en-US" dirty="0">
                <a:ea typeface="맑은 고딕"/>
              </a:rPr>
              <a:t>몬스터가 </a:t>
            </a:r>
            <a:r>
              <a:rPr lang="ko-KR" altLang="en-US" dirty="0" err="1">
                <a:ea typeface="맑은 고딕"/>
              </a:rPr>
              <a:t>드롭하는</a:t>
            </a:r>
            <a:r>
              <a:rPr lang="ko-KR" altLang="en-US" dirty="0">
                <a:ea typeface="맑은 고딕"/>
              </a:rPr>
              <a:t> 아이템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보충 UI.</a:t>
            </a: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해당 전투를 구현하기 위한 능력, 시간이 부족하거나 전투의 </a:t>
            </a:r>
            <a:r>
              <a:rPr lang="ko-KR" altLang="en-US" err="1">
                <a:ea typeface="맑은 고딕"/>
              </a:rPr>
              <a:t>에셋이</a:t>
            </a:r>
            <a:r>
              <a:rPr lang="ko-KR" altLang="en-US">
                <a:ea typeface="맑은 고딕"/>
              </a:rPr>
              <a:t> 부족할 경우</a:t>
            </a:r>
          </a:p>
          <a:p>
            <a:r>
              <a:rPr lang="ko-KR" altLang="en-US" dirty="0">
                <a:ea typeface="맑은 고딕"/>
              </a:rPr>
              <a:t>추가적인 UI(</a:t>
            </a:r>
            <a:r>
              <a:rPr lang="ko-KR" altLang="en-US" dirty="0" err="1">
                <a:ea typeface="맑은 고딕"/>
              </a:rPr>
              <a:t>Player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Info</a:t>
            </a:r>
            <a:r>
              <a:rPr lang="ko-KR" altLang="en-US" dirty="0">
                <a:ea typeface="맑은 고딕"/>
              </a:rPr>
              <a:t> UI, </a:t>
            </a:r>
            <a:r>
              <a:rPr lang="ko-KR" altLang="en-US" dirty="0" err="1">
                <a:ea typeface="맑은 고딕"/>
              </a:rPr>
              <a:t>Stat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Info</a:t>
            </a:r>
            <a:r>
              <a:rPr lang="ko-KR" altLang="en-US" dirty="0">
                <a:ea typeface="맑은 고딕"/>
              </a:rPr>
              <a:t> UI, </a:t>
            </a:r>
            <a:r>
              <a:rPr lang="ko-KR" altLang="en-US" dirty="0" err="1">
                <a:ea typeface="맑은 고딕"/>
              </a:rPr>
              <a:t>Inventory</a:t>
            </a:r>
            <a:r>
              <a:rPr lang="ko-KR" altLang="en-US" dirty="0">
                <a:ea typeface="맑은 고딕"/>
              </a:rPr>
              <a:t> UI)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추가한다.</a:t>
            </a:r>
          </a:p>
        </p:txBody>
      </p:sp>
    </p:spTree>
    <p:extLst>
      <p:ext uri="{BB962C8B-B14F-4D97-AF65-F5344CB8AC3E}">
        <p14:creationId xmlns:p14="http://schemas.microsoft.com/office/powerpoint/2010/main" val="4406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513</cp:revision>
  <dcterms:created xsi:type="dcterms:W3CDTF">2023-06-30T15:20:37Z</dcterms:created>
  <dcterms:modified xsi:type="dcterms:W3CDTF">2023-07-01T15:56:35Z</dcterms:modified>
</cp:coreProperties>
</file>