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0CFF"/>
    <a:srgbClr val="6F1CF1"/>
    <a:srgbClr val="E91F1C"/>
    <a:srgbClr val="FFA700"/>
    <a:srgbClr val="26FCB0"/>
    <a:srgbClr val="9BE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LTS Distribution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aa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Sheet1!$G$4:$G$8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10</c:v>
                </c:pt>
              </c:numCache>
            </c:numRef>
          </c:cat>
          <c:val>
            <c:numRef>
              <c:f>Sheet1!$H$4:$H$8</c:f>
              <c:numCache>
                <c:formatCode>General</c:formatCode>
                <c:ptCount val="5"/>
                <c:pt idx="0">
                  <c:v>10283</c:v>
                </c:pt>
                <c:pt idx="1">
                  <c:v>5033</c:v>
                </c:pt>
                <c:pt idx="2">
                  <c:v>4161</c:v>
                </c:pt>
                <c:pt idx="3">
                  <c:v>2839</c:v>
                </c:pt>
                <c:pt idx="4">
                  <c:v>430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8937384"/>
        <c:axId val="688935816"/>
      </c:barChart>
      <c:catAx>
        <c:axId val="688937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LTS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35816"/>
        <c:crosses val="autoZero"/>
        <c:auto val="1"/>
        <c:lblAlgn val="ctr"/>
        <c:lblOffset val="100"/>
        <c:noMultiLvlLbl val="0"/>
      </c:catAx>
      <c:valAx>
        <c:axId val="68893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Number</a:t>
                </a:r>
                <a:r>
                  <a:rPr lang="en-US" altLang="zh-CN" baseline="0" dirty="0" smtClean="0"/>
                  <a:t> of rows</a:t>
                </a:r>
                <a:endParaRPr lang="zh-CN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8937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59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7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0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0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2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1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4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3C8F-238F-40D1-8E78-9B6ACBE4A308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5C9B-B669-4979-859F-C104916D6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56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0B0g50haYoHV0UEQ5dmk2NzFuRjQ?usp=sha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DC Level of Stress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Jiahui</a:t>
            </a:r>
          </a:p>
          <a:p>
            <a:r>
              <a:rPr lang="en-US" altLang="zh-CN" dirty="0" smtClean="0"/>
              <a:t>2016-12-9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3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918124"/>
              </p:ext>
            </p:extLst>
          </p:nvPr>
        </p:nvGraphicFramePr>
        <p:xfrm>
          <a:off x="2726721" y="751575"/>
          <a:ext cx="9003959" cy="5845863"/>
        </p:xfrm>
        <a:graphic>
          <a:graphicData uri="http://schemas.openxmlformats.org/drawingml/2006/table">
            <a:tbl>
              <a:tblPr/>
              <a:tblGrid>
                <a:gridCol w="560175"/>
                <a:gridCol w="355205"/>
                <a:gridCol w="1020514"/>
                <a:gridCol w="823784"/>
                <a:gridCol w="996778"/>
                <a:gridCol w="807308"/>
                <a:gridCol w="1029730"/>
                <a:gridCol w="1392196"/>
                <a:gridCol w="551934"/>
                <a:gridCol w="1466335"/>
              </a:tblGrid>
              <a:tr h="418791"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Not sure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If</a:t>
                      </a:r>
                      <a:r>
                        <a:rPr lang="en-US" sz="1400" b="1" baseline="0" dirty="0" smtClean="0">
                          <a:effectLst/>
                          <a:latin typeface="+mn-lt"/>
                        </a:rPr>
                        <a:t> LTS==1: </a:t>
                      </a:r>
                      <a:r>
                        <a:rPr lang="en-US" sz="1400" b="1" baseline="0" dirty="0" err="1" smtClean="0">
                          <a:effectLst/>
                          <a:latin typeface="+mn-lt"/>
                        </a:rPr>
                        <a:t>Length_Ft</a:t>
                      </a:r>
                      <a:endParaRPr lang="en-US" sz="1400" b="1" baseline="0" dirty="0" smtClean="0"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sz="1400" b="1" baseline="0" dirty="0" smtClean="0">
                          <a:effectLst/>
                          <a:latin typeface="+mn-lt"/>
                        </a:rPr>
                        <a:t>Else: 0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 smtClean="0">
                          <a:effectLst/>
                          <a:latin typeface="+mn-lt"/>
                        </a:rPr>
                        <a:t>If</a:t>
                      </a:r>
                      <a:r>
                        <a:rPr lang="en-US" altLang="zh-CN" sz="1400" b="1" baseline="0" dirty="0" smtClean="0">
                          <a:effectLst/>
                          <a:latin typeface="+mn-lt"/>
                        </a:rPr>
                        <a:t> LTS==2: </a:t>
                      </a:r>
                      <a:r>
                        <a:rPr lang="en-US" altLang="zh-CN" sz="1400" b="1" baseline="0" dirty="0" err="1" smtClean="0">
                          <a:effectLst/>
                          <a:latin typeface="+mn-lt"/>
                        </a:rPr>
                        <a:t>Length_Ft</a:t>
                      </a:r>
                      <a:endParaRPr lang="en-US" altLang="zh-CN" sz="1400" b="1" baseline="0" dirty="0" smtClean="0"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zh-CN" sz="1400" b="1" baseline="0" dirty="0" smtClean="0">
                          <a:effectLst/>
                          <a:latin typeface="+mn-lt"/>
                        </a:rPr>
                        <a:t>Else: 0</a:t>
                      </a:r>
                      <a:endParaRPr lang="en-US" altLang="zh-CN" sz="1400" b="1" dirty="0" smtClean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 smtClean="0">
                          <a:effectLst/>
                          <a:latin typeface="+mn-lt"/>
                        </a:rPr>
                        <a:t>If</a:t>
                      </a:r>
                      <a:r>
                        <a:rPr lang="en-US" altLang="zh-CN" sz="1400" b="1" baseline="0" dirty="0" smtClean="0">
                          <a:effectLst/>
                          <a:latin typeface="+mn-lt"/>
                        </a:rPr>
                        <a:t> LTS==3: </a:t>
                      </a:r>
                      <a:r>
                        <a:rPr lang="en-US" altLang="zh-CN" sz="1400" b="1" baseline="0" dirty="0" err="1" smtClean="0">
                          <a:effectLst/>
                          <a:latin typeface="+mn-lt"/>
                        </a:rPr>
                        <a:t>Length_Ft</a:t>
                      </a:r>
                      <a:endParaRPr lang="en-US" altLang="zh-CN" sz="1400" b="1" baseline="0" dirty="0" smtClean="0"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zh-CN" sz="1400" b="1" baseline="0" dirty="0" smtClean="0">
                          <a:effectLst/>
                          <a:latin typeface="+mn-lt"/>
                        </a:rPr>
                        <a:t>Else: 0</a:t>
                      </a:r>
                      <a:endParaRPr lang="en-US" altLang="zh-CN" sz="1400" b="1" dirty="0" smtClean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 smtClean="0">
                          <a:effectLst/>
                          <a:latin typeface="+mn-lt"/>
                        </a:rPr>
                        <a:t>If</a:t>
                      </a:r>
                      <a:r>
                        <a:rPr lang="en-US" altLang="zh-CN" sz="1400" b="1" baseline="0" dirty="0" smtClean="0">
                          <a:effectLst/>
                          <a:latin typeface="+mn-lt"/>
                        </a:rPr>
                        <a:t> LTS==4: </a:t>
                      </a:r>
                      <a:r>
                        <a:rPr lang="en-US" altLang="zh-CN" sz="1400" b="1" baseline="0" dirty="0" err="1" smtClean="0">
                          <a:effectLst/>
                          <a:latin typeface="+mn-lt"/>
                        </a:rPr>
                        <a:t>Length_Ft</a:t>
                      </a:r>
                      <a:endParaRPr lang="en-US" altLang="zh-CN" sz="1400" b="1" baseline="0" dirty="0" smtClean="0"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en-US" altLang="zh-CN" sz="1400" b="1" baseline="0" dirty="0" smtClean="0">
                          <a:effectLst/>
                          <a:latin typeface="+mn-lt"/>
                        </a:rPr>
                        <a:t>Else: 0</a:t>
                      </a:r>
                      <a:endParaRPr lang="en-US" altLang="zh-CN" sz="1400" b="1" dirty="0" smtClean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 smtClean="0"/>
                        <a:t>Street :21831</a:t>
                      </a:r>
                    </a:p>
                    <a:p>
                      <a:pPr algn="l" fontAlgn="ctr"/>
                      <a:r>
                        <a:rPr lang="en-US" altLang="zh-CN" sz="1400" b="1" dirty="0" smtClean="0"/>
                        <a:t>Ramp: 361 </a:t>
                      </a:r>
                      <a:r>
                        <a:rPr lang="en-US" altLang="zh-CN" sz="1400" b="1" dirty="0" err="1" smtClean="0"/>
                        <a:t>hwyramp</a:t>
                      </a:r>
                      <a:r>
                        <a:rPr lang="en-US" altLang="zh-CN" sz="1400" b="1" dirty="0" smtClean="0"/>
                        <a:t>: 220 </a:t>
                      </a:r>
                    </a:p>
                    <a:p>
                      <a:pPr algn="l" fontAlgn="ctr"/>
                      <a:r>
                        <a:rPr lang="en-US" altLang="zh-CN" sz="1400" b="1" dirty="0" err="1" smtClean="0"/>
                        <a:t>ServiceRoad</a:t>
                      </a:r>
                      <a:r>
                        <a:rPr lang="en-US" altLang="zh-CN" sz="1400" b="1" dirty="0" smtClean="0"/>
                        <a:t>: 132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Not sure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Lines,</a:t>
                      </a:r>
                      <a:r>
                        <a:rPr lang="en-US" sz="1400" b="1" baseline="0" dirty="0" smtClean="0">
                          <a:effectLst/>
                          <a:latin typeface="+mn-lt"/>
                        </a:rPr>
                        <a:t> can be transformed to </a:t>
                      </a:r>
                      <a:r>
                        <a:rPr lang="en-US" sz="1400" b="1" baseline="0" dirty="0" err="1" smtClean="0">
                          <a:effectLst/>
                          <a:latin typeface="+mn-lt"/>
                        </a:rPr>
                        <a:t>lat</a:t>
                      </a:r>
                      <a:r>
                        <a:rPr lang="en-US" sz="1400" b="1" baseline="0" dirty="0" smtClean="0">
                          <a:effectLst/>
                          <a:latin typeface="+mn-lt"/>
                        </a:rPr>
                        <a:t>, </a:t>
                      </a:r>
                      <a:r>
                        <a:rPr lang="en-US" sz="1400" b="1" baseline="0" dirty="0" err="1" smtClean="0">
                          <a:effectLst/>
                          <a:latin typeface="+mn-lt"/>
                        </a:rPr>
                        <a:t>lon</a:t>
                      </a:r>
                      <a:r>
                        <a:rPr lang="en-US" sz="1400" b="1" baseline="0" dirty="0" smtClean="0">
                          <a:effectLst/>
                          <a:latin typeface="+mn-lt"/>
                        </a:rPr>
                        <a:t>.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791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smtClean="0">
                          <a:effectLst/>
                          <a:latin typeface="+mn-lt"/>
                        </a:rPr>
                        <a:t>LTS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  <a:latin typeface="+mn-lt"/>
                        </a:rPr>
                        <a:t>Length_Ft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+mn-lt"/>
                        </a:rPr>
                        <a:t>LgthLTS1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+mn-lt"/>
                        </a:rPr>
                        <a:t>LgthLTS2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+mn-lt"/>
                        </a:rPr>
                        <a:t>LgthLTS3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+mn-lt"/>
                        </a:rPr>
                        <a:t>LgthLTS4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 err="1">
                          <a:effectLst/>
                          <a:latin typeface="+mn-lt"/>
                        </a:rPr>
                        <a:t>RoadClass</a:t>
                      </a:r>
                      <a:endParaRPr lang="en-US" sz="1400" b="1" dirty="0">
                        <a:effectLst/>
                        <a:latin typeface="+mn-lt"/>
                      </a:endParaRP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+mn-lt"/>
                        </a:rPr>
                        <a:t>Ward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  <a:latin typeface="+mn-lt"/>
                        </a:rPr>
                        <a:t>geometry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128.682263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128.682263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  <a:latin typeface="+mn-lt"/>
                        </a:rPr>
                        <a:t>Street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  <a:latin typeface="+mn-lt"/>
                        </a:rPr>
                        <a:t>LINESTRING Z (1321779.247861594 438938.9514425...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499.465203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499.465203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  <a:latin typeface="+mn-lt"/>
                        </a:rPr>
                        <a:t>Street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  <a:latin typeface="+mn-lt"/>
                        </a:rPr>
                        <a:t>LINESTRING Z (1288708.208360761 464193.3891225...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245.518115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245.518115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  <a:latin typeface="+mn-lt"/>
                        </a:rPr>
                        <a:t>Street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  <a:latin typeface="+mn-lt"/>
                        </a:rPr>
                        <a:t>LINESTRING Z (1314864.189513251 449643.6544425...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32.747790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32.747790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  <a:latin typeface="+mn-lt"/>
                        </a:rPr>
                        <a:t>Street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  <a:latin typeface="+mn-lt"/>
                        </a:rPr>
                        <a:t>LINESTRING Z (1287081.259514928 452847.7261183...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6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1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115.547099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>
                          <a:effectLst/>
                          <a:latin typeface="+mn-lt"/>
                        </a:rPr>
                        <a:t>0.000000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115.547099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  <a:latin typeface="+mn-lt"/>
                        </a:rPr>
                        <a:t>Street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  <a:latin typeface="+mn-lt"/>
                        </a:rPr>
                        <a:t>LINESTRING Z (1299239.322469086 454296.0171850...</a:t>
                      </a:r>
                    </a:p>
                  </a:txBody>
                  <a:tcPr marL="25536" marR="25536" marT="25536" marB="25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1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805461"/>
              </p:ext>
            </p:extLst>
          </p:nvPr>
        </p:nvGraphicFramePr>
        <p:xfrm>
          <a:off x="2286001" y="1480751"/>
          <a:ext cx="6744728" cy="404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LTS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55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LTS on the map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0"/>
            <a:ext cx="6921500" cy="6851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80236" y="1690688"/>
            <a:ext cx="1353065" cy="634314"/>
          </a:xfrm>
          <a:prstGeom prst="rect">
            <a:avLst/>
          </a:prstGeom>
          <a:solidFill>
            <a:srgbClr val="9BE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LTS = 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30151" y="1690688"/>
            <a:ext cx="1353065" cy="634314"/>
          </a:xfrm>
          <a:prstGeom prst="rect">
            <a:avLst/>
          </a:prstGeom>
          <a:solidFill>
            <a:srgbClr val="26FC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LTS = 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80235" y="2446670"/>
            <a:ext cx="1353065" cy="634314"/>
          </a:xfrm>
          <a:prstGeom prst="rect">
            <a:avLst/>
          </a:prstGeom>
          <a:solidFill>
            <a:srgbClr val="FFA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LTS = 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30150" y="2446670"/>
            <a:ext cx="1353065" cy="634314"/>
          </a:xfrm>
          <a:prstGeom prst="rect">
            <a:avLst/>
          </a:prstGeom>
          <a:solidFill>
            <a:srgbClr val="E9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LTS = 4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80235" y="3202652"/>
            <a:ext cx="1353065" cy="634314"/>
          </a:xfrm>
          <a:prstGeom prst="rect">
            <a:avLst/>
          </a:prstGeom>
          <a:solidFill>
            <a:srgbClr val="6B0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LTS = 10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235" y="4746324"/>
            <a:ext cx="2536435" cy="152369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23608" y="4137293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Meaning </a:t>
            </a:r>
          </a:p>
          <a:p>
            <a:r>
              <a:rPr lang="en-US" altLang="zh-CN" dirty="0" smtClean="0"/>
              <a:t>unknown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0"/>
            <a:endCxn id="11" idx="2"/>
          </p:cNvCxnSpPr>
          <p:nvPr/>
        </p:nvCxnSpPr>
        <p:spPr>
          <a:xfrm flipV="1">
            <a:off x="2156767" y="3836966"/>
            <a:ext cx="1" cy="30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06110" y="6186369"/>
            <a:ext cx="4654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Interactive map is on </a:t>
            </a:r>
            <a:r>
              <a:rPr lang="en-US" altLang="zh-CN" dirty="0" smtClean="0">
                <a:hlinkClick r:id="rId4"/>
              </a:rPr>
              <a:t>Drive</a:t>
            </a:r>
            <a:r>
              <a:rPr lang="en-US" altLang="zh-CN" dirty="0" smtClean="0"/>
              <a:t>. Download .html and .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into the same folder, open the .html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9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Match with DC segments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Buffer both DC segments and LTS lines with 10 meters</a:t>
            </a:r>
          </a:p>
          <a:p>
            <a:r>
              <a:rPr lang="en-US" altLang="zh-CN" dirty="0" smtClean="0"/>
              <a:t>Calculate the overlap area percentage: </a:t>
            </a:r>
          </a:p>
          <a:p>
            <a:pPr lvl="1"/>
            <a:r>
              <a:rPr lang="en-US" altLang="zh-CN" dirty="0" smtClean="0"/>
              <a:t>Area(overlap)/Area(smaller buffered Line) * 100%</a:t>
            </a:r>
          </a:p>
          <a:p>
            <a:r>
              <a:rPr lang="en-US" altLang="zh-CN" dirty="0" smtClean="0"/>
              <a:t>Overlap percentage&gt;0.8 is considered as the same segments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5170"/>
            <a:ext cx="3886200" cy="2514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92416" y="5942568"/>
            <a:ext cx="325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Histogram of overlap percentage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07027" y="5593492"/>
            <a:ext cx="1078297" cy="8814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4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0" y="-19505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Match with DC segments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812372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 13522 dc segments</a:t>
            </a:r>
          </a:p>
          <a:p>
            <a:pPr lvl="1"/>
            <a:r>
              <a:rPr lang="en-US" altLang="zh-CN" dirty="0" smtClean="0"/>
              <a:t>7649 match 1 LTS line</a:t>
            </a:r>
          </a:p>
          <a:p>
            <a:pPr lvl="1"/>
            <a:r>
              <a:rPr lang="en-US" altLang="zh-CN" dirty="0" smtClean="0"/>
              <a:t>3772 match 2 LTS lines</a:t>
            </a:r>
          </a:p>
          <a:p>
            <a:pPr lvl="1"/>
            <a:r>
              <a:rPr lang="en-US" altLang="zh-CN" dirty="0" smtClean="0"/>
              <a:t>1932 match &gt;=3 LTS lines</a:t>
            </a:r>
          </a:p>
          <a:p>
            <a:pPr lvl="1"/>
            <a:r>
              <a:rPr lang="en-US" altLang="zh-CN" dirty="0" smtClean="0"/>
              <a:t>169 match no LTS lines (0.0125%)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522941" y="4236247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 match example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45932" y="4236247"/>
            <a:ext cx="490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Match 1 example</a:t>
            </a:r>
          </a:p>
          <a:p>
            <a:r>
              <a:rPr lang="en-US" altLang="zh-CN" dirty="0" smtClean="0"/>
              <a:t>Line is DC </a:t>
            </a:r>
            <a:r>
              <a:rPr lang="en-US" altLang="zh-CN" dirty="0" err="1" smtClean="0"/>
              <a:t>seg</a:t>
            </a:r>
            <a:endParaRPr lang="en-US" altLang="zh-CN" dirty="0" smtClean="0"/>
          </a:p>
          <a:p>
            <a:r>
              <a:rPr lang="en-US" altLang="zh-CN" dirty="0" smtClean="0"/>
              <a:t>Underlying polygon is LTS line, color corresponding to previous map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6488668"/>
            <a:ext cx="17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Match 2 example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43607" y="5080662"/>
            <a:ext cx="4765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Match &gt;=3 example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One segment with multiple match could have different LTS, but based on my observation, mostly have the same LTS.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07" y="2965536"/>
            <a:ext cx="3395564" cy="211512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09" y="2965536"/>
            <a:ext cx="1969037" cy="354038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932" y="0"/>
            <a:ext cx="1490213" cy="41878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4578" y="-8364"/>
            <a:ext cx="3438867" cy="41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9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328</Words>
  <Application>Microsoft Office PowerPoint</Application>
  <PresentationFormat>宽屏</PresentationFormat>
  <Paragraphs>111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DC Level of Stress</vt:lpstr>
      <vt:lpstr>Data</vt:lpstr>
      <vt:lpstr>LTS distribution</vt:lpstr>
      <vt:lpstr>LTS on the map</vt:lpstr>
      <vt:lpstr>Match with DC segments</vt:lpstr>
      <vt:lpstr>Match with DC segments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Level of Stress</dc:title>
  <dc:creator>JH Wu</dc:creator>
  <cp:lastModifiedBy>JH Wu</cp:lastModifiedBy>
  <cp:revision>7</cp:revision>
  <dcterms:created xsi:type="dcterms:W3CDTF">2016-12-08T05:12:10Z</dcterms:created>
  <dcterms:modified xsi:type="dcterms:W3CDTF">2016-12-08T06:01:18Z</dcterms:modified>
</cp:coreProperties>
</file>