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004000" cy="18288000"/>
  <p:notesSz cx="6858000" cy="9144000"/>
  <p:defaultTextStyle>
    <a:defPPr>
      <a:defRPr lang="zh-CN"/>
    </a:defPPr>
    <a:lvl1pPr marL="0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1pPr>
    <a:lvl2pPr marL="1207008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2pPr>
    <a:lvl3pPr marL="2414016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3pPr>
    <a:lvl4pPr marL="3621024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4pPr>
    <a:lvl5pPr marL="4828032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5pPr>
    <a:lvl6pPr marL="6035040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6pPr>
    <a:lvl7pPr marL="7242048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7pPr>
    <a:lvl8pPr marL="8449056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8pPr>
    <a:lvl9pPr marL="9656064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000000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60" y="654"/>
      </p:cViewPr>
      <p:guideLst>
        <p:guide orient="horz" pos="5760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2992968"/>
            <a:ext cx="24003000" cy="6366933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9605435"/>
            <a:ext cx="24003000" cy="441536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6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973667"/>
            <a:ext cx="6900863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973667"/>
            <a:ext cx="20302538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8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4559303"/>
            <a:ext cx="27603450" cy="760729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12238569"/>
            <a:ext cx="27603450" cy="400049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9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4868333"/>
            <a:ext cx="136017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4868333"/>
            <a:ext cx="136017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973668"/>
            <a:ext cx="27603450" cy="35348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4483101"/>
            <a:ext cx="13539191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6680200"/>
            <a:ext cx="13539191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4483101"/>
            <a:ext cx="13605869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6680200"/>
            <a:ext cx="13605869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7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8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2633135"/>
            <a:ext cx="16202025" cy="12996333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2633135"/>
            <a:ext cx="16202025" cy="12996333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973668"/>
            <a:ext cx="276034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4868333"/>
            <a:ext cx="276034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7E3F-B827-4965-9615-DF6BC79425F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16950268"/>
            <a:ext cx="108013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clingsafety.umd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M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754" y="15220335"/>
            <a:ext cx="2679290" cy="26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0" y="0"/>
            <a:ext cx="2484000" cy="1828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菱形 33"/>
          <p:cNvSpPr>
            <a:spLocks/>
          </p:cNvSpPr>
          <p:nvPr/>
        </p:nvSpPr>
        <p:spPr>
          <a:xfrm>
            <a:off x="0" y="-191965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1" name="菱形 90"/>
          <p:cNvSpPr>
            <a:spLocks/>
          </p:cNvSpPr>
          <p:nvPr/>
        </p:nvSpPr>
        <p:spPr>
          <a:xfrm>
            <a:off x="1619999" y="-191965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菱形 91"/>
          <p:cNvSpPr>
            <a:spLocks/>
          </p:cNvSpPr>
          <p:nvPr/>
        </p:nvSpPr>
        <p:spPr>
          <a:xfrm>
            <a:off x="828000" y="-191965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菱形 95"/>
          <p:cNvSpPr>
            <a:spLocks/>
          </p:cNvSpPr>
          <p:nvPr/>
        </p:nvSpPr>
        <p:spPr>
          <a:xfrm>
            <a:off x="0" y="1243751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菱形 96"/>
          <p:cNvSpPr>
            <a:spLocks/>
          </p:cNvSpPr>
          <p:nvPr/>
        </p:nvSpPr>
        <p:spPr>
          <a:xfrm>
            <a:off x="1619999" y="1243751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菱形 97"/>
          <p:cNvSpPr>
            <a:spLocks/>
          </p:cNvSpPr>
          <p:nvPr/>
        </p:nvSpPr>
        <p:spPr>
          <a:xfrm>
            <a:off x="828000" y="1243751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菱形 98"/>
          <p:cNvSpPr>
            <a:spLocks/>
          </p:cNvSpPr>
          <p:nvPr/>
        </p:nvSpPr>
        <p:spPr>
          <a:xfrm>
            <a:off x="0" y="2679467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菱形 99"/>
          <p:cNvSpPr>
            <a:spLocks/>
          </p:cNvSpPr>
          <p:nvPr/>
        </p:nvSpPr>
        <p:spPr>
          <a:xfrm>
            <a:off x="1619999" y="2679467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菱形 100"/>
          <p:cNvSpPr>
            <a:spLocks/>
          </p:cNvSpPr>
          <p:nvPr/>
        </p:nvSpPr>
        <p:spPr>
          <a:xfrm>
            <a:off x="828000" y="2679467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2" name="菱形 101"/>
          <p:cNvSpPr>
            <a:spLocks/>
          </p:cNvSpPr>
          <p:nvPr/>
        </p:nvSpPr>
        <p:spPr>
          <a:xfrm>
            <a:off x="0" y="4115183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" name="菱形 102"/>
          <p:cNvSpPr>
            <a:spLocks/>
          </p:cNvSpPr>
          <p:nvPr/>
        </p:nvSpPr>
        <p:spPr>
          <a:xfrm>
            <a:off x="1619999" y="4115183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4" name="菱形 103"/>
          <p:cNvSpPr>
            <a:spLocks/>
          </p:cNvSpPr>
          <p:nvPr/>
        </p:nvSpPr>
        <p:spPr>
          <a:xfrm>
            <a:off x="828000" y="4115183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5" name="菱形 104"/>
          <p:cNvSpPr>
            <a:spLocks/>
          </p:cNvSpPr>
          <p:nvPr/>
        </p:nvSpPr>
        <p:spPr>
          <a:xfrm>
            <a:off x="0" y="5550899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6" name="菱形 105"/>
          <p:cNvSpPr>
            <a:spLocks/>
          </p:cNvSpPr>
          <p:nvPr/>
        </p:nvSpPr>
        <p:spPr>
          <a:xfrm>
            <a:off x="1619999" y="5550899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7" name="菱形 106"/>
          <p:cNvSpPr>
            <a:spLocks/>
          </p:cNvSpPr>
          <p:nvPr/>
        </p:nvSpPr>
        <p:spPr>
          <a:xfrm>
            <a:off x="828000" y="5550899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8" name="菱形 107"/>
          <p:cNvSpPr>
            <a:spLocks/>
          </p:cNvSpPr>
          <p:nvPr/>
        </p:nvSpPr>
        <p:spPr>
          <a:xfrm>
            <a:off x="0" y="6986615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9" name="菱形 108"/>
          <p:cNvSpPr>
            <a:spLocks/>
          </p:cNvSpPr>
          <p:nvPr/>
        </p:nvSpPr>
        <p:spPr>
          <a:xfrm>
            <a:off x="1619999" y="6986615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0" name="菱形 109"/>
          <p:cNvSpPr>
            <a:spLocks/>
          </p:cNvSpPr>
          <p:nvPr/>
        </p:nvSpPr>
        <p:spPr>
          <a:xfrm>
            <a:off x="828000" y="6986615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1" name="菱形 110"/>
          <p:cNvSpPr>
            <a:spLocks/>
          </p:cNvSpPr>
          <p:nvPr/>
        </p:nvSpPr>
        <p:spPr>
          <a:xfrm>
            <a:off x="0" y="8422331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2" name="菱形 111"/>
          <p:cNvSpPr>
            <a:spLocks/>
          </p:cNvSpPr>
          <p:nvPr/>
        </p:nvSpPr>
        <p:spPr>
          <a:xfrm>
            <a:off x="1619999" y="8422331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3" name="菱形 112"/>
          <p:cNvSpPr>
            <a:spLocks/>
          </p:cNvSpPr>
          <p:nvPr/>
        </p:nvSpPr>
        <p:spPr>
          <a:xfrm>
            <a:off x="828000" y="8422331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4" name="菱形 113"/>
          <p:cNvSpPr>
            <a:spLocks/>
          </p:cNvSpPr>
          <p:nvPr/>
        </p:nvSpPr>
        <p:spPr>
          <a:xfrm>
            <a:off x="0" y="9858047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5" name="菱形 114"/>
          <p:cNvSpPr>
            <a:spLocks/>
          </p:cNvSpPr>
          <p:nvPr/>
        </p:nvSpPr>
        <p:spPr>
          <a:xfrm>
            <a:off x="1619999" y="9858047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6" name="菱形 115"/>
          <p:cNvSpPr>
            <a:spLocks/>
          </p:cNvSpPr>
          <p:nvPr/>
        </p:nvSpPr>
        <p:spPr>
          <a:xfrm>
            <a:off x="828000" y="9858047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7" name="菱形 116"/>
          <p:cNvSpPr>
            <a:spLocks/>
          </p:cNvSpPr>
          <p:nvPr/>
        </p:nvSpPr>
        <p:spPr>
          <a:xfrm>
            <a:off x="0" y="11293763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8" name="菱形 117"/>
          <p:cNvSpPr>
            <a:spLocks/>
          </p:cNvSpPr>
          <p:nvPr/>
        </p:nvSpPr>
        <p:spPr>
          <a:xfrm>
            <a:off x="1619999" y="11293763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9" name="菱形 118"/>
          <p:cNvSpPr>
            <a:spLocks/>
          </p:cNvSpPr>
          <p:nvPr/>
        </p:nvSpPr>
        <p:spPr>
          <a:xfrm>
            <a:off x="828000" y="11293763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0" name="菱形 119"/>
          <p:cNvSpPr>
            <a:spLocks/>
          </p:cNvSpPr>
          <p:nvPr/>
        </p:nvSpPr>
        <p:spPr>
          <a:xfrm>
            <a:off x="0" y="12729479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1" name="菱形 120"/>
          <p:cNvSpPr>
            <a:spLocks/>
          </p:cNvSpPr>
          <p:nvPr/>
        </p:nvSpPr>
        <p:spPr>
          <a:xfrm>
            <a:off x="1619999" y="12729479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2" name="菱形 121"/>
          <p:cNvSpPr>
            <a:spLocks/>
          </p:cNvSpPr>
          <p:nvPr/>
        </p:nvSpPr>
        <p:spPr>
          <a:xfrm>
            <a:off x="828000" y="12729479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3" name="菱形 122"/>
          <p:cNvSpPr>
            <a:spLocks/>
          </p:cNvSpPr>
          <p:nvPr/>
        </p:nvSpPr>
        <p:spPr>
          <a:xfrm>
            <a:off x="0" y="14165195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4" name="菱形 123"/>
          <p:cNvSpPr>
            <a:spLocks/>
          </p:cNvSpPr>
          <p:nvPr/>
        </p:nvSpPr>
        <p:spPr>
          <a:xfrm>
            <a:off x="1619999" y="14165195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5" name="菱形 124"/>
          <p:cNvSpPr>
            <a:spLocks/>
          </p:cNvSpPr>
          <p:nvPr/>
        </p:nvSpPr>
        <p:spPr>
          <a:xfrm>
            <a:off x="828000" y="14165195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6" name="菱形 125"/>
          <p:cNvSpPr>
            <a:spLocks/>
          </p:cNvSpPr>
          <p:nvPr/>
        </p:nvSpPr>
        <p:spPr>
          <a:xfrm>
            <a:off x="0" y="15600911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7" name="菱形 126"/>
          <p:cNvSpPr>
            <a:spLocks/>
          </p:cNvSpPr>
          <p:nvPr/>
        </p:nvSpPr>
        <p:spPr>
          <a:xfrm>
            <a:off x="1620000" y="15600911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8" name="菱形 127"/>
          <p:cNvSpPr>
            <a:spLocks/>
          </p:cNvSpPr>
          <p:nvPr/>
        </p:nvSpPr>
        <p:spPr>
          <a:xfrm>
            <a:off x="828001" y="15600911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9" name="菱形 128"/>
          <p:cNvSpPr>
            <a:spLocks/>
          </p:cNvSpPr>
          <p:nvPr/>
        </p:nvSpPr>
        <p:spPr>
          <a:xfrm>
            <a:off x="0" y="17036627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菱形 129"/>
          <p:cNvSpPr>
            <a:spLocks/>
          </p:cNvSpPr>
          <p:nvPr/>
        </p:nvSpPr>
        <p:spPr>
          <a:xfrm>
            <a:off x="1619997" y="17036627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1" name="菱形 130"/>
          <p:cNvSpPr>
            <a:spLocks/>
          </p:cNvSpPr>
          <p:nvPr/>
        </p:nvSpPr>
        <p:spPr>
          <a:xfrm>
            <a:off x="828007" y="17036627"/>
            <a:ext cx="864000" cy="1522800"/>
          </a:xfrm>
          <a:prstGeom prst="diamond">
            <a:avLst/>
          </a:prstGeom>
          <a:solidFill>
            <a:srgbClr val="FFCD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0700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1401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2102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28032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35040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242048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449056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656064" algn="l" defTabSz="2414016" rtl="0" eaLnBrk="1" latinLnBrk="0" hangingPunct="1">
              <a:defRPr sz="47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24" name="文本框 1023"/>
          <p:cNvSpPr txBox="1"/>
          <p:nvPr/>
        </p:nvSpPr>
        <p:spPr>
          <a:xfrm>
            <a:off x="4807974" y="3402717"/>
            <a:ext cx="24163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/>
              <a:t>Create a DC cycling safety map collectively in just 2 steps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4807974" y="5586901"/>
            <a:ext cx="14260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/>
              <a:t>Step 1: Watch </a:t>
            </a:r>
            <a:r>
              <a:rPr lang="en-US" altLang="zh-CN" sz="6600" dirty="0" smtClean="0"/>
              <a:t>videos </a:t>
            </a:r>
            <a:r>
              <a:rPr lang="en-US" altLang="zh-CN" sz="6600" dirty="0"/>
              <a:t>recorded by </a:t>
            </a:r>
            <a:r>
              <a:rPr lang="en-US" altLang="zh-CN" sz="6600" dirty="0" smtClean="0"/>
              <a:t>cyclists</a:t>
            </a:r>
          </a:p>
        </p:txBody>
      </p:sp>
      <p:sp>
        <p:nvSpPr>
          <p:cNvPr id="1027" name="矩形 1026"/>
          <p:cNvSpPr/>
          <p:nvPr/>
        </p:nvSpPr>
        <p:spPr>
          <a:xfrm>
            <a:off x="4807974" y="7555642"/>
            <a:ext cx="143051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600" dirty="0">
                <a:solidFill>
                  <a:prstClr val="black"/>
                </a:solidFill>
              </a:rPr>
              <a:t>Step 2: Rate the safety level of the routes</a:t>
            </a:r>
            <a:endParaRPr lang="en-US" altLang="zh-CN" sz="6600" dirty="0">
              <a:solidFill>
                <a:prstClr val="black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07974" y="9524383"/>
            <a:ext cx="194258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600" dirty="0" smtClean="0">
                <a:solidFill>
                  <a:prstClr val="black"/>
                </a:solidFill>
              </a:rPr>
              <a:t>Rate whenever you want, even with your mobile device</a:t>
            </a:r>
            <a:endParaRPr lang="en-US" altLang="zh-CN" sz="6600" dirty="0">
              <a:solidFill>
                <a:prstClr val="black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807974" y="11493124"/>
            <a:ext cx="215208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0" b="1" dirty="0" smtClean="0">
                <a:solidFill>
                  <a:prstClr val="black"/>
                </a:solidFill>
              </a:rPr>
              <a:t>Starts Now</a:t>
            </a:r>
            <a:r>
              <a:rPr lang="en-US" altLang="zh-CN" sz="8000" dirty="0">
                <a:solidFill>
                  <a:prstClr val="black"/>
                </a:solidFill>
              </a:rPr>
              <a:t> </a:t>
            </a:r>
            <a:r>
              <a:rPr lang="en-US" altLang="zh-CN" sz="8000" dirty="0" smtClean="0">
                <a:solidFill>
                  <a:prstClr val="black"/>
                </a:solidFill>
              </a:rPr>
              <a:t>at </a:t>
            </a:r>
            <a:r>
              <a:rPr lang="en-US" altLang="zh-CN" sz="8000" b="1" dirty="0" smtClean="0">
                <a:solidFill>
                  <a:prstClr val="black"/>
                </a:solidFill>
                <a:hlinkClick r:id="rId3"/>
              </a:rPr>
              <a:t>https://www.cyclingsafety.umd.edu</a:t>
            </a:r>
            <a:endParaRPr lang="en-US" altLang="zh-CN" sz="8000" b="1" dirty="0">
              <a:solidFill>
                <a:prstClr val="black"/>
              </a:solidFill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15931189" y="17076002"/>
            <a:ext cx="12825370" cy="823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 Designed and lead by the 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</a:rPr>
              <a:t>Urban Computing Lab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at </a:t>
            </a:r>
          </a:p>
        </p:txBody>
      </p:sp>
      <p:pic>
        <p:nvPicPr>
          <p:cNvPr id="1029" name="图片 1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8802" y="11552118"/>
            <a:ext cx="1770581" cy="10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0190" y="8212976"/>
            <a:ext cx="2024361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  <a:ea typeface="Kozuka Gothic Pr6N EL" panose="020B0200000000000000" pitchFamily="34" charset="-128"/>
              </a:rPr>
              <a:t>Make our city more bike-friendly</a:t>
            </a:r>
            <a:endParaRPr lang="zh-CN" altLang="en-US" sz="11500" b="1" dirty="0">
              <a:solidFill>
                <a:schemeClr val="bg1"/>
              </a:solidFill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5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50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Kozuka Gothic Pr6N EL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JH Wu</cp:lastModifiedBy>
  <cp:revision>9</cp:revision>
  <dcterms:created xsi:type="dcterms:W3CDTF">2017-04-12T20:19:23Z</dcterms:created>
  <dcterms:modified xsi:type="dcterms:W3CDTF">2017-04-12T21:18:59Z</dcterms:modified>
</cp:coreProperties>
</file>