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76D4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38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7A3B4-94BF-4C4F-B4DA-9B7DB64C2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C2BE6C-DA11-49B1-B322-C994B3C8D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F4B0A-F499-4F9F-9BB9-99C91DD3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108C-F880-484A-9EDA-447CF823DA2E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CFECE-448F-435E-80F7-AAC138EF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54E657-6CA4-4E26-A160-DFE9B3ED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846C-B0EE-4D28-9A76-83CE594FA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24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FC577-F997-411F-834B-E5BE5230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600D7E-E87A-4B22-8A34-F48F7E579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F6901-CE69-452C-B085-254F9616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108C-F880-484A-9EDA-447CF823DA2E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F3B9E-7E36-481E-8E8E-49E6CB96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BC4DE-81BD-472F-A3D5-7C4461DD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846C-B0EE-4D28-9A76-83CE594FA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17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FC0C84-B633-4842-AEBA-311808C7F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8A4CC9-A60A-4EB1-9EB1-D5EDF0277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DAF76-0D21-4BB1-8BC2-9A39E5FD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108C-F880-484A-9EDA-447CF823DA2E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DE103-F672-46F7-801F-BCDBA1FE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FA135B-76A4-4FE0-ABF7-BB002867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846C-B0EE-4D28-9A76-83CE594FA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2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C90C9-D475-4CC1-9B51-22A5CF04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4A768-B461-435C-BB6D-DA4391F06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C877BA-67D1-45C8-BEB8-95143BAE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108C-F880-484A-9EDA-447CF823DA2E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C9A854-CD64-4BBA-9E86-115BF944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D77A8-061A-4002-A716-29CD1556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846C-B0EE-4D28-9A76-83CE594FA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98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202D3-6F36-4D38-BE2C-0E31470F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457BF2-714A-40BD-B96F-0722C1EF0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754EF-7E33-4B49-AEF9-ED0EA4D8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108C-F880-484A-9EDA-447CF823DA2E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64630-4CCF-4608-8370-40FF4DC9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240A3-5447-42F8-8B5B-5CD683BF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846C-B0EE-4D28-9A76-83CE594FA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5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C0CDC-4784-4FB7-8BE8-E7F754CE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5E4FD-44BC-4AFD-AA6F-BE8754877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760B0-7688-488A-9CB6-4DC97CE11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5FB778-3AB9-4805-AA00-C97EA1CF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108C-F880-484A-9EDA-447CF823DA2E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54AEEA-1267-4B1E-8223-A128B55D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9103-707F-4EFA-A7C4-6519BD7F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846C-B0EE-4D28-9A76-83CE594FA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61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CCFB9-3F7D-47A8-B767-C26DE760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A2DEF2-1C0D-48DA-A226-95619E65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C061F7-2BED-4123-98DC-D5F92E042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BD8EF9-131B-4D64-8A83-7034359B9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8F83C3-9F0E-478C-BD80-B6F115BB2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EDDE9F-FED0-4AE3-95A0-EF28E561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108C-F880-484A-9EDA-447CF823DA2E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6AE45-7473-43C1-A374-734605C7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400CAB-61CF-43DB-93AB-EC907C55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846C-B0EE-4D28-9A76-83CE594FA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96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57157-3B36-44B9-95F2-069A37BA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8D671E-635C-4E81-9FFE-D87F146A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108C-F880-484A-9EDA-447CF823DA2E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4C2246-8911-434E-89AC-1A208C6C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BCF1CD-9632-4BE4-B0A9-14BC30AE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846C-B0EE-4D28-9A76-83CE594FA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17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0409D0-46B0-43F5-A10B-B0E57DE6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108C-F880-484A-9EDA-447CF823DA2E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2632DA-92B3-4B77-8EE7-8F76C69B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79D65A-ABF1-4697-914A-2358A125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846C-B0EE-4D28-9A76-83CE594FA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41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4E970-02B5-4B29-BD3C-EACCD9268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4E8EE-AECA-4352-B9F2-F588939B8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9FAA90-19DE-4B28-A3C2-4C585A81E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38389-161B-4635-ADE0-BF15F4A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108C-F880-484A-9EDA-447CF823DA2E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26AAC6-D6EA-45F6-8017-246CCF1F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8F2158-6356-4D1B-8158-3B9A6E7F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846C-B0EE-4D28-9A76-83CE594FA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23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5D1A0-9221-40E5-BFE9-BC743D39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ABA42A-E924-4C91-A1AE-941673D83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5D9F5-FFB3-4EFF-B697-57F9E2173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081BEB-9495-4AA2-9BC7-11964C2B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108C-F880-484A-9EDA-447CF823DA2E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AA23D-1E63-4DDE-98C7-CDCF6E46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F2439C-5A62-4895-9191-BD384277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846C-B0EE-4D28-9A76-83CE594FA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02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73263A-89F2-4626-99B3-7B75CA4B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E2F370-0F79-424F-BDE6-5CBAB4902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97570-86D5-407B-8132-3C8A0F9D7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D108C-F880-484A-9EDA-447CF823DA2E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A25F8-F39D-4DED-91A4-64FACC5A7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C267B-27DB-4ACA-9966-B1023C06C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6846C-B0EE-4D28-9A76-83CE594FA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58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349" y="260649"/>
            <a:ext cx="1834264" cy="410369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ko-KR" altLang="en-US" sz="1867" spc="-200" dirty="0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자료구조 설계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3895" y="5129808"/>
            <a:ext cx="2688299" cy="172819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spc="-200" dirty="0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디지털 이미징</a:t>
            </a:r>
            <a:endParaRPr lang="en-US" altLang="ko-KR" sz="1600" spc="-200" dirty="0">
              <a:solidFill>
                <a:srgbClr val="8267CF">
                  <a:alpha val="99000"/>
                </a:srgbClr>
              </a:solidFill>
              <a:latin typeface="KT&amp;G 상상본문OTF L" pitchFamily="50" charset="-127"/>
              <a:ea typeface="KT&amp;G 상상본문OTF L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spc="-200" dirty="0" err="1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윤종하</a:t>
            </a:r>
            <a:endParaRPr lang="en-US" altLang="ko-KR" sz="1600" spc="-200" dirty="0">
              <a:solidFill>
                <a:srgbClr val="8267CF">
                  <a:alpha val="99000"/>
                </a:srgbClr>
              </a:solidFill>
              <a:latin typeface="KT&amp;G 상상본문OTF L" pitchFamily="50" charset="-127"/>
              <a:ea typeface="KT&amp;G 상상본문OTF L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4353" y="2687952"/>
            <a:ext cx="5003293" cy="1241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733" dirty="0">
                <a:solidFill>
                  <a:srgbClr val="8267CF"/>
                </a:solidFill>
                <a:latin typeface="Noto Sans Korean Bold" pitchFamily="34" charset="-127"/>
                <a:ea typeface="Noto Sans Korean Bold" pitchFamily="34" charset="-127"/>
              </a:rPr>
              <a:t>쾌적한 여행을 위한</a:t>
            </a:r>
            <a:endParaRPr lang="en-US" altLang="ko-KR" sz="3733" dirty="0">
              <a:solidFill>
                <a:srgbClr val="8267CF"/>
              </a:solidFill>
              <a:latin typeface="Noto Sans Korean Bold" pitchFamily="34" charset="-127"/>
              <a:ea typeface="Noto Sans Korean Bold" pitchFamily="34" charset="-127"/>
            </a:endParaRPr>
          </a:p>
          <a:p>
            <a:r>
              <a:rPr lang="ko-KR" altLang="en-US" sz="3733" b="1" dirty="0">
                <a:solidFill>
                  <a:srgbClr val="8267CF"/>
                </a:solidFill>
                <a:latin typeface="Noto Sans Korean Bold" pitchFamily="34" charset="-127"/>
                <a:ea typeface="Noto Sans Korean Bold" pitchFamily="34" charset="-127"/>
              </a:rPr>
              <a:t>최적의 이동 경로 찾기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52669"/>
            <a:ext cx="12192000" cy="0"/>
          </a:xfrm>
          <a:prstGeom prst="line">
            <a:avLst/>
          </a:prstGeom>
          <a:ln w="12700">
            <a:solidFill>
              <a:srgbClr val="A36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672324" y="242612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타원 9"/>
          <p:cNvSpPr/>
          <p:nvPr/>
        </p:nvSpPr>
        <p:spPr>
          <a:xfrm>
            <a:off x="9593690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2395714" y="738055"/>
            <a:ext cx="84350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rgbClr val="E2E2E2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Object</a:t>
            </a:r>
            <a:endParaRPr lang="ko-KR" altLang="en-US" sz="2133" spc="-200" dirty="0">
              <a:solidFill>
                <a:srgbClr val="E2E2E2">
                  <a:alpha val="99000"/>
                </a:srgb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03655" y="749777"/>
            <a:ext cx="1225015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b="1" spc="-200" dirty="0">
                <a:solidFill>
                  <a:srgbClr val="E2E2E2"/>
                </a:solidFill>
                <a:latin typeface="KT&amp;G 상상본문OTF M" pitchFamily="50" charset="-127"/>
                <a:ea typeface="KT&amp;G 상상본문OTF M" pitchFamily="50" charset="-127"/>
              </a:rPr>
              <a:t>Modeling</a:t>
            </a:r>
            <a:endParaRPr lang="ko-KR" altLang="en-US" sz="2133" b="1" spc="-200" dirty="0">
              <a:solidFill>
                <a:srgbClr val="E2E2E2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5403" y="749777"/>
            <a:ext cx="113441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b="1" spc="-200" dirty="0">
                <a:solidFill>
                  <a:srgbClr val="8E76D4"/>
                </a:solidFill>
                <a:latin typeface="KT&amp;G 상상본문OTF M" pitchFamily="50" charset="-127"/>
                <a:ea typeface="KT&amp;G 상상본문OTF M" pitchFamily="50" charset="-127"/>
              </a:rPr>
              <a:t>Research</a:t>
            </a:r>
            <a:endParaRPr lang="ko-KR" altLang="en-US" sz="2133" b="1" spc="-200" dirty="0">
              <a:solidFill>
                <a:srgbClr val="8E76D4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99414" y="749777"/>
            <a:ext cx="57259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End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4D7713-9CAD-4A74-A961-16D248D7DC28}"/>
              </a:ext>
            </a:extLst>
          </p:cNvPr>
          <p:cNvSpPr txBox="1"/>
          <p:nvPr/>
        </p:nvSpPr>
        <p:spPr>
          <a:xfrm>
            <a:off x="737289" y="1715934"/>
            <a:ext cx="2127057" cy="81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8267CF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Research</a:t>
            </a:r>
            <a:endParaRPr lang="ko-KR" altLang="en-US" sz="3600" b="1" dirty="0">
              <a:solidFill>
                <a:srgbClr val="8267CF">
                  <a:alpha val="99000"/>
                </a:srgb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23BFE0B-F641-4B0E-87AA-4494CFA29E74}"/>
              </a:ext>
            </a:extLst>
          </p:cNvPr>
          <p:cNvSpPr/>
          <p:nvPr/>
        </p:nvSpPr>
        <p:spPr>
          <a:xfrm>
            <a:off x="7310587" y="260647"/>
            <a:ext cx="384043" cy="384043"/>
          </a:xfrm>
          <a:prstGeom prst="ellipse">
            <a:avLst/>
          </a:prstGeom>
          <a:solidFill>
            <a:srgbClr val="8267CF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EC6C058-DD09-4C02-9726-C0346EE83EB4}"/>
              </a:ext>
            </a:extLst>
          </p:cNvPr>
          <p:cNvSpPr/>
          <p:nvPr/>
        </p:nvSpPr>
        <p:spPr>
          <a:xfrm>
            <a:off x="4955427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6A03D6-7065-40F7-90B3-52FBA67F8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63" y="2866320"/>
            <a:ext cx="5952858" cy="29189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D4E806-3356-4758-BD7D-74BEF5F46F53}"/>
              </a:ext>
            </a:extLst>
          </p:cNvPr>
          <p:cNvSpPr txBox="1"/>
          <p:nvPr/>
        </p:nvSpPr>
        <p:spPr>
          <a:xfrm>
            <a:off x="7198908" y="5265749"/>
            <a:ext cx="3239990" cy="519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출처 </a:t>
            </a:r>
            <a:r>
              <a:rPr lang="en-US" altLang="ko-KR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: </a:t>
            </a:r>
            <a:r>
              <a:rPr lang="ko-KR" altLang="en-US" sz="2400" dirty="0" err="1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공공데이터포털</a:t>
            </a:r>
            <a:endParaRPr lang="en-US" altLang="ko-KR" sz="2400" dirty="0">
              <a:solidFill>
                <a:schemeClr val="bg2">
                  <a:lumMod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14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89392" y="3105834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8E76D4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감사합니다</a:t>
            </a:r>
            <a:r>
              <a:rPr lang="en-US" altLang="ko-KR" sz="3600" b="1" dirty="0">
                <a:solidFill>
                  <a:srgbClr val="8E76D4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.</a:t>
            </a:r>
            <a:endParaRPr lang="ko-KR" altLang="en-US" sz="3600" b="1" dirty="0">
              <a:solidFill>
                <a:srgbClr val="8E76D4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9882" y="2751502"/>
            <a:ext cx="1367682" cy="2389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33" dirty="0">
                <a:latin typeface="KT&amp;G 상상본문OTF L" pitchFamily="50" charset="-127"/>
                <a:ea typeface="KT&amp;G 상상본문OTF L" pitchFamily="50" charset="-127"/>
              </a:rPr>
              <a:t>Object</a:t>
            </a:r>
          </a:p>
          <a:p>
            <a:pPr algn="ctr"/>
            <a:r>
              <a:rPr lang="en-US" altLang="ko-KR" sz="2133" b="1" dirty="0">
                <a:latin typeface="KT&amp;G 상상본문OTF L" pitchFamily="50" charset="-127"/>
                <a:ea typeface="KT&amp;G 상상본문OTF L" pitchFamily="50" charset="-127"/>
              </a:rPr>
              <a:t>·</a:t>
            </a:r>
          </a:p>
          <a:p>
            <a:pPr algn="ctr"/>
            <a:r>
              <a:rPr lang="en-US" altLang="ko-KR" sz="2133" dirty="0">
                <a:latin typeface="KT&amp;G 상상본문OTF L" pitchFamily="50" charset="-127"/>
                <a:ea typeface="KT&amp;G 상상본문OTF L" pitchFamily="50" charset="-127"/>
              </a:rPr>
              <a:t>Modeling</a:t>
            </a:r>
          </a:p>
          <a:p>
            <a:pPr algn="ctr"/>
            <a:r>
              <a:rPr lang="en-US" altLang="ko-KR" sz="2133" b="1" dirty="0">
                <a:latin typeface="KT&amp;G 상상본문OTF L" pitchFamily="50" charset="-127"/>
                <a:ea typeface="KT&amp;G 상상본문OTF L" pitchFamily="50" charset="-127"/>
              </a:rPr>
              <a:t>·</a:t>
            </a:r>
          </a:p>
          <a:p>
            <a:pPr algn="ctr"/>
            <a:r>
              <a:rPr lang="en-US" altLang="ko-KR" sz="2133" dirty="0">
                <a:latin typeface="KT&amp;G 상상본문OTF L" pitchFamily="50" charset="-127"/>
                <a:ea typeface="KT&amp;G 상상본문OTF L" pitchFamily="50" charset="-127"/>
              </a:rPr>
              <a:t>Research</a:t>
            </a:r>
          </a:p>
          <a:p>
            <a:pPr algn="ctr"/>
            <a:r>
              <a:rPr lang="en-US" altLang="ko-KR" sz="2133" b="1" dirty="0">
                <a:latin typeface="KT&amp;G 상상본문OTF L" pitchFamily="50" charset="-127"/>
                <a:ea typeface="KT&amp;G 상상본문OTF L" pitchFamily="50" charset="-127"/>
              </a:rPr>
              <a:t>·</a:t>
            </a:r>
          </a:p>
          <a:p>
            <a:pPr algn="ctr"/>
            <a:r>
              <a:rPr lang="en-US" altLang="ko-KR" sz="2133" dirty="0">
                <a:latin typeface="KT&amp;G 상상본문OTF L" pitchFamily="50" charset="-127"/>
                <a:ea typeface="KT&amp;G 상상본문OTF L" pitchFamily="50" charset="-127"/>
              </a:rPr>
              <a:t>End</a:t>
            </a:r>
            <a:endParaRPr lang="ko-KR" altLang="en-US" sz="2133" dirty="0">
              <a:latin typeface="KT&amp;G 상상본문OTF L" pitchFamily="50" charset="-127"/>
              <a:ea typeface="KT&amp;G 상상본문OTF L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71D4E-0760-40B9-9BBC-6E7B422CCA16}"/>
              </a:ext>
            </a:extLst>
          </p:cNvPr>
          <p:cNvSpPr txBox="1"/>
          <p:nvPr/>
        </p:nvSpPr>
        <p:spPr>
          <a:xfrm>
            <a:off x="5375290" y="1601734"/>
            <a:ext cx="1441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7030A0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Index</a:t>
            </a:r>
            <a:endParaRPr lang="ko-KR" altLang="en-US" sz="4000" dirty="0">
              <a:solidFill>
                <a:srgbClr val="7030A0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52669"/>
            <a:ext cx="12192000" cy="0"/>
          </a:xfrm>
          <a:prstGeom prst="line">
            <a:avLst/>
          </a:prstGeom>
          <a:ln w="12700">
            <a:solidFill>
              <a:srgbClr val="A36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2584911" y="260647"/>
            <a:ext cx="384043" cy="384043"/>
          </a:xfrm>
          <a:prstGeom prst="ellipse">
            <a:avLst/>
          </a:prstGeom>
          <a:solidFill>
            <a:srgbClr val="8267CF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타원 7"/>
          <p:cNvSpPr/>
          <p:nvPr/>
        </p:nvSpPr>
        <p:spPr>
          <a:xfrm>
            <a:off x="4889167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타원 8"/>
          <p:cNvSpPr/>
          <p:nvPr/>
        </p:nvSpPr>
        <p:spPr>
          <a:xfrm>
            <a:off x="7193423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타원 9"/>
          <p:cNvSpPr/>
          <p:nvPr/>
        </p:nvSpPr>
        <p:spPr>
          <a:xfrm>
            <a:off x="9593690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2395714" y="738055"/>
            <a:ext cx="880369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b="1" spc="-200" dirty="0">
                <a:solidFill>
                  <a:srgbClr val="8267CF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Object</a:t>
            </a:r>
            <a:endParaRPr lang="ko-KR" altLang="en-US" sz="2133" b="1" spc="-200" dirty="0">
              <a:solidFill>
                <a:srgbClr val="8267CF">
                  <a:alpha val="99000"/>
                </a:srgb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03655" y="749777"/>
            <a:ext cx="120417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 err="1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Modleling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5403" y="749777"/>
            <a:ext cx="107183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Research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7289" y="3089497"/>
            <a:ext cx="5237331" cy="1559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여행의 효율을 위한 최단 경로</a:t>
            </a: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                  </a:t>
            </a:r>
            <a:r>
              <a:rPr lang="en-US" altLang="ko-KR" sz="28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+</a:t>
            </a:r>
          </a:p>
          <a:p>
            <a:pPr>
              <a:lnSpc>
                <a:spcPct val="130000"/>
              </a:lnSpc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여행의 쾌적함을 위한 여행지의 인구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5174" y="2193396"/>
            <a:ext cx="904415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400" dirty="0">
                <a:solidFill>
                  <a:srgbClr val="8267CF">
                    <a:alpha val="80000"/>
                  </a:srgbClr>
                </a:solidFill>
                <a:latin typeface="+mj-lt"/>
              </a:rPr>
              <a:t>}</a:t>
            </a:r>
            <a:endParaRPr lang="ko-KR" altLang="en-US" sz="18400" dirty="0">
              <a:solidFill>
                <a:srgbClr val="8267CF">
                  <a:alpha val="80000"/>
                </a:srgb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29228" y="3419972"/>
            <a:ext cx="4929555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8267CF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최적의 이동시간과 시간대에 맞는 </a:t>
            </a:r>
            <a:endParaRPr lang="en-US" altLang="ko-KR" sz="2400" dirty="0">
              <a:solidFill>
                <a:srgbClr val="8267CF">
                  <a:alpha val="99000"/>
                </a:srgb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8267CF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쾌적한 여행 경로 선택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6AF54-5A26-4F7E-90F8-778BE6AB96DE}"/>
              </a:ext>
            </a:extLst>
          </p:cNvPr>
          <p:cNvSpPr txBox="1"/>
          <p:nvPr/>
        </p:nvSpPr>
        <p:spPr>
          <a:xfrm>
            <a:off x="9499414" y="749777"/>
            <a:ext cx="57259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End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52669"/>
            <a:ext cx="12192000" cy="0"/>
          </a:xfrm>
          <a:prstGeom prst="line">
            <a:avLst/>
          </a:prstGeom>
          <a:ln w="12700">
            <a:solidFill>
              <a:srgbClr val="A36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4918649" y="276562"/>
            <a:ext cx="384043" cy="384043"/>
          </a:xfrm>
          <a:prstGeom prst="ellipse">
            <a:avLst/>
          </a:prstGeom>
          <a:solidFill>
            <a:srgbClr val="8267CF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타원 7"/>
          <p:cNvSpPr/>
          <p:nvPr/>
        </p:nvSpPr>
        <p:spPr>
          <a:xfrm>
            <a:off x="2704382" y="276562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타원 8"/>
          <p:cNvSpPr/>
          <p:nvPr/>
        </p:nvSpPr>
        <p:spPr>
          <a:xfrm>
            <a:off x="7193423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타원 9"/>
          <p:cNvSpPr/>
          <p:nvPr/>
        </p:nvSpPr>
        <p:spPr>
          <a:xfrm>
            <a:off x="9593690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2395714" y="738055"/>
            <a:ext cx="84350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rgbClr val="E2E2E2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Object</a:t>
            </a:r>
            <a:endParaRPr lang="ko-KR" altLang="en-US" sz="2133" spc="-200" dirty="0">
              <a:solidFill>
                <a:srgbClr val="E2E2E2">
                  <a:alpha val="99000"/>
                </a:srgb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03655" y="749777"/>
            <a:ext cx="1225015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b="1" spc="-200" dirty="0">
                <a:solidFill>
                  <a:srgbClr val="8E76D4"/>
                </a:solidFill>
                <a:latin typeface="KT&amp;G 상상본문OTF M" pitchFamily="50" charset="-127"/>
                <a:ea typeface="KT&amp;G 상상본문OTF M" pitchFamily="50" charset="-127"/>
              </a:rPr>
              <a:t>Modeling</a:t>
            </a:r>
            <a:endParaRPr lang="ko-KR" altLang="en-US" sz="2133" b="1" spc="-200" dirty="0">
              <a:solidFill>
                <a:srgbClr val="8E76D4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5403" y="749777"/>
            <a:ext cx="107183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Research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6653" y="2984868"/>
            <a:ext cx="7827784" cy="1719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dirty="0">
                <a:solidFill>
                  <a:srgbClr val="8E76D4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출발위치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/ </a:t>
            </a:r>
            <a:r>
              <a:rPr lang="ko-KR" altLang="en-US" sz="2400" dirty="0">
                <a:solidFill>
                  <a:srgbClr val="8E76D4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시간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및 </a:t>
            </a:r>
            <a:r>
              <a:rPr lang="ko-KR" altLang="en-US" sz="2400" dirty="0">
                <a:solidFill>
                  <a:srgbClr val="8E76D4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원하는 여행지들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선택</a:t>
            </a: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                        </a:t>
            </a:r>
            <a:r>
              <a:rPr lang="ko-KR" altLang="en-US" sz="3600" b="1" dirty="0">
                <a:solidFill>
                  <a:srgbClr val="8E76D4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↓</a:t>
            </a:r>
            <a:endParaRPr lang="en-US" altLang="ko-KR" sz="3600" b="1" dirty="0">
              <a:solidFill>
                <a:srgbClr val="8E76D4">
                  <a:alpha val="99000"/>
                </a:srgb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이동 시간이 적고 여행지 사람이 적은 </a:t>
            </a:r>
            <a:r>
              <a:rPr lang="ko-KR" altLang="en-US" sz="2400" dirty="0">
                <a:solidFill>
                  <a:srgbClr val="8E76D4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최적의 경로 </a:t>
            </a:r>
            <a:r>
              <a:rPr lang="ko-KR" altLang="en-US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안내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7289" y="1715934"/>
            <a:ext cx="1170513" cy="81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8267CF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User</a:t>
            </a:r>
            <a:endParaRPr lang="ko-KR" altLang="en-US" sz="3600" b="1" dirty="0">
              <a:solidFill>
                <a:srgbClr val="8267CF">
                  <a:alpha val="99000"/>
                </a:srgb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55593A-4A79-41BA-939C-070CA3FA517C}"/>
              </a:ext>
            </a:extLst>
          </p:cNvPr>
          <p:cNvSpPr txBox="1"/>
          <p:nvPr/>
        </p:nvSpPr>
        <p:spPr>
          <a:xfrm>
            <a:off x="9499414" y="749777"/>
            <a:ext cx="57259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End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3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52669"/>
            <a:ext cx="12192000" cy="0"/>
          </a:xfrm>
          <a:prstGeom prst="line">
            <a:avLst/>
          </a:prstGeom>
          <a:ln w="12700">
            <a:solidFill>
              <a:srgbClr val="A36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4918649" y="276562"/>
            <a:ext cx="384043" cy="384043"/>
          </a:xfrm>
          <a:prstGeom prst="ellipse">
            <a:avLst/>
          </a:prstGeom>
          <a:solidFill>
            <a:srgbClr val="8267CF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타원 7"/>
          <p:cNvSpPr/>
          <p:nvPr/>
        </p:nvSpPr>
        <p:spPr>
          <a:xfrm>
            <a:off x="2704382" y="276562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타원 8"/>
          <p:cNvSpPr/>
          <p:nvPr/>
        </p:nvSpPr>
        <p:spPr>
          <a:xfrm>
            <a:off x="7193423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타원 9"/>
          <p:cNvSpPr/>
          <p:nvPr/>
        </p:nvSpPr>
        <p:spPr>
          <a:xfrm>
            <a:off x="9593690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2395714" y="738055"/>
            <a:ext cx="84350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rgbClr val="E2E2E2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Object</a:t>
            </a:r>
            <a:endParaRPr lang="ko-KR" altLang="en-US" sz="2133" spc="-200" dirty="0">
              <a:solidFill>
                <a:srgbClr val="E2E2E2">
                  <a:alpha val="99000"/>
                </a:srgb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03655" y="749777"/>
            <a:ext cx="1225015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b="1" spc="-200" dirty="0">
                <a:solidFill>
                  <a:srgbClr val="8E76D4"/>
                </a:solidFill>
                <a:latin typeface="KT&amp;G 상상본문OTF M" pitchFamily="50" charset="-127"/>
                <a:ea typeface="KT&amp;G 상상본문OTF M" pitchFamily="50" charset="-127"/>
              </a:rPr>
              <a:t>Modeling</a:t>
            </a:r>
            <a:endParaRPr lang="ko-KR" altLang="en-US" sz="2133" b="1" spc="-200" dirty="0">
              <a:solidFill>
                <a:srgbClr val="8E76D4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5403" y="749777"/>
            <a:ext cx="107183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Research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289" y="1715934"/>
            <a:ext cx="3775393" cy="81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8267CF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Graph Modeling</a:t>
            </a:r>
            <a:endParaRPr lang="ko-KR" altLang="en-US" sz="3600" b="1" dirty="0">
              <a:solidFill>
                <a:srgbClr val="8267CF">
                  <a:alpha val="99000"/>
                </a:srgb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83A457-9600-4126-A2A5-8C3D3D334260}"/>
              </a:ext>
            </a:extLst>
          </p:cNvPr>
          <p:cNvSpPr txBox="1"/>
          <p:nvPr/>
        </p:nvSpPr>
        <p:spPr>
          <a:xfrm>
            <a:off x="696653" y="2984868"/>
            <a:ext cx="6495753" cy="1479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dirty="0">
                <a:solidFill>
                  <a:srgbClr val="8E76D4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Node : </a:t>
            </a:r>
            <a:r>
              <a:rPr lang="ko-KR" altLang="en-US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여행지</a:t>
            </a:r>
            <a:endParaRPr lang="en-US" altLang="ko-KR" sz="2400" dirty="0">
              <a:solidFill>
                <a:schemeClr val="bg2">
                  <a:lumMod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400" dirty="0">
                <a:solidFill>
                  <a:srgbClr val="8E76D4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Edges : </a:t>
            </a:r>
            <a:r>
              <a:rPr lang="ko-KR" altLang="en-US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경로</a:t>
            </a:r>
            <a:endParaRPr lang="en-US" altLang="ko-KR" sz="2400" dirty="0">
              <a:solidFill>
                <a:schemeClr val="bg2">
                  <a:lumMod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400" dirty="0">
                <a:solidFill>
                  <a:srgbClr val="8E76D4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Weight : </a:t>
            </a:r>
            <a:r>
              <a:rPr lang="ko-KR" altLang="en-US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이동 시간</a:t>
            </a:r>
            <a:r>
              <a:rPr lang="en-US" altLang="ko-KR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여행지 시간 별 유동 인구</a:t>
            </a:r>
            <a:endParaRPr lang="en-US" altLang="ko-KR" sz="2400" dirty="0">
              <a:solidFill>
                <a:schemeClr val="bg2">
                  <a:lumMod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65214B-1DD4-4B31-9DEB-13E4D8641F41}"/>
              </a:ext>
            </a:extLst>
          </p:cNvPr>
          <p:cNvSpPr txBox="1"/>
          <p:nvPr/>
        </p:nvSpPr>
        <p:spPr>
          <a:xfrm>
            <a:off x="9499414" y="749777"/>
            <a:ext cx="57259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End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680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52669"/>
            <a:ext cx="12192000" cy="0"/>
          </a:xfrm>
          <a:prstGeom prst="line">
            <a:avLst/>
          </a:prstGeom>
          <a:ln w="12700">
            <a:solidFill>
              <a:srgbClr val="A36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4918649" y="276562"/>
            <a:ext cx="384043" cy="384043"/>
          </a:xfrm>
          <a:prstGeom prst="ellipse">
            <a:avLst/>
          </a:prstGeom>
          <a:solidFill>
            <a:srgbClr val="8267CF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타원 7"/>
          <p:cNvSpPr/>
          <p:nvPr/>
        </p:nvSpPr>
        <p:spPr>
          <a:xfrm>
            <a:off x="2704382" y="276562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타원 8"/>
          <p:cNvSpPr/>
          <p:nvPr/>
        </p:nvSpPr>
        <p:spPr>
          <a:xfrm>
            <a:off x="7193423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타원 9"/>
          <p:cNvSpPr/>
          <p:nvPr/>
        </p:nvSpPr>
        <p:spPr>
          <a:xfrm>
            <a:off x="9593690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2395714" y="738055"/>
            <a:ext cx="84350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rgbClr val="E2E2E2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Object</a:t>
            </a:r>
            <a:endParaRPr lang="ko-KR" altLang="en-US" sz="2133" spc="-200" dirty="0">
              <a:solidFill>
                <a:srgbClr val="E2E2E2">
                  <a:alpha val="99000"/>
                </a:srgb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03655" y="749777"/>
            <a:ext cx="1225015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b="1" spc="-200" dirty="0">
                <a:solidFill>
                  <a:srgbClr val="8E76D4"/>
                </a:solidFill>
                <a:latin typeface="KT&amp;G 상상본문OTF M" pitchFamily="50" charset="-127"/>
                <a:ea typeface="KT&amp;G 상상본문OTF M" pitchFamily="50" charset="-127"/>
              </a:rPr>
              <a:t>Modeling</a:t>
            </a:r>
            <a:endParaRPr lang="ko-KR" altLang="en-US" sz="2133" b="1" spc="-200" dirty="0">
              <a:solidFill>
                <a:srgbClr val="8E76D4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5403" y="749777"/>
            <a:ext cx="107183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Research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98014" y="1444004"/>
            <a:ext cx="3775393" cy="81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8267CF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Graph Modeling</a:t>
            </a:r>
            <a:endParaRPr lang="ko-KR" altLang="en-US" sz="3600" b="1" dirty="0">
              <a:solidFill>
                <a:srgbClr val="8267CF">
                  <a:alpha val="99000"/>
                </a:srgb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EFBB371-910E-413C-AF87-931114C7151F}"/>
              </a:ext>
            </a:extLst>
          </p:cNvPr>
          <p:cNvSpPr/>
          <p:nvPr/>
        </p:nvSpPr>
        <p:spPr>
          <a:xfrm>
            <a:off x="1039091" y="3546764"/>
            <a:ext cx="678873" cy="678873"/>
          </a:xfrm>
          <a:prstGeom prst="ellipse">
            <a:avLst/>
          </a:prstGeom>
          <a:solidFill>
            <a:srgbClr val="E2E2E2"/>
          </a:solidFill>
          <a:ln>
            <a:solidFill>
              <a:srgbClr val="8E76D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8E76D4"/>
                </a:solidFill>
              </a:rPr>
              <a:t>A</a:t>
            </a:r>
            <a:endParaRPr lang="ko-KR" altLang="en-US" sz="2800" dirty="0">
              <a:solidFill>
                <a:srgbClr val="8E76D4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5A7A041-7B1A-4A1E-B092-A91842B2517E}"/>
              </a:ext>
            </a:extLst>
          </p:cNvPr>
          <p:cNvSpPr/>
          <p:nvPr/>
        </p:nvSpPr>
        <p:spPr>
          <a:xfrm>
            <a:off x="3575371" y="3020291"/>
            <a:ext cx="678873" cy="678873"/>
          </a:xfrm>
          <a:prstGeom prst="ellipse">
            <a:avLst/>
          </a:prstGeom>
          <a:solidFill>
            <a:srgbClr val="E2E2E2"/>
          </a:solidFill>
          <a:ln>
            <a:solidFill>
              <a:srgbClr val="8E76D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8E76D4"/>
                </a:solidFill>
              </a:rPr>
              <a:t>B</a:t>
            </a:r>
            <a:endParaRPr lang="ko-KR" altLang="en-US" sz="2800" dirty="0">
              <a:solidFill>
                <a:srgbClr val="8E76D4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6AA3655-F324-4325-914E-DF8B15CD257D}"/>
              </a:ext>
            </a:extLst>
          </p:cNvPr>
          <p:cNvSpPr/>
          <p:nvPr/>
        </p:nvSpPr>
        <p:spPr>
          <a:xfrm>
            <a:off x="3914807" y="5698050"/>
            <a:ext cx="678873" cy="678873"/>
          </a:xfrm>
          <a:prstGeom prst="ellipse">
            <a:avLst/>
          </a:prstGeom>
          <a:solidFill>
            <a:srgbClr val="E2E2E2"/>
          </a:solidFill>
          <a:ln>
            <a:solidFill>
              <a:srgbClr val="8E76D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8E76D4"/>
                </a:solidFill>
              </a:rPr>
              <a:t>C</a:t>
            </a:r>
            <a:endParaRPr lang="ko-KR" altLang="en-US" sz="2800" dirty="0">
              <a:solidFill>
                <a:srgbClr val="8E76D4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8DE8D8E-85E0-41EA-B86B-3D113C0F81F0}"/>
              </a:ext>
            </a:extLst>
          </p:cNvPr>
          <p:cNvSpPr/>
          <p:nvPr/>
        </p:nvSpPr>
        <p:spPr>
          <a:xfrm>
            <a:off x="6686687" y="4381487"/>
            <a:ext cx="678873" cy="678873"/>
          </a:xfrm>
          <a:prstGeom prst="ellipse">
            <a:avLst/>
          </a:prstGeom>
          <a:solidFill>
            <a:srgbClr val="E2E2E2"/>
          </a:solidFill>
          <a:ln>
            <a:solidFill>
              <a:srgbClr val="8E76D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8E76D4"/>
                </a:solidFill>
              </a:rPr>
              <a:t>D</a:t>
            </a:r>
            <a:endParaRPr lang="ko-KR" altLang="en-US" sz="2800" dirty="0">
              <a:solidFill>
                <a:srgbClr val="8E76D4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3C0D24-60CD-48D7-B7C5-F9E7F79DFEE6}"/>
              </a:ext>
            </a:extLst>
          </p:cNvPr>
          <p:cNvSpPr txBox="1"/>
          <p:nvPr/>
        </p:nvSpPr>
        <p:spPr>
          <a:xfrm>
            <a:off x="565147" y="4301560"/>
            <a:ext cx="162676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rgbClr val="8E76D4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유동인구</a:t>
            </a:r>
            <a:r>
              <a:rPr lang="en-US" altLang="ko-KR" sz="1600" dirty="0">
                <a:solidFill>
                  <a:srgbClr val="8E76D4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 :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1353EB-61F0-4088-B174-9AC815ABD6C4}"/>
              </a:ext>
            </a:extLst>
          </p:cNvPr>
          <p:cNvSpPr txBox="1"/>
          <p:nvPr/>
        </p:nvSpPr>
        <p:spPr>
          <a:xfrm>
            <a:off x="3101427" y="3766271"/>
            <a:ext cx="162676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rgbClr val="8E76D4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유동인구</a:t>
            </a:r>
            <a:r>
              <a:rPr lang="en-US" altLang="ko-KR" sz="1600" dirty="0">
                <a:solidFill>
                  <a:srgbClr val="8E76D4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 :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80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26A03-6CE7-4A05-899C-EAD2BAF25420}"/>
              </a:ext>
            </a:extLst>
          </p:cNvPr>
          <p:cNvSpPr txBox="1"/>
          <p:nvPr/>
        </p:nvSpPr>
        <p:spPr>
          <a:xfrm>
            <a:off x="6212743" y="5067011"/>
            <a:ext cx="162676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rgbClr val="8E76D4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유동인구</a:t>
            </a:r>
            <a:r>
              <a:rPr lang="en-US" altLang="ko-KR" sz="1600" dirty="0">
                <a:solidFill>
                  <a:srgbClr val="8E76D4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 :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0F77BA-D571-4BC3-AC98-93B3BEBC9ECA}"/>
              </a:ext>
            </a:extLst>
          </p:cNvPr>
          <p:cNvSpPr txBox="1"/>
          <p:nvPr/>
        </p:nvSpPr>
        <p:spPr>
          <a:xfrm>
            <a:off x="3587746" y="5187363"/>
            <a:ext cx="162676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rgbClr val="8E76D4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유동인구</a:t>
            </a:r>
            <a:r>
              <a:rPr lang="en-US" altLang="ko-KR" sz="1600" dirty="0">
                <a:solidFill>
                  <a:srgbClr val="8E76D4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 :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70</a:t>
            </a: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CD2FEDE8-09FA-4E60-9D32-566A76E614E2}"/>
              </a:ext>
            </a:extLst>
          </p:cNvPr>
          <p:cNvSpPr/>
          <p:nvPr/>
        </p:nvSpPr>
        <p:spPr>
          <a:xfrm>
            <a:off x="1219200" y="2781439"/>
            <a:ext cx="318654" cy="658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7848E9-62A7-4D89-9D56-279A02CA26C4}"/>
              </a:ext>
            </a:extLst>
          </p:cNvPr>
          <p:cNvSpPr txBox="1"/>
          <p:nvPr/>
        </p:nvSpPr>
        <p:spPr>
          <a:xfrm>
            <a:off x="9499414" y="749777"/>
            <a:ext cx="57259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End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00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52669"/>
            <a:ext cx="12192000" cy="0"/>
          </a:xfrm>
          <a:prstGeom prst="line">
            <a:avLst/>
          </a:prstGeom>
          <a:ln w="12700">
            <a:solidFill>
              <a:srgbClr val="A36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4918649" y="276562"/>
            <a:ext cx="384043" cy="384043"/>
          </a:xfrm>
          <a:prstGeom prst="ellipse">
            <a:avLst/>
          </a:prstGeom>
          <a:solidFill>
            <a:srgbClr val="8267CF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타원 7"/>
          <p:cNvSpPr/>
          <p:nvPr/>
        </p:nvSpPr>
        <p:spPr>
          <a:xfrm>
            <a:off x="2704382" y="276562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타원 8"/>
          <p:cNvSpPr/>
          <p:nvPr/>
        </p:nvSpPr>
        <p:spPr>
          <a:xfrm>
            <a:off x="7193423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타원 9"/>
          <p:cNvSpPr/>
          <p:nvPr/>
        </p:nvSpPr>
        <p:spPr>
          <a:xfrm>
            <a:off x="9593690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2395714" y="738055"/>
            <a:ext cx="84350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rgbClr val="E2E2E2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Object</a:t>
            </a:r>
            <a:endParaRPr lang="ko-KR" altLang="en-US" sz="2133" spc="-200" dirty="0">
              <a:solidFill>
                <a:srgbClr val="E2E2E2">
                  <a:alpha val="99000"/>
                </a:srgb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03655" y="749777"/>
            <a:ext cx="1225015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b="1" spc="-200" dirty="0">
                <a:solidFill>
                  <a:srgbClr val="8E76D4"/>
                </a:solidFill>
                <a:latin typeface="KT&amp;G 상상본문OTF M" pitchFamily="50" charset="-127"/>
                <a:ea typeface="KT&amp;G 상상본문OTF M" pitchFamily="50" charset="-127"/>
              </a:rPr>
              <a:t>Modeling</a:t>
            </a:r>
            <a:endParaRPr lang="ko-KR" altLang="en-US" sz="2133" b="1" spc="-200" dirty="0">
              <a:solidFill>
                <a:srgbClr val="8E76D4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5403" y="749777"/>
            <a:ext cx="107183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Research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98014" y="1444004"/>
            <a:ext cx="3775393" cy="81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8267CF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Graph Modeling</a:t>
            </a:r>
            <a:endParaRPr lang="ko-KR" altLang="en-US" sz="3600" b="1" dirty="0">
              <a:solidFill>
                <a:srgbClr val="8267CF">
                  <a:alpha val="99000"/>
                </a:srgb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EFBB371-910E-413C-AF87-931114C7151F}"/>
              </a:ext>
            </a:extLst>
          </p:cNvPr>
          <p:cNvSpPr/>
          <p:nvPr/>
        </p:nvSpPr>
        <p:spPr>
          <a:xfrm>
            <a:off x="1039091" y="3546764"/>
            <a:ext cx="678873" cy="678873"/>
          </a:xfrm>
          <a:prstGeom prst="ellipse">
            <a:avLst/>
          </a:prstGeom>
          <a:solidFill>
            <a:srgbClr val="E2E2E2"/>
          </a:solidFill>
          <a:ln>
            <a:solidFill>
              <a:srgbClr val="8E76D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8E76D4"/>
                </a:solidFill>
              </a:rPr>
              <a:t>A</a:t>
            </a:r>
            <a:endParaRPr lang="ko-KR" altLang="en-US" sz="2800" dirty="0">
              <a:solidFill>
                <a:srgbClr val="8E76D4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5A7A041-7B1A-4A1E-B092-A91842B2517E}"/>
              </a:ext>
            </a:extLst>
          </p:cNvPr>
          <p:cNvSpPr/>
          <p:nvPr/>
        </p:nvSpPr>
        <p:spPr>
          <a:xfrm>
            <a:off x="3575371" y="3020291"/>
            <a:ext cx="678873" cy="678873"/>
          </a:xfrm>
          <a:prstGeom prst="ellipse">
            <a:avLst/>
          </a:prstGeom>
          <a:solidFill>
            <a:srgbClr val="E2E2E2"/>
          </a:solidFill>
          <a:ln>
            <a:solidFill>
              <a:srgbClr val="8E76D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8E76D4"/>
                </a:solidFill>
              </a:rPr>
              <a:t>B</a:t>
            </a:r>
            <a:endParaRPr lang="ko-KR" altLang="en-US" sz="2800" dirty="0">
              <a:solidFill>
                <a:srgbClr val="8E76D4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6AA3655-F324-4325-914E-DF8B15CD257D}"/>
              </a:ext>
            </a:extLst>
          </p:cNvPr>
          <p:cNvSpPr/>
          <p:nvPr/>
        </p:nvSpPr>
        <p:spPr>
          <a:xfrm>
            <a:off x="3914807" y="5698050"/>
            <a:ext cx="678873" cy="678873"/>
          </a:xfrm>
          <a:prstGeom prst="ellipse">
            <a:avLst/>
          </a:prstGeom>
          <a:solidFill>
            <a:srgbClr val="E2E2E2"/>
          </a:solidFill>
          <a:ln>
            <a:solidFill>
              <a:srgbClr val="8E76D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8E76D4"/>
                </a:solidFill>
              </a:rPr>
              <a:t>C</a:t>
            </a:r>
            <a:endParaRPr lang="ko-KR" altLang="en-US" sz="2800" dirty="0">
              <a:solidFill>
                <a:srgbClr val="8E76D4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8DE8D8E-85E0-41EA-B86B-3D113C0F81F0}"/>
              </a:ext>
            </a:extLst>
          </p:cNvPr>
          <p:cNvSpPr/>
          <p:nvPr/>
        </p:nvSpPr>
        <p:spPr>
          <a:xfrm>
            <a:off x="6686687" y="4381487"/>
            <a:ext cx="678873" cy="678873"/>
          </a:xfrm>
          <a:prstGeom prst="ellipse">
            <a:avLst/>
          </a:prstGeom>
          <a:solidFill>
            <a:srgbClr val="E2E2E2"/>
          </a:solidFill>
          <a:ln>
            <a:solidFill>
              <a:srgbClr val="8E76D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8E76D4"/>
                </a:solidFill>
              </a:rPr>
              <a:t>D</a:t>
            </a:r>
            <a:endParaRPr lang="ko-KR" altLang="en-US" sz="2800" dirty="0">
              <a:solidFill>
                <a:srgbClr val="8E76D4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3C0D24-60CD-48D7-B7C5-F9E7F79DFEE6}"/>
              </a:ext>
            </a:extLst>
          </p:cNvPr>
          <p:cNvSpPr txBox="1"/>
          <p:nvPr/>
        </p:nvSpPr>
        <p:spPr>
          <a:xfrm>
            <a:off x="565147" y="4301560"/>
            <a:ext cx="162676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rgbClr val="8E76D4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유동인구</a:t>
            </a:r>
            <a:r>
              <a:rPr lang="en-US" altLang="ko-KR" sz="1600" dirty="0">
                <a:solidFill>
                  <a:srgbClr val="8E76D4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 :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1353EB-61F0-4088-B174-9AC815ABD6C4}"/>
              </a:ext>
            </a:extLst>
          </p:cNvPr>
          <p:cNvSpPr txBox="1"/>
          <p:nvPr/>
        </p:nvSpPr>
        <p:spPr>
          <a:xfrm>
            <a:off x="3101427" y="3766271"/>
            <a:ext cx="162676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rgbClr val="8E76D4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유동인구</a:t>
            </a:r>
            <a:r>
              <a:rPr lang="en-US" altLang="ko-KR" sz="1600" dirty="0">
                <a:solidFill>
                  <a:srgbClr val="8E76D4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 :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80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26A03-6CE7-4A05-899C-EAD2BAF25420}"/>
              </a:ext>
            </a:extLst>
          </p:cNvPr>
          <p:cNvSpPr txBox="1"/>
          <p:nvPr/>
        </p:nvSpPr>
        <p:spPr>
          <a:xfrm>
            <a:off x="6212743" y="5067011"/>
            <a:ext cx="162676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rgbClr val="8E76D4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유동인구</a:t>
            </a:r>
            <a:r>
              <a:rPr lang="en-US" altLang="ko-KR" sz="1600" dirty="0">
                <a:solidFill>
                  <a:srgbClr val="8E76D4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 :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0F77BA-D571-4BC3-AC98-93B3BEBC9ECA}"/>
              </a:ext>
            </a:extLst>
          </p:cNvPr>
          <p:cNvSpPr txBox="1"/>
          <p:nvPr/>
        </p:nvSpPr>
        <p:spPr>
          <a:xfrm>
            <a:off x="3587746" y="5187363"/>
            <a:ext cx="162676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rgbClr val="8E76D4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유동인구</a:t>
            </a:r>
            <a:r>
              <a:rPr lang="en-US" altLang="ko-KR" sz="1600" dirty="0">
                <a:solidFill>
                  <a:srgbClr val="8E76D4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 :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70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FD2DAC8-8E2F-4977-B88C-0D0337097C6C}"/>
              </a:ext>
            </a:extLst>
          </p:cNvPr>
          <p:cNvCxnSpPr>
            <a:stCxn id="2" idx="6"/>
            <a:endCxn id="18" idx="2"/>
          </p:cNvCxnSpPr>
          <p:nvPr/>
        </p:nvCxnSpPr>
        <p:spPr>
          <a:xfrm flipV="1">
            <a:off x="1717964" y="3359728"/>
            <a:ext cx="1857407" cy="526473"/>
          </a:xfrm>
          <a:prstGeom prst="straightConnector1">
            <a:avLst/>
          </a:prstGeom>
          <a:ln>
            <a:solidFill>
              <a:srgbClr val="8E76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9C49811-FB83-44D4-BB9F-426472DC10A1}"/>
              </a:ext>
            </a:extLst>
          </p:cNvPr>
          <p:cNvSpPr txBox="1"/>
          <p:nvPr/>
        </p:nvSpPr>
        <p:spPr>
          <a:xfrm>
            <a:off x="1833287" y="3162366"/>
            <a:ext cx="162676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1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시간 이동</a:t>
            </a:r>
            <a:endParaRPr lang="en-US" altLang="ko-KR" sz="1600" b="1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9861A2DD-BE00-4866-B7A7-ADABCDAD98E8}"/>
              </a:ext>
            </a:extLst>
          </p:cNvPr>
          <p:cNvSpPr/>
          <p:nvPr/>
        </p:nvSpPr>
        <p:spPr>
          <a:xfrm>
            <a:off x="1219200" y="2781439"/>
            <a:ext cx="318654" cy="658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13F894-DA43-4EBB-826C-A4E245099F6F}"/>
              </a:ext>
            </a:extLst>
          </p:cNvPr>
          <p:cNvSpPr txBox="1"/>
          <p:nvPr/>
        </p:nvSpPr>
        <p:spPr>
          <a:xfrm>
            <a:off x="9499414" y="749777"/>
            <a:ext cx="57259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End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7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52669"/>
            <a:ext cx="12192000" cy="0"/>
          </a:xfrm>
          <a:prstGeom prst="line">
            <a:avLst/>
          </a:prstGeom>
          <a:ln w="12700">
            <a:solidFill>
              <a:srgbClr val="A36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4918649" y="276562"/>
            <a:ext cx="384043" cy="384043"/>
          </a:xfrm>
          <a:prstGeom prst="ellipse">
            <a:avLst/>
          </a:prstGeom>
          <a:solidFill>
            <a:srgbClr val="8267CF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타원 7"/>
          <p:cNvSpPr/>
          <p:nvPr/>
        </p:nvSpPr>
        <p:spPr>
          <a:xfrm>
            <a:off x="2704382" y="276562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타원 8"/>
          <p:cNvSpPr/>
          <p:nvPr/>
        </p:nvSpPr>
        <p:spPr>
          <a:xfrm>
            <a:off x="7193423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타원 9"/>
          <p:cNvSpPr/>
          <p:nvPr/>
        </p:nvSpPr>
        <p:spPr>
          <a:xfrm>
            <a:off x="9593690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2395714" y="738055"/>
            <a:ext cx="84350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rgbClr val="E2E2E2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Object</a:t>
            </a:r>
            <a:endParaRPr lang="ko-KR" altLang="en-US" sz="2133" spc="-200" dirty="0">
              <a:solidFill>
                <a:srgbClr val="E2E2E2">
                  <a:alpha val="99000"/>
                </a:srgb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03655" y="749777"/>
            <a:ext cx="1225015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b="1" spc="-200" dirty="0">
                <a:solidFill>
                  <a:srgbClr val="8E76D4"/>
                </a:solidFill>
                <a:latin typeface="KT&amp;G 상상본문OTF M" pitchFamily="50" charset="-127"/>
                <a:ea typeface="KT&amp;G 상상본문OTF M" pitchFamily="50" charset="-127"/>
              </a:rPr>
              <a:t>Modeling</a:t>
            </a:r>
            <a:endParaRPr lang="ko-KR" altLang="en-US" sz="2133" b="1" spc="-200" dirty="0">
              <a:solidFill>
                <a:srgbClr val="8E76D4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5403" y="749777"/>
            <a:ext cx="107183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Research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98014" y="1444004"/>
            <a:ext cx="3775393" cy="81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8267CF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Graph Modeling</a:t>
            </a:r>
            <a:endParaRPr lang="ko-KR" altLang="en-US" sz="3600" b="1" dirty="0">
              <a:solidFill>
                <a:srgbClr val="8267CF">
                  <a:alpha val="99000"/>
                </a:srgb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EFBB371-910E-413C-AF87-931114C7151F}"/>
              </a:ext>
            </a:extLst>
          </p:cNvPr>
          <p:cNvSpPr/>
          <p:nvPr/>
        </p:nvSpPr>
        <p:spPr>
          <a:xfrm>
            <a:off x="1039091" y="3546764"/>
            <a:ext cx="678873" cy="678873"/>
          </a:xfrm>
          <a:prstGeom prst="ellipse">
            <a:avLst/>
          </a:prstGeom>
          <a:solidFill>
            <a:srgbClr val="E2E2E2"/>
          </a:solidFill>
          <a:ln>
            <a:solidFill>
              <a:srgbClr val="8E76D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8E76D4"/>
                </a:solidFill>
              </a:rPr>
              <a:t>A</a:t>
            </a:r>
            <a:endParaRPr lang="ko-KR" altLang="en-US" sz="2800" dirty="0">
              <a:solidFill>
                <a:srgbClr val="8E76D4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5A7A041-7B1A-4A1E-B092-A91842B2517E}"/>
              </a:ext>
            </a:extLst>
          </p:cNvPr>
          <p:cNvSpPr/>
          <p:nvPr/>
        </p:nvSpPr>
        <p:spPr>
          <a:xfrm>
            <a:off x="3575371" y="3020291"/>
            <a:ext cx="678873" cy="678873"/>
          </a:xfrm>
          <a:prstGeom prst="ellipse">
            <a:avLst/>
          </a:prstGeom>
          <a:solidFill>
            <a:srgbClr val="E2E2E2"/>
          </a:solidFill>
          <a:ln>
            <a:solidFill>
              <a:srgbClr val="8E76D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8E76D4"/>
                </a:solidFill>
              </a:rPr>
              <a:t>B</a:t>
            </a:r>
            <a:endParaRPr lang="ko-KR" altLang="en-US" sz="2800" dirty="0">
              <a:solidFill>
                <a:srgbClr val="8E76D4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6AA3655-F324-4325-914E-DF8B15CD257D}"/>
              </a:ext>
            </a:extLst>
          </p:cNvPr>
          <p:cNvSpPr/>
          <p:nvPr/>
        </p:nvSpPr>
        <p:spPr>
          <a:xfrm>
            <a:off x="3914807" y="5698050"/>
            <a:ext cx="678873" cy="678873"/>
          </a:xfrm>
          <a:prstGeom prst="ellipse">
            <a:avLst/>
          </a:prstGeom>
          <a:solidFill>
            <a:srgbClr val="E2E2E2"/>
          </a:solidFill>
          <a:ln>
            <a:solidFill>
              <a:srgbClr val="8E76D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8E76D4"/>
                </a:solidFill>
              </a:rPr>
              <a:t>C</a:t>
            </a:r>
            <a:endParaRPr lang="ko-KR" altLang="en-US" sz="2800" dirty="0">
              <a:solidFill>
                <a:srgbClr val="8E76D4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8DE8D8E-85E0-41EA-B86B-3D113C0F81F0}"/>
              </a:ext>
            </a:extLst>
          </p:cNvPr>
          <p:cNvSpPr/>
          <p:nvPr/>
        </p:nvSpPr>
        <p:spPr>
          <a:xfrm>
            <a:off x="6686687" y="4381487"/>
            <a:ext cx="678873" cy="678873"/>
          </a:xfrm>
          <a:prstGeom prst="ellipse">
            <a:avLst/>
          </a:prstGeom>
          <a:solidFill>
            <a:srgbClr val="E2E2E2"/>
          </a:solidFill>
          <a:ln>
            <a:solidFill>
              <a:srgbClr val="8E76D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8E76D4"/>
                </a:solidFill>
              </a:rPr>
              <a:t>D</a:t>
            </a:r>
            <a:endParaRPr lang="ko-KR" altLang="en-US" sz="2800" dirty="0">
              <a:solidFill>
                <a:srgbClr val="8E76D4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3C0D24-60CD-48D7-B7C5-F9E7F79DFEE6}"/>
              </a:ext>
            </a:extLst>
          </p:cNvPr>
          <p:cNvSpPr txBox="1"/>
          <p:nvPr/>
        </p:nvSpPr>
        <p:spPr>
          <a:xfrm>
            <a:off x="565147" y="4301560"/>
            <a:ext cx="162676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rgbClr val="8E76D4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유동인구</a:t>
            </a:r>
            <a:r>
              <a:rPr lang="en-US" altLang="ko-KR" sz="1600" dirty="0">
                <a:solidFill>
                  <a:srgbClr val="8E76D4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 :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120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1353EB-61F0-4088-B174-9AC815ABD6C4}"/>
              </a:ext>
            </a:extLst>
          </p:cNvPr>
          <p:cNvSpPr txBox="1"/>
          <p:nvPr/>
        </p:nvSpPr>
        <p:spPr>
          <a:xfrm>
            <a:off x="3101427" y="3766271"/>
            <a:ext cx="162676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rgbClr val="8E76D4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유동인구</a:t>
            </a:r>
            <a:r>
              <a:rPr lang="en-US" altLang="ko-KR" sz="1600" dirty="0">
                <a:solidFill>
                  <a:srgbClr val="8E76D4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 :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50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26A03-6CE7-4A05-899C-EAD2BAF25420}"/>
              </a:ext>
            </a:extLst>
          </p:cNvPr>
          <p:cNvSpPr txBox="1"/>
          <p:nvPr/>
        </p:nvSpPr>
        <p:spPr>
          <a:xfrm>
            <a:off x="6212743" y="5067011"/>
            <a:ext cx="162676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rgbClr val="8E76D4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유동인구</a:t>
            </a:r>
            <a:r>
              <a:rPr lang="en-US" altLang="ko-KR" sz="1600" dirty="0">
                <a:solidFill>
                  <a:srgbClr val="8E76D4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 :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80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0F77BA-D571-4BC3-AC98-93B3BEBC9ECA}"/>
              </a:ext>
            </a:extLst>
          </p:cNvPr>
          <p:cNvSpPr txBox="1"/>
          <p:nvPr/>
        </p:nvSpPr>
        <p:spPr>
          <a:xfrm>
            <a:off x="3587746" y="5187363"/>
            <a:ext cx="162676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rgbClr val="8E76D4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유동인구</a:t>
            </a:r>
            <a:r>
              <a:rPr lang="en-US" altLang="ko-KR" sz="1600" dirty="0">
                <a:solidFill>
                  <a:srgbClr val="8E76D4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 :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100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9861A2DD-BE00-4866-B7A7-ADABCDAD98E8}"/>
              </a:ext>
            </a:extLst>
          </p:cNvPr>
          <p:cNvSpPr/>
          <p:nvPr/>
        </p:nvSpPr>
        <p:spPr>
          <a:xfrm>
            <a:off x="3755480" y="2295404"/>
            <a:ext cx="318654" cy="658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B1119B9-2012-4A90-BE61-C5161F5A7938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4154825" y="3599745"/>
            <a:ext cx="2631281" cy="881161"/>
          </a:xfrm>
          <a:prstGeom prst="straightConnector1">
            <a:avLst/>
          </a:prstGeom>
          <a:ln>
            <a:solidFill>
              <a:srgbClr val="8E76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BA66031-5B04-4B67-88E7-00F3E141A073}"/>
              </a:ext>
            </a:extLst>
          </p:cNvPr>
          <p:cNvCxnSpPr>
            <a:cxnSpLocks/>
            <a:stCxn id="18" idx="5"/>
            <a:endCxn id="19" idx="0"/>
          </p:cNvCxnSpPr>
          <p:nvPr/>
        </p:nvCxnSpPr>
        <p:spPr>
          <a:xfrm>
            <a:off x="4154825" y="3599745"/>
            <a:ext cx="99419" cy="2098305"/>
          </a:xfrm>
          <a:prstGeom prst="straightConnector1">
            <a:avLst/>
          </a:prstGeom>
          <a:ln>
            <a:solidFill>
              <a:srgbClr val="8E76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180E3B2-2FC0-4F1A-B0AC-5AB0F68113BD}"/>
              </a:ext>
            </a:extLst>
          </p:cNvPr>
          <p:cNvSpPr txBox="1"/>
          <p:nvPr/>
        </p:nvSpPr>
        <p:spPr>
          <a:xfrm>
            <a:off x="9499414" y="749777"/>
            <a:ext cx="57259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End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83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52669"/>
            <a:ext cx="12192000" cy="0"/>
          </a:xfrm>
          <a:prstGeom prst="line">
            <a:avLst/>
          </a:prstGeom>
          <a:ln w="12700">
            <a:solidFill>
              <a:srgbClr val="A36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4918649" y="276562"/>
            <a:ext cx="384043" cy="384043"/>
          </a:xfrm>
          <a:prstGeom prst="ellipse">
            <a:avLst/>
          </a:prstGeom>
          <a:solidFill>
            <a:srgbClr val="8267CF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타원 7"/>
          <p:cNvSpPr/>
          <p:nvPr/>
        </p:nvSpPr>
        <p:spPr>
          <a:xfrm>
            <a:off x="2704382" y="276562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타원 8"/>
          <p:cNvSpPr/>
          <p:nvPr/>
        </p:nvSpPr>
        <p:spPr>
          <a:xfrm>
            <a:off x="7193423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타원 9"/>
          <p:cNvSpPr/>
          <p:nvPr/>
        </p:nvSpPr>
        <p:spPr>
          <a:xfrm>
            <a:off x="9593690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2395714" y="738055"/>
            <a:ext cx="84350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rgbClr val="E2E2E2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Object</a:t>
            </a:r>
            <a:endParaRPr lang="ko-KR" altLang="en-US" sz="2133" spc="-200" dirty="0">
              <a:solidFill>
                <a:srgbClr val="E2E2E2">
                  <a:alpha val="99000"/>
                </a:srgb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03655" y="749777"/>
            <a:ext cx="1225015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b="1" spc="-200" dirty="0">
                <a:solidFill>
                  <a:srgbClr val="8E76D4"/>
                </a:solidFill>
                <a:latin typeface="KT&amp;G 상상본문OTF M" pitchFamily="50" charset="-127"/>
                <a:ea typeface="KT&amp;G 상상본문OTF M" pitchFamily="50" charset="-127"/>
              </a:rPr>
              <a:t>Modeling</a:t>
            </a:r>
            <a:endParaRPr lang="ko-KR" altLang="en-US" sz="2133" b="1" spc="-200" dirty="0">
              <a:solidFill>
                <a:srgbClr val="8E76D4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5403" y="749777"/>
            <a:ext cx="107183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Research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83A457-9600-4126-A2A5-8C3D3D334260}"/>
              </a:ext>
            </a:extLst>
          </p:cNvPr>
          <p:cNvSpPr txBox="1"/>
          <p:nvPr/>
        </p:nvSpPr>
        <p:spPr>
          <a:xfrm>
            <a:off x="696653" y="2984868"/>
            <a:ext cx="5545108" cy="1479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이동시간과 유동인구 간의 적절한 관계</a:t>
            </a:r>
            <a:endParaRPr lang="en-US" altLang="ko-KR" sz="2400" dirty="0">
              <a:solidFill>
                <a:schemeClr val="bg2">
                  <a:lumMod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Graph </a:t>
            </a:r>
            <a:r>
              <a:rPr lang="ko-KR" altLang="en-US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경로 선택 최적의 알고리즘</a:t>
            </a:r>
            <a:endParaRPr lang="en-US" altLang="ko-KR" sz="2400" dirty="0">
              <a:solidFill>
                <a:schemeClr val="bg2">
                  <a:lumMod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사용하기 쉬운 </a:t>
            </a:r>
            <a:r>
              <a:rPr lang="en-US" altLang="ko-KR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GUI </a:t>
            </a:r>
            <a:r>
              <a:rPr lang="ko-KR" altLang="en-US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구현</a:t>
            </a:r>
            <a:endParaRPr lang="en-US" altLang="ko-KR" sz="2400" dirty="0">
              <a:solidFill>
                <a:schemeClr val="bg2">
                  <a:lumMod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4D7713-9CAD-4A74-A961-16D248D7DC28}"/>
              </a:ext>
            </a:extLst>
          </p:cNvPr>
          <p:cNvSpPr txBox="1"/>
          <p:nvPr/>
        </p:nvSpPr>
        <p:spPr>
          <a:xfrm>
            <a:off x="737289" y="1715934"/>
            <a:ext cx="2279791" cy="81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8267CF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Modeling</a:t>
            </a:r>
            <a:endParaRPr lang="ko-KR" altLang="en-US" sz="3600" b="1" dirty="0">
              <a:solidFill>
                <a:srgbClr val="8267CF">
                  <a:alpha val="99000"/>
                </a:srgb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ECF62A-C9F4-437C-81D0-10CAC5DF9FAD}"/>
              </a:ext>
            </a:extLst>
          </p:cNvPr>
          <p:cNvSpPr txBox="1"/>
          <p:nvPr/>
        </p:nvSpPr>
        <p:spPr>
          <a:xfrm>
            <a:off x="9499414" y="749777"/>
            <a:ext cx="57259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End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0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188</Words>
  <Application>Microsoft Office PowerPoint</Application>
  <PresentationFormat>와이드스크린</PresentationFormat>
  <Paragraphs>94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KT&amp;G 상상본문OTF L</vt:lpstr>
      <vt:lpstr>KT&amp;G 상상본문OTF M</vt:lpstr>
      <vt:lpstr>Noto Sans Korean 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김희주</dc:creator>
  <cp:lastModifiedBy>김희주</cp:lastModifiedBy>
  <cp:revision>8</cp:revision>
  <dcterms:created xsi:type="dcterms:W3CDTF">2018-09-09T10:27:47Z</dcterms:created>
  <dcterms:modified xsi:type="dcterms:W3CDTF">2018-09-09T12:04:37Z</dcterms:modified>
</cp:coreProperties>
</file>