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3" r:id="rId5"/>
    <p:sldId id="262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3" r:id="rId14"/>
    <p:sldId id="272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69D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3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0BA5A-39FD-4B7F-8BA5-2C9F87768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A061AA-15A1-4C39-9ADD-7FBFDE42E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09D6A-D606-42C2-AAD7-0FA5BDFE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DF19-5FDF-481D-8C79-93EACC46D4D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2E8383-8157-41E4-A591-AF29B37C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057B26-8C46-43FD-A74F-D01D0B06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FE29-9496-4072-9576-A85140288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2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E00A-6A33-418A-8EC1-A0EBDA7E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6A0C4C-162E-47D6-8BE0-CB86E56AD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09BF9D-C5FF-433A-9220-88007C54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DF19-5FDF-481D-8C79-93EACC46D4D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3EDC6-B246-40D3-992F-C38C2DBE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A281F-209B-4077-9DBD-801B7455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FE29-9496-4072-9576-A85140288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97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CA1886-2506-439C-A55F-B6EB8F7DD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048B12-5264-4B6E-876C-8565D92C8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8A2A20-CFD8-4787-8D60-6A271256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DF19-5FDF-481D-8C79-93EACC46D4D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E7BD4-C2C1-44E8-96CF-566219A7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59429-C77D-46FA-8F49-1B7B6F51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FE29-9496-4072-9576-A85140288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87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7B37D-60DB-43E0-8FE6-03CD8588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14BA6-9597-4F90-BEFE-C6D543E98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A8EEF-5738-4A37-B380-DDD26053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DF19-5FDF-481D-8C79-93EACC46D4D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483B9-5DC1-4EEF-9E2D-C70266605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3DD7B3-04DE-4FAB-A1B4-2F5B3127B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FE29-9496-4072-9576-A85140288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80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C809F-76A7-410C-BA07-1A2D3E6C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9E9959-6B4F-4359-B3BD-9543D8A91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9F63D-B3B5-4CFC-A0B6-D77F2A163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DF19-5FDF-481D-8C79-93EACC46D4D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3FBEAE-AAD2-4C39-B901-E9E45C1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4E5BFD-A64C-412A-A64E-C43420D5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FE29-9496-4072-9576-A85140288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03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0A4B-3EE2-4BA0-BC53-B0A9F6F9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D14B21-C62E-46E4-955C-81B82D2B5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A756A6-A955-48B1-82F4-A0C001854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3A1DBD-C249-4980-A299-0DFAACD1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DF19-5FDF-481D-8C79-93EACC46D4D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BFAB42-5670-4263-9105-AA77CC7F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3D63AB-0313-43CD-995D-99457515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FE29-9496-4072-9576-A85140288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28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0772F-D871-41E6-B090-0D1E4031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C93C29-3D53-4133-A93E-8395E2828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0FF2D3-FA0D-4432-8585-B91E003E8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1E502E-153A-4C94-A6A5-D0E18A5EB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19F160-D30D-40D2-B9FC-B7B65CE01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D37E9C-809A-45A9-858C-907371E1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DF19-5FDF-481D-8C79-93EACC46D4D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9361FB-2461-4163-B5A1-CC686B06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025220-7964-4D15-8B71-1242EF44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FE29-9496-4072-9576-A85140288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76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59905-B9CF-4A73-B2FD-06C1367A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8717E4-B776-4476-B875-F9B5C131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DF19-5FDF-481D-8C79-93EACC46D4D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EE36EC-7562-4EAA-89AA-00EAEE07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2C8BAB-E203-4E86-A0BE-8E78C83E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FE29-9496-4072-9576-A85140288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96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8DB65C-057F-4FAC-BE4D-C047A9A9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DF19-5FDF-481D-8C79-93EACC46D4D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D2A25F-25FB-4B96-8390-39F2BEE6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7AF029-D72C-46E7-BE30-717DBE1D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FE29-9496-4072-9576-A85140288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83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AABD1-8D04-4522-A261-9AB71D5B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8EEDCA-F278-4E79-87D6-09BBACD98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FC8918-60CC-42D2-80C2-BE587CD6B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70DABD-F47B-4729-BB3B-F5C6D1DF8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DF19-5FDF-481D-8C79-93EACC46D4D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E246AE-BF81-41A3-B602-BD08CAC7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3E8A59-8034-476A-ACBC-65DC3A9A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FE29-9496-4072-9576-A85140288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87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4DA01-3CF9-4263-8987-3E353872A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33BE11-2D61-4395-8381-0C5328BD2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7BE756-1362-4272-8C3D-C68A18514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5F52EA-48DE-40AA-BBF4-58A78C24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DF19-5FDF-481D-8C79-93EACC46D4D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977990-CE22-4886-B020-F66964CA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F73E21-FF88-4941-A7C0-A829A507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FE29-9496-4072-9576-A85140288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73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40516-A822-427B-AF2D-1C4AD4259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CEA918-145C-4CFE-AEE3-227E0843B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199F9-3C14-4A37-BD58-F771EDA2A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CDF19-5FDF-481D-8C79-93EACC46D4D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E1611-AE40-4D0A-9755-F96941431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DD011-2300-46B9-B587-FA8F49024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4FE29-9496-4072-9576-A85140288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80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349" y="260649"/>
            <a:ext cx="1834264" cy="410369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ko-KR" altLang="en-US" sz="1867" spc="-200" dirty="0">
                <a:solidFill>
                  <a:srgbClr val="8267CF">
                    <a:alpha val="99000"/>
                  </a:srgbClr>
                </a:solidFill>
                <a:latin typeface="KT&amp;G 상상본문OTF L" pitchFamily="50" charset="-127"/>
                <a:ea typeface="KT&amp;G 상상본문OTF L" pitchFamily="50" charset="-127"/>
              </a:rPr>
              <a:t>자료구조 설계 </a:t>
            </a:r>
            <a:r>
              <a:rPr lang="en-US" altLang="ko-KR" sz="1867" spc="-200" dirty="0">
                <a:solidFill>
                  <a:srgbClr val="8267CF">
                    <a:alpha val="99000"/>
                  </a:srgbClr>
                </a:solidFill>
                <a:latin typeface="KT&amp;G 상상본문OTF L" pitchFamily="50" charset="-127"/>
                <a:ea typeface="KT&amp;G 상상본문OTF L" pitchFamily="50" charset="-127"/>
              </a:rPr>
              <a:t>2</a:t>
            </a:r>
            <a:r>
              <a:rPr lang="ko-KR" altLang="en-US" sz="1867" spc="-200" dirty="0">
                <a:solidFill>
                  <a:srgbClr val="8267CF">
                    <a:alpha val="99000"/>
                  </a:srgbClr>
                </a:solidFill>
                <a:latin typeface="KT&amp;G 상상본문OTF L" pitchFamily="50" charset="-127"/>
                <a:ea typeface="KT&amp;G 상상본문OTF L" pitchFamily="50" charset="-127"/>
              </a:rPr>
              <a:t>차 발표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3895" y="5129808"/>
            <a:ext cx="2688299" cy="172819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spc="-200" dirty="0">
                <a:solidFill>
                  <a:srgbClr val="8267CF">
                    <a:alpha val="99000"/>
                  </a:srgbClr>
                </a:solidFill>
                <a:latin typeface="KT&amp;G 상상본문OTF L" pitchFamily="50" charset="-127"/>
                <a:ea typeface="KT&amp;G 상상본문OTF L" pitchFamily="50" charset="-127"/>
              </a:rPr>
              <a:t>디지털 이미징</a:t>
            </a:r>
            <a:endParaRPr lang="en-US" altLang="ko-KR" sz="1600" spc="-200" dirty="0">
              <a:solidFill>
                <a:srgbClr val="8267CF">
                  <a:alpha val="99000"/>
                </a:srgbClr>
              </a:solidFill>
              <a:latin typeface="KT&amp;G 상상본문OTF L" pitchFamily="50" charset="-127"/>
              <a:ea typeface="KT&amp;G 상상본문OTF L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spc="-200" dirty="0" err="1">
                <a:solidFill>
                  <a:srgbClr val="8267CF">
                    <a:alpha val="99000"/>
                  </a:srgbClr>
                </a:solidFill>
                <a:latin typeface="KT&amp;G 상상본문OTF L" pitchFamily="50" charset="-127"/>
                <a:ea typeface="KT&amp;G 상상본문OTF L" pitchFamily="50" charset="-127"/>
              </a:rPr>
              <a:t>윤종하</a:t>
            </a:r>
            <a:endParaRPr lang="en-US" altLang="ko-KR" sz="1600" spc="-200" dirty="0">
              <a:solidFill>
                <a:srgbClr val="8267CF">
                  <a:alpha val="99000"/>
                </a:srgbClr>
              </a:solidFill>
              <a:latin typeface="KT&amp;G 상상본문OTF L" pitchFamily="50" charset="-127"/>
              <a:ea typeface="KT&amp;G 상상본문OTF L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94353" y="2687952"/>
            <a:ext cx="5003293" cy="1241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733" dirty="0">
                <a:solidFill>
                  <a:srgbClr val="8267CF"/>
                </a:solidFill>
                <a:latin typeface="Noto Sans Korean Bold" pitchFamily="34" charset="-127"/>
                <a:ea typeface="Noto Sans Korean Bold" pitchFamily="34" charset="-127"/>
              </a:rPr>
              <a:t>쾌적한 여행을 위한</a:t>
            </a:r>
            <a:endParaRPr lang="en-US" altLang="ko-KR" sz="3733" dirty="0">
              <a:solidFill>
                <a:srgbClr val="8267CF"/>
              </a:solidFill>
              <a:latin typeface="Noto Sans Korean Bold" pitchFamily="34" charset="-127"/>
              <a:ea typeface="Noto Sans Korean Bold" pitchFamily="34" charset="-127"/>
            </a:endParaRPr>
          </a:p>
          <a:p>
            <a:r>
              <a:rPr lang="ko-KR" altLang="en-US" sz="3733" b="1" dirty="0">
                <a:solidFill>
                  <a:srgbClr val="8267CF"/>
                </a:solidFill>
                <a:latin typeface="Noto Sans Korean Bold" pitchFamily="34" charset="-127"/>
                <a:ea typeface="Noto Sans Korean Bold" pitchFamily="34" charset="-127"/>
              </a:rPr>
              <a:t>최적의 이동 경로 찾기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452669"/>
            <a:ext cx="12192000" cy="0"/>
          </a:xfrm>
          <a:prstGeom prst="line">
            <a:avLst/>
          </a:prstGeom>
          <a:ln w="12700">
            <a:solidFill>
              <a:srgbClr val="A365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7187401" y="260647"/>
            <a:ext cx="384043" cy="384043"/>
          </a:xfrm>
          <a:prstGeom prst="ellipse">
            <a:avLst/>
          </a:prstGeom>
          <a:solidFill>
            <a:srgbClr val="8267CF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타원 7"/>
          <p:cNvSpPr/>
          <p:nvPr/>
        </p:nvSpPr>
        <p:spPr>
          <a:xfrm>
            <a:off x="4889167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타원 8"/>
          <p:cNvSpPr/>
          <p:nvPr/>
        </p:nvSpPr>
        <p:spPr>
          <a:xfrm>
            <a:off x="2590933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타원 9"/>
          <p:cNvSpPr/>
          <p:nvPr/>
        </p:nvSpPr>
        <p:spPr>
          <a:xfrm>
            <a:off x="9593690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1970461" y="734657"/>
            <a:ext cx="151035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rgbClr val="D9D9D9"/>
                </a:solidFill>
                <a:latin typeface="KT&amp;G 상상본문OTF M" pitchFamily="50" charset="-127"/>
                <a:ea typeface="KT&amp;G 상상본문OTF M" pitchFamily="50" charset="-127"/>
              </a:rPr>
              <a:t>Data Analysis</a:t>
            </a:r>
            <a:endParaRPr lang="ko-KR" altLang="en-US" sz="2133" spc="-200" dirty="0">
              <a:solidFill>
                <a:srgbClr val="D9D9D9"/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98762" y="734657"/>
            <a:ext cx="156485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rgbClr val="D9D9D9"/>
                </a:solidFill>
                <a:latin typeface="KT&amp;G 상상본문OTF M" pitchFamily="50" charset="-127"/>
                <a:ea typeface="KT&amp;G 상상본문OTF M" pitchFamily="50" charset="-127"/>
              </a:rPr>
              <a:t>Data Visualize</a:t>
            </a:r>
            <a:endParaRPr lang="ko-KR" altLang="en-US" sz="2133" spc="-200" dirty="0">
              <a:solidFill>
                <a:srgbClr val="D9D9D9"/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8973" y="734657"/>
            <a:ext cx="172002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b="1" spc="-200" dirty="0">
                <a:solidFill>
                  <a:srgbClr val="8369D0"/>
                </a:solidFill>
                <a:latin typeface="KT&amp;G 상상본문OTF M" pitchFamily="50" charset="-127"/>
                <a:ea typeface="KT&amp;G 상상본문OTF M" pitchFamily="50" charset="-127"/>
              </a:rPr>
              <a:t>Data Structure</a:t>
            </a:r>
            <a:endParaRPr lang="ko-KR" altLang="en-US" sz="2133" b="1" spc="-200" dirty="0">
              <a:solidFill>
                <a:srgbClr val="8369D0"/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D6AF54-5A26-4F7E-90F8-778BE6AB96DE}"/>
              </a:ext>
            </a:extLst>
          </p:cNvPr>
          <p:cNvSpPr txBox="1"/>
          <p:nvPr/>
        </p:nvSpPr>
        <p:spPr>
          <a:xfrm>
            <a:off x="9499414" y="749777"/>
            <a:ext cx="57259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chemeClr val="bg1">
                    <a:lumMod val="85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End</a:t>
            </a:r>
            <a:endParaRPr lang="ko-KR" altLang="en-US" sz="2133" spc="-200" dirty="0">
              <a:solidFill>
                <a:schemeClr val="bg1">
                  <a:lumMod val="85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1144484" y="2246237"/>
            <a:ext cx="313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rgbClr val="8369D0"/>
                </a:solidFill>
              </a:rPr>
              <a:t>유동인구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4C59E63-27C3-4F5A-8DC0-5A91D93182E2}"/>
              </a:ext>
            </a:extLst>
          </p:cNvPr>
          <p:cNvSpPr/>
          <p:nvPr/>
        </p:nvSpPr>
        <p:spPr>
          <a:xfrm>
            <a:off x="1144484" y="3062507"/>
            <a:ext cx="7489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KT&amp;"/>
              </a:rPr>
              <a:t>-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KT&amp;"/>
              </a:rPr>
              <a:t>유동인구 비율 사용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CFE0A7C-6603-4CFC-A720-1A83C339F235}"/>
              </a:ext>
            </a:extLst>
          </p:cNvPr>
          <p:cNvSpPr/>
          <p:nvPr/>
        </p:nvSpPr>
        <p:spPr>
          <a:xfrm>
            <a:off x="1144484" y="5042958"/>
            <a:ext cx="7489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KT&amp;"/>
              </a:rPr>
              <a:t>-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KT&amp;"/>
              </a:rPr>
              <a:t>개인 차량 이용 거리자료 사용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24A43EC-DFA2-4FD8-83D7-B2932FAC28E6}"/>
              </a:ext>
            </a:extLst>
          </p:cNvPr>
          <p:cNvSpPr/>
          <p:nvPr/>
        </p:nvSpPr>
        <p:spPr>
          <a:xfrm>
            <a:off x="1144484" y="4171390"/>
            <a:ext cx="313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rgbClr val="8369D0"/>
                </a:solidFill>
              </a:rPr>
              <a:t>거리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</p:spTree>
    <p:extLst>
      <p:ext uri="{BB962C8B-B14F-4D97-AF65-F5344CB8AC3E}">
        <p14:creationId xmlns:p14="http://schemas.microsoft.com/office/powerpoint/2010/main" val="145910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452669"/>
            <a:ext cx="12192000" cy="0"/>
          </a:xfrm>
          <a:prstGeom prst="line">
            <a:avLst/>
          </a:prstGeom>
          <a:ln w="12700">
            <a:solidFill>
              <a:srgbClr val="A365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7187401" y="260647"/>
            <a:ext cx="384043" cy="384043"/>
          </a:xfrm>
          <a:prstGeom prst="ellipse">
            <a:avLst/>
          </a:prstGeom>
          <a:solidFill>
            <a:srgbClr val="8267CF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타원 7"/>
          <p:cNvSpPr/>
          <p:nvPr/>
        </p:nvSpPr>
        <p:spPr>
          <a:xfrm>
            <a:off x="4889167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타원 8"/>
          <p:cNvSpPr/>
          <p:nvPr/>
        </p:nvSpPr>
        <p:spPr>
          <a:xfrm>
            <a:off x="2590933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타원 9"/>
          <p:cNvSpPr/>
          <p:nvPr/>
        </p:nvSpPr>
        <p:spPr>
          <a:xfrm>
            <a:off x="9593690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1970461" y="734657"/>
            <a:ext cx="151035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rgbClr val="D9D9D9"/>
                </a:solidFill>
                <a:latin typeface="KT&amp;G 상상본문OTF M" pitchFamily="50" charset="-127"/>
                <a:ea typeface="KT&amp;G 상상본문OTF M" pitchFamily="50" charset="-127"/>
              </a:rPr>
              <a:t>Data Analysis</a:t>
            </a:r>
            <a:endParaRPr lang="ko-KR" altLang="en-US" sz="2133" spc="-200" dirty="0">
              <a:solidFill>
                <a:srgbClr val="D9D9D9"/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98762" y="734657"/>
            <a:ext cx="156485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rgbClr val="D9D9D9"/>
                </a:solidFill>
                <a:latin typeface="KT&amp;G 상상본문OTF M" pitchFamily="50" charset="-127"/>
                <a:ea typeface="KT&amp;G 상상본문OTF M" pitchFamily="50" charset="-127"/>
              </a:rPr>
              <a:t>Data Visualize</a:t>
            </a:r>
            <a:endParaRPr lang="ko-KR" altLang="en-US" sz="2133" spc="-200" dirty="0">
              <a:solidFill>
                <a:srgbClr val="D9D9D9"/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8973" y="734657"/>
            <a:ext cx="172002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b="1" spc="-200" dirty="0">
                <a:solidFill>
                  <a:srgbClr val="8369D0"/>
                </a:solidFill>
                <a:latin typeface="KT&amp;G 상상본문OTF M" pitchFamily="50" charset="-127"/>
                <a:ea typeface="KT&amp;G 상상본문OTF M" pitchFamily="50" charset="-127"/>
              </a:rPr>
              <a:t>Data Structure</a:t>
            </a:r>
            <a:endParaRPr lang="ko-KR" altLang="en-US" sz="2133" b="1" spc="-200" dirty="0">
              <a:solidFill>
                <a:srgbClr val="8369D0"/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D6AF54-5A26-4F7E-90F8-778BE6AB96DE}"/>
              </a:ext>
            </a:extLst>
          </p:cNvPr>
          <p:cNvSpPr txBox="1"/>
          <p:nvPr/>
        </p:nvSpPr>
        <p:spPr>
          <a:xfrm>
            <a:off x="9499414" y="749777"/>
            <a:ext cx="57259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chemeClr val="bg1">
                    <a:lumMod val="85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End</a:t>
            </a:r>
            <a:endParaRPr lang="ko-KR" altLang="en-US" sz="2133" spc="-200" dirty="0">
              <a:solidFill>
                <a:schemeClr val="bg1">
                  <a:lumMod val="85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784266" y="1768958"/>
            <a:ext cx="313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rgbClr val="8369D0"/>
                </a:solidFill>
              </a:rPr>
              <a:t>유동인구 비율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E40BA9-41A7-4729-9252-BA78C5C92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33" y="2513809"/>
            <a:ext cx="6404809" cy="385780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235C3E-6B57-49C3-89CF-28106AFFAF3A}"/>
              </a:ext>
            </a:extLst>
          </p:cNvPr>
          <p:cNvSpPr/>
          <p:nvPr/>
        </p:nvSpPr>
        <p:spPr>
          <a:xfrm>
            <a:off x="7525076" y="6428076"/>
            <a:ext cx="16463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KT&amp;"/>
              </a:rPr>
              <a:t>협재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T&amp;"/>
              </a:rPr>
              <a:t> 해수욕장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</p:spTree>
    <p:extLst>
      <p:ext uri="{BB962C8B-B14F-4D97-AF65-F5344CB8AC3E}">
        <p14:creationId xmlns:p14="http://schemas.microsoft.com/office/powerpoint/2010/main" val="70538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452669"/>
            <a:ext cx="12192000" cy="0"/>
          </a:xfrm>
          <a:prstGeom prst="line">
            <a:avLst/>
          </a:prstGeom>
          <a:ln w="12700">
            <a:solidFill>
              <a:srgbClr val="A365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7187401" y="260647"/>
            <a:ext cx="384043" cy="384043"/>
          </a:xfrm>
          <a:prstGeom prst="ellipse">
            <a:avLst/>
          </a:prstGeom>
          <a:solidFill>
            <a:srgbClr val="8267CF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타원 7"/>
          <p:cNvSpPr/>
          <p:nvPr/>
        </p:nvSpPr>
        <p:spPr>
          <a:xfrm>
            <a:off x="4889167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타원 8"/>
          <p:cNvSpPr/>
          <p:nvPr/>
        </p:nvSpPr>
        <p:spPr>
          <a:xfrm>
            <a:off x="2590933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타원 9"/>
          <p:cNvSpPr/>
          <p:nvPr/>
        </p:nvSpPr>
        <p:spPr>
          <a:xfrm>
            <a:off x="9593690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1970461" y="734657"/>
            <a:ext cx="151035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rgbClr val="D9D9D9"/>
                </a:solidFill>
                <a:latin typeface="KT&amp;G 상상본문OTF M" pitchFamily="50" charset="-127"/>
                <a:ea typeface="KT&amp;G 상상본문OTF M" pitchFamily="50" charset="-127"/>
              </a:rPr>
              <a:t>Data Analysis</a:t>
            </a:r>
            <a:endParaRPr lang="ko-KR" altLang="en-US" sz="2133" spc="-200" dirty="0">
              <a:solidFill>
                <a:srgbClr val="D9D9D9"/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98762" y="734657"/>
            <a:ext cx="156485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rgbClr val="D9D9D9"/>
                </a:solidFill>
                <a:latin typeface="KT&amp;G 상상본문OTF M" pitchFamily="50" charset="-127"/>
                <a:ea typeface="KT&amp;G 상상본문OTF M" pitchFamily="50" charset="-127"/>
              </a:rPr>
              <a:t>Data Visualize</a:t>
            </a:r>
            <a:endParaRPr lang="ko-KR" altLang="en-US" sz="2133" spc="-200" dirty="0">
              <a:solidFill>
                <a:srgbClr val="D9D9D9"/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8973" y="734657"/>
            <a:ext cx="172002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b="1" spc="-200" dirty="0">
                <a:solidFill>
                  <a:srgbClr val="8369D0"/>
                </a:solidFill>
                <a:latin typeface="KT&amp;G 상상본문OTF M" pitchFamily="50" charset="-127"/>
                <a:ea typeface="KT&amp;G 상상본문OTF M" pitchFamily="50" charset="-127"/>
              </a:rPr>
              <a:t>Data Structure</a:t>
            </a:r>
            <a:endParaRPr lang="ko-KR" altLang="en-US" sz="2133" b="1" spc="-200" dirty="0">
              <a:solidFill>
                <a:srgbClr val="8369D0"/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D6AF54-5A26-4F7E-90F8-778BE6AB96DE}"/>
              </a:ext>
            </a:extLst>
          </p:cNvPr>
          <p:cNvSpPr txBox="1"/>
          <p:nvPr/>
        </p:nvSpPr>
        <p:spPr>
          <a:xfrm>
            <a:off x="9499414" y="749777"/>
            <a:ext cx="57259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chemeClr val="bg1">
                    <a:lumMod val="85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End</a:t>
            </a:r>
            <a:endParaRPr lang="ko-KR" altLang="en-US" sz="2133" spc="-200" dirty="0">
              <a:solidFill>
                <a:schemeClr val="bg1">
                  <a:lumMod val="85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784266" y="1768958"/>
            <a:ext cx="313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rgbClr val="8369D0"/>
                </a:solidFill>
              </a:rPr>
              <a:t>유동인구 비율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E40BA9-41A7-4729-9252-BA78C5C92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33" y="2513809"/>
            <a:ext cx="6404809" cy="385780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235C3E-6B57-49C3-89CF-28106AFFAF3A}"/>
              </a:ext>
            </a:extLst>
          </p:cNvPr>
          <p:cNvSpPr/>
          <p:nvPr/>
        </p:nvSpPr>
        <p:spPr>
          <a:xfrm>
            <a:off x="7525076" y="6428076"/>
            <a:ext cx="16463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KT&amp;"/>
              </a:rPr>
              <a:t>협재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T&amp;"/>
              </a:rPr>
              <a:t> 해수욕장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T&amp;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T&amp;"/>
              </a:rPr>
              <a:t>인천공항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9EEBBA-2C8A-4083-BCA9-1BF607A66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51" y="2511082"/>
            <a:ext cx="6415091" cy="382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26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452669"/>
            <a:ext cx="12192000" cy="0"/>
          </a:xfrm>
          <a:prstGeom prst="line">
            <a:avLst/>
          </a:prstGeom>
          <a:ln w="12700">
            <a:solidFill>
              <a:srgbClr val="A365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7187401" y="260647"/>
            <a:ext cx="384043" cy="384043"/>
          </a:xfrm>
          <a:prstGeom prst="ellipse">
            <a:avLst/>
          </a:prstGeom>
          <a:solidFill>
            <a:srgbClr val="8267CF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타원 7"/>
          <p:cNvSpPr/>
          <p:nvPr/>
        </p:nvSpPr>
        <p:spPr>
          <a:xfrm>
            <a:off x="4889167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타원 8"/>
          <p:cNvSpPr/>
          <p:nvPr/>
        </p:nvSpPr>
        <p:spPr>
          <a:xfrm>
            <a:off x="2590933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타원 9"/>
          <p:cNvSpPr/>
          <p:nvPr/>
        </p:nvSpPr>
        <p:spPr>
          <a:xfrm>
            <a:off x="9593690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1970461" y="734657"/>
            <a:ext cx="151035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rgbClr val="D9D9D9"/>
                </a:solidFill>
                <a:latin typeface="KT&amp;G 상상본문OTF M" pitchFamily="50" charset="-127"/>
                <a:ea typeface="KT&amp;G 상상본문OTF M" pitchFamily="50" charset="-127"/>
              </a:rPr>
              <a:t>Data Analysis</a:t>
            </a:r>
            <a:endParaRPr lang="ko-KR" altLang="en-US" sz="2133" spc="-200" dirty="0">
              <a:solidFill>
                <a:srgbClr val="D9D9D9"/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98762" y="734657"/>
            <a:ext cx="156485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rgbClr val="D9D9D9"/>
                </a:solidFill>
                <a:latin typeface="KT&amp;G 상상본문OTF M" pitchFamily="50" charset="-127"/>
                <a:ea typeface="KT&amp;G 상상본문OTF M" pitchFamily="50" charset="-127"/>
              </a:rPr>
              <a:t>Data Visualize</a:t>
            </a:r>
            <a:endParaRPr lang="ko-KR" altLang="en-US" sz="2133" spc="-200" dirty="0">
              <a:solidFill>
                <a:srgbClr val="D9D9D9"/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8973" y="734657"/>
            <a:ext cx="172002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b="1" spc="-200" dirty="0">
                <a:solidFill>
                  <a:srgbClr val="8369D0"/>
                </a:solidFill>
                <a:latin typeface="KT&amp;G 상상본문OTF M" pitchFamily="50" charset="-127"/>
                <a:ea typeface="KT&amp;G 상상본문OTF M" pitchFamily="50" charset="-127"/>
              </a:rPr>
              <a:t>Data Structure</a:t>
            </a:r>
            <a:endParaRPr lang="ko-KR" altLang="en-US" sz="2133" b="1" spc="-200" dirty="0">
              <a:solidFill>
                <a:srgbClr val="8369D0"/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D6AF54-5A26-4F7E-90F8-778BE6AB96DE}"/>
              </a:ext>
            </a:extLst>
          </p:cNvPr>
          <p:cNvSpPr txBox="1"/>
          <p:nvPr/>
        </p:nvSpPr>
        <p:spPr>
          <a:xfrm>
            <a:off x="9499414" y="749777"/>
            <a:ext cx="57259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chemeClr val="bg1">
                    <a:lumMod val="85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End</a:t>
            </a:r>
            <a:endParaRPr lang="ko-KR" altLang="en-US" sz="2133" spc="-200" dirty="0">
              <a:solidFill>
                <a:schemeClr val="bg1">
                  <a:lumMod val="85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2338635" y="2259844"/>
            <a:ext cx="751473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369D0"/>
                </a:solidFill>
              </a:rPr>
              <a:t>유동인구 비율 계산</a:t>
            </a:r>
            <a:endParaRPr lang="en-US" altLang="ko-KR" sz="3600" b="1" dirty="0">
              <a:solidFill>
                <a:srgbClr val="8369D0"/>
              </a:solidFill>
            </a:endParaRPr>
          </a:p>
          <a:p>
            <a:pPr algn="ctr"/>
            <a:endParaRPr lang="en-US" altLang="ko-KR" sz="3600" b="1" dirty="0">
              <a:solidFill>
                <a:srgbClr val="8369D0"/>
              </a:solidFill>
              <a:latin typeface="KT&amp;"/>
            </a:endParaRPr>
          </a:p>
          <a:p>
            <a:pPr algn="ctr"/>
            <a:endParaRPr lang="en-US" altLang="ko-KR" sz="3600" b="1" dirty="0">
              <a:solidFill>
                <a:srgbClr val="8369D0"/>
              </a:solidFill>
              <a:latin typeface="KT&amp;"/>
            </a:endParaRPr>
          </a:p>
          <a:p>
            <a:pPr algn="ctr"/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  <a:latin typeface="KT&amp;"/>
              </a:rPr>
              <a:t>                                     해당 시간 유동인구 비율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  <a:latin typeface="KT&amp;"/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  <a:latin typeface="KT&amp;"/>
              </a:rPr>
              <a:t>  시간별  비율  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  <a:latin typeface="KT&amp;"/>
              </a:rPr>
              <a:t>=</a:t>
            </a:r>
          </a:p>
          <a:p>
            <a:pPr algn="ctr"/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  <a:latin typeface="KT&amp;"/>
              </a:rPr>
              <a:t>                                     전체시간 유동인구 비율 합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  <a:latin typeface="KT&amp;"/>
            </a:endParaRPr>
          </a:p>
          <a:p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57C7058-921A-4427-BB3D-0752DB13C4BD}"/>
              </a:ext>
            </a:extLst>
          </p:cNvPr>
          <p:cNvCxnSpPr/>
          <p:nvPr/>
        </p:nvCxnSpPr>
        <p:spPr>
          <a:xfrm>
            <a:off x="5127675" y="4475020"/>
            <a:ext cx="4419723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297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452669"/>
            <a:ext cx="12192000" cy="0"/>
          </a:xfrm>
          <a:prstGeom prst="line">
            <a:avLst/>
          </a:prstGeom>
          <a:ln w="12700">
            <a:solidFill>
              <a:srgbClr val="A365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7187401" y="260647"/>
            <a:ext cx="384043" cy="384043"/>
          </a:xfrm>
          <a:prstGeom prst="ellipse">
            <a:avLst/>
          </a:prstGeom>
          <a:solidFill>
            <a:srgbClr val="8267CF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타원 7"/>
          <p:cNvSpPr/>
          <p:nvPr/>
        </p:nvSpPr>
        <p:spPr>
          <a:xfrm>
            <a:off x="4889167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타원 8"/>
          <p:cNvSpPr/>
          <p:nvPr/>
        </p:nvSpPr>
        <p:spPr>
          <a:xfrm>
            <a:off x="2590933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타원 9"/>
          <p:cNvSpPr/>
          <p:nvPr/>
        </p:nvSpPr>
        <p:spPr>
          <a:xfrm>
            <a:off x="9593690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1970461" y="734657"/>
            <a:ext cx="151035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rgbClr val="D9D9D9"/>
                </a:solidFill>
                <a:latin typeface="KT&amp;G 상상본문OTF M" pitchFamily="50" charset="-127"/>
                <a:ea typeface="KT&amp;G 상상본문OTF M" pitchFamily="50" charset="-127"/>
              </a:rPr>
              <a:t>Data Analysis</a:t>
            </a:r>
            <a:endParaRPr lang="ko-KR" altLang="en-US" sz="2133" spc="-200" dirty="0">
              <a:solidFill>
                <a:srgbClr val="D9D9D9"/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98762" y="734657"/>
            <a:ext cx="156485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rgbClr val="D9D9D9"/>
                </a:solidFill>
                <a:latin typeface="KT&amp;G 상상본문OTF M" pitchFamily="50" charset="-127"/>
                <a:ea typeface="KT&amp;G 상상본문OTF M" pitchFamily="50" charset="-127"/>
              </a:rPr>
              <a:t>Data Visualize</a:t>
            </a:r>
            <a:endParaRPr lang="ko-KR" altLang="en-US" sz="2133" spc="-200" dirty="0">
              <a:solidFill>
                <a:srgbClr val="D9D9D9"/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8973" y="734657"/>
            <a:ext cx="172002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b="1" spc="-200" dirty="0">
                <a:solidFill>
                  <a:srgbClr val="8369D0"/>
                </a:solidFill>
                <a:latin typeface="KT&amp;G 상상본문OTF M" pitchFamily="50" charset="-127"/>
                <a:ea typeface="KT&amp;G 상상본문OTF M" pitchFamily="50" charset="-127"/>
              </a:rPr>
              <a:t>Data Structure</a:t>
            </a:r>
            <a:endParaRPr lang="ko-KR" altLang="en-US" sz="2133" b="1" spc="-200" dirty="0">
              <a:solidFill>
                <a:srgbClr val="8369D0"/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D6AF54-5A26-4F7E-90F8-778BE6AB96DE}"/>
              </a:ext>
            </a:extLst>
          </p:cNvPr>
          <p:cNvSpPr txBox="1"/>
          <p:nvPr/>
        </p:nvSpPr>
        <p:spPr>
          <a:xfrm>
            <a:off x="9499414" y="749777"/>
            <a:ext cx="57259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chemeClr val="bg1">
                    <a:lumMod val="85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End</a:t>
            </a:r>
            <a:endParaRPr lang="ko-KR" altLang="en-US" sz="2133" spc="-200" dirty="0">
              <a:solidFill>
                <a:schemeClr val="bg1">
                  <a:lumMod val="85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784266" y="1768958"/>
            <a:ext cx="8567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rgbClr val="8369D0"/>
                </a:solidFill>
              </a:rPr>
              <a:t>유동인구 비율</a:t>
            </a:r>
            <a:endParaRPr lang="en-US" altLang="ko-KR" sz="3600" b="1" dirty="0">
              <a:solidFill>
                <a:srgbClr val="8369D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235C3E-6B57-49C3-89CF-28106AFFAF3A}"/>
              </a:ext>
            </a:extLst>
          </p:cNvPr>
          <p:cNvSpPr/>
          <p:nvPr/>
        </p:nvSpPr>
        <p:spPr>
          <a:xfrm>
            <a:off x="7525076" y="6428076"/>
            <a:ext cx="16463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KT&amp;"/>
              </a:rPr>
              <a:t>협재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T&amp;"/>
              </a:rPr>
              <a:t> 해수욕장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T&amp;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T&amp;"/>
              </a:rPr>
              <a:t>인천공항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17B4F7-046E-4FF6-B6E0-D6999281E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498" y="2415289"/>
            <a:ext cx="6738950" cy="385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0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452669"/>
            <a:ext cx="12192000" cy="0"/>
          </a:xfrm>
          <a:prstGeom prst="line">
            <a:avLst/>
          </a:prstGeom>
          <a:ln w="12700">
            <a:solidFill>
              <a:srgbClr val="A365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7187401" y="260647"/>
            <a:ext cx="384043" cy="384043"/>
          </a:xfrm>
          <a:prstGeom prst="ellipse">
            <a:avLst/>
          </a:prstGeom>
          <a:solidFill>
            <a:srgbClr val="8267CF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타원 7"/>
          <p:cNvSpPr/>
          <p:nvPr/>
        </p:nvSpPr>
        <p:spPr>
          <a:xfrm>
            <a:off x="4889167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타원 8"/>
          <p:cNvSpPr/>
          <p:nvPr/>
        </p:nvSpPr>
        <p:spPr>
          <a:xfrm>
            <a:off x="2590933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타원 9"/>
          <p:cNvSpPr/>
          <p:nvPr/>
        </p:nvSpPr>
        <p:spPr>
          <a:xfrm>
            <a:off x="9593690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1970461" y="734657"/>
            <a:ext cx="151035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rgbClr val="D9D9D9"/>
                </a:solidFill>
                <a:latin typeface="KT&amp;G 상상본문OTF M" pitchFamily="50" charset="-127"/>
                <a:ea typeface="KT&amp;G 상상본문OTF M" pitchFamily="50" charset="-127"/>
              </a:rPr>
              <a:t>Data Analysis</a:t>
            </a:r>
            <a:endParaRPr lang="ko-KR" altLang="en-US" sz="2133" spc="-200" dirty="0">
              <a:solidFill>
                <a:srgbClr val="D9D9D9"/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98762" y="734657"/>
            <a:ext cx="156485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rgbClr val="D9D9D9"/>
                </a:solidFill>
                <a:latin typeface="KT&amp;G 상상본문OTF M" pitchFamily="50" charset="-127"/>
                <a:ea typeface="KT&amp;G 상상본문OTF M" pitchFamily="50" charset="-127"/>
              </a:rPr>
              <a:t>Data Visualize</a:t>
            </a:r>
            <a:endParaRPr lang="ko-KR" altLang="en-US" sz="2133" spc="-200" dirty="0">
              <a:solidFill>
                <a:srgbClr val="D9D9D9"/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8973" y="734657"/>
            <a:ext cx="172002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b="1" spc="-200" dirty="0">
                <a:solidFill>
                  <a:srgbClr val="8369D0"/>
                </a:solidFill>
                <a:latin typeface="KT&amp;G 상상본문OTF M" pitchFamily="50" charset="-127"/>
                <a:ea typeface="KT&amp;G 상상본문OTF M" pitchFamily="50" charset="-127"/>
              </a:rPr>
              <a:t>Data Structure</a:t>
            </a:r>
            <a:endParaRPr lang="ko-KR" altLang="en-US" sz="2133" b="1" spc="-200" dirty="0">
              <a:solidFill>
                <a:srgbClr val="8369D0"/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D6AF54-5A26-4F7E-90F8-778BE6AB96DE}"/>
              </a:ext>
            </a:extLst>
          </p:cNvPr>
          <p:cNvSpPr txBox="1"/>
          <p:nvPr/>
        </p:nvSpPr>
        <p:spPr>
          <a:xfrm>
            <a:off x="9499414" y="749777"/>
            <a:ext cx="57259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chemeClr val="bg1">
                    <a:lumMod val="85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End</a:t>
            </a:r>
            <a:endParaRPr lang="ko-KR" altLang="en-US" sz="2133" spc="-200" dirty="0">
              <a:solidFill>
                <a:schemeClr val="bg1">
                  <a:lumMod val="85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784266" y="1768958"/>
            <a:ext cx="85675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rgbClr val="8369D0"/>
                </a:solidFill>
              </a:rPr>
              <a:t>그래프 구조</a:t>
            </a:r>
            <a:endParaRPr lang="en-US" altLang="ko-KR" sz="3600" b="1" dirty="0">
              <a:solidFill>
                <a:srgbClr val="8369D0"/>
              </a:solidFill>
            </a:endParaRPr>
          </a:p>
          <a:p>
            <a:endParaRPr lang="en-US" altLang="ko-KR" sz="3600" b="1" dirty="0">
              <a:solidFill>
                <a:srgbClr val="8369D0"/>
              </a:solidFill>
            </a:endParaRP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완전 그래프 구조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(Complete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Graph)</a:t>
            </a: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모든 노드가 다른 모든 노드에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   연결되어 있는 구조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EE9718-497D-46F2-B94E-F8B8B504A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866" y="2377818"/>
            <a:ext cx="3806536" cy="373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79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452669"/>
            <a:ext cx="12192000" cy="0"/>
          </a:xfrm>
          <a:prstGeom prst="line">
            <a:avLst/>
          </a:prstGeom>
          <a:ln w="12700">
            <a:solidFill>
              <a:srgbClr val="A365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7187401" y="260647"/>
            <a:ext cx="384043" cy="384043"/>
          </a:xfrm>
          <a:prstGeom prst="ellipse">
            <a:avLst/>
          </a:prstGeom>
          <a:solidFill>
            <a:srgbClr val="8267CF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타원 7"/>
          <p:cNvSpPr/>
          <p:nvPr/>
        </p:nvSpPr>
        <p:spPr>
          <a:xfrm>
            <a:off x="4889167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타원 8"/>
          <p:cNvSpPr/>
          <p:nvPr/>
        </p:nvSpPr>
        <p:spPr>
          <a:xfrm>
            <a:off x="2590933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타원 9"/>
          <p:cNvSpPr/>
          <p:nvPr/>
        </p:nvSpPr>
        <p:spPr>
          <a:xfrm>
            <a:off x="9593690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1970461" y="734657"/>
            <a:ext cx="151035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rgbClr val="D9D9D9"/>
                </a:solidFill>
                <a:latin typeface="KT&amp;G 상상본문OTF M" pitchFamily="50" charset="-127"/>
                <a:ea typeface="KT&amp;G 상상본문OTF M" pitchFamily="50" charset="-127"/>
              </a:rPr>
              <a:t>Data Analysis</a:t>
            </a:r>
            <a:endParaRPr lang="ko-KR" altLang="en-US" sz="2133" spc="-200" dirty="0">
              <a:solidFill>
                <a:srgbClr val="D9D9D9"/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98762" y="734657"/>
            <a:ext cx="156485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rgbClr val="D9D9D9"/>
                </a:solidFill>
                <a:latin typeface="KT&amp;G 상상본문OTF M" pitchFamily="50" charset="-127"/>
                <a:ea typeface="KT&amp;G 상상본문OTF M" pitchFamily="50" charset="-127"/>
              </a:rPr>
              <a:t>Data Visualize</a:t>
            </a:r>
            <a:endParaRPr lang="ko-KR" altLang="en-US" sz="2133" spc="-200" dirty="0">
              <a:solidFill>
                <a:srgbClr val="D9D9D9"/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8973" y="734657"/>
            <a:ext cx="172002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b="1" spc="-200" dirty="0">
                <a:solidFill>
                  <a:srgbClr val="8369D0"/>
                </a:solidFill>
                <a:latin typeface="KT&amp;G 상상본문OTF M" pitchFamily="50" charset="-127"/>
                <a:ea typeface="KT&amp;G 상상본문OTF M" pitchFamily="50" charset="-127"/>
              </a:rPr>
              <a:t>Data Structure</a:t>
            </a:r>
            <a:endParaRPr lang="ko-KR" altLang="en-US" sz="2133" b="1" spc="-200" dirty="0">
              <a:solidFill>
                <a:srgbClr val="8369D0"/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D6AF54-5A26-4F7E-90F8-778BE6AB96DE}"/>
              </a:ext>
            </a:extLst>
          </p:cNvPr>
          <p:cNvSpPr txBox="1"/>
          <p:nvPr/>
        </p:nvSpPr>
        <p:spPr>
          <a:xfrm>
            <a:off x="9499414" y="749777"/>
            <a:ext cx="57259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chemeClr val="bg1">
                    <a:lumMod val="85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End</a:t>
            </a:r>
            <a:endParaRPr lang="ko-KR" altLang="en-US" sz="2133" spc="-200" dirty="0">
              <a:solidFill>
                <a:schemeClr val="bg1">
                  <a:lumMod val="85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784265" y="1768958"/>
            <a:ext cx="96482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rgbClr val="8369D0"/>
                </a:solidFill>
              </a:rPr>
              <a:t>경로 계산</a:t>
            </a:r>
            <a:endParaRPr lang="en-US" altLang="ko-KR" sz="3600" b="1" dirty="0">
              <a:solidFill>
                <a:srgbClr val="8369D0"/>
              </a:solidFill>
            </a:endParaRPr>
          </a:p>
          <a:p>
            <a:endParaRPr lang="en-US" altLang="ko-KR" sz="3600" b="1" dirty="0">
              <a:solidFill>
                <a:srgbClr val="8369D0"/>
              </a:solidFill>
            </a:endParaRP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시작되는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node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에서 다른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개의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node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모두를 거치는 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  경로 전체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weight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합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이동거리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유동인구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계산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경로 개수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: N!</a:t>
            </a: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- weight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합에 따른 순위 결정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52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452669"/>
            <a:ext cx="12192000" cy="0"/>
          </a:xfrm>
          <a:prstGeom prst="line">
            <a:avLst/>
          </a:prstGeom>
          <a:ln w="12700">
            <a:solidFill>
              <a:srgbClr val="A365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7187401" y="260647"/>
            <a:ext cx="384043" cy="384043"/>
          </a:xfrm>
          <a:prstGeom prst="ellipse">
            <a:avLst/>
          </a:prstGeom>
          <a:solidFill>
            <a:srgbClr val="8267CF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타원 7"/>
          <p:cNvSpPr/>
          <p:nvPr/>
        </p:nvSpPr>
        <p:spPr>
          <a:xfrm>
            <a:off x="4889167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타원 8"/>
          <p:cNvSpPr/>
          <p:nvPr/>
        </p:nvSpPr>
        <p:spPr>
          <a:xfrm>
            <a:off x="2590933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타원 9"/>
          <p:cNvSpPr/>
          <p:nvPr/>
        </p:nvSpPr>
        <p:spPr>
          <a:xfrm>
            <a:off x="9593690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1970461" y="734657"/>
            <a:ext cx="151035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rgbClr val="D9D9D9"/>
                </a:solidFill>
                <a:latin typeface="KT&amp;G 상상본문OTF M" pitchFamily="50" charset="-127"/>
                <a:ea typeface="KT&amp;G 상상본문OTF M" pitchFamily="50" charset="-127"/>
              </a:rPr>
              <a:t>Data Analysis</a:t>
            </a:r>
            <a:endParaRPr lang="ko-KR" altLang="en-US" sz="2133" spc="-200" dirty="0">
              <a:solidFill>
                <a:srgbClr val="D9D9D9"/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98762" y="734657"/>
            <a:ext cx="156485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rgbClr val="D9D9D9"/>
                </a:solidFill>
                <a:latin typeface="KT&amp;G 상상본문OTF M" pitchFamily="50" charset="-127"/>
                <a:ea typeface="KT&amp;G 상상본문OTF M" pitchFamily="50" charset="-127"/>
              </a:rPr>
              <a:t>Data Visualize</a:t>
            </a:r>
            <a:endParaRPr lang="ko-KR" altLang="en-US" sz="2133" spc="-200" dirty="0">
              <a:solidFill>
                <a:srgbClr val="D9D9D9"/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8973" y="734657"/>
            <a:ext cx="172002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b="1" spc="-200" dirty="0">
                <a:solidFill>
                  <a:srgbClr val="8369D0"/>
                </a:solidFill>
                <a:latin typeface="KT&amp;G 상상본문OTF M" pitchFamily="50" charset="-127"/>
                <a:ea typeface="KT&amp;G 상상본문OTF M" pitchFamily="50" charset="-127"/>
              </a:rPr>
              <a:t>Data Structure</a:t>
            </a:r>
            <a:endParaRPr lang="ko-KR" altLang="en-US" sz="2133" b="1" spc="-200" dirty="0">
              <a:solidFill>
                <a:srgbClr val="8369D0"/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D6AF54-5A26-4F7E-90F8-778BE6AB96DE}"/>
              </a:ext>
            </a:extLst>
          </p:cNvPr>
          <p:cNvSpPr txBox="1"/>
          <p:nvPr/>
        </p:nvSpPr>
        <p:spPr>
          <a:xfrm>
            <a:off x="9499414" y="749777"/>
            <a:ext cx="57259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chemeClr val="bg1">
                    <a:lumMod val="85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End</a:t>
            </a:r>
            <a:endParaRPr lang="ko-KR" altLang="en-US" sz="2133" spc="-200" dirty="0">
              <a:solidFill>
                <a:schemeClr val="bg1">
                  <a:lumMod val="85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784265" y="1768958"/>
            <a:ext cx="111860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rgbClr val="8369D0"/>
                </a:solidFill>
              </a:rPr>
              <a:t>순위결정</a:t>
            </a:r>
            <a:endParaRPr lang="en-US" altLang="ko-KR" sz="3600" b="1" dirty="0">
              <a:solidFill>
                <a:srgbClr val="8369D0"/>
              </a:solidFill>
            </a:endParaRPr>
          </a:p>
          <a:p>
            <a:endParaRPr lang="en-US" altLang="ko-KR" sz="3600" b="1" dirty="0">
              <a:solidFill>
                <a:srgbClr val="8369D0"/>
              </a:solidFill>
            </a:endParaRPr>
          </a:p>
          <a:p>
            <a:endParaRPr lang="en-US" altLang="ko-KR" sz="3600" b="1" dirty="0">
              <a:solidFill>
                <a:srgbClr val="8369D0"/>
              </a:solidFill>
            </a:endParaRP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                    해당 경로의 이동거리 합             해당 경로의 유동인구 합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순위 결정자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=                                       +</a:t>
            </a: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                    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전체 경로의 이동거리 합             전체 경로의 유동인구 합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순위 결정자의 값이 낮을수록 최적의 경로로 결정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14B0891-00A3-4CA8-AFF6-6339BFA081A8}"/>
              </a:ext>
            </a:extLst>
          </p:cNvPr>
          <p:cNvCxnSpPr/>
          <p:nvPr/>
        </p:nvCxnSpPr>
        <p:spPr>
          <a:xfrm>
            <a:off x="3089564" y="3990109"/>
            <a:ext cx="348940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F710FE7-6F4E-4C22-B5C6-225A024B4925}"/>
              </a:ext>
            </a:extLst>
          </p:cNvPr>
          <p:cNvCxnSpPr/>
          <p:nvPr/>
        </p:nvCxnSpPr>
        <p:spPr>
          <a:xfrm>
            <a:off x="7848985" y="3990109"/>
            <a:ext cx="348940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973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89392" y="3105834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8E76D4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감사합니다</a:t>
            </a:r>
            <a:r>
              <a:rPr lang="en-US" altLang="ko-KR" sz="3600" b="1" dirty="0">
                <a:solidFill>
                  <a:srgbClr val="8E76D4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.</a:t>
            </a:r>
            <a:endParaRPr lang="ko-KR" altLang="en-US" sz="3600" b="1" dirty="0">
              <a:solidFill>
                <a:srgbClr val="8E76D4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10377" y="2751502"/>
            <a:ext cx="1966693" cy="2389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33" dirty="0">
                <a:latin typeface="KT&amp;G 상상본문OTF L" pitchFamily="50" charset="-127"/>
                <a:ea typeface="KT&amp;G 상상본문OTF L" pitchFamily="50" charset="-127"/>
              </a:rPr>
              <a:t>Data Analysis </a:t>
            </a:r>
          </a:p>
          <a:p>
            <a:pPr algn="ctr"/>
            <a:r>
              <a:rPr lang="en-US" altLang="ko-KR" sz="2133" b="1" dirty="0">
                <a:latin typeface="KT&amp;G 상상본문OTF L" pitchFamily="50" charset="-127"/>
                <a:ea typeface="KT&amp;G 상상본문OTF L" pitchFamily="50" charset="-127"/>
              </a:rPr>
              <a:t>·</a:t>
            </a:r>
          </a:p>
          <a:p>
            <a:pPr algn="ctr"/>
            <a:r>
              <a:rPr lang="en-US" altLang="ko-KR" sz="2133" dirty="0">
                <a:latin typeface="KT&amp;G 상상본문OTF L" pitchFamily="50" charset="-127"/>
                <a:ea typeface="KT&amp;G 상상본문OTF L" pitchFamily="50" charset="-127"/>
              </a:rPr>
              <a:t>Data Visualize</a:t>
            </a:r>
          </a:p>
          <a:p>
            <a:pPr algn="ctr"/>
            <a:r>
              <a:rPr lang="en-US" altLang="ko-KR" sz="2133" b="1" dirty="0">
                <a:latin typeface="KT&amp;G 상상본문OTF L" pitchFamily="50" charset="-127"/>
                <a:ea typeface="KT&amp;G 상상본문OTF L" pitchFamily="50" charset="-127"/>
              </a:rPr>
              <a:t>·</a:t>
            </a:r>
          </a:p>
          <a:p>
            <a:pPr algn="ctr"/>
            <a:r>
              <a:rPr lang="en-US" altLang="ko-KR" sz="2133" dirty="0">
                <a:latin typeface="KT&amp;G 상상본문OTF L" pitchFamily="50" charset="-127"/>
                <a:ea typeface="KT&amp;G 상상본문OTF L" pitchFamily="50" charset="-127"/>
              </a:rPr>
              <a:t>Data Structure</a:t>
            </a:r>
          </a:p>
          <a:p>
            <a:pPr algn="ctr"/>
            <a:r>
              <a:rPr lang="en-US" altLang="ko-KR" sz="2133" b="1" dirty="0">
                <a:latin typeface="KT&amp;G 상상본문OTF L" pitchFamily="50" charset="-127"/>
                <a:ea typeface="KT&amp;G 상상본문OTF L" pitchFamily="50" charset="-127"/>
              </a:rPr>
              <a:t>·</a:t>
            </a:r>
          </a:p>
          <a:p>
            <a:pPr algn="ctr"/>
            <a:r>
              <a:rPr lang="en-US" altLang="ko-KR" sz="2133" dirty="0">
                <a:latin typeface="KT&amp;G 상상본문OTF L" pitchFamily="50" charset="-127"/>
                <a:ea typeface="KT&amp;G 상상본문OTF L" pitchFamily="50" charset="-127"/>
              </a:rPr>
              <a:t>End</a:t>
            </a:r>
            <a:endParaRPr lang="ko-KR" altLang="en-US" sz="2133" dirty="0">
              <a:latin typeface="KT&amp;G 상상본문OTF L" pitchFamily="50" charset="-127"/>
              <a:ea typeface="KT&amp;G 상상본문OTF L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71D4E-0760-40B9-9BBC-6E7B422CCA16}"/>
              </a:ext>
            </a:extLst>
          </p:cNvPr>
          <p:cNvSpPr txBox="1"/>
          <p:nvPr/>
        </p:nvSpPr>
        <p:spPr>
          <a:xfrm>
            <a:off x="5375290" y="1601734"/>
            <a:ext cx="1441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7030A0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Index</a:t>
            </a:r>
            <a:endParaRPr lang="ko-KR" altLang="en-US" sz="4000" dirty="0">
              <a:solidFill>
                <a:srgbClr val="7030A0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452669"/>
            <a:ext cx="12192000" cy="0"/>
          </a:xfrm>
          <a:prstGeom prst="line">
            <a:avLst/>
          </a:prstGeom>
          <a:ln w="12700">
            <a:solidFill>
              <a:srgbClr val="A365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2584911" y="260647"/>
            <a:ext cx="384043" cy="384043"/>
          </a:xfrm>
          <a:prstGeom prst="ellipse">
            <a:avLst/>
          </a:prstGeom>
          <a:solidFill>
            <a:srgbClr val="8267CF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타원 7"/>
          <p:cNvSpPr/>
          <p:nvPr/>
        </p:nvSpPr>
        <p:spPr>
          <a:xfrm>
            <a:off x="4889167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타원 8"/>
          <p:cNvSpPr/>
          <p:nvPr/>
        </p:nvSpPr>
        <p:spPr>
          <a:xfrm>
            <a:off x="7193423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타원 9"/>
          <p:cNvSpPr/>
          <p:nvPr/>
        </p:nvSpPr>
        <p:spPr>
          <a:xfrm>
            <a:off x="9593690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1970461" y="734657"/>
            <a:ext cx="161294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b="1" spc="-200" dirty="0">
                <a:solidFill>
                  <a:srgbClr val="8267CF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Data Analysis</a:t>
            </a:r>
            <a:endParaRPr lang="ko-KR" altLang="en-US" sz="2133" b="1" spc="-200" dirty="0">
              <a:solidFill>
                <a:srgbClr val="8267CF">
                  <a:alpha val="99000"/>
                </a:srgb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98762" y="734657"/>
            <a:ext cx="156485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chemeClr val="bg1">
                    <a:lumMod val="85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Data Visualize</a:t>
            </a:r>
            <a:endParaRPr lang="ko-KR" altLang="en-US" sz="2133" spc="-200" dirty="0">
              <a:solidFill>
                <a:schemeClr val="bg1">
                  <a:lumMod val="85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8973" y="734657"/>
            <a:ext cx="160762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chemeClr val="bg1">
                    <a:lumMod val="85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Data Structure</a:t>
            </a:r>
            <a:endParaRPr lang="ko-KR" altLang="en-US" sz="2133" spc="-200" dirty="0">
              <a:solidFill>
                <a:schemeClr val="bg1">
                  <a:lumMod val="85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D6AF54-5A26-4F7E-90F8-778BE6AB96DE}"/>
              </a:ext>
            </a:extLst>
          </p:cNvPr>
          <p:cNvSpPr txBox="1"/>
          <p:nvPr/>
        </p:nvSpPr>
        <p:spPr>
          <a:xfrm>
            <a:off x="9499414" y="749777"/>
            <a:ext cx="57259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chemeClr val="bg1">
                    <a:lumMod val="85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End</a:t>
            </a:r>
            <a:endParaRPr lang="ko-KR" altLang="en-US" sz="2133" spc="-200" dirty="0">
              <a:solidFill>
                <a:schemeClr val="bg1">
                  <a:lumMod val="85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F4AD14-3DF3-406A-9959-5545496D6D45}"/>
              </a:ext>
            </a:extLst>
          </p:cNvPr>
          <p:cNvSpPr/>
          <p:nvPr/>
        </p:nvSpPr>
        <p:spPr>
          <a:xfrm>
            <a:off x="6929733" y="2321419"/>
            <a:ext cx="6096000" cy="298543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ko-KR" altLang="en-US" sz="2800" b="1" dirty="0">
                <a:solidFill>
                  <a:srgbClr val="8369D0"/>
                </a:solidFill>
              </a:rPr>
              <a:t>특이사항</a:t>
            </a:r>
            <a:endParaRPr lang="en-US" altLang="ko-KR" sz="2800" b="1" dirty="0">
              <a:solidFill>
                <a:srgbClr val="8369D0"/>
              </a:solidFill>
            </a:endParaRP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KT&amp;"/>
              </a:rPr>
              <a:t>   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KT&amp;"/>
              </a:rPr>
              <a:t>유동인구 추정과정에서 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KT&amp;"/>
              </a:rPr>
              <a:t>    비율을 사용하여 유동인구 수가 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KT&amp;"/>
              </a:rPr>
              <a:t>   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KT&amp;"/>
              </a:rPr>
              <a:t>소수점으로 표현됨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KT&amp;"/>
              </a:rPr>
              <a:t>   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KT&amp;"/>
              </a:rPr>
              <a:t>유동인구는 단위지역에서 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KT&amp;"/>
              </a:rPr>
              <a:t>    이동이 있는 개념으로 인구수와 달리 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KT&amp;"/>
              </a:rPr>
              <a:t>   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KT&amp;"/>
              </a:rPr>
              <a:t>중복 카운트가 발생함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530B74-05B8-4883-B143-A079B692B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17" y="2175120"/>
            <a:ext cx="5043783" cy="32159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452669"/>
            <a:ext cx="12192000" cy="0"/>
          </a:xfrm>
          <a:prstGeom prst="line">
            <a:avLst/>
          </a:prstGeom>
          <a:ln w="12700">
            <a:solidFill>
              <a:srgbClr val="A365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2584911" y="260647"/>
            <a:ext cx="384043" cy="384043"/>
          </a:xfrm>
          <a:prstGeom prst="ellipse">
            <a:avLst/>
          </a:prstGeom>
          <a:solidFill>
            <a:srgbClr val="8267CF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타원 7"/>
          <p:cNvSpPr/>
          <p:nvPr/>
        </p:nvSpPr>
        <p:spPr>
          <a:xfrm>
            <a:off x="4889167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타원 8"/>
          <p:cNvSpPr/>
          <p:nvPr/>
        </p:nvSpPr>
        <p:spPr>
          <a:xfrm>
            <a:off x="7193423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타원 9"/>
          <p:cNvSpPr/>
          <p:nvPr/>
        </p:nvSpPr>
        <p:spPr>
          <a:xfrm>
            <a:off x="9593690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1970461" y="734657"/>
            <a:ext cx="161294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b="1" spc="-200" dirty="0">
                <a:solidFill>
                  <a:srgbClr val="8267CF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Data Analysis</a:t>
            </a:r>
            <a:endParaRPr lang="ko-KR" altLang="en-US" sz="2133" b="1" spc="-200" dirty="0">
              <a:solidFill>
                <a:srgbClr val="8267CF">
                  <a:alpha val="99000"/>
                </a:srgb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98762" y="734657"/>
            <a:ext cx="156485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chemeClr val="bg1">
                    <a:lumMod val="85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Data Visualize</a:t>
            </a:r>
            <a:endParaRPr lang="ko-KR" altLang="en-US" sz="2133" spc="-200" dirty="0">
              <a:solidFill>
                <a:schemeClr val="bg1">
                  <a:lumMod val="85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8973" y="734657"/>
            <a:ext cx="160762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chemeClr val="bg1">
                    <a:lumMod val="85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Data Structure</a:t>
            </a:r>
            <a:endParaRPr lang="ko-KR" altLang="en-US" sz="2133" spc="-200" dirty="0">
              <a:solidFill>
                <a:schemeClr val="bg1">
                  <a:lumMod val="85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D6AF54-5A26-4F7E-90F8-778BE6AB96DE}"/>
              </a:ext>
            </a:extLst>
          </p:cNvPr>
          <p:cNvSpPr txBox="1"/>
          <p:nvPr/>
        </p:nvSpPr>
        <p:spPr>
          <a:xfrm>
            <a:off x="9499414" y="749777"/>
            <a:ext cx="57259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chemeClr val="bg1">
                    <a:lumMod val="85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End</a:t>
            </a:r>
            <a:endParaRPr lang="ko-KR" altLang="en-US" sz="2133" spc="-200" dirty="0">
              <a:solidFill>
                <a:schemeClr val="bg1">
                  <a:lumMod val="85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F4AD14-3DF3-406A-9959-5545496D6D45}"/>
              </a:ext>
            </a:extLst>
          </p:cNvPr>
          <p:cNvSpPr/>
          <p:nvPr/>
        </p:nvSpPr>
        <p:spPr>
          <a:xfrm>
            <a:off x="1640903" y="2489398"/>
            <a:ext cx="654569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ko-KR" altLang="en-US" sz="3600" b="1" dirty="0">
                <a:solidFill>
                  <a:srgbClr val="8369D0"/>
                </a:solidFill>
              </a:rPr>
              <a:t>주소가 아닌 격자파일 사용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KT&amp;"/>
              </a:rPr>
              <a:t>    </a:t>
            </a: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KT&amp;"/>
              </a:rPr>
              <a:t>여행지 할당 용이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KT&amp;"/>
              </a:rPr>
              <a:t>시각화를 통한 데이터 직관적 확인</a:t>
            </a:r>
          </a:p>
        </p:txBody>
      </p:sp>
    </p:spTree>
    <p:extLst>
      <p:ext uri="{BB962C8B-B14F-4D97-AF65-F5344CB8AC3E}">
        <p14:creationId xmlns:p14="http://schemas.microsoft.com/office/powerpoint/2010/main" val="85044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452669"/>
            <a:ext cx="12192000" cy="0"/>
          </a:xfrm>
          <a:prstGeom prst="line">
            <a:avLst/>
          </a:prstGeom>
          <a:ln w="12700">
            <a:solidFill>
              <a:srgbClr val="A365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7193423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타원 9"/>
          <p:cNvSpPr/>
          <p:nvPr/>
        </p:nvSpPr>
        <p:spPr>
          <a:xfrm>
            <a:off x="9593690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1970461" y="734657"/>
            <a:ext cx="151035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rgbClr val="D9D9D9"/>
                </a:solidFill>
                <a:latin typeface="KT&amp;G 상상본문OTF M" pitchFamily="50" charset="-127"/>
                <a:ea typeface="KT&amp;G 상상본문OTF M" pitchFamily="50" charset="-127"/>
              </a:rPr>
              <a:t>Data Analysis</a:t>
            </a:r>
            <a:endParaRPr lang="ko-KR" altLang="en-US" sz="2133" spc="-200" dirty="0">
              <a:solidFill>
                <a:srgbClr val="D9D9D9"/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98762" y="734657"/>
            <a:ext cx="1662635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b="1" spc="-200" dirty="0">
                <a:solidFill>
                  <a:srgbClr val="8369D0"/>
                </a:solidFill>
                <a:latin typeface="KT&amp;G 상상본문OTF M" pitchFamily="50" charset="-127"/>
                <a:ea typeface="KT&amp;G 상상본문OTF M" pitchFamily="50" charset="-127"/>
              </a:rPr>
              <a:t>Data Visualize</a:t>
            </a:r>
            <a:endParaRPr lang="ko-KR" altLang="en-US" sz="2133" b="1" spc="-200" dirty="0">
              <a:solidFill>
                <a:srgbClr val="8369D0"/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8973" y="734657"/>
            <a:ext cx="160762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chemeClr val="bg1">
                    <a:lumMod val="85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Data Structure</a:t>
            </a:r>
            <a:endParaRPr lang="ko-KR" altLang="en-US" sz="2133" spc="-200" dirty="0">
              <a:solidFill>
                <a:schemeClr val="bg1">
                  <a:lumMod val="85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D6AF54-5A26-4F7E-90F8-778BE6AB96DE}"/>
              </a:ext>
            </a:extLst>
          </p:cNvPr>
          <p:cNvSpPr txBox="1"/>
          <p:nvPr/>
        </p:nvSpPr>
        <p:spPr>
          <a:xfrm>
            <a:off x="9499414" y="749777"/>
            <a:ext cx="57259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chemeClr val="bg1">
                    <a:lumMod val="85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End</a:t>
            </a:r>
            <a:endParaRPr lang="ko-KR" altLang="en-US" sz="2133" spc="-200" dirty="0">
              <a:solidFill>
                <a:schemeClr val="bg1">
                  <a:lumMod val="85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5440E3-F9E1-4049-B43B-3446D3326216}"/>
              </a:ext>
            </a:extLst>
          </p:cNvPr>
          <p:cNvSpPr txBox="1"/>
          <p:nvPr/>
        </p:nvSpPr>
        <p:spPr>
          <a:xfrm>
            <a:off x="1637587" y="3081850"/>
            <a:ext cx="4406976" cy="1479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4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250</a:t>
            </a:r>
            <a:r>
              <a:rPr lang="ko-KR" altLang="en-US" sz="24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그리드 격자파일 </a:t>
            </a:r>
            <a:r>
              <a:rPr lang="en-US" altLang="ko-KR" sz="24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(</a:t>
            </a:r>
            <a:r>
              <a:rPr lang="en-US" altLang="ko-KR" sz="2400" dirty="0" err="1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shp</a:t>
            </a:r>
            <a:r>
              <a:rPr lang="en-US" altLang="ko-KR" sz="24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)</a:t>
            </a:r>
          </a:p>
          <a:p>
            <a:pPr algn="ctr">
              <a:lnSpc>
                <a:spcPct val="130000"/>
              </a:lnSpc>
            </a:pPr>
            <a:r>
              <a:rPr lang="en-US" altLang="ko-KR" sz="24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+</a:t>
            </a:r>
          </a:p>
          <a:p>
            <a:pPr algn="ctr">
              <a:lnSpc>
                <a:spcPct val="130000"/>
              </a:lnSpc>
            </a:pPr>
            <a:r>
              <a:rPr lang="ko-KR" altLang="en-US" sz="2400" dirty="0" err="1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격자좌표별</a:t>
            </a:r>
            <a:r>
              <a:rPr lang="ko-KR" altLang="en-US" sz="24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 유동인구 파일</a:t>
            </a:r>
            <a:r>
              <a:rPr lang="en-US" altLang="ko-KR" sz="24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(csv)</a:t>
            </a:r>
            <a:endParaRPr lang="ko-KR" altLang="en-US" sz="2400" dirty="0">
              <a:solidFill>
                <a:schemeClr val="bg2">
                  <a:lumMod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23E7D4-2F3C-4887-BE59-86A58D7F7047}"/>
              </a:ext>
            </a:extLst>
          </p:cNvPr>
          <p:cNvSpPr txBox="1"/>
          <p:nvPr/>
        </p:nvSpPr>
        <p:spPr>
          <a:xfrm>
            <a:off x="6289008" y="2193396"/>
            <a:ext cx="904415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400" dirty="0">
                <a:solidFill>
                  <a:srgbClr val="8267CF">
                    <a:alpha val="80000"/>
                  </a:srgbClr>
                </a:solidFill>
                <a:latin typeface="+mj-lt"/>
              </a:rPr>
              <a:t>}</a:t>
            </a:r>
            <a:endParaRPr lang="ko-KR" altLang="en-US" sz="18400" dirty="0">
              <a:solidFill>
                <a:srgbClr val="8267CF">
                  <a:alpha val="80000"/>
                </a:srgbClr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783B75-EDF1-4089-9881-CF6DB5F6ABB7}"/>
              </a:ext>
            </a:extLst>
          </p:cNvPr>
          <p:cNvSpPr txBox="1"/>
          <p:nvPr/>
        </p:nvSpPr>
        <p:spPr>
          <a:xfrm>
            <a:off x="7479720" y="3519275"/>
            <a:ext cx="3662452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4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            이용</a:t>
            </a:r>
            <a:endParaRPr lang="en-US" altLang="ko-KR" sz="2400" dirty="0">
              <a:solidFill>
                <a:schemeClr val="bg2">
                  <a:lumMod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4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데이터 시각화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13EFA7-9620-4FD1-85E3-38B8CE8BF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471" y="2895947"/>
            <a:ext cx="3116536" cy="1494038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F978D0FE-5D8E-4CE9-96BE-199DEF91BC4D}"/>
              </a:ext>
            </a:extLst>
          </p:cNvPr>
          <p:cNvSpPr/>
          <p:nvPr/>
        </p:nvSpPr>
        <p:spPr>
          <a:xfrm>
            <a:off x="4926788" y="260647"/>
            <a:ext cx="384043" cy="384043"/>
          </a:xfrm>
          <a:prstGeom prst="ellipse">
            <a:avLst/>
          </a:prstGeom>
          <a:solidFill>
            <a:srgbClr val="8267CF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AC52EF8-E7FD-40C0-88E9-16E87679086A}"/>
              </a:ext>
            </a:extLst>
          </p:cNvPr>
          <p:cNvSpPr/>
          <p:nvPr/>
        </p:nvSpPr>
        <p:spPr>
          <a:xfrm>
            <a:off x="2526521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51267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452669"/>
            <a:ext cx="12192000" cy="0"/>
          </a:xfrm>
          <a:prstGeom prst="line">
            <a:avLst/>
          </a:prstGeom>
          <a:ln w="12700">
            <a:solidFill>
              <a:srgbClr val="A365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7193423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타원 9"/>
          <p:cNvSpPr/>
          <p:nvPr/>
        </p:nvSpPr>
        <p:spPr>
          <a:xfrm>
            <a:off x="9593690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1970461" y="734657"/>
            <a:ext cx="151035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rgbClr val="D9D9D9"/>
                </a:solidFill>
                <a:latin typeface="KT&amp;G 상상본문OTF M" pitchFamily="50" charset="-127"/>
                <a:ea typeface="KT&amp;G 상상본문OTF M" pitchFamily="50" charset="-127"/>
              </a:rPr>
              <a:t>Data Analysis</a:t>
            </a:r>
            <a:endParaRPr lang="ko-KR" altLang="en-US" sz="2133" spc="-200" dirty="0">
              <a:solidFill>
                <a:srgbClr val="D9D9D9"/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98762" y="734657"/>
            <a:ext cx="1662635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b="1" spc="-200" dirty="0">
                <a:solidFill>
                  <a:srgbClr val="8369D0"/>
                </a:solidFill>
                <a:latin typeface="KT&amp;G 상상본문OTF M" pitchFamily="50" charset="-127"/>
                <a:ea typeface="KT&amp;G 상상본문OTF M" pitchFamily="50" charset="-127"/>
              </a:rPr>
              <a:t>Data Visualize</a:t>
            </a:r>
            <a:endParaRPr lang="ko-KR" altLang="en-US" sz="2133" b="1" spc="-200" dirty="0">
              <a:solidFill>
                <a:srgbClr val="8369D0"/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8973" y="734657"/>
            <a:ext cx="160762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chemeClr val="bg1">
                    <a:lumMod val="85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Data Structure</a:t>
            </a:r>
            <a:endParaRPr lang="ko-KR" altLang="en-US" sz="2133" spc="-200" dirty="0">
              <a:solidFill>
                <a:schemeClr val="bg1">
                  <a:lumMod val="85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D6AF54-5A26-4F7E-90F8-778BE6AB96DE}"/>
              </a:ext>
            </a:extLst>
          </p:cNvPr>
          <p:cNvSpPr txBox="1"/>
          <p:nvPr/>
        </p:nvSpPr>
        <p:spPr>
          <a:xfrm>
            <a:off x="9499414" y="749777"/>
            <a:ext cx="57259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chemeClr val="bg1">
                    <a:lumMod val="85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End</a:t>
            </a:r>
            <a:endParaRPr lang="ko-KR" altLang="en-US" sz="2133" spc="-200" dirty="0">
              <a:solidFill>
                <a:schemeClr val="bg1">
                  <a:lumMod val="85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5440E3-F9E1-4049-B43B-3446D3326216}"/>
              </a:ext>
            </a:extLst>
          </p:cNvPr>
          <p:cNvSpPr txBox="1"/>
          <p:nvPr/>
        </p:nvSpPr>
        <p:spPr>
          <a:xfrm>
            <a:off x="8875839" y="3135769"/>
            <a:ext cx="293671" cy="519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4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 </a:t>
            </a:r>
            <a:endParaRPr lang="ko-KR" altLang="en-US" sz="2400" dirty="0">
              <a:solidFill>
                <a:schemeClr val="bg2">
                  <a:lumMod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09D40C-821B-46D8-A7CE-7C7CCE035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490" y="1735850"/>
            <a:ext cx="6400800" cy="4541520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EB179589-79FF-4A18-9287-B149920445AC}"/>
              </a:ext>
            </a:extLst>
          </p:cNvPr>
          <p:cNvSpPr/>
          <p:nvPr/>
        </p:nvSpPr>
        <p:spPr>
          <a:xfrm>
            <a:off x="4926788" y="260647"/>
            <a:ext cx="384043" cy="384043"/>
          </a:xfrm>
          <a:prstGeom prst="ellipse">
            <a:avLst/>
          </a:prstGeom>
          <a:solidFill>
            <a:srgbClr val="8267CF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DFFCA15-279A-4A21-B1DC-047201F54AD2}"/>
              </a:ext>
            </a:extLst>
          </p:cNvPr>
          <p:cNvSpPr/>
          <p:nvPr/>
        </p:nvSpPr>
        <p:spPr>
          <a:xfrm>
            <a:off x="2526521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79345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452669"/>
            <a:ext cx="12192000" cy="0"/>
          </a:xfrm>
          <a:prstGeom prst="line">
            <a:avLst/>
          </a:prstGeom>
          <a:ln w="12700">
            <a:solidFill>
              <a:srgbClr val="A365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7193423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타원 9"/>
          <p:cNvSpPr/>
          <p:nvPr/>
        </p:nvSpPr>
        <p:spPr>
          <a:xfrm>
            <a:off x="9593690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1970461" y="734657"/>
            <a:ext cx="151035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rgbClr val="D9D9D9"/>
                </a:solidFill>
                <a:latin typeface="KT&amp;G 상상본문OTF M" pitchFamily="50" charset="-127"/>
                <a:ea typeface="KT&amp;G 상상본문OTF M" pitchFamily="50" charset="-127"/>
              </a:rPr>
              <a:t>Data Analysis</a:t>
            </a:r>
            <a:endParaRPr lang="ko-KR" altLang="en-US" sz="2133" spc="-200" dirty="0">
              <a:solidFill>
                <a:srgbClr val="D9D9D9"/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98762" y="734657"/>
            <a:ext cx="1662635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b="1" spc="-200" dirty="0">
                <a:solidFill>
                  <a:srgbClr val="8369D0"/>
                </a:solidFill>
                <a:latin typeface="KT&amp;G 상상본문OTF M" pitchFamily="50" charset="-127"/>
                <a:ea typeface="KT&amp;G 상상본문OTF M" pitchFamily="50" charset="-127"/>
              </a:rPr>
              <a:t>Data Visualize</a:t>
            </a:r>
            <a:endParaRPr lang="ko-KR" altLang="en-US" sz="2133" b="1" spc="-200" dirty="0">
              <a:solidFill>
                <a:srgbClr val="8369D0"/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8973" y="734657"/>
            <a:ext cx="160762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chemeClr val="bg1">
                    <a:lumMod val="85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Data Structure</a:t>
            </a:r>
            <a:endParaRPr lang="ko-KR" altLang="en-US" sz="2133" spc="-200" dirty="0">
              <a:solidFill>
                <a:schemeClr val="bg1">
                  <a:lumMod val="85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D6AF54-5A26-4F7E-90F8-778BE6AB96DE}"/>
              </a:ext>
            </a:extLst>
          </p:cNvPr>
          <p:cNvSpPr txBox="1"/>
          <p:nvPr/>
        </p:nvSpPr>
        <p:spPr>
          <a:xfrm>
            <a:off x="9499414" y="749777"/>
            <a:ext cx="57259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chemeClr val="bg1">
                    <a:lumMod val="85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End</a:t>
            </a:r>
            <a:endParaRPr lang="ko-KR" altLang="en-US" sz="2133" spc="-200" dirty="0">
              <a:solidFill>
                <a:schemeClr val="bg1">
                  <a:lumMod val="85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5440E3-F9E1-4049-B43B-3446D3326216}"/>
              </a:ext>
            </a:extLst>
          </p:cNvPr>
          <p:cNvSpPr txBox="1"/>
          <p:nvPr/>
        </p:nvSpPr>
        <p:spPr>
          <a:xfrm>
            <a:off x="8875839" y="3135769"/>
            <a:ext cx="293671" cy="519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4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 </a:t>
            </a:r>
            <a:endParaRPr lang="ko-KR" altLang="en-US" sz="2400" dirty="0">
              <a:solidFill>
                <a:schemeClr val="bg2">
                  <a:lumMod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4CE9E3-AF84-467E-A6CB-04649818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329" y="1766270"/>
            <a:ext cx="8778240" cy="44958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9F3DA4-A910-4CA3-9EDA-8E39C8C59691}"/>
              </a:ext>
            </a:extLst>
          </p:cNvPr>
          <p:cNvSpPr/>
          <p:nvPr/>
        </p:nvSpPr>
        <p:spPr>
          <a:xfrm>
            <a:off x="807061" y="2306010"/>
            <a:ext cx="1163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데</a:t>
            </a:r>
            <a:endParaRPr lang="en-US" altLang="ko-KR" sz="3600" b="1" dirty="0">
              <a:solidFill>
                <a:srgbClr val="8369D0"/>
              </a:solidFill>
              <a:latin typeface="KT&amp;"/>
            </a:endParaRPr>
          </a:p>
          <a:p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이</a:t>
            </a:r>
            <a:endParaRPr lang="en-US" altLang="ko-KR" sz="3600" b="1" dirty="0">
              <a:solidFill>
                <a:srgbClr val="8369D0"/>
              </a:solidFill>
              <a:latin typeface="KT&amp;"/>
            </a:endParaRPr>
          </a:p>
          <a:p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터</a:t>
            </a:r>
            <a:endParaRPr lang="en-US" altLang="ko-KR" sz="3600" b="1" dirty="0">
              <a:solidFill>
                <a:srgbClr val="8369D0"/>
              </a:solidFill>
              <a:latin typeface="KT&amp;"/>
            </a:endParaRPr>
          </a:p>
          <a:p>
            <a:endParaRPr lang="en-US" altLang="ko-KR" sz="3600" b="1" dirty="0">
              <a:solidFill>
                <a:srgbClr val="8369D0"/>
              </a:solidFill>
              <a:latin typeface="KT&amp;"/>
            </a:endParaRPr>
          </a:p>
          <a:p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확</a:t>
            </a:r>
            <a:endParaRPr lang="en-US" altLang="ko-KR" sz="3600" b="1" dirty="0">
              <a:solidFill>
                <a:srgbClr val="8369D0"/>
              </a:solidFill>
              <a:latin typeface="KT&amp;"/>
            </a:endParaRPr>
          </a:p>
          <a:p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인</a:t>
            </a:r>
            <a:endParaRPr lang="en-US" altLang="ko-KR" sz="3600" b="1" dirty="0">
              <a:solidFill>
                <a:srgbClr val="8369D0"/>
              </a:solidFill>
              <a:latin typeface="KT&amp;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49AABE-01B0-48E9-8FAE-FC5E6DB45D62}"/>
              </a:ext>
            </a:extLst>
          </p:cNvPr>
          <p:cNvSpPr/>
          <p:nvPr/>
        </p:nvSpPr>
        <p:spPr>
          <a:xfrm>
            <a:off x="9248820" y="6402713"/>
            <a:ext cx="16463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KT&amp;"/>
              </a:rPr>
              <a:t>협재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T&amp;"/>
              </a:rPr>
              <a:t> 해수욕장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7528A9E-CD9C-481A-9289-1068ED40BB13}"/>
              </a:ext>
            </a:extLst>
          </p:cNvPr>
          <p:cNvSpPr/>
          <p:nvPr/>
        </p:nvSpPr>
        <p:spPr>
          <a:xfrm>
            <a:off x="4926788" y="260647"/>
            <a:ext cx="384043" cy="384043"/>
          </a:xfrm>
          <a:prstGeom prst="ellipse">
            <a:avLst/>
          </a:prstGeom>
          <a:solidFill>
            <a:srgbClr val="8267CF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75A6319-875C-463E-8543-713BA568BFF2}"/>
              </a:ext>
            </a:extLst>
          </p:cNvPr>
          <p:cNvSpPr/>
          <p:nvPr/>
        </p:nvSpPr>
        <p:spPr>
          <a:xfrm>
            <a:off x="2526521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98066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452669"/>
            <a:ext cx="12192000" cy="0"/>
          </a:xfrm>
          <a:prstGeom prst="line">
            <a:avLst/>
          </a:prstGeom>
          <a:ln w="12700">
            <a:solidFill>
              <a:srgbClr val="A365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7193423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타원 9"/>
          <p:cNvSpPr/>
          <p:nvPr/>
        </p:nvSpPr>
        <p:spPr>
          <a:xfrm>
            <a:off x="9593690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1970461" y="734657"/>
            <a:ext cx="151035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rgbClr val="D9D9D9"/>
                </a:solidFill>
                <a:latin typeface="KT&amp;G 상상본문OTF M" pitchFamily="50" charset="-127"/>
                <a:ea typeface="KT&amp;G 상상본문OTF M" pitchFamily="50" charset="-127"/>
              </a:rPr>
              <a:t>Data Analysis</a:t>
            </a:r>
            <a:endParaRPr lang="ko-KR" altLang="en-US" sz="2133" spc="-200" dirty="0">
              <a:solidFill>
                <a:srgbClr val="D9D9D9"/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98762" y="734657"/>
            <a:ext cx="1662635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b="1" spc="-200" dirty="0">
                <a:solidFill>
                  <a:srgbClr val="8369D0"/>
                </a:solidFill>
                <a:latin typeface="KT&amp;G 상상본문OTF M" pitchFamily="50" charset="-127"/>
                <a:ea typeface="KT&amp;G 상상본문OTF M" pitchFamily="50" charset="-127"/>
              </a:rPr>
              <a:t>Data Visualize</a:t>
            </a:r>
            <a:endParaRPr lang="ko-KR" altLang="en-US" sz="2133" b="1" spc="-200" dirty="0">
              <a:solidFill>
                <a:srgbClr val="8369D0"/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8973" y="734657"/>
            <a:ext cx="160762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chemeClr val="bg1">
                    <a:lumMod val="85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Data Structure</a:t>
            </a:r>
            <a:endParaRPr lang="ko-KR" altLang="en-US" sz="2133" spc="-200" dirty="0">
              <a:solidFill>
                <a:schemeClr val="bg1">
                  <a:lumMod val="85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D6AF54-5A26-4F7E-90F8-778BE6AB96DE}"/>
              </a:ext>
            </a:extLst>
          </p:cNvPr>
          <p:cNvSpPr txBox="1"/>
          <p:nvPr/>
        </p:nvSpPr>
        <p:spPr>
          <a:xfrm>
            <a:off x="9499414" y="749777"/>
            <a:ext cx="57259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chemeClr val="bg1">
                    <a:lumMod val="85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End</a:t>
            </a:r>
            <a:endParaRPr lang="ko-KR" altLang="en-US" sz="2133" spc="-200" dirty="0">
              <a:solidFill>
                <a:schemeClr val="bg1">
                  <a:lumMod val="85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5440E3-F9E1-4049-B43B-3446D3326216}"/>
              </a:ext>
            </a:extLst>
          </p:cNvPr>
          <p:cNvSpPr txBox="1"/>
          <p:nvPr/>
        </p:nvSpPr>
        <p:spPr>
          <a:xfrm>
            <a:off x="8875839" y="3135769"/>
            <a:ext cx="293671" cy="519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4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 </a:t>
            </a:r>
            <a:endParaRPr lang="ko-KR" altLang="en-US" sz="2400" dirty="0">
              <a:solidFill>
                <a:schemeClr val="bg2">
                  <a:lumMod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9F3DA4-A910-4CA3-9EDA-8E39C8C59691}"/>
              </a:ext>
            </a:extLst>
          </p:cNvPr>
          <p:cNvSpPr/>
          <p:nvPr/>
        </p:nvSpPr>
        <p:spPr>
          <a:xfrm>
            <a:off x="1070297" y="2211675"/>
            <a:ext cx="1163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여</a:t>
            </a:r>
            <a:endParaRPr lang="en-US" altLang="ko-KR" sz="3600" b="1" dirty="0">
              <a:solidFill>
                <a:srgbClr val="8369D0"/>
              </a:solidFill>
              <a:latin typeface="KT&amp;"/>
            </a:endParaRPr>
          </a:p>
          <a:p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행</a:t>
            </a:r>
            <a:endParaRPr lang="en-US" altLang="ko-KR" sz="3600" b="1" dirty="0">
              <a:solidFill>
                <a:srgbClr val="8369D0"/>
              </a:solidFill>
              <a:latin typeface="KT&amp;"/>
            </a:endParaRPr>
          </a:p>
          <a:p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지</a:t>
            </a:r>
            <a:endParaRPr lang="en-US" altLang="ko-KR" sz="3600" b="1" dirty="0">
              <a:solidFill>
                <a:srgbClr val="8369D0"/>
              </a:solidFill>
              <a:latin typeface="KT&amp;"/>
            </a:endParaRPr>
          </a:p>
          <a:p>
            <a:endParaRPr lang="en-US" altLang="ko-KR" sz="3600" b="1" dirty="0">
              <a:solidFill>
                <a:srgbClr val="8369D0"/>
              </a:solidFill>
              <a:latin typeface="KT&amp;"/>
            </a:endParaRPr>
          </a:p>
          <a:p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할</a:t>
            </a:r>
            <a:endParaRPr lang="en-US" altLang="ko-KR" sz="3600" b="1" dirty="0">
              <a:solidFill>
                <a:srgbClr val="8369D0"/>
              </a:solidFill>
              <a:latin typeface="KT&amp;"/>
            </a:endParaRPr>
          </a:p>
          <a:p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당</a:t>
            </a:r>
            <a:endParaRPr lang="en-US" altLang="ko-KR" sz="3600" b="1" dirty="0">
              <a:solidFill>
                <a:srgbClr val="8369D0"/>
              </a:solidFill>
              <a:latin typeface="KT&amp;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49AABE-01B0-48E9-8FAE-FC5E6DB45D62}"/>
              </a:ext>
            </a:extLst>
          </p:cNvPr>
          <p:cNvSpPr/>
          <p:nvPr/>
        </p:nvSpPr>
        <p:spPr>
          <a:xfrm>
            <a:off x="7853040" y="6396007"/>
            <a:ext cx="16463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T&amp;"/>
              </a:rPr>
              <a:t>성산일출봉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9C983C-A200-445E-9C5B-CB2E4200E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1675551"/>
            <a:ext cx="6370872" cy="4488569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EF029E24-9FD3-48FB-A919-30B7AAEC171D}"/>
              </a:ext>
            </a:extLst>
          </p:cNvPr>
          <p:cNvSpPr/>
          <p:nvPr/>
        </p:nvSpPr>
        <p:spPr>
          <a:xfrm>
            <a:off x="4926788" y="260647"/>
            <a:ext cx="384043" cy="384043"/>
          </a:xfrm>
          <a:prstGeom prst="ellipse">
            <a:avLst/>
          </a:prstGeom>
          <a:solidFill>
            <a:srgbClr val="8267CF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4A5CFFC-ADA5-4816-B60A-3DE9AE5208B1}"/>
              </a:ext>
            </a:extLst>
          </p:cNvPr>
          <p:cNvSpPr/>
          <p:nvPr/>
        </p:nvSpPr>
        <p:spPr>
          <a:xfrm>
            <a:off x="2526521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13826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452669"/>
            <a:ext cx="12192000" cy="0"/>
          </a:xfrm>
          <a:prstGeom prst="line">
            <a:avLst/>
          </a:prstGeom>
          <a:ln w="12700">
            <a:solidFill>
              <a:srgbClr val="A365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4926788" y="260647"/>
            <a:ext cx="384043" cy="384043"/>
          </a:xfrm>
          <a:prstGeom prst="ellipse">
            <a:avLst/>
          </a:prstGeom>
          <a:solidFill>
            <a:srgbClr val="8267CF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타원 7"/>
          <p:cNvSpPr/>
          <p:nvPr/>
        </p:nvSpPr>
        <p:spPr>
          <a:xfrm>
            <a:off x="2526521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타원 8"/>
          <p:cNvSpPr/>
          <p:nvPr/>
        </p:nvSpPr>
        <p:spPr>
          <a:xfrm>
            <a:off x="7193423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타원 9"/>
          <p:cNvSpPr/>
          <p:nvPr/>
        </p:nvSpPr>
        <p:spPr>
          <a:xfrm>
            <a:off x="9593690" y="260647"/>
            <a:ext cx="384043" cy="384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1970461" y="734657"/>
            <a:ext cx="151035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rgbClr val="D9D9D9"/>
                </a:solidFill>
                <a:latin typeface="KT&amp;G 상상본문OTF M" pitchFamily="50" charset="-127"/>
                <a:ea typeface="KT&amp;G 상상본문OTF M" pitchFamily="50" charset="-127"/>
              </a:rPr>
              <a:t>Data Analysis</a:t>
            </a:r>
            <a:endParaRPr lang="ko-KR" altLang="en-US" sz="2133" spc="-200" dirty="0">
              <a:solidFill>
                <a:srgbClr val="D9D9D9"/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98762" y="734657"/>
            <a:ext cx="1662635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b="1" spc="-200" dirty="0">
                <a:solidFill>
                  <a:srgbClr val="8369D0"/>
                </a:solidFill>
                <a:latin typeface="KT&amp;G 상상본문OTF M" pitchFamily="50" charset="-127"/>
                <a:ea typeface="KT&amp;G 상상본문OTF M" pitchFamily="50" charset="-127"/>
              </a:rPr>
              <a:t>Data Visualize</a:t>
            </a:r>
            <a:endParaRPr lang="ko-KR" altLang="en-US" sz="2133" b="1" spc="-200" dirty="0">
              <a:solidFill>
                <a:srgbClr val="8369D0"/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8973" y="734657"/>
            <a:ext cx="160762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chemeClr val="bg1">
                    <a:lumMod val="85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Data Structure</a:t>
            </a:r>
            <a:endParaRPr lang="ko-KR" altLang="en-US" sz="2133" spc="-200" dirty="0">
              <a:solidFill>
                <a:schemeClr val="bg1">
                  <a:lumMod val="85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D6AF54-5A26-4F7E-90F8-778BE6AB96DE}"/>
              </a:ext>
            </a:extLst>
          </p:cNvPr>
          <p:cNvSpPr txBox="1"/>
          <p:nvPr/>
        </p:nvSpPr>
        <p:spPr>
          <a:xfrm>
            <a:off x="9499414" y="749777"/>
            <a:ext cx="57259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33" spc="-200" dirty="0">
                <a:solidFill>
                  <a:schemeClr val="bg1">
                    <a:lumMod val="85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End</a:t>
            </a:r>
            <a:endParaRPr lang="ko-KR" altLang="en-US" sz="2133" spc="-200" dirty="0">
              <a:solidFill>
                <a:schemeClr val="bg1">
                  <a:lumMod val="85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5440E3-F9E1-4049-B43B-3446D3326216}"/>
              </a:ext>
            </a:extLst>
          </p:cNvPr>
          <p:cNvSpPr txBox="1"/>
          <p:nvPr/>
        </p:nvSpPr>
        <p:spPr>
          <a:xfrm>
            <a:off x="8875839" y="3135769"/>
            <a:ext cx="293671" cy="519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400" dirty="0">
                <a:solidFill>
                  <a:schemeClr val="bg2">
                    <a:lumMod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 </a:t>
            </a:r>
            <a:endParaRPr lang="ko-KR" altLang="en-US" sz="2400" dirty="0">
              <a:solidFill>
                <a:schemeClr val="bg2">
                  <a:lumMod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9F3DA4-A910-4CA3-9EDA-8E39C8C59691}"/>
              </a:ext>
            </a:extLst>
          </p:cNvPr>
          <p:cNvSpPr/>
          <p:nvPr/>
        </p:nvSpPr>
        <p:spPr>
          <a:xfrm>
            <a:off x="1070297" y="2211675"/>
            <a:ext cx="1163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여</a:t>
            </a:r>
            <a:endParaRPr lang="en-US" altLang="ko-KR" sz="3600" b="1" dirty="0">
              <a:solidFill>
                <a:srgbClr val="8369D0"/>
              </a:solidFill>
              <a:latin typeface="KT&amp;"/>
            </a:endParaRPr>
          </a:p>
          <a:p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행</a:t>
            </a:r>
            <a:endParaRPr lang="en-US" altLang="ko-KR" sz="3600" b="1" dirty="0">
              <a:solidFill>
                <a:srgbClr val="8369D0"/>
              </a:solidFill>
              <a:latin typeface="KT&amp;"/>
            </a:endParaRPr>
          </a:p>
          <a:p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지</a:t>
            </a:r>
            <a:endParaRPr lang="en-US" altLang="ko-KR" sz="3600" b="1" dirty="0">
              <a:solidFill>
                <a:srgbClr val="8369D0"/>
              </a:solidFill>
              <a:latin typeface="KT&amp;"/>
            </a:endParaRPr>
          </a:p>
          <a:p>
            <a:endParaRPr lang="en-US" altLang="ko-KR" sz="3600" b="1" dirty="0">
              <a:solidFill>
                <a:srgbClr val="8369D0"/>
              </a:solidFill>
              <a:latin typeface="KT&amp;"/>
            </a:endParaRPr>
          </a:p>
          <a:p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할</a:t>
            </a:r>
            <a:endParaRPr lang="en-US" altLang="ko-KR" sz="3600" b="1" dirty="0">
              <a:solidFill>
                <a:srgbClr val="8369D0"/>
              </a:solidFill>
              <a:latin typeface="KT&amp;"/>
            </a:endParaRPr>
          </a:p>
          <a:p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당</a:t>
            </a:r>
            <a:endParaRPr lang="en-US" altLang="ko-KR" sz="3600" b="1" dirty="0">
              <a:solidFill>
                <a:srgbClr val="8369D0"/>
              </a:solidFill>
              <a:latin typeface="KT&amp;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49AABE-01B0-48E9-8FAE-FC5E6DB45D62}"/>
              </a:ext>
            </a:extLst>
          </p:cNvPr>
          <p:cNvSpPr/>
          <p:nvPr/>
        </p:nvSpPr>
        <p:spPr>
          <a:xfrm>
            <a:off x="7853040" y="6396007"/>
            <a:ext cx="16463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T&amp;"/>
              </a:rPr>
              <a:t>성산일출봉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9C983C-A200-445E-9C5B-CB2E4200E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1675551"/>
            <a:ext cx="6370872" cy="448856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BC837B7-48D1-4D46-85A6-29B38BF86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5" y="1667930"/>
            <a:ext cx="6363251" cy="44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1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343</Words>
  <Application>Microsoft Office PowerPoint</Application>
  <PresentationFormat>와이드스크린</PresentationFormat>
  <Paragraphs>161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KT&amp;</vt:lpstr>
      <vt:lpstr>KT&amp;G 상상본문OTF L</vt:lpstr>
      <vt:lpstr>KT&amp;G 상상본문OTF M</vt:lpstr>
      <vt:lpstr>Noto Sans Korean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김희주</dc:creator>
  <cp:lastModifiedBy>김희주</cp:lastModifiedBy>
  <cp:revision>10</cp:revision>
  <dcterms:created xsi:type="dcterms:W3CDTF">2018-09-16T06:36:48Z</dcterms:created>
  <dcterms:modified xsi:type="dcterms:W3CDTF">2018-09-16T08:45:56Z</dcterms:modified>
</cp:coreProperties>
</file>