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6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8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AFD44-6859-4668-A370-4916C70A7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D67379-DF39-4B31-8DC1-CAEC6BD66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CD59F-7F4B-4817-97FE-67A16A2A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6A32-AADE-461B-BD5A-37AF63256EC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FA657-FE48-462B-9E23-CC953308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3225F-8D96-4161-92F4-9E0816E1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39BA-D6BB-449B-A095-AC0F9F9F0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86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7A1E2-F1D1-40B1-ACD6-4DA134CE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B62545-0A09-487D-8725-D3A026908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BC28E-9BDE-49F2-BAB9-125453F9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6A32-AADE-461B-BD5A-37AF63256EC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334935-C5DC-4CC9-94B3-5769FFE8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0675E-9B72-49A9-B1CB-5B9280B3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39BA-D6BB-449B-A095-AC0F9F9F0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6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F932E4-834D-4073-90BE-F35C9006D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42614D-2F06-4370-AB38-54C1B436C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17621-36B8-4CCD-A028-BEF64196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6A32-AADE-461B-BD5A-37AF63256EC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70DAA-C4ED-4723-B870-16EE4AE8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2692C-FA7F-41D8-AB5C-E660CC33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39BA-D6BB-449B-A095-AC0F9F9F0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3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C5B31-246C-40E2-B072-B7B135CF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1207C-D0E5-431A-ABDE-50C370C8B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F8F5E-86A8-4A75-8AF5-BFB8E9CF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6A32-AADE-461B-BD5A-37AF63256EC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0002B-E507-4D22-8355-016367C4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C44FFD-5501-449A-963B-91E17810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39BA-D6BB-449B-A095-AC0F9F9F0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BE622-5471-41A3-A6BA-28315E38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F4ED6F-A561-4312-8BC3-0C6FEEE5C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FBC13-A0E6-4B0E-8492-08F153AF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6A32-AADE-461B-BD5A-37AF63256EC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1DB0C-FD16-499D-B2EF-FBF73179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6E597-1A0C-465B-8D81-6FD80819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39BA-D6BB-449B-A095-AC0F9F9F0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76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B6531-ED9F-4568-AD97-2D068729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68BE3-D17D-4D6C-8D2B-EB4CD7FC8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487C59-E562-4C5D-85A9-C4B071860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1FA69F-7C41-45E8-87D6-7D1E2FB4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6A32-AADE-461B-BD5A-37AF63256EC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D07D4F-9A53-4886-8970-50239713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6F39DE-1A8E-49E7-9DDC-CBA0F7FB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39BA-D6BB-449B-A095-AC0F9F9F0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DEF6E-F73D-4938-9763-57501F20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36F36-3CC0-4A98-8390-7DFEE4528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CED6C4-0F4B-4FE2-ABE6-6D0D8E289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3893EB-45BA-4027-9554-7A250914C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E0A019-E625-4C4F-B1B2-46D1417BC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348277-5F73-4D67-9B13-49362A92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6A32-AADE-461B-BD5A-37AF63256EC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E5273C-BF60-4DCF-9DE7-D7C16E74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0C96DB-B338-4A01-8D36-4E5A129A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39BA-D6BB-449B-A095-AC0F9F9F0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5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AA282-C542-4925-B33C-C63833AA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00F82C-46CB-4BEC-B3FA-C829F4B2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6A32-AADE-461B-BD5A-37AF63256EC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6ECA6-DFA4-4C94-8CE2-12A694DE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41BA7B-C5E5-4433-9B2C-8419CA26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39BA-D6BB-449B-A095-AC0F9F9F0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16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2B0500-C27C-435B-9262-20A46814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6A32-AADE-461B-BD5A-37AF63256EC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E0087A-02D4-4E47-8249-B6F19E38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099FFE-018D-4899-A4C6-7CF6A614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39BA-D6BB-449B-A095-AC0F9F9F0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5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B6306-6863-4436-9A84-B1EEAFEF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1F43D7-7EB3-4033-AF73-72D5E4A14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400743-0FA9-470F-BA38-350DB9703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2AA129-0BE3-44C0-8E26-F39FAA91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6A32-AADE-461B-BD5A-37AF63256EC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CF648C-998E-4BF0-AC53-F5D36EF1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4FE4E-5358-4989-AC92-27F90436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39BA-D6BB-449B-A095-AC0F9F9F0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52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98AA6-D15D-426E-A1AF-1D050927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E5B4B3-D5F1-48CD-8D53-E670DEC7E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B0895F-08EF-4B1D-89C7-C231EC13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6D87F-8CB8-4B79-9C1C-31D5278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6A32-AADE-461B-BD5A-37AF63256EC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C3F8D3-4F9B-4B7E-9C49-B05BAAE1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DD4A4C-32D4-430D-A8C0-1F66590F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39BA-D6BB-449B-A095-AC0F9F9F0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49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CF6B7C-E3A7-4E6F-A2B5-E754979C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5A6CD1-14BE-492B-8E9C-08A49C198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FE039-9374-4721-84C8-9E7D427A7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B6A32-AADE-461B-BD5A-37AF63256EC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CBFEC-1B50-4A3D-8BB1-3A7B6C088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DAFC05-4989-44ED-AF71-51D3A1858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139BA-D6BB-449B-A095-AC0F9F9F0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3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349" y="260649"/>
            <a:ext cx="1834264" cy="958551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ko-KR" altLang="en-US" sz="1867" spc="-200" dirty="0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자료구조 설계</a:t>
            </a:r>
            <a:endParaRPr lang="en-US" altLang="ko-KR" sz="1867" spc="-200" dirty="0">
              <a:solidFill>
                <a:srgbClr val="8267CF">
                  <a:alpha val="99000"/>
                </a:srgbClr>
              </a:solidFill>
              <a:latin typeface="KT&amp;G 상상본문OTF L" pitchFamily="50" charset="-127"/>
              <a:ea typeface="KT&amp;G 상상본문OTF L" pitchFamily="50" charset="-127"/>
            </a:endParaRPr>
          </a:p>
          <a:p>
            <a:r>
              <a:rPr lang="ko-KR" altLang="en-US" sz="1867" spc="-200" dirty="0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최종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3895" y="5129808"/>
            <a:ext cx="2688299" cy="172819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spc="-200" dirty="0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디지털 이미징</a:t>
            </a:r>
            <a:endParaRPr lang="en-US" altLang="ko-KR" sz="1600" spc="-200" dirty="0">
              <a:solidFill>
                <a:srgbClr val="8267CF">
                  <a:alpha val="99000"/>
                </a:srgbClr>
              </a:solidFill>
              <a:latin typeface="KT&amp;G 상상본문OTF L" pitchFamily="50" charset="-127"/>
              <a:ea typeface="KT&amp;G 상상본문OTF L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spc="-200" dirty="0" err="1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윤종하</a:t>
            </a:r>
            <a:endParaRPr lang="en-US" altLang="ko-KR" sz="1600" spc="-200" dirty="0">
              <a:solidFill>
                <a:srgbClr val="8267CF">
                  <a:alpha val="99000"/>
                </a:srgbClr>
              </a:solidFill>
              <a:latin typeface="KT&amp;G 상상본문OTF L" pitchFamily="50" charset="-127"/>
              <a:ea typeface="KT&amp;G 상상본문OTF L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4353" y="2687952"/>
            <a:ext cx="5003293" cy="1241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733" dirty="0">
                <a:solidFill>
                  <a:srgbClr val="8267CF"/>
                </a:solidFill>
                <a:latin typeface="Noto Sans Korean Bold" pitchFamily="34" charset="-127"/>
                <a:ea typeface="Noto Sans Korean Bold" pitchFamily="34" charset="-127"/>
              </a:rPr>
              <a:t>쾌적한 여행을 위한</a:t>
            </a:r>
            <a:endParaRPr lang="en-US" altLang="ko-KR" sz="3733" dirty="0">
              <a:solidFill>
                <a:srgbClr val="8267CF"/>
              </a:solidFill>
              <a:latin typeface="Noto Sans Korean Bold" pitchFamily="34" charset="-127"/>
              <a:ea typeface="Noto Sans Korean Bold" pitchFamily="34" charset="-127"/>
            </a:endParaRPr>
          </a:p>
          <a:p>
            <a:r>
              <a:rPr lang="ko-KR" altLang="en-US" sz="3733" b="1" dirty="0">
                <a:solidFill>
                  <a:srgbClr val="8267CF"/>
                </a:solidFill>
                <a:latin typeface="Noto Sans Korean Bold" pitchFamily="34" charset="-127"/>
                <a:ea typeface="Noto Sans Korean Bold" pitchFamily="34" charset="-127"/>
              </a:rPr>
              <a:t>최적의 이동 경로 찾기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418730" y="389480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369D0"/>
                </a:solidFill>
                <a:latin typeface="KT&amp;"/>
              </a:rPr>
              <a:t>cal_time.py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26CAF5-1259-47C7-91BC-51F18EEFCF30}"/>
              </a:ext>
            </a:extLst>
          </p:cNvPr>
          <p:cNvSpPr/>
          <p:nvPr/>
        </p:nvSpPr>
        <p:spPr>
          <a:xfrm>
            <a:off x="6642821" y="2274838"/>
            <a:ext cx="83043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JSON,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requests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이용해 네이버지도 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파싱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사용자의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input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으로 받은 모든 노드들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간의 이동시간을 받아와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2D list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로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저장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, return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해준다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3715BD-C757-4D03-91E0-812BC53A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21" y="1269856"/>
            <a:ext cx="5549179" cy="50752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FA0CC4-A2DB-4304-B591-3F97504E6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821" y="1200608"/>
            <a:ext cx="1061172" cy="106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6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418730" y="389480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369D0"/>
                </a:solidFill>
                <a:latin typeface="KT&amp;"/>
              </a:rPr>
              <a:t>tsp_algo.py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26CAF5-1259-47C7-91BC-51F18EEFCF30}"/>
              </a:ext>
            </a:extLst>
          </p:cNvPr>
          <p:cNvSpPr/>
          <p:nvPr/>
        </p:nvSpPr>
        <p:spPr>
          <a:xfrm>
            <a:off x="6713580" y="2459504"/>
            <a:ext cx="83043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TSP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완전탐색 알고리즘 이용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최적의 경로를 찾아 경로를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return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해준다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B3B8BF-2960-4619-BDC1-7E3FF2984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80" y="1487130"/>
            <a:ext cx="5478420" cy="457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9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AB5531-EF1B-4A6F-A9A3-9BE9340BBFC7}"/>
              </a:ext>
            </a:extLst>
          </p:cNvPr>
          <p:cNvSpPr/>
          <p:nvPr/>
        </p:nvSpPr>
        <p:spPr>
          <a:xfrm>
            <a:off x="218889" y="2951018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8369D0"/>
                </a:solidFill>
              </a:rPr>
              <a:t>데이터 </a:t>
            </a:r>
            <a:r>
              <a:rPr lang="ko-KR" altLang="en-US" sz="2000" b="1" dirty="0" err="1">
                <a:solidFill>
                  <a:srgbClr val="8369D0"/>
                </a:solidFill>
              </a:rPr>
              <a:t>전처리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A1874A-607F-452A-A903-7D91C84A79A3}"/>
              </a:ext>
            </a:extLst>
          </p:cNvPr>
          <p:cNvSpPr/>
          <p:nvPr/>
        </p:nvSpPr>
        <p:spPr>
          <a:xfrm>
            <a:off x="5812912" y="239588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369D0"/>
                </a:solidFill>
                <a:latin typeface="KT&amp;"/>
              </a:rPr>
              <a:t>Program Organization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B61ED5F-6B0C-4765-A485-C3A8F02DAA8C}"/>
              </a:ext>
            </a:extLst>
          </p:cNvPr>
          <p:cNvSpPr/>
          <p:nvPr/>
        </p:nvSpPr>
        <p:spPr>
          <a:xfrm>
            <a:off x="3165763" y="2951017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main.py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CD7F273-BDF8-4E1F-AB86-2CAB2D9A1B61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338635" y="3428999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CB553A7-911A-4EED-B1B0-7A6DAE71140B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1554707" y="1996699"/>
            <a:ext cx="2670929" cy="954318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DED5775-C9BD-4835-9ED3-58705E178B85}"/>
              </a:ext>
            </a:extLst>
          </p:cNvPr>
          <p:cNvSpPr/>
          <p:nvPr/>
        </p:nvSpPr>
        <p:spPr>
          <a:xfrm>
            <a:off x="494834" y="104073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cal_people.py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BEA5355-FE3F-4111-867E-627D01426658}"/>
              </a:ext>
            </a:extLst>
          </p:cNvPr>
          <p:cNvSpPr/>
          <p:nvPr/>
        </p:nvSpPr>
        <p:spPr>
          <a:xfrm>
            <a:off x="3165763" y="104073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cal_time.py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C83073C-30E8-4360-AA42-7FA8E4FC81CF}"/>
              </a:ext>
            </a:extLst>
          </p:cNvPr>
          <p:cNvSpPr/>
          <p:nvPr/>
        </p:nvSpPr>
        <p:spPr>
          <a:xfrm>
            <a:off x="5836692" y="1040735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tps_algo.py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E6D8C53-9FD9-4517-98CA-B6092FDCC4C6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4225636" y="1996699"/>
            <a:ext cx="0" cy="954318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2AC2AA-277F-49D5-A213-87C7A591585E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4225636" y="1996698"/>
            <a:ext cx="2670929" cy="954319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616D4EE-6699-41BC-AC72-AAF61D87B174}"/>
              </a:ext>
            </a:extLst>
          </p:cNvPr>
          <p:cNvSpPr/>
          <p:nvPr/>
        </p:nvSpPr>
        <p:spPr>
          <a:xfrm>
            <a:off x="6112637" y="2951017"/>
            <a:ext cx="2119746" cy="955963"/>
          </a:xfrm>
          <a:prstGeom prst="roundRect">
            <a:avLst/>
          </a:prstGeom>
          <a:solidFill>
            <a:srgbClr val="FFC000"/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routes.py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21355D-0477-4689-BEE5-1401AD0C2988}"/>
              </a:ext>
            </a:extLst>
          </p:cNvPr>
          <p:cNvCxnSpPr/>
          <p:nvPr/>
        </p:nvCxnSpPr>
        <p:spPr>
          <a:xfrm flipV="1">
            <a:off x="5285509" y="3428998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8561CC7-0A65-41A0-99B4-4DE72131119D}"/>
              </a:ext>
            </a:extLst>
          </p:cNvPr>
          <p:cNvSpPr/>
          <p:nvPr/>
        </p:nvSpPr>
        <p:spPr>
          <a:xfrm>
            <a:off x="9059511" y="295101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index.html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A07D8D1-59D6-4862-A4CD-9C2FD112335B}"/>
              </a:ext>
            </a:extLst>
          </p:cNvPr>
          <p:cNvCxnSpPr/>
          <p:nvPr/>
        </p:nvCxnSpPr>
        <p:spPr>
          <a:xfrm flipV="1">
            <a:off x="8267511" y="3428997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57C2298-A62E-4943-B189-CC61C79817F1}"/>
              </a:ext>
            </a:extLst>
          </p:cNvPr>
          <p:cNvSpPr/>
          <p:nvPr/>
        </p:nvSpPr>
        <p:spPr>
          <a:xfrm>
            <a:off x="6112637" y="4990914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geo_coding.py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C4CAE61-D70A-438C-A2B8-D912AA88F639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V="1">
            <a:off x="7172510" y="3906980"/>
            <a:ext cx="0" cy="1083934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D110F16-F065-4170-A010-BF6D3917970D}"/>
              </a:ext>
            </a:extLst>
          </p:cNvPr>
          <p:cNvCxnSpPr>
            <a:cxnSpLocks/>
          </p:cNvCxnSpPr>
          <p:nvPr/>
        </p:nvCxnSpPr>
        <p:spPr>
          <a:xfrm>
            <a:off x="4225636" y="2384987"/>
            <a:ext cx="0" cy="566030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513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418730" y="389480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369D0"/>
                </a:solidFill>
                <a:latin typeface="KT&amp;"/>
              </a:rPr>
              <a:t>routes.py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26CAF5-1259-47C7-91BC-51F18EEFCF30}"/>
              </a:ext>
            </a:extLst>
          </p:cNvPr>
          <p:cNvSpPr/>
          <p:nvPr/>
        </p:nvSpPr>
        <p:spPr>
          <a:xfrm>
            <a:off x="5902036" y="2320279"/>
            <a:ext cx="83043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Flask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를 이용해 로컬 서버를 구동해준다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geo_coding.py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를 이용해 위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경도로 변환된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 err="1">
                <a:solidFill>
                  <a:schemeClr val="bg1">
                    <a:lumMod val="65000"/>
                  </a:schemeClr>
                </a:solidFill>
              </a:rPr>
              <a:t>좌표값을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 받아온다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JSON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을 이용해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main.py, geo_coding.py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를 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통해 받아온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필요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data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를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index.html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의 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 err="1">
                <a:solidFill>
                  <a:schemeClr val="bg1">
                    <a:lumMod val="65000"/>
                  </a:schemeClr>
                </a:solidFill>
              </a:rPr>
              <a:t>javascript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로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보내준다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5F9EA6-A617-43ED-BE27-117E5997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21" y="1425291"/>
            <a:ext cx="4752975" cy="483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AB5531-EF1B-4A6F-A9A3-9BE9340BBFC7}"/>
              </a:ext>
            </a:extLst>
          </p:cNvPr>
          <p:cNvSpPr/>
          <p:nvPr/>
        </p:nvSpPr>
        <p:spPr>
          <a:xfrm>
            <a:off x="218889" y="2951018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8369D0"/>
                </a:solidFill>
              </a:rPr>
              <a:t>데이터 </a:t>
            </a:r>
            <a:r>
              <a:rPr lang="ko-KR" altLang="en-US" sz="2000" b="1" dirty="0" err="1">
                <a:solidFill>
                  <a:srgbClr val="8369D0"/>
                </a:solidFill>
              </a:rPr>
              <a:t>전처리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A1874A-607F-452A-A903-7D91C84A79A3}"/>
              </a:ext>
            </a:extLst>
          </p:cNvPr>
          <p:cNvSpPr/>
          <p:nvPr/>
        </p:nvSpPr>
        <p:spPr>
          <a:xfrm>
            <a:off x="5812912" y="239588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369D0"/>
                </a:solidFill>
                <a:latin typeface="KT&amp;"/>
              </a:rPr>
              <a:t>Program Organization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B61ED5F-6B0C-4765-A485-C3A8F02DAA8C}"/>
              </a:ext>
            </a:extLst>
          </p:cNvPr>
          <p:cNvSpPr/>
          <p:nvPr/>
        </p:nvSpPr>
        <p:spPr>
          <a:xfrm>
            <a:off x="3165763" y="2951017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main.py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CD7F273-BDF8-4E1F-AB86-2CAB2D9A1B61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338635" y="3428999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CB553A7-911A-4EED-B1B0-7A6DAE71140B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1554707" y="1996699"/>
            <a:ext cx="2670929" cy="954318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DED5775-C9BD-4835-9ED3-58705E178B85}"/>
              </a:ext>
            </a:extLst>
          </p:cNvPr>
          <p:cNvSpPr/>
          <p:nvPr/>
        </p:nvSpPr>
        <p:spPr>
          <a:xfrm>
            <a:off x="494834" y="104073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cal_people.py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BEA5355-FE3F-4111-867E-627D01426658}"/>
              </a:ext>
            </a:extLst>
          </p:cNvPr>
          <p:cNvSpPr/>
          <p:nvPr/>
        </p:nvSpPr>
        <p:spPr>
          <a:xfrm>
            <a:off x="3165763" y="104073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cal_time.py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C83073C-30E8-4360-AA42-7FA8E4FC81CF}"/>
              </a:ext>
            </a:extLst>
          </p:cNvPr>
          <p:cNvSpPr/>
          <p:nvPr/>
        </p:nvSpPr>
        <p:spPr>
          <a:xfrm>
            <a:off x="5836692" y="1040735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tps_algo.py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E6D8C53-9FD9-4517-98CA-B6092FDCC4C6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4225636" y="1996699"/>
            <a:ext cx="0" cy="954318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2AC2AA-277F-49D5-A213-87C7A591585E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4225636" y="1996698"/>
            <a:ext cx="2670929" cy="954319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616D4EE-6699-41BC-AC72-AAF61D87B174}"/>
              </a:ext>
            </a:extLst>
          </p:cNvPr>
          <p:cNvSpPr/>
          <p:nvPr/>
        </p:nvSpPr>
        <p:spPr>
          <a:xfrm>
            <a:off x="6112637" y="2951017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routes.py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21355D-0477-4689-BEE5-1401AD0C2988}"/>
              </a:ext>
            </a:extLst>
          </p:cNvPr>
          <p:cNvCxnSpPr/>
          <p:nvPr/>
        </p:nvCxnSpPr>
        <p:spPr>
          <a:xfrm flipV="1">
            <a:off x="5285509" y="3428998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8561CC7-0A65-41A0-99B4-4DE72131119D}"/>
              </a:ext>
            </a:extLst>
          </p:cNvPr>
          <p:cNvSpPr/>
          <p:nvPr/>
        </p:nvSpPr>
        <p:spPr>
          <a:xfrm>
            <a:off x="9059511" y="295101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index.html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A07D8D1-59D6-4862-A4CD-9C2FD112335B}"/>
              </a:ext>
            </a:extLst>
          </p:cNvPr>
          <p:cNvCxnSpPr/>
          <p:nvPr/>
        </p:nvCxnSpPr>
        <p:spPr>
          <a:xfrm flipV="1">
            <a:off x="8267511" y="3428997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57C2298-A62E-4943-B189-CC61C79817F1}"/>
              </a:ext>
            </a:extLst>
          </p:cNvPr>
          <p:cNvSpPr/>
          <p:nvPr/>
        </p:nvSpPr>
        <p:spPr>
          <a:xfrm>
            <a:off x="6112637" y="4990914"/>
            <a:ext cx="2119746" cy="955963"/>
          </a:xfrm>
          <a:prstGeom prst="roundRect">
            <a:avLst/>
          </a:prstGeom>
          <a:solidFill>
            <a:srgbClr val="FFC000"/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geo_coding.py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C4CAE61-D70A-438C-A2B8-D912AA88F639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V="1">
            <a:off x="7172510" y="3906980"/>
            <a:ext cx="0" cy="1083934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D110F16-F065-4170-A010-BF6D3917970D}"/>
              </a:ext>
            </a:extLst>
          </p:cNvPr>
          <p:cNvCxnSpPr>
            <a:cxnSpLocks/>
          </p:cNvCxnSpPr>
          <p:nvPr/>
        </p:nvCxnSpPr>
        <p:spPr>
          <a:xfrm>
            <a:off x="4225636" y="2384987"/>
            <a:ext cx="0" cy="566030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669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102673" y="351055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369D0"/>
                </a:solidFill>
                <a:latin typeface="KT&amp;"/>
              </a:rPr>
              <a:t>geo_coding.py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26CAF5-1259-47C7-91BC-51F18EEFCF30}"/>
              </a:ext>
            </a:extLst>
          </p:cNvPr>
          <p:cNvSpPr/>
          <p:nvPr/>
        </p:nvSpPr>
        <p:spPr>
          <a:xfrm>
            <a:off x="6594764" y="2828835"/>
            <a:ext cx="83043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solidFill>
                  <a:schemeClr val="bg1">
                    <a:lumMod val="65000"/>
                  </a:schemeClr>
                </a:solidFill>
              </a:rPr>
              <a:t>googlemaps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API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의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geocode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를 이용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node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들의 </a:t>
            </a:r>
            <a:r>
              <a:rPr lang="ko-KR" altLang="en-US" sz="2400" b="1" dirty="0" err="1">
                <a:solidFill>
                  <a:schemeClr val="bg1">
                    <a:lumMod val="65000"/>
                  </a:schemeClr>
                </a:solidFill>
              </a:rPr>
              <a:t>주소값을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 이용해 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위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경도 값을 받아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return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해준다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위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경도 값은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에서의 시각화에서 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사용된다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4E9978-EA19-4995-8B7D-C153C35A2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07" y="1335667"/>
            <a:ext cx="6229350" cy="501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4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102673" y="351055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369D0"/>
                </a:solidFill>
                <a:latin typeface="KT&amp;"/>
              </a:rPr>
              <a:t>index.html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26CAF5-1259-47C7-91BC-51F18EEFCF30}"/>
              </a:ext>
            </a:extLst>
          </p:cNvPr>
          <p:cNvSpPr/>
          <p:nvPr/>
        </p:nvSpPr>
        <p:spPr>
          <a:xfrm>
            <a:off x="6594764" y="2274836"/>
            <a:ext cx="83043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routes.py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로 부터 받아온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node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들의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위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경도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여행지 이름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이동시간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data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를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이용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 err="1">
                <a:solidFill>
                  <a:schemeClr val="bg1">
                    <a:lumMod val="65000"/>
                  </a:schemeClr>
                </a:solidFill>
              </a:rPr>
              <a:t>Tmap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API, </a:t>
            </a:r>
            <a:r>
              <a:rPr lang="en-US" altLang="ko-KR" sz="2400" b="1" dirty="0" err="1">
                <a:solidFill>
                  <a:schemeClr val="bg1">
                    <a:lumMod val="65000"/>
                  </a:schemeClr>
                </a:solidFill>
              </a:rPr>
              <a:t>javascript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를 이용 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지도에 경로를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보여주고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로 경로의 이름과 이동시간을 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출력해준다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6FEA88-7920-44E1-A4A8-6412AF8D9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44" y="1043551"/>
            <a:ext cx="5865676" cy="550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6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2335728" y="295637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결과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DCA55A-8FC2-4448-B6D4-CF6B026F3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676" y="618802"/>
            <a:ext cx="7660833" cy="572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31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933947" y="180096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결과 분석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8A8E32-8BFA-4738-8B17-D65B4C46A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967"/>
            <a:ext cx="7514729" cy="573593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C41AF2F-A5A3-45FC-8BEE-A96A1D1FEF32}"/>
              </a:ext>
            </a:extLst>
          </p:cNvPr>
          <p:cNvSpPr/>
          <p:nvPr/>
        </p:nvSpPr>
        <p:spPr>
          <a:xfrm>
            <a:off x="7592291" y="2644170"/>
            <a:ext cx="45997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이동시간 우선 검색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총 이동시간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: 54.2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분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총 유동인구 수 비율 합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: 43.9</a:t>
            </a:r>
          </a:p>
        </p:txBody>
      </p:sp>
    </p:spTree>
    <p:extLst>
      <p:ext uri="{BB962C8B-B14F-4D97-AF65-F5344CB8AC3E}">
        <p14:creationId xmlns:p14="http://schemas.microsoft.com/office/powerpoint/2010/main" val="3973782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933947" y="180096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결과 분석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41AF2F-A5A3-45FC-8BEE-A96A1D1FEF32}"/>
              </a:ext>
            </a:extLst>
          </p:cNvPr>
          <p:cNvSpPr/>
          <p:nvPr/>
        </p:nvSpPr>
        <p:spPr>
          <a:xfrm>
            <a:off x="7631072" y="2644170"/>
            <a:ext cx="45997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유동인구 우선 검색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총 이동시간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: 77.2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분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총 유동인구 수 비율 합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: 37.9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407F16-0F1A-4EA7-9276-E7CAC0E67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5994"/>
            <a:ext cx="7514730" cy="53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2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AB5531-EF1B-4A6F-A9A3-9BE9340BBFC7}"/>
              </a:ext>
            </a:extLst>
          </p:cNvPr>
          <p:cNvSpPr/>
          <p:nvPr/>
        </p:nvSpPr>
        <p:spPr>
          <a:xfrm>
            <a:off x="218889" y="2951018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8369D0"/>
                </a:solidFill>
              </a:rPr>
              <a:t>데이터 </a:t>
            </a:r>
            <a:r>
              <a:rPr lang="ko-KR" altLang="en-US" sz="2000" b="1" dirty="0" err="1">
                <a:solidFill>
                  <a:srgbClr val="8369D0"/>
                </a:solidFill>
              </a:rPr>
              <a:t>전처리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A1874A-607F-452A-A903-7D91C84A79A3}"/>
              </a:ext>
            </a:extLst>
          </p:cNvPr>
          <p:cNvSpPr/>
          <p:nvPr/>
        </p:nvSpPr>
        <p:spPr>
          <a:xfrm>
            <a:off x="5812912" y="239588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369D0"/>
                </a:solidFill>
                <a:latin typeface="KT&amp;"/>
              </a:rPr>
              <a:t>Program Organization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B61ED5F-6B0C-4765-A485-C3A8F02DAA8C}"/>
              </a:ext>
            </a:extLst>
          </p:cNvPr>
          <p:cNvSpPr/>
          <p:nvPr/>
        </p:nvSpPr>
        <p:spPr>
          <a:xfrm>
            <a:off x="3165763" y="2951017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main.py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CD7F273-BDF8-4E1F-AB86-2CAB2D9A1B61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338635" y="3428999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CB553A7-911A-4EED-B1B0-7A6DAE71140B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1554707" y="1996699"/>
            <a:ext cx="2670929" cy="954318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DED5775-C9BD-4835-9ED3-58705E178B85}"/>
              </a:ext>
            </a:extLst>
          </p:cNvPr>
          <p:cNvSpPr/>
          <p:nvPr/>
        </p:nvSpPr>
        <p:spPr>
          <a:xfrm>
            <a:off x="494834" y="104073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cal_people.py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BEA5355-FE3F-4111-867E-627D01426658}"/>
              </a:ext>
            </a:extLst>
          </p:cNvPr>
          <p:cNvSpPr/>
          <p:nvPr/>
        </p:nvSpPr>
        <p:spPr>
          <a:xfrm>
            <a:off x="3165763" y="104073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cal_time.py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C83073C-30E8-4360-AA42-7FA8E4FC81CF}"/>
              </a:ext>
            </a:extLst>
          </p:cNvPr>
          <p:cNvSpPr/>
          <p:nvPr/>
        </p:nvSpPr>
        <p:spPr>
          <a:xfrm>
            <a:off x="5836692" y="1040735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tps_algo.py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E6D8C53-9FD9-4517-98CA-B6092FDCC4C6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4225636" y="1996699"/>
            <a:ext cx="0" cy="954318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2AC2AA-277F-49D5-A213-87C7A591585E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4225636" y="1996698"/>
            <a:ext cx="2670929" cy="954319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616D4EE-6699-41BC-AC72-AAF61D87B174}"/>
              </a:ext>
            </a:extLst>
          </p:cNvPr>
          <p:cNvSpPr/>
          <p:nvPr/>
        </p:nvSpPr>
        <p:spPr>
          <a:xfrm>
            <a:off x="6112637" y="2951017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routes.py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21355D-0477-4689-BEE5-1401AD0C2988}"/>
              </a:ext>
            </a:extLst>
          </p:cNvPr>
          <p:cNvCxnSpPr/>
          <p:nvPr/>
        </p:nvCxnSpPr>
        <p:spPr>
          <a:xfrm flipV="1">
            <a:off x="5285509" y="3428998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8561CC7-0A65-41A0-99B4-4DE72131119D}"/>
              </a:ext>
            </a:extLst>
          </p:cNvPr>
          <p:cNvSpPr/>
          <p:nvPr/>
        </p:nvSpPr>
        <p:spPr>
          <a:xfrm>
            <a:off x="9059511" y="295101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index.html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A07D8D1-59D6-4862-A4CD-9C2FD112335B}"/>
              </a:ext>
            </a:extLst>
          </p:cNvPr>
          <p:cNvCxnSpPr/>
          <p:nvPr/>
        </p:nvCxnSpPr>
        <p:spPr>
          <a:xfrm flipV="1">
            <a:off x="8267511" y="3428997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57C2298-A62E-4943-B189-CC61C79817F1}"/>
              </a:ext>
            </a:extLst>
          </p:cNvPr>
          <p:cNvSpPr/>
          <p:nvPr/>
        </p:nvSpPr>
        <p:spPr>
          <a:xfrm>
            <a:off x="6112637" y="4990914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geo_coding.py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C4CAE61-D70A-438C-A2B8-D912AA88F639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V="1">
            <a:off x="7172510" y="3906980"/>
            <a:ext cx="0" cy="1083934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D110F16-F065-4170-A010-BF6D3917970D}"/>
              </a:ext>
            </a:extLst>
          </p:cNvPr>
          <p:cNvCxnSpPr>
            <a:cxnSpLocks/>
          </p:cNvCxnSpPr>
          <p:nvPr/>
        </p:nvCxnSpPr>
        <p:spPr>
          <a:xfrm>
            <a:off x="4225636" y="2384987"/>
            <a:ext cx="0" cy="566030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315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933947" y="180096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결과 분석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41AF2F-A5A3-45FC-8BEE-A96A1D1FEF32}"/>
              </a:ext>
            </a:extLst>
          </p:cNvPr>
          <p:cNvSpPr/>
          <p:nvPr/>
        </p:nvSpPr>
        <p:spPr>
          <a:xfrm>
            <a:off x="7631072" y="2644170"/>
            <a:ext cx="45997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이동시간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+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유동인구 모두 고려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총 이동시간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: 57.9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분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총 유동인구 수 비율 합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: 40.7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0647B1-BF70-47D3-B6A5-D0F1FC1BF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58923"/>
            <a:ext cx="7631071" cy="539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20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712274" y="1080642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결과 분석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41AF2F-A5A3-45FC-8BEE-A96A1D1FEF32}"/>
              </a:ext>
            </a:extLst>
          </p:cNvPr>
          <p:cNvSpPr/>
          <p:nvPr/>
        </p:nvSpPr>
        <p:spPr>
          <a:xfrm>
            <a:off x="1084983" y="2459504"/>
            <a:ext cx="8991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이동시간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+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유동인구 모두 고려했을 때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유동인구 비율은 이동시간 우선 탐색에 비해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3.2%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 적었고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이동시간은 유동인구 우선 탐색에 비해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19.3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분 빨랐다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4118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140D6B-8CDA-423E-8CE7-DC2140FEDA48}"/>
              </a:ext>
            </a:extLst>
          </p:cNvPr>
          <p:cNvSpPr/>
          <p:nvPr/>
        </p:nvSpPr>
        <p:spPr>
          <a:xfrm>
            <a:off x="-1712274" y="1080642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결과 분석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B97FCB-DF56-4527-A332-DCF1F20BD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16" y="2245010"/>
            <a:ext cx="5086284" cy="301971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B13CA87-327D-4567-8DC1-938EAAA37FCE}"/>
              </a:ext>
            </a:extLst>
          </p:cNvPr>
          <p:cNvSpPr/>
          <p:nvPr/>
        </p:nvSpPr>
        <p:spPr>
          <a:xfrm>
            <a:off x="6471311" y="2217875"/>
            <a:ext cx="8991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1.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결과적으로 적절히 사람수와 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ko-KR" altLang="en-US" sz="2400" b="1" dirty="0" err="1">
                <a:solidFill>
                  <a:schemeClr val="bg1">
                    <a:lumMod val="65000"/>
                  </a:schemeClr>
                </a:solidFill>
              </a:rPr>
              <a:t>이동시간간의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 조절 성공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2.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표에서 확인할 수 있듯이 큰 차이를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만들기는 힘들다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3.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유동인구 비율의 합이 실제 상황에서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얼마만큼의 영향이 있는지 확인할 수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없어 검증이 힘들다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303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AB5531-EF1B-4A6F-A9A3-9BE9340BBFC7}"/>
              </a:ext>
            </a:extLst>
          </p:cNvPr>
          <p:cNvSpPr/>
          <p:nvPr/>
        </p:nvSpPr>
        <p:spPr>
          <a:xfrm>
            <a:off x="218889" y="2951018"/>
            <a:ext cx="2119746" cy="955963"/>
          </a:xfrm>
          <a:prstGeom prst="roundRect">
            <a:avLst/>
          </a:prstGeom>
          <a:solidFill>
            <a:srgbClr val="FFC000"/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8369D0"/>
                </a:solidFill>
              </a:rPr>
              <a:t>데이터 </a:t>
            </a:r>
            <a:r>
              <a:rPr lang="ko-KR" altLang="en-US" sz="2000" b="1" dirty="0" err="1">
                <a:solidFill>
                  <a:srgbClr val="8369D0"/>
                </a:solidFill>
              </a:rPr>
              <a:t>전처리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A1874A-607F-452A-A903-7D91C84A79A3}"/>
              </a:ext>
            </a:extLst>
          </p:cNvPr>
          <p:cNvSpPr/>
          <p:nvPr/>
        </p:nvSpPr>
        <p:spPr>
          <a:xfrm>
            <a:off x="5812912" y="239588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369D0"/>
                </a:solidFill>
                <a:latin typeface="KT&amp;"/>
              </a:rPr>
              <a:t>Program Organization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B61ED5F-6B0C-4765-A485-C3A8F02DAA8C}"/>
              </a:ext>
            </a:extLst>
          </p:cNvPr>
          <p:cNvSpPr/>
          <p:nvPr/>
        </p:nvSpPr>
        <p:spPr>
          <a:xfrm>
            <a:off x="3165763" y="2951017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main.py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CD7F273-BDF8-4E1F-AB86-2CAB2D9A1B61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338635" y="3428999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CB553A7-911A-4EED-B1B0-7A6DAE71140B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1554707" y="1996699"/>
            <a:ext cx="2670929" cy="954318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DED5775-C9BD-4835-9ED3-58705E178B85}"/>
              </a:ext>
            </a:extLst>
          </p:cNvPr>
          <p:cNvSpPr/>
          <p:nvPr/>
        </p:nvSpPr>
        <p:spPr>
          <a:xfrm>
            <a:off x="494834" y="104073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cal_people.py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BEA5355-FE3F-4111-867E-627D01426658}"/>
              </a:ext>
            </a:extLst>
          </p:cNvPr>
          <p:cNvSpPr/>
          <p:nvPr/>
        </p:nvSpPr>
        <p:spPr>
          <a:xfrm>
            <a:off x="3165763" y="104073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cal_time.py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C83073C-30E8-4360-AA42-7FA8E4FC81CF}"/>
              </a:ext>
            </a:extLst>
          </p:cNvPr>
          <p:cNvSpPr/>
          <p:nvPr/>
        </p:nvSpPr>
        <p:spPr>
          <a:xfrm>
            <a:off x="5836692" y="1040735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tps_algo.py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E6D8C53-9FD9-4517-98CA-B6092FDCC4C6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4225636" y="1996699"/>
            <a:ext cx="0" cy="954318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2AC2AA-277F-49D5-A213-87C7A591585E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4225636" y="1996698"/>
            <a:ext cx="2670929" cy="954319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616D4EE-6699-41BC-AC72-AAF61D87B174}"/>
              </a:ext>
            </a:extLst>
          </p:cNvPr>
          <p:cNvSpPr/>
          <p:nvPr/>
        </p:nvSpPr>
        <p:spPr>
          <a:xfrm>
            <a:off x="6112637" y="2951017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routes.py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21355D-0477-4689-BEE5-1401AD0C2988}"/>
              </a:ext>
            </a:extLst>
          </p:cNvPr>
          <p:cNvCxnSpPr/>
          <p:nvPr/>
        </p:nvCxnSpPr>
        <p:spPr>
          <a:xfrm flipV="1">
            <a:off x="5285509" y="3428998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8561CC7-0A65-41A0-99B4-4DE72131119D}"/>
              </a:ext>
            </a:extLst>
          </p:cNvPr>
          <p:cNvSpPr/>
          <p:nvPr/>
        </p:nvSpPr>
        <p:spPr>
          <a:xfrm>
            <a:off x="9059511" y="295101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index.html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A07D8D1-59D6-4862-A4CD-9C2FD112335B}"/>
              </a:ext>
            </a:extLst>
          </p:cNvPr>
          <p:cNvCxnSpPr/>
          <p:nvPr/>
        </p:nvCxnSpPr>
        <p:spPr>
          <a:xfrm flipV="1">
            <a:off x="8267511" y="3428997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57C2298-A62E-4943-B189-CC61C79817F1}"/>
              </a:ext>
            </a:extLst>
          </p:cNvPr>
          <p:cNvSpPr/>
          <p:nvPr/>
        </p:nvSpPr>
        <p:spPr>
          <a:xfrm>
            <a:off x="6112637" y="4990914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geo_coding.py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C4CAE61-D70A-438C-A2B8-D912AA88F639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V="1">
            <a:off x="7172510" y="3906980"/>
            <a:ext cx="0" cy="1083934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D110F16-F065-4170-A010-BF6D3917970D}"/>
              </a:ext>
            </a:extLst>
          </p:cNvPr>
          <p:cNvCxnSpPr>
            <a:cxnSpLocks/>
          </p:cNvCxnSpPr>
          <p:nvPr/>
        </p:nvCxnSpPr>
        <p:spPr>
          <a:xfrm>
            <a:off x="4225636" y="2384987"/>
            <a:ext cx="0" cy="566030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51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418730" y="389480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데이터 </a:t>
            </a:r>
            <a:r>
              <a:rPr lang="ko-KR" altLang="en-US" sz="3600" b="1" dirty="0" err="1">
                <a:solidFill>
                  <a:srgbClr val="8369D0"/>
                </a:solidFill>
                <a:latin typeface="KT&amp;"/>
              </a:rPr>
              <a:t>전처리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2F594A-6440-4275-BDF3-FD3062B93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26" y="1797868"/>
            <a:ext cx="1128829" cy="40460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796AB0-777A-4966-B763-3CE7236FC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924" y="1788495"/>
            <a:ext cx="1973477" cy="406477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996770D-DB69-4B8F-8453-1EEBBA1F0CD5}"/>
              </a:ext>
            </a:extLst>
          </p:cNvPr>
          <p:cNvSpPr/>
          <p:nvPr/>
        </p:nvSpPr>
        <p:spPr>
          <a:xfrm>
            <a:off x="3567229" y="3327185"/>
            <a:ext cx="942109" cy="1039091"/>
          </a:xfrm>
          <a:prstGeom prst="rightArrow">
            <a:avLst/>
          </a:prstGeom>
          <a:solidFill>
            <a:srgbClr val="836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A6F07D-9A50-40A6-A3F5-1487D3A12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16" y="1833678"/>
            <a:ext cx="3027277" cy="1451248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C4DCF12-CE2D-49F5-B05C-97CED8DAFA6A}"/>
              </a:ext>
            </a:extLst>
          </p:cNvPr>
          <p:cNvSpPr/>
          <p:nvPr/>
        </p:nvSpPr>
        <p:spPr>
          <a:xfrm>
            <a:off x="7939987" y="3284926"/>
            <a:ext cx="942109" cy="1039091"/>
          </a:xfrm>
          <a:prstGeom prst="rightArrow">
            <a:avLst/>
          </a:prstGeom>
          <a:solidFill>
            <a:srgbClr val="836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CE2E6C-109D-4A0E-A8AF-B149483550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191" y="2694709"/>
            <a:ext cx="2697714" cy="20194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C51E25-7670-4FF3-B0B2-DC588AA0F531}"/>
              </a:ext>
            </a:extLst>
          </p:cNvPr>
          <p:cNvSpPr/>
          <p:nvPr/>
        </p:nvSpPr>
        <p:spPr>
          <a:xfrm>
            <a:off x="6937899" y="2236136"/>
            <a:ext cx="2557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KT&amp;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85429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418730" y="389480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데이터 </a:t>
            </a:r>
            <a:r>
              <a:rPr lang="ko-KR" altLang="en-US" sz="3600" b="1" dirty="0" err="1">
                <a:solidFill>
                  <a:srgbClr val="8369D0"/>
                </a:solidFill>
                <a:latin typeface="KT&amp;"/>
              </a:rPr>
              <a:t>전처리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71CA57-FF3B-40B6-BB9C-AE8523360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49" y="1425291"/>
            <a:ext cx="4504724" cy="478847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635504B-F6AE-4370-A0A7-95B7334DE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929" y="1425291"/>
            <a:ext cx="4281054" cy="478847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9F0578F-773A-4D98-BC87-A9D5182363C1}"/>
              </a:ext>
            </a:extLst>
          </p:cNvPr>
          <p:cNvCxnSpPr/>
          <p:nvPr/>
        </p:nvCxnSpPr>
        <p:spPr>
          <a:xfrm flipV="1">
            <a:off x="5744564" y="3819526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54BCB8-57C8-4A7C-8973-C7E39CBF5627}"/>
              </a:ext>
            </a:extLst>
          </p:cNvPr>
          <p:cNvSpPr/>
          <p:nvPr/>
        </p:nvSpPr>
        <p:spPr>
          <a:xfrm>
            <a:off x="2338635" y="2852124"/>
            <a:ext cx="7514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8369D0"/>
                </a:solidFill>
                <a:latin typeface="KT&amp;"/>
              </a:rPr>
              <a:t>csv</a:t>
            </a:r>
            <a:r>
              <a:rPr lang="ko-KR" altLang="en-US" sz="2400" b="1" dirty="0">
                <a:solidFill>
                  <a:srgbClr val="8369D0"/>
                </a:solidFill>
                <a:latin typeface="KT&amp;"/>
              </a:rPr>
              <a:t>로 정리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</p:spTree>
    <p:extLst>
      <p:ext uri="{BB962C8B-B14F-4D97-AF65-F5344CB8AC3E}">
        <p14:creationId xmlns:p14="http://schemas.microsoft.com/office/powerpoint/2010/main" val="153008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AB5531-EF1B-4A6F-A9A3-9BE9340BBFC7}"/>
              </a:ext>
            </a:extLst>
          </p:cNvPr>
          <p:cNvSpPr/>
          <p:nvPr/>
        </p:nvSpPr>
        <p:spPr>
          <a:xfrm>
            <a:off x="218889" y="2951018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8369D0"/>
                </a:solidFill>
              </a:rPr>
              <a:t>데이터 </a:t>
            </a:r>
            <a:r>
              <a:rPr lang="ko-KR" altLang="en-US" sz="2000" b="1" dirty="0" err="1">
                <a:solidFill>
                  <a:srgbClr val="8369D0"/>
                </a:solidFill>
              </a:rPr>
              <a:t>전처리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A1874A-607F-452A-A903-7D91C84A79A3}"/>
              </a:ext>
            </a:extLst>
          </p:cNvPr>
          <p:cNvSpPr/>
          <p:nvPr/>
        </p:nvSpPr>
        <p:spPr>
          <a:xfrm>
            <a:off x="5812912" y="239588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369D0"/>
                </a:solidFill>
                <a:latin typeface="KT&amp;"/>
              </a:rPr>
              <a:t>Program Organization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B61ED5F-6B0C-4765-A485-C3A8F02DAA8C}"/>
              </a:ext>
            </a:extLst>
          </p:cNvPr>
          <p:cNvSpPr/>
          <p:nvPr/>
        </p:nvSpPr>
        <p:spPr>
          <a:xfrm>
            <a:off x="3165763" y="2951017"/>
            <a:ext cx="2119746" cy="955963"/>
          </a:xfrm>
          <a:prstGeom prst="roundRect">
            <a:avLst/>
          </a:prstGeom>
          <a:solidFill>
            <a:srgbClr val="FFC000"/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main.py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CD7F273-BDF8-4E1F-AB86-2CAB2D9A1B61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338635" y="3428999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CB553A7-911A-4EED-B1B0-7A6DAE71140B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1554707" y="1996699"/>
            <a:ext cx="2670929" cy="954318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DED5775-C9BD-4835-9ED3-58705E178B85}"/>
              </a:ext>
            </a:extLst>
          </p:cNvPr>
          <p:cNvSpPr/>
          <p:nvPr/>
        </p:nvSpPr>
        <p:spPr>
          <a:xfrm>
            <a:off x="494834" y="104073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cal_people.py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BEA5355-FE3F-4111-867E-627D01426658}"/>
              </a:ext>
            </a:extLst>
          </p:cNvPr>
          <p:cNvSpPr/>
          <p:nvPr/>
        </p:nvSpPr>
        <p:spPr>
          <a:xfrm>
            <a:off x="3165763" y="104073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cal_time.py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C83073C-30E8-4360-AA42-7FA8E4FC81CF}"/>
              </a:ext>
            </a:extLst>
          </p:cNvPr>
          <p:cNvSpPr/>
          <p:nvPr/>
        </p:nvSpPr>
        <p:spPr>
          <a:xfrm>
            <a:off x="5836692" y="1040735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tps_algo.py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E6D8C53-9FD9-4517-98CA-B6092FDCC4C6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4225636" y="1996699"/>
            <a:ext cx="0" cy="954318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2AC2AA-277F-49D5-A213-87C7A591585E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4225636" y="1996698"/>
            <a:ext cx="2670929" cy="954319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616D4EE-6699-41BC-AC72-AAF61D87B174}"/>
              </a:ext>
            </a:extLst>
          </p:cNvPr>
          <p:cNvSpPr/>
          <p:nvPr/>
        </p:nvSpPr>
        <p:spPr>
          <a:xfrm>
            <a:off x="6112637" y="2951017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routes.py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21355D-0477-4689-BEE5-1401AD0C2988}"/>
              </a:ext>
            </a:extLst>
          </p:cNvPr>
          <p:cNvCxnSpPr/>
          <p:nvPr/>
        </p:nvCxnSpPr>
        <p:spPr>
          <a:xfrm flipV="1">
            <a:off x="5285509" y="3428998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8561CC7-0A65-41A0-99B4-4DE72131119D}"/>
              </a:ext>
            </a:extLst>
          </p:cNvPr>
          <p:cNvSpPr/>
          <p:nvPr/>
        </p:nvSpPr>
        <p:spPr>
          <a:xfrm>
            <a:off x="9059511" y="295101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index.html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A07D8D1-59D6-4862-A4CD-9C2FD112335B}"/>
              </a:ext>
            </a:extLst>
          </p:cNvPr>
          <p:cNvCxnSpPr/>
          <p:nvPr/>
        </p:nvCxnSpPr>
        <p:spPr>
          <a:xfrm flipV="1">
            <a:off x="8267511" y="3428997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57C2298-A62E-4943-B189-CC61C79817F1}"/>
              </a:ext>
            </a:extLst>
          </p:cNvPr>
          <p:cNvSpPr/>
          <p:nvPr/>
        </p:nvSpPr>
        <p:spPr>
          <a:xfrm>
            <a:off x="6112637" y="4990914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geo_coding.py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C4CAE61-D70A-438C-A2B8-D912AA88F639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V="1">
            <a:off x="7172510" y="3906980"/>
            <a:ext cx="0" cy="1083934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D110F16-F065-4170-A010-BF6D3917970D}"/>
              </a:ext>
            </a:extLst>
          </p:cNvPr>
          <p:cNvCxnSpPr>
            <a:cxnSpLocks/>
          </p:cNvCxnSpPr>
          <p:nvPr/>
        </p:nvCxnSpPr>
        <p:spPr>
          <a:xfrm>
            <a:off x="4225636" y="2384987"/>
            <a:ext cx="0" cy="566030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92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418730" y="389480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369D0"/>
                </a:solidFill>
                <a:latin typeface="KT&amp;"/>
              </a:rPr>
              <a:t>main.py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26CAF5-1259-47C7-91BC-51F18EEFCF30}"/>
              </a:ext>
            </a:extLst>
          </p:cNvPr>
          <p:cNvSpPr/>
          <p:nvPr/>
        </p:nvSpPr>
        <p:spPr>
          <a:xfrm>
            <a:off x="6012872" y="1681161"/>
            <a:ext cx="83043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사용자의 원하는 여행지 입력 받음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2. </a:t>
            </a:r>
            <a:r>
              <a:rPr lang="en-US" altLang="ko-KR" sz="2400" b="1" dirty="0" err="1">
                <a:solidFill>
                  <a:schemeClr val="bg1">
                    <a:lumMod val="65000"/>
                  </a:schemeClr>
                </a:solidFill>
              </a:rPr>
              <a:t>cal_people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400" b="1" dirty="0" err="1">
                <a:solidFill>
                  <a:schemeClr val="bg1">
                    <a:lumMod val="65000"/>
                  </a:schemeClr>
                </a:solidFill>
              </a:rPr>
              <a:t>cal_time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을 이용해 선택한 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  node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들의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weight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를 계산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3.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계산된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node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들의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weight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정보들을 이용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sz="2400" b="1" dirty="0" err="1">
                <a:solidFill>
                  <a:schemeClr val="bg1">
                    <a:lumMod val="65000"/>
                  </a:schemeClr>
                </a:solidFill>
              </a:rPr>
              <a:t>tps_algo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 로 최적의 경로 계산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D56863-D015-415F-BD58-4F5127C67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11" y="1681161"/>
            <a:ext cx="5124450" cy="447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B73AC6-4B84-403B-B3EF-32A4E5F62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11" y="3023755"/>
            <a:ext cx="5124450" cy="533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2F5597-6236-459E-82B7-8BA6DB633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11" y="4452074"/>
            <a:ext cx="5124450" cy="51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6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AB5531-EF1B-4A6F-A9A3-9BE9340BBFC7}"/>
              </a:ext>
            </a:extLst>
          </p:cNvPr>
          <p:cNvSpPr/>
          <p:nvPr/>
        </p:nvSpPr>
        <p:spPr>
          <a:xfrm>
            <a:off x="218889" y="2951018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8369D0"/>
                </a:solidFill>
              </a:rPr>
              <a:t>데이터 </a:t>
            </a:r>
            <a:r>
              <a:rPr lang="ko-KR" altLang="en-US" sz="2000" b="1" dirty="0" err="1">
                <a:solidFill>
                  <a:srgbClr val="8369D0"/>
                </a:solidFill>
              </a:rPr>
              <a:t>전처리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A1874A-607F-452A-A903-7D91C84A79A3}"/>
              </a:ext>
            </a:extLst>
          </p:cNvPr>
          <p:cNvSpPr/>
          <p:nvPr/>
        </p:nvSpPr>
        <p:spPr>
          <a:xfrm>
            <a:off x="5812912" y="239588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369D0"/>
                </a:solidFill>
                <a:latin typeface="KT&amp;"/>
              </a:rPr>
              <a:t>Program Organization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B61ED5F-6B0C-4765-A485-C3A8F02DAA8C}"/>
              </a:ext>
            </a:extLst>
          </p:cNvPr>
          <p:cNvSpPr/>
          <p:nvPr/>
        </p:nvSpPr>
        <p:spPr>
          <a:xfrm>
            <a:off x="3165763" y="2951017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main.py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CD7F273-BDF8-4E1F-AB86-2CAB2D9A1B61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338635" y="3428999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CB553A7-911A-4EED-B1B0-7A6DAE71140B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1554707" y="1996699"/>
            <a:ext cx="2670929" cy="954318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DED5775-C9BD-4835-9ED3-58705E178B85}"/>
              </a:ext>
            </a:extLst>
          </p:cNvPr>
          <p:cNvSpPr/>
          <p:nvPr/>
        </p:nvSpPr>
        <p:spPr>
          <a:xfrm>
            <a:off x="494834" y="1040736"/>
            <a:ext cx="2119746" cy="955963"/>
          </a:xfrm>
          <a:prstGeom prst="roundRect">
            <a:avLst/>
          </a:prstGeom>
          <a:solidFill>
            <a:srgbClr val="FFC000"/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cal_people.py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BEA5355-FE3F-4111-867E-627D01426658}"/>
              </a:ext>
            </a:extLst>
          </p:cNvPr>
          <p:cNvSpPr/>
          <p:nvPr/>
        </p:nvSpPr>
        <p:spPr>
          <a:xfrm>
            <a:off x="3165763" y="1040736"/>
            <a:ext cx="2119746" cy="955963"/>
          </a:xfrm>
          <a:prstGeom prst="roundRect">
            <a:avLst/>
          </a:prstGeom>
          <a:solidFill>
            <a:srgbClr val="FFC000"/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cal_time.py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C83073C-30E8-4360-AA42-7FA8E4FC81CF}"/>
              </a:ext>
            </a:extLst>
          </p:cNvPr>
          <p:cNvSpPr/>
          <p:nvPr/>
        </p:nvSpPr>
        <p:spPr>
          <a:xfrm>
            <a:off x="5836692" y="1040735"/>
            <a:ext cx="2119746" cy="955963"/>
          </a:xfrm>
          <a:prstGeom prst="roundRect">
            <a:avLst/>
          </a:prstGeom>
          <a:solidFill>
            <a:srgbClr val="FFC000"/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tps_algo.py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E6D8C53-9FD9-4517-98CA-B6092FDCC4C6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4225636" y="1996699"/>
            <a:ext cx="0" cy="954318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2AC2AA-277F-49D5-A213-87C7A591585E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4225636" y="1996698"/>
            <a:ext cx="2670929" cy="954319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616D4EE-6699-41BC-AC72-AAF61D87B174}"/>
              </a:ext>
            </a:extLst>
          </p:cNvPr>
          <p:cNvSpPr/>
          <p:nvPr/>
        </p:nvSpPr>
        <p:spPr>
          <a:xfrm>
            <a:off x="6112637" y="2951017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routes.py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21355D-0477-4689-BEE5-1401AD0C2988}"/>
              </a:ext>
            </a:extLst>
          </p:cNvPr>
          <p:cNvCxnSpPr/>
          <p:nvPr/>
        </p:nvCxnSpPr>
        <p:spPr>
          <a:xfrm flipV="1">
            <a:off x="5285509" y="3428998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8561CC7-0A65-41A0-99B4-4DE72131119D}"/>
              </a:ext>
            </a:extLst>
          </p:cNvPr>
          <p:cNvSpPr/>
          <p:nvPr/>
        </p:nvSpPr>
        <p:spPr>
          <a:xfrm>
            <a:off x="9059511" y="295101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index.html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A07D8D1-59D6-4862-A4CD-9C2FD112335B}"/>
              </a:ext>
            </a:extLst>
          </p:cNvPr>
          <p:cNvCxnSpPr/>
          <p:nvPr/>
        </p:nvCxnSpPr>
        <p:spPr>
          <a:xfrm flipV="1">
            <a:off x="8267511" y="3428997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57C2298-A62E-4943-B189-CC61C79817F1}"/>
              </a:ext>
            </a:extLst>
          </p:cNvPr>
          <p:cNvSpPr/>
          <p:nvPr/>
        </p:nvSpPr>
        <p:spPr>
          <a:xfrm>
            <a:off x="6112637" y="4990914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geo_coding.py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C4CAE61-D70A-438C-A2B8-D912AA88F639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V="1">
            <a:off x="7172510" y="3906980"/>
            <a:ext cx="0" cy="1083934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D110F16-F065-4170-A010-BF6D3917970D}"/>
              </a:ext>
            </a:extLst>
          </p:cNvPr>
          <p:cNvCxnSpPr>
            <a:cxnSpLocks/>
          </p:cNvCxnSpPr>
          <p:nvPr/>
        </p:nvCxnSpPr>
        <p:spPr>
          <a:xfrm>
            <a:off x="4225636" y="2384987"/>
            <a:ext cx="0" cy="566030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99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418730" y="389480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369D0"/>
                </a:solidFill>
                <a:latin typeface="KT&amp;"/>
              </a:rPr>
              <a:t>cal_people.py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26CAF5-1259-47C7-91BC-51F18EEFCF30}"/>
              </a:ext>
            </a:extLst>
          </p:cNvPr>
          <p:cNvSpPr/>
          <p:nvPr/>
        </p:nvSpPr>
        <p:spPr>
          <a:xfrm>
            <a:off x="5999017" y="2545782"/>
            <a:ext cx="83043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 err="1">
                <a:solidFill>
                  <a:schemeClr val="bg1">
                    <a:lumMod val="65000"/>
                  </a:schemeClr>
                </a:solidFill>
              </a:rPr>
              <a:t>노드별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 그리드 인구수의 합을 구한다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구한 </a:t>
            </a:r>
            <a:r>
              <a:rPr lang="ko-KR" altLang="en-US" sz="2400" b="1" dirty="0" err="1">
                <a:solidFill>
                  <a:schemeClr val="bg1">
                    <a:lumMod val="65000"/>
                  </a:schemeClr>
                </a:solidFill>
              </a:rPr>
              <a:t>노드별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 그리드 인구수의 합을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    비율로 바꿔준다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84B0D6-991A-48BC-BCE8-EB42D5BD7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92" y="1120491"/>
            <a:ext cx="6743700" cy="304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333956-FE76-4D60-A164-FF7DC3C63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92" y="2003709"/>
            <a:ext cx="508245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3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570</Words>
  <Application>Microsoft Office PowerPoint</Application>
  <PresentationFormat>와이드스크린</PresentationFormat>
  <Paragraphs>151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KT&amp;</vt:lpstr>
      <vt:lpstr>KT&amp;G 상상본문OTF L</vt:lpstr>
      <vt:lpstr>Noto Sans Korean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김희주</dc:creator>
  <cp:lastModifiedBy>김희주</cp:lastModifiedBy>
  <cp:revision>10</cp:revision>
  <dcterms:created xsi:type="dcterms:W3CDTF">2018-10-16T09:40:10Z</dcterms:created>
  <dcterms:modified xsi:type="dcterms:W3CDTF">2018-10-16T15:54:38Z</dcterms:modified>
</cp:coreProperties>
</file>