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6" r:id="rId7"/>
    <p:sldId id="265" r:id="rId8"/>
    <p:sldId id="264" r:id="rId9"/>
    <p:sldId id="268" r:id="rId10"/>
    <p:sldId id="26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34" y="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6F1AD5-6D94-41C1-B0B4-4FFEA4D75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2A6028-05C2-4109-AF1F-8701F98A5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E8F6D1-D5EB-44D6-990D-E06E72E05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863F-64B5-4F81-9D7B-165BFC1D6CD1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74EC03-A638-4FEE-8395-0384832D6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259720-8AB3-4B0E-8CB9-749E69B9D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D1A9-D62D-4783-94E5-5216E4DB3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176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EA453F-0756-455A-8927-F8F0B8D71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4F49C2-B361-41D5-8DB1-700F50FF7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D3C1FB-0A59-4366-9D58-B6B3559AA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863F-64B5-4F81-9D7B-165BFC1D6CD1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5EA198-31B7-48B4-8EF1-FBCABD896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363D05-167B-4651-947C-34C091203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D1A9-D62D-4783-94E5-5216E4DB3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964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385DEF-EAF6-4E93-96C0-55081B2C1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DE13CA-750F-4810-9AC6-2207A72A5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08A13D-8CFA-4FCB-A9A9-1A2CAAEB6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863F-64B5-4F81-9D7B-165BFC1D6CD1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FA5275-2978-40A9-B25E-1F627CF76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3C3492-A5DB-4BE6-8335-79414843F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D1A9-D62D-4783-94E5-5216E4DB3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394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22026-CCDE-44D7-BA74-76F7A7D70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FE36A2-BEA8-4E54-8985-EFAAD76CB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E896E-FD8E-443C-8C2E-40FC38D85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863F-64B5-4F81-9D7B-165BFC1D6CD1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000B47-C5A0-4E50-AECE-41F5538D5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1CB3DF-117B-4D8E-9644-143AA3B93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D1A9-D62D-4783-94E5-5216E4DB3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23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902C15-9AB5-40F7-8BAF-E0074AE2D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5A8D54-421F-4F8A-B9F1-427871FFB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52E816-FF13-497A-9F0A-5F3248A6D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863F-64B5-4F81-9D7B-165BFC1D6CD1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1FBBC7-0C13-46AB-9A83-D8FA8A54F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7DA302-DDC2-49E9-AA65-7E03C3C75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D1A9-D62D-4783-94E5-5216E4DB3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07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2BD6FA-060A-4BD8-91E0-02544663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E61680-78A6-4C99-8DFD-E83191FBB8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EA8AAC-0791-4B1A-96F7-74B6BEE11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799F11-3020-48BB-A09A-C6106C19F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863F-64B5-4F81-9D7B-165BFC1D6CD1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7DDD25-0064-4686-A0FC-6EA8E6963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EB9890-736B-4C89-8A0A-E6152BB81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D1A9-D62D-4783-94E5-5216E4DB3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829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2754C8-E37D-451B-8226-5451050CF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75D5DE-2128-498A-9FA2-B13D93B40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62F9EB-8828-4279-A320-B4EDD241AD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2029C5-8FF1-4381-8206-AC6163700F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002FA1-241D-4914-8B19-831D48AAC5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A32ADE-8C5E-4666-A5CB-1867A4D74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863F-64B5-4F81-9D7B-165BFC1D6CD1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FCFCFFF-4F7D-4CDA-A54A-E73FEFEE6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5109F0-E8BD-4260-B2D5-B789D1A1F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D1A9-D62D-4783-94E5-5216E4DB3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66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F2B9AD-4824-4718-A87C-564A44899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EA0E70-90E5-4378-8B73-3F3E2A732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863F-64B5-4F81-9D7B-165BFC1D6CD1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3E0D3A-D401-4A5C-A842-E578480A7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0EAF20-83A6-492F-8671-98B768FCF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D1A9-D62D-4783-94E5-5216E4DB3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99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1A59EE-7D5F-44C9-8C57-68073AA8D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863F-64B5-4F81-9D7B-165BFC1D6CD1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C9389A1-1B9B-45EA-AA49-9AE3E061A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2824DD-0549-48CB-8636-0F4DA27B9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D1A9-D62D-4783-94E5-5216E4DB3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124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8E38EC-ED9E-4CB6-A748-B970C08FA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162DC2-AD73-41E5-91B8-4479222D4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A15BFA-FF9A-410F-857E-2FC7CAF9B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77C679-B67F-469E-8586-D35C5C720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863F-64B5-4F81-9D7B-165BFC1D6CD1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D771DD-455E-490B-8287-61144DF0A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02856B-7FC7-48DE-9A57-F2BA8812E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D1A9-D62D-4783-94E5-5216E4DB3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567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F90E63-A6CD-4529-9431-DCEFF9740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D72451-D03F-4B54-9A98-000BAE3240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29B3C3-1F4D-4175-ABC3-76352DCC7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985A3E-2BE8-4DE0-89DE-AD21278DB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863F-64B5-4F81-9D7B-165BFC1D6CD1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D1110B-0CBA-4AF5-894B-555E855AE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1F7675-4E56-400D-9657-C820C9036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D1A9-D62D-4783-94E5-5216E4DB3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321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802467-D8E4-42F1-A999-A0798F5AE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ACC85C-A1F3-414E-A134-84C5FF3A8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0240EA-63F9-41E9-B882-07A2DAB84D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4863F-64B5-4F81-9D7B-165BFC1D6CD1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D46E5C-722F-4469-A07C-5CE7670DB3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4C3D5A-7574-485A-8546-BDED5C36BA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CD1A9-D62D-4783-94E5-5216E4DB3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447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G4Ti1D-uUP8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39349" y="260649"/>
            <a:ext cx="1834264" cy="410369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lang="ko-KR" altLang="en-US" sz="1867" spc="-200" dirty="0">
                <a:solidFill>
                  <a:srgbClr val="8267CF">
                    <a:alpha val="99000"/>
                  </a:srgbClr>
                </a:solidFill>
                <a:latin typeface="KT&amp;G 상상본문OTF L" pitchFamily="50" charset="-127"/>
                <a:ea typeface="KT&amp;G 상상본문OTF L" pitchFamily="50" charset="-127"/>
              </a:rPr>
              <a:t>데이터 시각화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13895" y="5129808"/>
            <a:ext cx="2688299" cy="1728192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spc="-200" dirty="0">
                <a:solidFill>
                  <a:srgbClr val="8267CF">
                    <a:alpha val="99000"/>
                  </a:srgbClr>
                </a:solidFill>
                <a:latin typeface="KT&amp;G 상상본문OTF L" pitchFamily="50" charset="-127"/>
                <a:ea typeface="KT&amp;G 상상본문OTF L" pitchFamily="50" charset="-127"/>
              </a:rPr>
              <a:t>디지털 이미징</a:t>
            </a:r>
            <a:endParaRPr lang="en-US" altLang="ko-KR" sz="1600" spc="-200" dirty="0">
              <a:solidFill>
                <a:srgbClr val="8267CF">
                  <a:alpha val="99000"/>
                </a:srgbClr>
              </a:solidFill>
              <a:latin typeface="KT&amp;G 상상본문OTF L" pitchFamily="50" charset="-127"/>
              <a:ea typeface="KT&amp;G 상상본문OTF L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600" spc="-200" dirty="0" err="1">
                <a:solidFill>
                  <a:srgbClr val="8267CF">
                    <a:alpha val="99000"/>
                  </a:srgbClr>
                </a:solidFill>
                <a:latin typeface="KT&amp;G 상상본문OTF L" pitchFamily="50" charset="-127"/>
                <a:ea typeface="KT&amp;G 상상본문OTF L" pitchFamily="50" charset="-127"/>
              </a:rPr>
              <a:t>윤종하</a:t>
            </a:r>
            <a:endParaRPr lang="en-US" altLang="ko-KR" sz="1600" spc="-200" dirty="0">
              <a:solidFill>
                <a:srgbClr val="8267CF">
                  <a:alpha val="99000"/>
                </a:srgbClr>
              </a:solidFill>
              <a:latin typeface="KT&amp;G 상상본문OTF L" pitchFamily="50" charset="-127"/>
              <a:ea typeface="KT&amp;G 상상본문OTF L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54842" y="1567785"/>
            <a:ext cx="4487126" cy="1241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733" b="1" dirty="0">
                <a:solidFill>
                  <a:srgbClr val="8267CF"/>
                </a:solidFill>
                <a:latin typeface="Noto Sans Korean Bold" pitchFamily="34" charset="-127"/>
                <a:ea typeface="Noto Sans Korean Bold" pitchFamily="34" charset="-127"/>
              </a:rPr>
              <a:t>emotional</a:t>
            </a:r>
            <a:r>
              <a:rPr lang="ko-KR" altLang="en-US" sz="3733" b="1" dirty="0">
                <a:solidFill>
                  <a:srgbClr val="8267CF"/>
                </a:solidFill>
                <a:latin typeface="Noto Sans Korean Bold" pitchFamily="34" charset="-127"/>
                <a:ea typeface="Noto Sans Korean Bold" pitchFamily="34" charset="-127"/>
              </a:rPr>
              <a:t> </a:t>
            </a:r>
            <a:r>
              <a:rPr lang="en-US" altLang="ko-KR" sz="3733" b="1" dirty="0">
                <a:solidFill>
                  <a:srgbClr val="8267CF"/>
                </a:solidFill>
                <a:latin typeface="Noto Sans Korean Bold" pitchFamily="34" charset="-127"/>
                <a:ea typeface="Noto Sans Korean Bold" pitchFamily="34" charset="-127"/>
              </a:rPr>
              <a:t>collapse</a:t>
            </a:r>
          </a:p>
          <a:p>
            <a:pPr algn="ctr"/>
            <a:r>
              <a:rPr lang="en-US" altLang="ko-KR" sz="3733" b="1" dirty="0">
                <a:solidFill>
                  <a:srgbClr val="8267CF"/>
                </a:solidFill>
                <a:latin typeface="Noto Sans Korean Bold" pitchFamily="34" charset="-127"/>
                <a:ea typeface="Noto Sans Korean Bold" pitchFamily="34" charset="-127"/>
              </a:rPr>
              <a:t>by bit-coin</a:t>
            </a:r>
            <a:r>
              <a:rPr lang="ko-KR" altLang="en-US" sz="3733" b="1" dirty="0">
                <a:solidFill>
                  <a:srgbClr val="8267CF"/>
                </a:solidFill>
                <a:latin typeface="Noto Sans Korean Bold" pitchFamily="34" charset="-127"/>
                <a:ea typeface="Noto Sans Korean Bold" pitchFamily="34" charset="-127"/>
              </a:rPr>
              <a:t> </a:t>
            </a:r>
          </a:p>
        </p:txBody>
      </p:sp>
      <p:pic>
        <p:nvPicPr>
          <p:cNvPr id="1028" name="Picture 4" descr="ê´ë ¨ ì´ë¯¸ì§">
            <a:extLst>
              <a:ext uri="{FF2B5EF4-FFF2-40B4-BE49-F238E27FC236}">
                <a16:creationId xmlns:a16="http://schemas.microsoft.com/office/drawing/2014/main" id="{04B2A6D3-0989-4280-BCD9-38257C894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891" y="3033907"/>
            <a:ext cx="5262217" cy="2959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7BD173-BEDA-4E62-9F53-F6AC22B5318D}"/>
              </a:ext>
            </a:extLst>
          </p:cNvPr>
          <p:cNvSpPr txBox="1"/>
          <p:nvPr/>
        </p:nvSpPr>
        <p:spPr>
          <a:xfrm>
            <a:off x="1083653" y="93041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rgbClr val="7030A0">
                    <a:alpha val="99000"/>
                  </a:srgbClr>
                </a:solidFill>
                <a:latin typeface="Noto Sans Korean Bold" pitchFamily="34" charset="-127"/>
                <a:ea typeface="Noto Sans Korean Bold" pitchFamily="34" charset="-127"/>
              </a:rPr>
              <a:t>목표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825DCA-69D4-4488-8F19-8ABFED23B8A3}"/>
              </a:ext>
            </a:extLst>
          </p:cNvPr>
          <p:cNvSpPr txBox="1"/>
          <p:nvPr/>
        </p:nvSpPr>
        <p:spPr>
          <a:xfrm>
            <a:off x="1083653" y="2004507"/>
            <a:ext cx="9418092" cy="3400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  <a:buFontTx/>
              <a:buChar char="-"/>
            </a:pPr>
            <a:r>
              <a:rPr lang="ko-KR" altLang="en-US" sz="24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실제 사례를 이용해 만드는 시각화로 사람들의 흥미를 높이는 것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.</a:t>
            </a:r>
          </a:p>
          <a:p>
            <a:pPr marL="342900" indent="-342900" algn="just">
              <a:lnSpc>
                <a:spcPct val="130000"/>
              </a:lnSpc>
              <a:buFontTx/>
              <a:buChar char="-"/>
            </a:pPr>
            <a:endParaRPr lang="en-US" altLang="ko-KR" sz="2400" dirty="0">
              <a:solidFill>
                <a:schemeClr val="tx1">
                  <a:lumMod val="50000"/>
                  <a:lumOff val="50000"/>
                  <a:alpha val="99000"/>
                </a:schemeClr>
              </a:solidFill>
              <a:latin typeface="KT&amp;G 상상본문OTF M" pitchFamily="50" charset="-127"/>
              <a:ea typeface="KT&amp;G 상상본문OTF M" pitchFamily="50" charset="-127"/>
            </a:endParaRPr>
          </a:p>
          <a:p>
            <a:pPr marL="342900" indent="-342900" algn="just">
              <a:lnSpc>
                <a:spcPct val="130000"/>
              </a:lnSpc>
              <a:buFontTx/>
              <a:buChar char="-"/>
            </a:pPr>
            <a:r>
              <a:rPr lang="ko-KR" altLang="en-US" sz="24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만들어진 두 종류의 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mosaic picture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을 직관적으로 보고 이해 및 비교하기 쉽게 만드는 것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.</a:t>
            </a:r>
          </a:p>
          <a:p>
            <a:pPr marL="342900" indent="-342900" algn="just">
              <a:lnSpc>
                <a:spcPct val="130000"/>
              </a:lnSpc>
              <a:buFontTx/>
              <a:buChar char="-"/>
            </a:pPr>
            <a:endParaRPr lang="en-US" altLang="ko-KR" sz="2400" dirty="0">
              <a:solidFill>
                <a:schemeClr val="tx1">
                  <a:lumMod val="50000"/>
                  <a:lumOff val="50000"/>
                  <a:alpha val="99000"/>
                </a:schemeClr>
              </a:solidFill>
              <a:latin typeface="KT&amp;G 상상본문OTF M" pitchFamily="50" charset="-127"/>
              <a:ea typeface="KT&amp;G 상상본문OTF M" pitchFamily="50" charset="-127"/>
            </a:endParaRPr>
          </a:p>
          <a:p>
            <a:pPr marL="342900" indent="-342900" algn="just">
              <a:lnSpc>
                <a:spcPct val="130000"/>
              </a:lnSpc>
              <a:buFontTx/>
              <a:buChar char="-"/>
            </a:pPr>
            <a:r>
              <a:rPr lang="ko-KR" altLang="en-US" sz="24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궁극적으로 보는 사람으로 하여금 경각심을 가질 수 있게 하는 것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9773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85514" y="2751502"/>
            <a:ext cx="2616422" cy="17334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133" dirty="0">
                <a:latin typeface="KT&amp;G 상상본문OTF L" pitchFamily="50" charset="-127"/>
                <a:ea typeface="KT&amp;G 상상본문OTF L" pitchFamily="50" charset="-127"/>
              </a:rPr>
              <a:t>배경</a:t>
            </a:r>
            <a:endParaRPr lang="en-US" altLang="ko-KR" sz="2133" dirty="0">
              <a:latin typeface="KT&amp;G 상상본문OTF L" pitchFamily="50" charset="-127"/>
              <a:ea typeface="KT&amp;G 상상본문OTF L" pitchFamily="50" charset="-127"/>
            </a:endParaRPr>
          </a:p>
          <a:p>
            <a:pPr algn="ctr"/>
            <a:r>
              <a:rPr lang="en-US" altLang="ko-KR" sz="2133" b="1" dirty="0">
                <a:latin typeface="KT&amp;G 상상본문OTF L" pitchFamily="50" charset="-127"/>
                <a:ea typeface="KT&amp;G 상상본문OTF L" pitchFamily="50" charset="-127"/>
              </a:rPr>
              <a:t>·</a:t>
            </a:r>
          </a:p>
          <a:p>
            <a:pPr algn="ctr"/>
            <a:r>
              <a:rPr lang="ko-KR" altLang="en-US" sz="2133" dirty="0">
                <a:latin typeface="KT&amp;G 상상본문OTF L" pitchFamily="50" charset="-127"/>
                <a:ea typeface="KT&amp;G 상상본문OTF L" pitchFamily="50" charset="-127"/>
              </a:rPr>
              <a:t>방법론 </a:t>
            </a:r>
            <a:r>
              <a:rPr lang="en-US" altLang="ko-KR" sz="2133" dirty="0">
                <a:latin typeface="KT&amp;G 상상본문OTF L" pitchFamily="50" charset="-127"/>
                <a:ea typeface="KT&amp;G 상상본문OTF L" pitchFamily="50" charset="-127"/>
              </a:rPr>
              <a:t>&amp; </a:t>
            </a:r>
            <a:r>
              <a:rPr lang="ko-KR" altLang="en-US" sz="2133" dirty="0">
                <a:latin typeface="KT&amp;G 상상본문OTF L" pitchFamily="50" charset="-127"/>
                <a:ea typeface="KT&amp;G 상상본문OTF L" pitchFamily="50" charset="-127"/>
              </a:rPr>
              <a:t>관련 사례</a:t>
            </a:r>
            <a:endParaRPr lang="en-US" altLang="ko-KR" sz="2133" dirty="0">
              <a:latin typeface="KT&amp;G 상상본문OTF L" pitchFamily="50" charset="-127"/>
              <a:ea typeface="KT&amp;G 상상본문OTF L" pitchFamily="50" charset="-127"/>
            </a:endParaRPr>
          </a:p>
          <a:p>
            <a:pPr algn="ctr"/>
            <a:r>
              <a:rPr lang="en-US" altLang="ko-KR" sz="2133" b="1" dirty="0">
                <a:latin typeface="KT&amp;G 상상본문OTF L" pitchFamily="50" charset="-127"/>
                <a:ea typeface="KT&amp;G 상상본문OTF L" pitchFamily="50" charset="-127"/>
              </a:rPr>
              <a:t>·</a:t>
            </a:r>
          </a:p>
          <a:p>
            <a:pPr algn="ctr"/>
            <a:r>
              <a:rPr lang="ko-KR" altLang="en-US" sz="2133" dirty="0">
                <a:latin typeface="KT&amp;G 상상본문OTF L" pitchFamily="50" charset="-127"/>
                <a:ea typeface="KT&amp;G 상상본문OTF L" pitchFamily="50" charset="-127"/>
              </a:rPr>
              <a:t>목표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D71D4E-0760-40B9-9BBC-6E7B422CCA16}"/>
              </a:ext>
            </a:extLst>
          </p:cNvPr>
          <p:cNvSpPr txBox="1"/>
          <p:nvPr/>
        </p:nvSpPr>
        <p:spPr>
          <a:xfrm>
            <a:off x="5375290" y="1601734"/>
            <a:ext cx="14414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7030A0">
                    <a:alpha val="99000"/>
                  </a:srgbClr>
                </a:solidFill>
                <a:latin typeface="Noto Sans Korean Bold" pitchFamily="34" charset="-127"/>
                <a:ea typeface="Noto Sans Korean Bold" pitchFamily="34" charset="-127"/>
              </a:rPr>
              <a:t>Index</a:t>
            </a:r>
            <a:endParaRPr lang="ko-KR" altLang="en-US" sz="4000" dirty="0">
              <a:solidFill>
                <a:srgbClr val="7030A0">
                  <a:alpha val="99000"/>
                </a:srgbClr>
              </a:solidFill>
              <a:latin typeface="Noto Sans Korean Bold" pitchFamily="34" charset="-127"/>
              <a:ea typeface="Noto Sans Korean Bold" pitchFamily="34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457561" y="2696665"/>
            <a:ext cx="3281668" cy="2440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400" dirty="0" err="1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비트코인의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 불안전성</a:t>
            </a:r>
            <a:endParaRPr lang="en-US" altLang="ko-KR" sz="2400" dirty="0">
              <a:solidFill>
                <a:schemeClr val="tx1">
                  <a:lumMod val="50000"/>
                  <a:lumOff val="50000"/>
                  <a:alpha val="99000"/>
                </a:schemeClr>
              </a:solidFill>
              <a:latin typeface="KT&amp;G 상상본문OTF M" pitchFamily="50" charset="-127"/>
              <a:ea typeface="KT&amp;G 상상본문OTF M" pitchFamily="50" charset="-127"/>
            </a:endParaRPr>
          </a:p>
          <a:p>
            <a:pPr algn="ctr">
              <a:lnSpc>
                <a:spcPct val="130000"/>
              </a:lnSpc>
            </a:pPr>
            <a:r>
              <a:rPr lang="en-US" altLang="ko-KR" sz="24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+</a:t>
            </a:r>
          </a:p>
          <a:p>
            <a:pPr algn="ctr">
              <a:lnSpc>
                <a:spcPct val="130000"/>
              </a:lnSpc>
            </a:pPr>
            <a:r>
              <a:rPr lang="ko-KR" altLang="en-US" sz="24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투자 후 일상생활 방해</a:t>
            </a:r>
            <a:endParaRPr lang="en-US" altLang="ko-KR" sz="2400" dirty="0">
              <a:solidFill>
                <a:schemeClr val="tx1">
                  <a:lumMod val="50000"/>
                  <a:lumOff val="50000"/>
                  <a:alpha val="99000"/>
                </a:schemeClr>
              </a:solidFill>
              <a:latin typeface="KT&amp;G 상상본문OTF M" pitchFamily="50" charset="-127"/>
              <a:ea typeface="KT&amp;G 상상본문OTF M" pitchFamily="50" charset="-127"/>
            </a:endParaRPr>
          </a:p>
          <a:p>
            <a:pPr algn="ctr">
              <a:lnSpc>
                <a:spcPct val="130000"/>
              </a:lnSpc>
            </a:pPr>
            <a:r>
              <a:rPr lang="en-US" altLang="ko-KR" sz="24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+</a:t>
            </a:r>
          </a:p>
          <a:p>
            <a:pPr algn="ctr">
              <a:lnSpc>
                <a:spcPct val="130000"/>
              </a:lnSpc>
            </a:pPr>
            <a:r>
              <a:rPr lang="ko-KR" altLang="en-US" sz="24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각종 정서적 피해</a:t>
            </a:r>
            <a:endParaRPr lang="en-US" altLang="ko-KR" sz="2400" dirty="0">
              <a:solidFill>
                <a:schemeClr val="tx1">
                  <a:lumMod val="50000"/>
                  <a:lumOff val="50000"/>
                  <a:alpha val="99000"/>
                </a:schemeClr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18810" y="2193396"/>
            <a:ext cx="904415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400" dirty="0">
                <a:solidFill>
                  <a:srgbClr val="8267CF">
                    <a:alpha val="80000"/>
                  </a:srgbClr>
                </a:solidFill>
                <a:latin typeface="+mj-lt"/>
              </a:rPr>
              <a:t>}</a:t>
            </a:r>
            <a:endParaRPr lang="ko-KR" altLang="en-US" sz="18400" dirty="0">
              <a:solidFill>
                <a:srgbClr val="8267CF">
                  <a:alpha val="80000"/>
                </a:srgbClr>
              </a:solidFill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58173" y="3629228"/>
            <a:ext cx="4929555" cy="574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rgbClr val="8267CF">
                    <a:alpha val="99000"/>
                  </a:srgbClr>
                </a:solidFill>
                <a:latin typeface="KT&amp;G 상상본문OTF M" pitchFamily="50" charset="-127"/>
                <a:ea typeface="KT&amp;G 상상본문OTF M" pitchFamily="50" charset="-127"/>
              </a:rPr>
              <a:t>데이터 시각화를 통한 경각심 부여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7BD173-BEDA-4E62-9F53-F6AC22B5318D}"/>
              </a:ext>
            </a:extLst>
          </p:cNvPr>
          <p:cNvSpPr txBox="1"/>
          <p:nvPr/>
        </p:nvSpPr>
        <p:spPr>
          <a:xfrm>
            <a:off x="1083653" y="930417"/>
            <a:ext cx="13917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rgbClr val="7030A0">
                    <a:alpha val="99000"/>
                  </a:srgbClr>
                </a:solidFill>
                <a:latin typeface="Noto Sans Korean Bold" pitchFamily="34" charset="-127"/>
                <a:ea typeface="Noto Sans Korean Bold" pitchFamily="34" charset="-127"/>
              </a:rPr>
              <a:t>배 경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7BD173-BEDA-4E62-9F53-F6AC22B5318D}"/>
              </a:ext>
            </a:extLst>
          </p:cNvPr>
          <p:cNvSpPr txBox="1"/>
          <p:nvPr/>
        </p:nvSpPr>
        <p:spPr>
          <a:xfrm>
            <a:off x="1083653" y="930417"/>
            <a:ext cx="13917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rgbClr val="7030A0">
                    <a:alpha val="99000"/>
                  </a:srgbClr>
                </a:solidFill>
                <a:latin typeface="Noto Sans Korean Bold" pitchFamily="34" charset="-127"/>
                <a:ea typeface="Noto Sans Korean Bold" pitchFamily="34" charset="-127"/>
              </a:rPr>
              <a:t>배 경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343001D-A867-4399-929C-E128FEC81EAF}"/>
              </a:ext>
            </a:extLst>
          </p:cNvPr>
          <p:cNvSpPr/>
          <p:nvPr/>
        </p:nvSpPr>
        <p:spPr>
          <a:xfrm>
            <a:off x="8363562" y="6311791"/>
            <a:ext cx="3357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https://youtu.be/G4Ti1D-uUP8</a:t>
            </a:r>
          </a:p>
        </p:txBody>
      </p:sp>
      <p:pic>
        <p:nvPicPr>
          <p:cNvPr id="4" name="온라인 미디어 3">
            <a:hlinkClick r:id="" action="ppaction://media"/>
            <a:extLst>
              <a:ext uri="{FF2B5EF4-FFF2-40B4-BE49-F238E27FC236}">
                <a16:creationId xmlns:a16="http://schemas.microsoft.com/office/drawing/2014/main" id="{43EE0B08-0D12-45D7-ACF1-900EB62554C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083653" y="1803591"/>
            <a:ext cx="7700129" cy="433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478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977180" y="1948719"/>
            <a:ext cx="6275244" cy="34003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4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비트 코인 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-&gt; 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주식에 비해 단기 변동이 심함</a:t>
            </a:r>
            <a:endParaRPr lang="en-US" altLang="ko-KR" sz="2400" dirty="0">
              <a:solidFill>
                <a:schemeClr val="tx1">
                  <a:lumMod val="50000"/>
                  <a:lumOff val="50000"/>
                  <a:alpha val="99000"/>
                </a:schemeClr>
              </a:solidFill>
              <a:latin typeface="KT&amp;G 상상본문OTF M" pitchFamily="50" charset="-127"/>
              <a:ea typeface="KT&amp;G 상상본문OTF M" pitchFamily="50" charset="-127"/>
            </a:endParaRPr>
          </a:p>
          <a:p>
            <a:pPr algn="just">
              <a:lnSpc>
                <a:spcPct val="130000"/>
              </a:lnSpc>
            </a:pPr>
            <a:r>
              <a:rPr lang="en-US" altLang="ko-KR" sz="24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                  (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투자보다 투기에 가깝다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.)</a:t>
            </a:r>
          </a:p>
          <a:p>
            <a:pPr algn="just">
              <a:lnSpc>
                <a:spcPct val="130000"/>
              </a:lnSpc>
            </a:pPr>
            <a:endParaRPr lang="en-US" altLang="ko-KR" sz="2400" dirty="0">
              <a:solidFill>
                <a:schemeClr val="tx1">
                  <a:lumMod val="50000"/>
                  <a:lumOff val="50000"/>
                  <a:alpha val="99000"/>
                </a:schemeClr>
              </a:solidFill>
              <a:latin typeface="KT&amp;G 상상본문OTF M" pitchFamily="50" charset="-127"/>
              <a:ea typeface="KT&amp;G 상상본문OTF M" pitchFamily="50" charset="-127"/>
            </a:endParaRPr>
          </a:p>
          <a:p>
            <a:pPr algn="just">
              <a:lnSpc>
                <a:spcPct val="130000"/>
              </a:lnSpc>
            </a:pPr>
            <a:r>
              <a:rPr lang="ko-KR" altLang="en-US" sz="24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가격 등락에 따른 감정 변화가 </a:t>
            </a:r>
            <a:r>
              <a:rPr lang="ko-KR" altLang="en-US" sz="2400" dirty="0" err="1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심해짐</a:t>
            </a:r>
            <a:endParaRPr lang="en-US" altLang="ko-KR" sz="2400" dirty="0">
              <a:solidFill>
                <a:schemeClr val="tx1">
                  <a:lumMod val="50000"/>
                  <a:lumOff val="50000"/>
                  <a:alpha val="99000"/>
                </a:schemeClr>
              </a:solidFill>
              <a:latin typeface="KT&amp;G 상상본문OTF M" pitchFamily="50" charset="-127"/>
              <a:ea typeface="KT&amp;G 상상본문OTF M" pitchFamily="50" charset="-127"/>
            </a:endParaRPr>
          </a:p>
          <a:p>
            <a:pPr algn="just">
              <a:lnSpc>
                <a:spcPct val="130000"/>
              </a:lnSpc>
            </a:pPr>
            <a:endParaRPr lang="en-US" altLang="ko-KR" sz="2400" dirty="0">
              <a:solidFill>
                <a:schemeClr val="tx1">
                  <a:lumMod val="50000"/>
                  <a:lumOff val="50000"/>
                  <a:alpha val="99000"/>
                </a:schemeClr>
              </a:solidFill>
              <a:latin typeface="KT&amp;G 상상본문OTF M" pitchFamily="50" charset="-127"/>
              <a:ea typeface="KT&amp;G 상상본문OTF M" pitchFamily="50" charset="-127"/>
            </a:endParaRPr>
          </a:p>
          <a:p>
            <a:pPr algn="just">
              <a:lnSpc>
                <a:spcPct val="130000"/>
              </a:lnSpc>
            </a:pPr>
            <a:r>
              <a:rPr lang="ko-KR" altLang="en-US" sz="24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심한 감정기복 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-&gt; 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고립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, 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우울증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, </a:t>
            </a:r>
            <a:r>
              <a:rPr lang="ko-KR" altLang="en-US" sz="2400" dirty="0" err="1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불안증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 동반</a:t>
            </a:r>
            <a:endParaRPr lang="en-US" altLang="ko-KR" sz="2400" dirty="0">
              <a:solidFill>
                <a:schemeClr val="tx1">
                  <a:lumMod val="50000"/>
                  <a:lumOff val="50000"/>
                  <a:alpha val="99000"/>
                </a:schemeClr>
              </a:solidFill>
              <a:latin typeface="KT&amp;G 상상본문OTF M" pitchFamily="50" charset="-127"/>
              <a:ea typeface="KT&amp;G 상상본문OTF M" pitchFamily="50" charset="-127"/>
            </a:endParaRPr>
          </a:p>
          <a:p>
            <a:pPr algn="just">
              <a:lnSpc>
                <a:spcPct val="130000"/>
              </a:lnSpc>
            </a:pPr>
            <a:r>
              <a:rPr lang="en-US" altLang="ko-KR" sz="24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                       (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정서적 질병의 원인이 됨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)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7BD173-BEDA-4E62-9F53-F6AC22B5318D}"/>
              </a:ext>
            </a:extLst>
          </p:cNvPr>
          <p:cNvSpPr txBox="1"/>
          <p:nvPr/>
        </p:nvSpPr>
        <p:spPr>
          <a:xfrm>
            <a:off x="1083653" y="930417"/>
            <a:ext cx="13917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rgbClr val="7030A0">
                    <a:alpha val="99000"/>
                  </a:srgbClr>
                </a:solidFill>
                <a:latin typeface="Noto Sans Korean Bold" pitchFamily="34" charset="-127"/>
                <a:ea typeface="Noto Sans Korean Bold" pitchFamily="34" charset="-127"/>
              </a:rPr>
              <a:t>배 경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D046E68-4642-4D78-8001-6440C4DBE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6724" y="1638303"/>
            <a:ext cx="4143375" cy="3238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350267-0B08-46DB-90BA-CAB30F471E78}"/>
              </a:ext>
            </a:extLst>
          </p:cNvPr>
          <p:cNvSpPr txBox="1"/>
          <p:nvPr/>
        </p:nvSpPr>
        <p:spPr>
          <a:xfrm>
            <a:off x="8285439" y="4876803"/>
            <a:ext cx="3656770" cy="37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600" dirty="0" err="1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빗썸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 캐시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11/11 17:00 ~ 11/12 17:00</a:t>
            </a:r>
          </a:p>
        </p:txBody>
      </p:sp>
    </p:spTree>
    <p:extLst>
      <p:ext uri="{BB962C8B-B14F-4D97-AF65-F5344CB8AC3E}">
        <p14:creationId xmlns:p14="http://schemas.microsoft.com/office/powerpoint/2010/main" val="4224919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083653" y="1906744"/>
            <a:ext cx="2422458" cy="661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32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사용할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Data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7BD173-BEDA-4E62-9F53-F6AC22B5318D}"/>
              </a:ext>
            </a:extLst>
          </p:cNvPr>
          <p:cNvSpPr txBox="1"/>
          <p:nvPr/>
        </p:nvSpPr>
        <p:spPr>
          <a:xfrm>
            <a:off x="1083653" y="930417"/>
            <a:ext cx="47387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rgbClr val="7030A0">
                    <a:alpha val="99000"/>
                  </a:srgbClr>
                </a:solidFill>
                <a:latin typeface="Noto Sans Korean Bold" pitchFamily="34" charset="-127"/>
                <a:ea typeface="Noto Sans Korean Bold" pitchFamily="34" charset="-127"/>
              </a:rPr>
              <a:t>방법론 </a:t>
            </a:r>
            <a:r>
              <a:rPr lang="en-US" altLang="ko-KR" sz="4000" dirty="0">
                <a:solidFill>
                  <a:srgbClr val="7030A0">
                    <a:alpha val="99000"/>
                  </a:srgbClr>
                </a:solidFill>
                <a:latin typeface="Noto Sans Korean Bold" pitchFamily="34" charset="-127"/>
                <a:ea typeface="Noto Sans Korean Bold" pitchFamily="34" charset="-127"/>
              </a:rPr>
              <a:t>&amp; </a:t>
            </a:r>
            <a:r>
              <a:rPr lang="ko-KR" altLang="en-US" sz="4000" dirty="0">
                <a:solidFill>
                  <a:srgbClr val="7030A0">
                    <a:alpha val="99000"/>
                  </a:srgbClr>
                </a:solidFill>
                <a:latin typeface="Noto Sans Korean Bold" pitchFamily="34" charset="-127"/>
                <a:ea typeface="Noto Sans Korean Bold" pitchFamily="34" charset="-127"/>
              </a:rPr>
              <a:t>관련 사례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730C58-0C9D-48D2-B1BE-FE6C48BADCBF}"/>
              </a:ext>
            </a:extLst>
          </p:cNvPr>
          <p:cNvSpPr txBox="1"/>
          <p:nvPr/>
        </p:nvSpPr>
        <p:spPr>
          <a:xfrm>
            <a:off x="1083653" y="2929151"/>
            <a:ext cx="7520020" cy="276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  <a:buFontTx/>
              <a:buChar char="-"/>
            </a:pPr>
            <a:r>
              <a:rPr lang="ko-KR" altLang="en-US" sz="2400" dirty="0" err="1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비트코인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 </a:t>
            </a:r>
            <a:r>
              <a:rPr lang="en-US" altLang="ko-KR" sz="2400" dirty="0" err="1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api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를 이용한 실시간 가격 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Data</a:t>
            </a:r>
          </a:p>
          <a:p>
            <a:pPr marL="342900" indent="-342900" algn="just">
              <a:lnSpc>
                <a:spcPct val="130000"/>
              </a:lnSpc>
              <a:buFontTx/>
              <a:buChar char="-"/>
            </a:pPr>
            <a:r>
              <a:rPr lang="en-US" altLang="ko-KR" sz="24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emotion </a:t>
            </a:r>
            <a:r>
              <a:rPr lang="en-US" altLang="ko-KR" sz="2400" dirty="0" err="1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api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를 이용한 감정 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Data</a:t>
            </a:r>
          </a:p>
          <a:p>
            <a:pPr marL="342900" indent="-342900" algn="just">
              <a:lnSpc>
                <a:spcPct val="130000"/>
              </a:lnSpc>
              <a:buFontTx/>
              <a:buChar char="-"/>
            </a:pPr>
            <a:endParaRPr lang="en-US" altLang="ko-KR" sz="2400" dirty="0">
              <a:solidFill>
                <a:schemeClr val="tx1">
                  <a:lumMod val="50000"/>
                  <a:lumOff val="50000"/>
                  <a:alpha val="99000"/>
                </a:schemeClr>
              </a:solidFill>
              <a:latin typeface="KT&amp;G 상상본문OTF M" pitchFamily="50" charset="-127"/>
              <a:ea typeface="KT&amp;G 상상본문OTF M" pitchFamily="50" charset="-127"/>
            </a:endParaRPr>
          </a:p>
          <a:p>
            <a:pPr marL="342900" indent="-342900" algn="just">
              <a:lnSpc>
                <a:spcPct val="130000"/>
              </a:lnSpc>
              <a:buFontTx/>
              <a:buChar char="-"/>
            </a:pPr>
            <a:endParaRPr lang="en-US" altLang="ko-KR" sz="2400" dirty="0">
              <a:solidFill>
                <a:schemeClr val="tx1">
                  <a:lumMod val="50000"/>
                  <a:lumOff val="50000"/>
                  <a:alpha val="99000"/>
                </a:schemeClr>
              </a:solidFill>
              <a:latin typeface="KT&amp;G 상상본문OTF M" pitchFamily="50" charset="-127"/>
              <a:ea typeface="KT&amp;G 상상본문OTF M" pitchFamily="50" charset="-127"/>
            </a:endParaRPr>
          </a:p>
          <a:p>
            <a:pPr algn="just">
              <a:lnSpc>
                <a:spcPct val="130000"/>
              </a:lnSpc>
            </a:pPr>
            <a:r>
              <a:rPr lang="ko-KR" altLang="en-US" sz="20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감정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Data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와 결과물의 </a:t>
            </a:r>
            <a:r>
              <a:rPr lang="ko-KR" altLang="en-US" sz="2000" dirty="0" err="1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유의미성을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 위해 직접 매입하고 </a:t>
            </a:r>
            <a:endParaRPr lang="en-US" altLang="ko-KR" sz="2000" dirty="0">
              <a:solidFill>
                <a:schemeClr val="tx1">
                  <a:lumMod val="50000"/>
                  <a:lumOff val="50000"/>
                  <a:alpha val="99000"/>
                </a:schemeClr>
              </a:solidFill>
              <a:latin typeface="KT&amp;G 상상본문OTF M" pitchFamily="50" charset="-127"/>
              <a:ea typeface="KT&amp;G 상상본문OTF M" pitchFamily="50" charset="-127"/>
            </a:endParaRPr>
          </a:p>
          <a:p>
            <a:pPr algn="just">
              <a:lnSpc>
                <a:spcPct val="130000"/>
              </a:lnSpc>
            </a:pPr>
            <a:r>
              <a:rPr lang="ko-KR" altLang="en-US" sz="20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가격 </a:t>
            </a:r>
            <a:r>
              <a:rPr lang="ko-KR" altLang="en-US" sz="2000" dirty="0" err="1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확인시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 마다 사진을 찍어 감정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data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를 만들 예정</a:t>
            </a:r>
            <a:endParaRPr lang="en-US" altLang="ko-KR" sz="2000" dirty="0">
              <a:solidFill>
                <a:schemeClr val="tx1">
                  <a:lumMod val="50000"/>
                  <a:lumOff val="50000"/>
                  <a:alpha val="99000"/>
                </a:schemeClr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5110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885209" y="1956593"/>
            <a:ext cx="2380780" cy="661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32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시각화 종류</a:t>
            </a:r>
            <a:endParaRPr lang="en-US" altLang="ko-KR" sz="3200" dirty="0">
              <a:solidFill>
                <a:schemeClr val="tx1">
                  <a:lumMod val="50000"/>
                  <a:lumOff val="50000"/>
                  <a:alpha val="99000"/>
                </a:schemeClr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7BD173-BEDA-4E62-9F53-F6AC22B5318D}"/>
              </a:ext>
            </a:extLst>
          </p:cNvPr>
          <p:cNvSpPr txBox="1"/>
          <p:nvPr/>
        </p:nvSpPr>
        <p:spPr>
          <a:xfrm>
            <a:off x="1083653" y="930417"/>
            <a:ext cx="47387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rgbClr val="7030A0">
                    <a:alpha val="99000"/>
                  </a:srgbClr>
                </a:solidFill>
                <a:latin typeface="Noto Sans Korean Bold" pitchFamily="34" charset="-127"/>
                <a:ea typeface="Noto Sans Korean Bold" pitchFamily="34" charset="-127"/>
              </a:rPr>
              <a:t>방법론 </a:t>
            </a:r>
            <a:r>
              <a:rPr lang="en-US" altLang="ko-KR" sz="4000" dirty="0">
                <a:solidFill>
                  <a:srgbClr val="7030A0">
                    <a:alpha val="99000"/>
                  </a:srgbClr>
                </a:solidFill>
                <a:latin typeface="Noto Sans Korean Bold" pitchFamily="34" charset="-127"/>
                <a:ea typeface="Noto Sans Korean Bold" pitchFamily="34" charset="-127"/>
              </a:rPr>
              <a:t>&amp; </a:t>
            </a:r>
            <a:r>
              <a:rPr lang="ko-KR" altLang="en-US" sz="4000" dirty="0">
                <a:solidFill>
                  <a:srgbClr val="7030A0">
                    <a:alpha val="99000"/>
                  </a:srgbClr>
                </a:solidFill>
                <a:latin typeface="Noto Sans Korean Bold" pitchFamily="34" charset="-127"/>
                <a:ea typeface="Noto Sans Korean Bold" pitchFamily="34" charset="-127"/>
              </a:rPr>
              <a:t>관련 사례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730C58-0C9D-48D2-B1BE-FE6C48BADCBF}"/>
              </a:ext>
            </a:extLst>
          </p:cNvPr>
          <p:cNvSpPr txBox="1"/>
          <p:nvPr/>
        </p:nvSpPr>
        <p:spPr>
          <a:xfrm>
            <a:off x="848690" y="3058269"/>
            <a:ext cx="9418092" cy="284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  <a:buFontTx/>
              <a:buChar char="-"/>
            </a:pPr>
            <a:r>
              <a:rPr lang="en-US" altLang="ko-KR" sz="24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mosaic picture</a:t>
            </a:r>
          </a:p>
          <a:p>
            <a:pPr marL="342900" indent="-342900" algn="just">
              <a:lnSpc>
                <a:spcPct val="130000"/>
              </a:lnSpc>
              <a:buFontTx/>
              <a:buChar char="-"/>
            </a:pPr>
            <a:r>
              <a:rPr lang="ko-KR" altLang="en-US" sz="24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유의미한 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data 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가 하나의 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pixel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을 구성하고</a:t>
            </a:r>
            <a:endParaRPr lang="en-US" altLang="ko-KR" sz="2400" dirty="0">
              <a:solidFill>
                <a:schemeClr val="tx1">
                  <a:lumMod val="50000"/>
                  <a:lumOff val="50000"/>
                  <a:alpha val="99000"/>
                </a:schemeClr>
              </a:solidFill>
              <a:latin typeface="KT&amp;G 상상본문OTF M" pitchFamily="50" charset="-127"/>
              <a:ea typeface="KT&amp;G 상상본문OTF M" pitchFamily="50" charset="-127"/>
            </a:endParaRPr>
          </a:p>
          <a:p>
            <a:pPr algn="just">
              <a:lnSpc>
                <a:spcPct val="130000"/>
              </a:lnSpc>
            </a:pPr>
            <a:r>
              <a:rPr lang="en-US" altLang="ko-KR" sz="24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    pixel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들이 모여 하나의 작품이 된다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.</a:t>
            </a:r>
          </a:p>
          <a:p>
            <a:pPr algn="just">
              <a:lnSpc>
                <a:spcPct val="130000"/>
              </a:lnSpc>
            </a:pPr>
            <a:endParaRPr lang="en-US" altLang="ko-KR" sz="2400" dirty="0">
              <a:solidFill>
                <a:schemeClr val="tx1">
                  <a:lumMod val="50000"/>
                  <a:lumOff val="50000"/>
                  <a:alpha val="99000"/>
                </a:schemeClr>
              </a:solidFill>
              <a:latin typeface="KT&amp;G 상상본문OTF M" pitchFamily="50" charset="-127"/>
              <a:ea typeface="KT&amp;G 상상본문OTF M" pitchFamily="50" charset="-127"/>
            </a:endParaRPr>
          </a:p>
          <a:p>
            <a:pPr algn="just">
              <a:lnSpc>
                <a:spcPct val="130000"/>
              </a:lnSpc>
            </a:pPr>
            <a:r>
              <a:rPr lang="en-US" altLang="ko-KR" sz="24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ex)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 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movie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 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mosaics</a:t>
            </a:r>
          </a:p>
          <a:p>
            <a:pPr algn="just">
              <a:lnSpc>
                <a:spcPct val="130000"/>
              </a:lnSpc>
            </a:pPr>
            <a:r>
              <a:rPr lang="ko-KR" altLang="en-US" sz="20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영화 매 프레임의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dominant color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가 그림의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pixel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이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된다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AA2BA74-3AD3-40B8-97AD-08423CC57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4068" y="2197586"/>
            <a:ext cx="3338652" cy="32142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19F3E4-4306-41BA-98B6-7FED124A75E1}"/>
              </a:ext>
            </a:extLst>
          </p:cNvPr>
          <p:cNvSpPr txBox="1"/>
          <p:nvPr/>
        </p:nvSpPr>
        <p:spPr>
          <a:xfrm>
            <a:off x="8147759" y="5462428"/>
            <a:ext cx="9418092" cy="448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movie mosaics</a:t>
            </a:r>
          </a:p>
        </p:txBody>
      </p:sp>
    </p:spTree>
    <p:extLst>
      <p:ext uri="{BB962C8B-B14F-4D97-AF65-F5344CB8AC3E}">
        <p14:creationId xmlns:p14="http://schemas.microsoft.com/office/powerpoint/2010/main" val="3404467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083653" y="1847585"/>
            <a:ext cx="2380780" cy="661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32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시각화 과정</a:t>
            </a:r>
            <a:endParaRPr lang="en-US" altLang="ko-KR" sz="3200" dirty="0">
              <a:solidFill>
                <a:schemeClr val="tx1">
                  <a:lumMod val="50000"/>
                  <a:lumOff val="50000"/>
                  <a:alpha val="99000"/>
                </a:schemeClr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7BD173-BEDA-4E62-9F53-F6AC22B5318D}"/>
              </a:ext>
            </a:extLst>
          </p:cNvPr>
          <p:cNvSpPr txBox="1"/>
          <p:nvPr/>
        </p:nvSpPr>
        <p:spPr>
          <a:xfrm>
            <a:off x="1083653" y="930417"/>
            <a:ext cx="47387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rgbClr val="7030A0">
                    <a:alpha val="99000"/>
                  </a:srgbClr>
                </a:solidFill>
                <a:latin typeface="Noto Sans Korean Bold" pitchFamily="34" charset="-127"/>
                <a:ea typeface="Noto Sans Korean Bold" pitchFamily="34" charset="-127"/>
              </a:rPr>
              <a:t>방법론 </a:t>
            </a:r>
            <a:r>
              <a:rPr lang="en-US" altLang="ko-KR" sz="4000" dirty="0">
                <a:solidFill>
                  <a:srgbClr val="7030A0">
                    <a:alpha val="99000"/>
                  </a:srgbClr>
                </a:solidFill>
                <a:latin typeface="Noto Sans Korean Bold" pitchFamily="34" charset="-127"/>
                <a:ea typeface="Noto Sans Korean Bold" pitchFamily="34" charset="-127"/>
              </a:rPr>
              <a:t>&amp; </a:t>
            </a:r>
            <a:r>
              <a:rPr lang="ko-KR" altLang="en-US" sz="4000" dirty="0">
                <a:solidFill>
                  <a:srgbClr val="7030A0">
                    <a:alpha val="99000"/>
                  </a:srgbClr>
                </a:solidFill>
                <a:latin typeface="Noto Sans Korean Bold" pitchFamily="34" charset="-127"/>
                <a:ea typeface="Noto Sans Korean Bold" pitchFamily="34" charset="-127"/>
              </a:rPr>
              <a:t>관련 사례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730C58-0C9D-48D2-B1BE-FE6C48BADCBF}"/>
              </a:ext>
            </a:extLst>
          </p:cNvPr>
          <p:cNvSpPr txBox="1"/>
          <p:nvPr/>
        </p:nvSpPr>
        <p:spPr>
          <a:xfrm>
            <a:off x="1083653" y="3010184"/>
            <a:ext cx="9418092" cy="1479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  <a:buFontTx/>
              <a:buChar char="-"/>
            </a:pPr>
            <a:endParaRPr lang="en-US" altLang="ko-KR" sz="2400" dirty="0">
              <a:solidFill>
                <a:schemeClr val="tx1">
                  <a:lumMod val="50000"/>
                  <a:lumOff val="50000"/>
                  <a:alpha val="99000"/>
                </a:schemeClr>
              </a:solidFill>
              <a:latin typeface="KT&amp;G 상상본문OTF M" pitchFamily="50" charset="-127"/>
              <a:ea typeface="KT&amp;G 상상본문OTF M" pitchFamily="50" charset="-127"/>
            </a:endParaRPr>
          </a:p>
          <a:p>
            <a:pPr marL="342900" indent="-342900" algn="just">
              <a:lnSpc>
                <a:spcPct val="130000"/>
              </a:lnSpc>
              <a:buFontTx/>
              <a:buChar char="-"/>
            </a:pPr>
            <a:r>
              <a:rPr lang="ko-KR" altLang="en-US" sz="24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매 분 매입 가격에 대한 현재 가격의 차이가 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pixel value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가 된다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.</a:t>
            </a:r>
          </a:p>
          <a:p>
            <a:pPr marL="342900" indent="-342900" algn="just">
              <a:lnSpc>
                <a:spcPct val="130000"/>
              </a:lnSpc>
              <a:buFontTx/>
              <a:buChar char="-"/>
            </a:pPr>
            <a:endParaRPr lang="en-US" altLang="ko-KR" sz="2400" dirty="0">
              <a:solidFill>
                <a:schemeClr val="tx1">
                  <a:lumMod val="50000"/>
                  <a:lumOff val="50000"/>
                  <a:alpha val="99000"/>
                </a:schemeClr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946AB5-237F-4EC7-AB42-1EE6F50BC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798" y="4690462"/>
            <a:ext cx="6092730" cy="3999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763918-98E7-4EA9-8BFD-203C564D4C27}"/>
              </a:ext>
            </a:extLst>
          </p:cNvPr>
          <p:cNvSpPr txBox="1"/>
          <p:nvPr/>
        </p:nvSpPr>
        <p:spPr>
          <a:xfrm>
            <a:off x="4120798" y="5109027"/>
            <a:ext cx="9418092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angry                                                                     happy</a:t>
            </a:r>
          </a:p>
        </p:txBody>
      </p:sp>
    </p:spTree>
    <p:extLst>
      <p:ext uri="{BB962C8B-B14F-4D97-AF65-F5344CB8AC3E}">
        <p14:creationId xmlns:p14="http://schemas.microsoft.com/office/powerpoint/2010/main" val="2569122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083653" y="1847585"/>
            <a:ext cx="2380780" cy="661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32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시각화 과정</a:t>
            </a:r>
            <a:endParaRPr lang="en-US" altLang="ko-KR" sz="3200" dirty="0">
              <a:solidFill>
                <a:schemeClr val="tx1">
                  <a:lumMod val="50000"/>
                  <a:lumOff val="50000"/>
                  <a:alpha val="99000"/>
                </a:schemeClr>
              </a:solidFill>
              <a:latin typeface="KT&amp;G 상상본문OTF M" pitchFamily="50" charset="-127"/>
              <a:ea typeface="KT&amp;G 상상본문OTF M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7BD173-BEDA-4E62-9F53-F6AC22B5318D}"/>
              </a:ext>
            </a:extLst>
          </p:cNvPr>
          <p:cNvSpPr txBox="1"/>
          <p:nvPr/>
        </p:nvSpPr>
        <p:spPr>
          <a:xfrm>
            <a:off x="1083653" y="930417"/>
            <a:ext cx="47387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rgbClr val="7030A0">
                    <a:alpha val="99000"/>
                  </a:srgbClr>
                </a:solidFill>
                <a:latin typeface="Noto Sans Korean Bold" pitchFamily="34" charset="-127"/>
                <a:ea typeface="Noto Sans Korean Bold" pitchFamily="34" charset="-127"/>
              </a:rPr>
              <a:t>방법론 </a:t>
            </a:r>
            <a:r>
              <a:rPr lang="en-US" altLang="ko-KR" sz="4000" dirty="0">
                <a:solidFill>
                  <a:srgbClr val="7030A0">
                    <a:alpha val="99000"/>
                  </a:srgbClr>
                </a:solidFill>
                <a:latin typeface="Noto Sans Korean Bold" pitchFamily="34" charset="-127"/>
                <a:ea typeface="Noto Sans Korean Bold" pitchFamily="34" charset="-127"/>
              </a:rPr>
              <a:t>&amp; </a:t>
            </a:r>
            <a:r>
              <a:rPr lang="ko-KR" altLang="en-US" sz="4000" dirty="0">
                <a:solidFill>
                  <a:srgbClr val="7030A0">
                    <a:alpha val="99000"/>
                  </a:srgbClr>
                </a:solidFill>
                <a:latin typeface="Noto Sans Korean Bold" pitchFamily="34" charset="-127"/>
                <a:ea typeface="Noto Sans Korean Bold" pitchFamily="34" charset="-127"/>
              </a:rPr>
              <a:t>관련 사례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730C58-0C9D-48D2-B1BE-FE6C48BADCBF}"/>
              </a:ext>
            </a:extLst>
          </p:cNvPr>
          <p:cNvSpPr txBox="1"/>
          <p:nvPr/>
        </p:nvSpPr>
        <p:spPr>
          <a:xfrm>
            <a:off x="1083653" y="2718844"/>
            <a:ext cx="9418092" cy="999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ko-KR" sz="24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 - 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가격 확인 시 자신의 감정은 또 다른 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mosaic picture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의 </a:t>
            </a:r>
            <a:endParaRPr lang="en-US" altLang="ko-KR" sz="2400" dirty="0">
              <a:solidFill>
                <a:schemeClr val="tx1">
                  <a:lumMod val="50000"/>
                  <a:lumOff val="50000"/>
                  <a:alpha val="99000"/>
                </a:schemeClr>
              </a:solidFill>
              <a:latin typeface="KT&amp;G 상상본문OTF M" pitchFamily="50" charset="-127"/>
              <a:ea typeface="KT&amp;G 상상본문OTF M" pitchFamily="50" charset="-127"/>
            </a:endParaRPr>
          </a:p>
          <a:p>
            <a:pPr algn="just">
              <a:lnSpc>
                <a:spcPct val="130000"/>
              </a:lnSpc>
            </a:pPr>
            <a:r>
              <a:rPr lang="en-US" altLang="ko-KR" sz="24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pixel value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가 된다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latin typeface="KT&amp;G 상상본문OTF M" pitchFamily="50" charset="-127"/>
                <a:ea typeface="KT&amp;G 상상본문OTF M" pitchFamily="50" charset="-127"/>
              </a:rPr>
              <a:t>.</a:t>
            </a:r>
          </a:p>
        </p:txBody>
      </p:sp>
      <p:pic>
        <p:nvPicPr>
          <p:cNvPr id="1026" name="Picture 2" descr="íì  ì¬ì§ì ëí ì´ë¯¸ì§ ê²ìê²°ê³¼">
            <a:extLst>
              <a:ext uri="{FF2B5EF4-FFF2-40B4-BE49-F238E27FC236}">
                <a16:creationId xmlns:a16="http://schemas.microsoft.com/office/drawing/2014/main" id="{C467D1DD-C290-4EDD-AF87-3BCFE6A68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571" y="3525982"/>
            <a:ext cx="5659920" cy="305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1489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249</Words>
  <Application>Microsoft Office PowerPoint</Application>
  <PresentationFormat>와이드스크린</PresentationFormat>
  <Paragraphs>62</Paragraphs>
  <Slides>10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KT&amp;G 상상본문OTF L</vt:lpstr>
      <vt:lpstr>KT&amp;G 상상본문OTF M</vt:lpstr>
      <vt:lpstr>Noto Sans Korean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김희주</dc:creator>
  <cp:lastModifiedBy>김희주</cp:lastModifiedBy>
  <cp:revision>12</cp:revision>
  <dcterms:created xsi:type="dcterms:W3CDTF">2018-11-12T07:34:17Z</dcterms:created>
  <dcterms:modified xsi:type="dcterms:W3CDTF">2018-11-12T10:30:27Z</dcterms:modified>
</cp:coreProperties>
</file>