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F1AD5-6D94-41C1-B0B4-4FFEA4D7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2A6028-05C2-4109-AF1F-8701F98A5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8F6D1-D5EB-44D6-990D-E06E72E0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4EC03-A638-4FEE-8395-0384832D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59720-8AB3-4B0E-8CB9-749E69B9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7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A453F-0756-455A-8927-F8F0B8D7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4F49C2-B361-41D5-8DB1-700F50FF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3C1FB-0A59-4366-9D58-B6B3559A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EA198-31B7-48B4-8EF1-FBCABD89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63D05-167B-4651-947C-34C09120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6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385DEF-EAF6-4E93-96C0-55081B2C1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DE13CA-750F-4810-9AC6-2207A72A5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A13D-8CFA-4FCB-A9A9-1A2CAAEB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A5275-2978-40A9-B25E-1F627CF7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C3492-A5DB-4BE6-8335-79414843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9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22026-CCDE-44D7-BA74-76F7A7D7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E36A2-BEA8-4E54-8985-EFAAD76C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E896E-FD8E-443C-8C2E-40FC38D8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00B47-C5A0-4E50-AECE-41F5538D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CB3DF-117B-4D8E-9644-143AA3B9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3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02C15-9AB5-40F7-8BAF-E0074AE2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A8D54-421F-4F8A-B9F1-427871FFB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2E816-FF13-497A-9F0A-5F3248A6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FBBC7-0C13-46AB-9A83-D8FA8A54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DA302-DDC2-49E9-AA65-7E03C3C7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BD6FA-060A-4BD8-91E0-02544663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61680-78A6-4C99-8DFD-E83191FBB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A8AAC-0791-4B1A-96F7-74B6BEE11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99F11-3020-48BB-A09A-C6106C19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DDD25-0064-4686-A0FC-6EA8E696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B9890-736B-4C89-8A0A-E6152BB8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754C8-E37D-451B-8226-5451050C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5D5DE-2128-498A-9FA2-B13D93B4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2F9EB-8828-4279-A320-B4EDD241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2029C5-8FF1-4381-8206-AC6163700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002FA1-241D-4914-8B19-831D48AAC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A32ADE-8C5E-4666-A5CB-1867A4D7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CFCFFF-4F7D-4CDA-A54A-E73FEFEE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5109F0-E8BD-4260-B2D5-B789D1A1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6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2B9AD-4824-4718-A87C-564A4489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EA0E70-90E5-4378-8B73-3F3E2A73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3E0D3A-D401-4A5C-A842-E578480A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EAF20-83A6-492F-8671-98B768FC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1A59EE-7D5F-44C9-8C57-68073AA8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389A1-1B9B-45EA-AA49-9AE3E061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2824DD-0549-48CB-8636-0F4DA27B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2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E38EC-ED9E-4CB6-A748-B970C08F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62DC2-AD73-41E5-91B8-4479222D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A15BFA-FF9A-410F-857E-2FC7CAF9B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7C679-B67F-469E-8586-D35C5C72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771DD-455E-490B-8287-61144DF0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2856B-7FC7-48DE-9A57-F2BA8812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6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90E63-A6CD-4529-9431-DCEFF974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D72451-D03F-4B54-9A98-000BAE324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9B3C3-1F4D-4175-ABC3-76352DCC7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85A3E-2BE8-4DE0-89DE-AD21278D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1110B-0CBA-4AF5-894B-555E855A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F7675-4E56-400D-9657-C820C903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2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802467-D8E4-42F1-A999-A0798F5A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CC85C-A1F3-414E-A134-84C5FF3A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240EA-63F9-41E9-B882-07A2DAB84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863F-64B5-4F81-9D7B-165BFC1D6C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46E5C-722F-4469-A07C-5CE7670DB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C3D5A-7574-485A-8546-BDED5C36B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4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349" y="260649"/>
            <a:ext cx="1834264" cy="41036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데이터 시각화 </a:t>
            </a:r>
            <a:r>
              <a:rPr lang="en-US" altLang="ko-KR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2</a:t>
            </a:r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차 발표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3895" y="5129808"/>
            <a:ext cx="2688299" cy="17281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디지털 이미징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200" dirty="0" err="1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윤종하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4842" y="1567785"/>
            <a:ext cx="4487126" cy="1241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emotional</a:t>
            </a:r>
            <a:r>
              <a:rPr lang="ko-KR" altLang="en-US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collapse</a:t>
            </a:r>
          </a:p>
          <a:p>
            <a:pPr algn="ctr"/>
            <a:r>
              <a:rPr lang="en-US" altLang="ko-KR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by bit-coin</a:t>
            </a:r>
            <a:r>
              <a:rPr lang="ko-KR" altLang="en-US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</a:p>
        </p:txBody>
      </p:sp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04B2A6D3-0989-4280-BCD9-38257C89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91" y="3033907"/>
            <a:ext cx="5262217" cy="295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452000"/>
            <a:ext cx="6703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Final Emotion Project Map</a:t>
            </a:r>
            <a:endParaRPr lang="ko-KR" altLang="en-US" sz="4000" b="1" dirty="0">
              <a:solidFill>
                <a:srgbClr val="7030A0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B0CF4-C480-43CB-9437-16AF1D41CE76}"/>
              </a:ext>
            </a:extLst>
          </p:cNvPr>
          <p:cNvSpPr txBox="1"/>
          <p:nvPr/>
        </p:nvSpPr>
        <p:spPr>
          <a:xfrm>
            <a:off x="7223965" y="4384963"/>
            <a:ext cx="2177199" cy="69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position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에 맞는 감정 </a:t>
            </a:r>
            <a:endParaRPr lang="en-US" altLang="ko-KR" sz="16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color pixel upload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E6E01B-F06D-4952-81CE-1DC3EF40317F}"/>
              </a:ext>
            </a:extLst>
          </p:cNvPr>
          <p:cNvSpPr/>
          <p:nvPr/>
        </p:nvSpPr>
        <p:spPr>
          <a:xfrm>
            <a:off x="5705289" y="3429000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Canvas.py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F1F361-D917-4108-A101-E3FB1433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018" y="2896527"/>
            <a:ext cx="2099123" cy="202091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37E211-76A3-462C-8510-BFDAB3899675}"/>
              </a:ext>
            </a:extLst>
          </p:cNvPr>
          <p:cNvCxnSpPr>
            <a:cxnSpLocks/>
          </p:cNvCxnSpPr>
          <p:nvPr/>
        </p:nvCxnSpPr>
        <p:spPr>
          <a:xfrm flipV="1">
            <a:off x="7825035" y="3906982"/>
            <a:ext cx="133282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82CC7A-716D-4616-9471-771B77996FA9}"/>
              </a:ext>
            </a:extLst>
          </p:cNvPr>
          <p:cNvSpPr/>
          <p:nvPr/>
        </p:nvSpPr>
        <p:spPr>
          <a:xfrm>
            <a:off x="1083653" y="2146931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rgbClr val="8369D0"/>
                </a:solidFill>
              </a:rPr>
              <a:t>capture_img</a:t>
            </a:r>
            <a:endParaRPr lang="en-US" altLang="ko-KR" sz="2000" b="1" dirty="0">
              <a:solidFill>
                <a:srgbClr val="8369D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.</a:t>
            </a:r>
            <a:r>
              <a:rPr lang="en-US" altLang="ko-KR" sz="2000" b="1" dirty="0" err="1">
                <a:solidFill>
                  <a:srgbClr val="8369D0"/>
                </a:solidFill>
              </a:rPr>
              <a:t>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3E954DA-7FBF-4B24-9D4F-177BCD6E35D3}"/>
              </a:ext>
            </a:extLst>
          </p:cNvPr>
          <p:cNvSpPr/>
          <p:nvPr/>
        </p:nvSpPr>
        <p:spPr>
          <a:xfrm>
            <a:off x="1083653" y="4233089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rgbClr val="8369D0"/>
                </a:solidFill>
              </a:rPr>
              <a:t>get_emotion</a:t>
            </a:r>
            <a:endParaRPr lang="en-US" altLang="ko-KR" sz="2000" b="1" dirty="0">
              <a:solidFill>
                <a:srgbClr val="8369D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D88ACE-B229-4E24-9C9C-0263930E137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143526" y="3102894"/>
            <a:ext cx="0" cy="1130195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FE7D9C-851C-49CC-95BB-DEEA9C6FA087}"/>
              </a:ext>
            </a:extLst>
          </p:cNvPr>
          <p:cNvSpPr txBox="1"/>
          <p:nvPr/>
        </p:nvSpPr>
        <p:spPr>
          <a:xfrm>
            <a:off x="2248074" y="3429000"/>
            <a:ext cx="2159566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frame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img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제공</a:t>
            </a:r>
            <a:endParaRPr lang="en-US" altLang="ko-KR" sz="16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A068D0F-088A-48C4-A371-DCB893E92EA0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 flipV="1">
            <a:off x="3203399" y="3906982"/>
            <a:ext cx="2501890" cy="80408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461D1D-CE3A-403D-844F-CB5CBA83132A}"/>
              </a:ext>
            </a:extLst>
          </p:cNvPr>
          <p:cNvSpPr txBox="1"/>
          <p:nvPr/>
        </p:nvSpPr>
        <p:spPr>
          <a:xfrm>
            <a:off x="3432338" y="4588886"/>
            <a:ext cx="2638863" cy="69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frame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img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face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감정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 </a:t>
            </a: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제공</a:t>
            </a:r>
            <a:endParaRPr lang="en-US" altLang="ko-KR" sz="16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5122" name="Picture 2" descr="loopì ëí ì´ë¯¸ì§ ê²ìê²°ê³¼">
            <a:extLst>
              <a:ext uri="{FF2B5EF4-FFF2-40B4-BE49-F238E27FC236}">
                <a16:creationId xmlns:a16="http://schemas.microsoft.com/office/drawing/2014/main" id="{1C6253A3-3833-4AA5-8AD8-CEEF57139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09" y="1554954"/>
            <a:ext cx="4125181" cy="412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22495" y="2049154"/>
            <a:ext cx="8088996" cy="388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rgbClr val="7030A0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사용 언어 </a:t>
            </a:r>
            <a:r>
              <a:rPr lang="en-US" altLang="ko-KR" sz="2400" dirty="0">
                <a:solidFill>
                  <a:srgbClr val="7030A0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:</a:t>
            </a:r>
          </a:p>
          <a:p>
            <a:pPr>
              <a:lnSpc>
                <a:spcPct val="130000"/>
              </a:lnSpc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rgbClr val="7030A0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                                             API :</a:t>
            </a:r>
          </a:p>
          <a:p>
            <a:pPr>
              <a:lnSpc>
                <a:spcPct val="130000"/>
              </a:lnSpc>
            </a:pPr>
            <a:endParaRPr lang="en-US" altLang="ko-KR" sz="2400" dirty="0">
              <a:solidFill>
                <a:srgbClr val="7030A0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2400" dirty="0">
              <a:solidFill>
                <a:srgbClr val="7030A0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2400" dirty="0">
              <a:solidFill>
                <a:srgbClr val="7030A0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rgbClr val="7030A0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시각화 </a:t>
            </a:r>
            <a:r>
              <a:rPr lang="en-US" altLang="ko-KR" sz="2400" dirty="0">
                <a:solidFill>
                  <a:srgbClr val="7030A0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: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1475" y="2975085"/>
            <a:ext cx="49441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Microsoft azure face </a:t>
            </a:r>
            <a:r>
              <a:rPr lang="en-US" altLang="ko-KR" sz="2400" dirty="0" err="1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263762" y="456258"/>
            <a:ext cx="289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using</a:t>
            </a:r>
            <a:r>
              <a:rPr lang="ko-KR" altLang="en-US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tools</a:t>
            </a:r>
            <a:endParaRPr lang="ko-KR" altLang="en-US" sz="4000" b="1" dirty="0">
              <a:solidFill>
                <a:srgbClr val="7030A0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1026" name="Picture 2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102CD6B1-D488-47B1-98E1-17835CFD3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00" y="1998193"/>
            <a:ext cx="2602700" cy="82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 apiì ëí ì´ë¯¸ì§ ê²ìê²°ê³¼">
            <a:extLst>
              <a:ext uri="{FF2B5EF4-FFF2-40B4-BE49-F238E27FC236}">
                <a16:creationId xmlns:a16="http://schemas.microsoft.com/office/drawing/2014/main" id="{3DF6CFE4-A519-4451-A7AA-9BCE7E95F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23" y="2966486"/>
            <a:ext cx="823105" cy="8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orbitì ëí ì´ë¯¸ì§ ê²ìê²°ê³¼">
            <a:extLst>
              <a:ext uri="{FF2B5EF4-FFF2-40B4-BE49-F238E27FC236}">
                <a16:creationId xmlns:a16="http://schemas.microsoft.com/office/drawing/2014/main" id="{9BAEDD3A-A341-4181-954A-303534DA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69" y="3429000"/>
            <a:ext cx="3461039" cy="190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9CA379-83F3-4955-AFA7-87B7B713A596}"/>
              </a:ext>
            </a:extLst>
          </p:cNvPr>
          <p:cNvSpPr txBox="1"/>
          <p:nvPr/>
        </p:nvSpPr>
        <p:spPr>
          <a:xfrm>
            <a:off x="9468144" y="4012565"/>
            <a:ext cx="49441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1032" name="Picture 8" descr="openglì ëí ì´ë¯¸ì§ ê²ìê²°ê³¼">
            <a:extLst>
              <a:ext uri="{FF2B5EF4-FFF2-40B4-BE49-F238E27FC236}">
                <a16:creationId xmlns:a16="http://schemas.microsoft.com/office/drawing/2014/main" id="{7CBBB05B-4F95-47D7-A1B9-A21ADFE4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92" y="5165790"/>
            <a:ext cx="2832389" cy="123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2284E8-E6F3-4B0D-9286-D9D548F9B6CA}"/>
              </a:ext>
            </a:extLst>
          </p:cNvPr>
          <p:cNvSpPr txBox="1"/>
          <p:nvPr/>
        </p:nvSpPr>
        <p:spPr>
          <a:xfrm>
            <a:off x="5269415" y="5438760"/>
            <a:ext cx="49441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PyOpenGL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83653" y="1906744"/>
            <a:ext cx="2422458" cy="661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사용할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452000"/>
            <a:ext cx="3921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price of bitcoin</a:t>
            </a:r>
            <a:endParaRPr lang="ko-KR" altLang="en-US" sz="4000" b="1" dirty="0">
              <a:solidFill>
                <a:srgbClr val="7030A0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30C58-0C9D-48D2-B1BE-FE6C48BADCBF}"/>
              </a:ext>
            </a:extLst>
          </p:cNvPr>
          <p:cNvSpPr txBox="1"/>
          <p:nvPr/>
        </p:nvSpPr>
        <p:spPr>
          <a:xfrm>
            <a:off x="1083653" y="2665914"/>
            <a:ext cx="7520020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KORBIT API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를 이용한 실시간 가격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</a:t>
            </a:r>
            <a:endParaRPr lang="en-US" altLang="ko-KR" sz="20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6" name="Picture 6" descr="korbitì ëí ì´ë¯¸ì§ ê²ìê²°ê³¼">
            <a:extLst>
              <a:ext uri="{FF2B5EF4-FFF2-40B4-BE49-F238E27FC236}">
                <a16:creationId xmlns:a16="http://schemas.microsoft.com/office/drawing/2014/main" id="{82886F3D-557B-4A85-B83E-9DB64CDC5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308" y="142849"/>
            <a:ext cx="3461039" cy="190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6148C-B063-4023-9D3B-CC7A896ABF55}"/>
              </a:ext>
            </a:extLst>
          </p:cNvPr>
          <p:cNvSpPr txBox="1"/>
          <p:nvPr/>
        </p:nvSpPr>
        <p:spPr>
          <a:xfrm>
            <a:off x="10685283" y="726414"/>
            <a:ext cx="49441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11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83653" y="1450293"/>
            <a:ext cx="1157689" cy="661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Code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452000"/>
            <a:ext cx="3921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price of bitcoin</a:t>
            </a:r>
            <a:endParaRPr lang="ko-KR" altLang="en-US" sz="4000" b="1" dirty="0">
              <a:solidFill>
                <a:srgbClr val="7030A0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30C58-0C9D-48D2-B1BE-FE6C48BADCBF}"/>
              </a:ext>
            </a:extLst>
          </p:cNvPr>
          <p:cNvSpPr txBox="1"/>
          <p:nvPr/>
        </p:nvSpPr>
        <p:spPr>
          <a:xfrm>
            <a:off x="1083653" y="2187368"/>
            <a:ext cx="7520020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-module</a:t>
            </a:r>
          </a:p>
        </p:txBody>
      </p:sp>
      <p:pic>
        <p:nvPicPr>
          <p:cNvPr id="6" name="Picture 6" descr="korbitì ëí ì´ë¯¸ì§ ê²ìê²°ê³¼">
            <a:extLst>
              <a:ext uri="{FF2B5EF4-FFF2-40B4-BE49-F238E27FC236}">
                <a16:creationId xmlns:a16="http://schemas.microsoft.com/office/drawing/2014/main" id="{82886F3D-557B-4A85-B83E-9DB64CDC5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308" y="142849"/>
            <a:ext cx="3461039" cy="190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6148C-B063-4023-9D3B-CC7A896ABF55}"/>
              </a:ext>
            </a:extLst>
          </p:cNvPr>
          <p:cNvSpPr txBox="1"/>
          <p:nvPr/>
        </p:nvSpPr>
        <p:spPr>
          <a:xfrm>
            <a:off x="10685283" y="726414"/>
            <a:ext cx="49441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4902C8-7A98-4F4F-93AC-3C94EA5A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93" y="2216596"/>
            <a:ext cx="1619250" cy="419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EB647E-04F5-4FF0-94ED-345D99266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653" y="2827887"/>
            <a:ext cx="4724400" cy="142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3EC8A0-BAF1-4666-83FA-9AE46744360F}"/>
              </a:ext>
            </a:extLst>
          </p:cNvPr>
          <p:cNvSpPr txBox="1"/>
          <p:nvPr/>
        </p:nvSpPr>
        <p:spPr>
          <a:xfrm>
            <a:off x="6096000" y="3318098"/>
            <a:ext cx="7520020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20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korbit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를 이용 가격 정보를 받아오는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class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CDF8-8CA9-4C09-83A8-191835A48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653" y="4453262"/>
            <a:ext cx="4981575" cy="2257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709485-11FB-4501-A59F-8EC8FAA6F35A}"/>
              </a:ext>
            </a:extLst>
          </p:cNvPr>
          <p:cNvSpPr txBox="1"/>
          <p:nvPr/>
        </p:nvSpPr>
        <p:spPr>
          <a:xfrm>
            <a:off x="6126774" y="5334816"/>
            <a:ext cx="7520020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원하는 시간마다 가격정보를 받아올 수 있게 함</a:t>
            </a:r>
            <a:endParaRPr lang="en-US" altLang="ko-KR" sz="20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FC060E-A679-406B-9560-FE12AA1AF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7844" y="2130674"/>
            <a:ext cx="2227552" cy="45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4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83653" y="1906744"/>
            <a:ext cx="2422458" cy="661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사용할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452000"/>
            <a:ext cx="6321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take emotion from video</a:t>
            </a:r>
            <a:endParaRPr lang="ko-KR" altLang="en-US" sz="4000" b="1" dirty="0">
              <a:solidFill>
                <a:srgbClr val="7030A0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30C58-0C9D-48D2-B1BE-FE6C48BADCBF}"/>
              </a:ext>
            </a:extLst>
          </p:cNvPr>
          <p:cNvSpPr txBox="1"/>
          <p:nvPr/>
        </p:nvSpPr>
        <p:spPr>
          <a:xfrm>
            <a:off x="1083653" y="2665914"/>
            <a:ext cx="7520020" cy="2920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ko-KR" altLang="en-US" sz="24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비트코인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가격 확인 동안의 사용자의 얼굴이 들어가 있는 영상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이를 가공하여 만든 감정변화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</a:t>
            </a: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dirty="0">
                <a:solidFill>
                  <a:srgbClr val="7030A0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사용할 </a:t>
            </a:r>
            <a:r>
              <a:rPr lang="en-US" altLang="ko-KR" dirty="0" err="1">
                <a:solidFill>
                  <a:srgbClr val="7030A0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r>
              <a:rPr lang="en-US" altLang="ko-KR" dirty="0">
                <a:solidFill>
                  <a:srgbClr val="7030A0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r>
              <a:rPr lang="ko-KR" altLang="en-US" dirty="0">
                <a:solidFill>
                  <a:srgbClr val="7030A0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변경</a:t>
            </a:r>
            <a:r>
              <a:rPr lang="en-US" altLang="ko-KR" dirty="0">
                <a:solidFill>
                  <a:srgbClr val="7030A0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75E49-C44C-4C06-BF81-7FEC24610F29}"/>
              </a:ext>
            </a:extLst>
          </p:cNvPr>
          <p:cNvSpPr txBox="1"/>
          <p:nvPr/>
        </p:nvSpPr>
        <p:spPr>
          <a:xfrm>
            <a:off x="8549520" y="930004"/>
            <a:ext cx="49441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Microsoft azure face </a:t>
            </a:r>
            <a:r>
              <a:rPr lang="en-US" altLang="ko-KR" sz="2400" dirty="0" err="1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10" name="Picture 4" descr="face apiì ëí ì´ë¯¸ì§ ê²ìê²°ê³¼">
            <a:extLst>
              <a:ext uri="{FF2B5EF4-FFF2-40B4-BE49-F238E27FC236}">
                <a16:creationId xmlns:a16="http://schemas.microsoft.com/office/drawing/2014/main" id="{D8D1BBD2-9A78-441F-9ECD-C0D4E4D8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68" y="921405"/>
            <a:ext cx="823105" cy="8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aver clovaì ëí ì´ë¯¸ì§ ê²ìê²°ê³¼">
            <a:extLst>
              <a:ext uri="{FF2B5EF4-FFF2-40B4-BE49-F238E27FC236}">
                <a16:creationId xmlns:a16="http://schemas.microsoft.com/office/drawing/2014/main" id="{94CA7A04-8E2A-4A32-9FBB-E3F6BC28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67" y="5302448"/>
            <a:ext cx="2854036" cy="82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ace apiì ëí ì´ë¯¸ì§ ê²ìê²°ê³¼">
            <a:extLst>
              <a:ext uri="{FF2B5EF4-FFF2-40B4-BE49-F238E27FC236}">
                <a16:creationId xmlns:a16="http://schemas.microsoft.com/office/drawing/2014/main" id="{C424B58E-C6F2-4F3A-AEF6-6F86DDFA7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49" y="5308797"/>
            <a:ext cx="823105" cy="8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D3EE61-F50A-4FFF-B92E-6F719332E784}"/>
              </a:ext>
            </a:extLst>
          </p:cNvPr>
          <p:cNvSpPr txBox="1"/>
          <p:nvPr/>
        </p:nvSpPr>
        <p:spPr>
          <a:xfrm>
            <a:off x="1111228" y="5454454"/>
            <a:ext cx="49441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emotion API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7E9D041-F734-4162-B703-0BD5ED588CBA}"/>
              </a:ext>
            </a:extLst>
          </p:cNvPr>
          <p:cNvCxnSpPr/>
          <p:nvPr/>
        </p:nvCxnSpPr>
        <p:spPr>
          <a:xfrm>
            <a:off x="3368477" y="5805055"/>
            <a:ext cx="428580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857BE5-8CAF-447F-AB1F-CBB0DAB41024}"/>
              </a:ext>
            </a:extLst>
          </p:cNvPr>
          <p:cNvCxnSpPr/>
          <p:nvPr/>
        </p:nvCxnSpPr>
        <p:spPr>
          <a:xfrm>
            <a:off x="7954331" y="5805055"/>
            <a:ext cx="428580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837977-2CF1-42E4-AC79-9D17AAE6C9A0}"/>
              </a:ext>
            </a:extLst>
          </p:cNvPr>
          <p:cNvSpPr txBox="1"/>
          <p:nvPr/>
        </p:nvSpPr>
        <p:spPr>
          <a:xfrm>
            <a:off x="699675" y="6198987"/>
            <a:ext cx="1136763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video </a:t>
            </a:r>
            <a:r>
              <a:rPr lang="ko-KR" altLang="en-US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지원 </a:t>
            </a:r>
            <a:r>
              <a:rPr lang="en-US" altLang="ko-KR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but face</a:t>
            </a:r>
            <a:r>
              <a:rPr lang="ko-KR" altLang="en-US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r>
              <a:rPr lang="en-US" altLang="ko-KR" sz="1600" dirty="0" err="1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r>
              <a:rPr lang="ko-KR" altLang="en-US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에 통합         </a:t>
            </a:r>
            <a:r>
              <a:rPr lang="en-US" altLang="ko-KR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video </a:t>
            </a:r>
            <a:r>
              <a:rPr lang="ko-KR" altLang="en-US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지원 </a:t>
            </a:r>
            <a:r>
              <a:rPr lang="en-US" altLang="ko-KR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x, </a:t>
            </a:r>
            <a:r>
              <a:rPr lang="ko-KR" altLang="en-US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최고치의 감정만 제공             </a:t>
            </a:r>
            <a:r>
              <a:rPr lang="en-US" altLang="ko-KR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video </a:t>
            </a:r>
            <a:r>
              <a:rPr lang="ko-KR" altLang="en-US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지원 </a:t>
            </a:r>
            <a:r>
              <a:rPr lang="en-US" altLang="ko-KR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x, </a:t>
            </a:r>
            <a:r>
              <a:rPr lang="ko-KR" altLang="en-US" sz="16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전체 감정 수치 제공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4557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381811" y="1906744"/>
            <a:ext cx="1826141" cy="661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알고리즘</a:t>
            </a:r>
            <a:endParaRPr lang="en-US" altLang="ko-KR" sz="32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452000"/>
            <a:ext cx="6321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take emotion from video</a:t>
            </a:r>
            <a:endParaRPr lang="ko-KR" altLang="en-US" sz="4000" b="1" dirty="0">
              <a:solidFill>
                <a:srgbClr val="7030A0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30C58-0C9D-48D2-B1BE-FE6C48BADCBF}"/>
              </a:ext>
            </a:extLst>
          </p:cNvPr>
          <p:cNvSpPr txBox="1"/>
          <p:nvPr/>
        </p:nvSpPr>
        <p:spPr>
          <a:xfrm>
            <a:off x="1083653" y="3069235"/>
            <a:ext cx="9681329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video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파일을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frame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단위로 원하는 단위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frame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별로 분할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457200" indent="-457200" algn="just">
              <a:lnSpc>
                <a:spcPct val="130000"/>
              </a:lnSpc>
              <a:buAutoNum type="arabicPeriod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분할된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frame image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를 파일로 저장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457200" indent="-457200" algn="just">
              <a:lnSpc>
                <a:spcPct val="130000"/>
              </a:lnSpc>
              <a:buAutoNum type="arabicPeriod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해당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frame image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에 대한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emotion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분석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457200" indent="-457200" algn="just">
              <a:lnSpc>
                <a:spcPct val="130000"/>
              </a:lnSpc>
              <a:buAutoNum type="arabicPeriod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분석 데이터 에서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'anger', 'happiness', 'neutral', 'sadness’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만 추출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75E49-C44C-4C06-BF81-7FEC24610F29}"/>
              </a:ext>
            </a:extLst>
          </p:cNvPr>
          <p:cNvSpPr txBox="1"/>
          <p:nvPr/>
        </p:nvSpPr>
        <p:spPr>
          <a:xfrm>
            <a:off x="8549520" y="930004"/>
            <a:ext cx="49441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Microsoft azure face </a:t>
            </a:r>
            <a:r>
              <a:rPr lang="en-US" altLang="ko-KR" sz="2400" dirty="0" err="1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10" name="Picture 4" descr="face apiì ëí ì´ë¯¸ì§ ê²ìê²°ê³¼">
            <a:extLst>
              <a:ext uri="{FF2B5EF4-FFF2-40B4-BE49-F238E27FC236}">
                <a16:creationId xmlns:a16="http://schemas.microsoft.com/office/drawing/2014/main" id="{D8D1BBD2-9A78-441F-9ECD-C0D4E4D8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68" y="921405"/>
            <a:ext cx="823105" cy="8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8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452000"/>
            <a:ext cx="6321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take emotion from video</a:t>
            </a:r>
            <a:endParaRPr lang="ko-KR" altLang="en-US" sz="4000" b="1" dirty="0">
              <a:solidFill>
                <a:srgbClr val="7030A0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30C58-0C9D-48D2-B1BE-FE6C48BADCBF}"/>
              </a:ext>
            </a:extLst>
          </p:cNvPr>
          <p:cNvSpPr txBox="1"/>
          <p:nvPr/>
        </p:nvSpPr>
        <p:spPr>
          <a:xfrm>
            <a:off x="6389944" y="2976716"/>
            <a:ext cx="9681329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video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파일을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frame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단위로 원하는 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  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단위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frame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별로 분할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457200" indent="-457200" algn="just">
              <a:lnSpc>
                <a:spcPct val="130000"/>
              </a:lnSpc>
              <a:buAutoNum type="arabicPeriod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2. 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분할된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frame image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를 파일로 저장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75E49-C44C-4C06-BF81-7FEC24610F29}"/>
              </a:ext>
            </a:extLst>
          </p:cNvPr>
          <p:cNvSpPr txBox="1"/>
          <p:nvPr/>
        </p:nvSpPr>
        <p:spPr>
          <a:xfrm>
            <a:off x="8549520" y="930004"/>
            <a:ext cx="49441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Microsoft azure face </a:t>
            </a:r>
            <a:r>
              <a:rPr lang="en-US" altLang="ko-KR" sz="2400" dirty="0" err="1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10" name="Picture 4" descr="face apiì ëí ì´ë¯¸ì§ ê²ìê²°ê³¼">
            <a:extLst>
              <a:ext uri="{FF2B5EF4-FFF2-40B4-BE49-F238E27FC236}">
                <a16:creationId xmlns:a16="http://schemas.microsoft.com/office/drawing/2014/main" id="{D8D1BBD2-9A78-441F-9ECD-C0D4E4D8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68" y="921405"/>
            <a:ext cx="823105" cy="8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0207DE-4BF3-4159-98E3-DFFEA315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425435"/>
            <a:ext cx="5553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452000"/>
            <a:ext cx="6321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take emotion from video</a:t>
            </a:r>
            <a:endParaRPr lang="ko-KR" altLang="en-US" sz="4000" b="1" dirty="0">
              <a:solidFill>
                <a:srgbClr val="7030A0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30C58-0C9D-48D2-B1BE-FE6C48BADCBF}"/>
              </a:ext>
            </a:extLst>
          </p:cNvPr>
          <p:cNvSpPr txBox="1"/>
          <p:nvPr/>
        </p:nvSpPr>
        <p:spPr>
          <a:xfrm>
            <a:off x="702941" y="1948959"/>
            <a:ext cx="9681329" cy="14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buAutoNum type="arabicPeriod" startAt="3"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해당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frame image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에 대한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emotion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분석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457200" indent="-457200" algn="just">
              <a:lnSpc>
                <a:spcPct val="130000"/>
              </a:lnSpc>
              <a:buAutoNum type="arabicPeriod" startAt="3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457200" indent="-457200" algn="just">
              <a:lnSpc>
                <a:spcPct val="130000"/>
              </a:lnSpc>
              <a:buFontTx/>
              <a:buAutoNum type="arabicPeriod" startAt="3"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분석 데이터 에서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'anger', 'happiness', 'neutral', 'sadness’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만 추출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75E49-C44C-4C06-BF81-7FEC24610F29}"/>
              </a:ext>
            </a:extLst>
          </p:cNvPr>
          <p:cNvSpPr txBox="1"/>
          <p:nvPr/>
        </p:nvSpPr>
        <p:spPr>
          <a:xfrm>
            <a:off x="8549520" y="930004"/>
            <a:ext cx="49441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Microsoft azure face </a:t>
            </a:r>
            <a:r>
              <a:rPr lang="en-US" altLang="ko-KR" sz="2400" dirty="0" err="1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10" name="Picture 4" descr="face apiì ëí ì´ë¯¸ì§ ê²ìê²°ê³¼">
            <a:extLst>
              <a:ext uri="{FF2B5EF4-FFF2-40B4-BE49-F238E27FC236}">
                <a16:creationId xmlns:a16="http://schemas.microsoft.com/office/drawing/2014/main" id="{D8D1BBD2-9A78-441F-9ECD-C0D4E4D8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68" y="921405"/>
            <a:ext cx="823105" cy="8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39B42C-CA2E-4987-9938-E3451C05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3" y="0"/>
            <a:ext cx="5559444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A4B6D0-092C-4742-A90A-95A6100F8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284" y="2496471"/>
            <a:ext cx="4831024" cy="39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104493" y="1906744"/>
            <a:ext cx="2380780" cy="661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시각화 형태</a:t>
            </a:r>
            <a:endParaRPr lang="en-US" altLang="ko-KR" sz="32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452000"/>
            <a:ext cx="452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Data</a:t>
            </a:r>
            <a:r>
              <a:rPr lang="ko-KR" altLang="en-US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4000" b="1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visualization</a:t>
            </a:r>
            <a:endParaRPr lang="ko-KR" altLang="en-US" sz="4000" b="1" dirty="0">
              <a:solidFill>
                <a:srgbClr val="7030A0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30C58-0C9D-48D2-B1BE-FE6C48BADCBF}"/>
              </a:ext>
            </a:extLst>
          </p:cNvPr>
          <p:cNvSpPr txBox="1"/>
          <p:nvPr/>
        </p:nvSpPr>
        <p:spPr>
          <a:xfrm>
            <a:off x="1083653" y="2665914"/>
            <a:ext cx="7520020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mosaic picture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을 통한 감정 변화 빈도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폭 강조</a:t>
            </a:r>
            <a:endParaRPr lang="en-US" altLang="ko-KR" sz="20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9" name="Picture 8" descr="openglì ëí ì´ë¯¸ì§ ê²ìê²°ê³¼">
            <a:extLst>
              <a:ext uri="{FF2B5EF4-FFF2-40B4-BE49-F238E27FC236}">
                <a16:creationId xmlns:a16="http://schemas.microsoft.com/office/drawing/2014/main" id="{33AB73BD-A34B-444B-9B5D-E7BAD2EBF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48" y="541910"/>
            <a:ext cx="2832389" cy="123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A439E-236A-484C-B9DC-D241F409789A}"/>
              </a:ext>
            </a:extLst>
          </p:cNvPr>
          <p:cNvSpPr txBox="1"/>
          <p:nvPr/>
        </p:nvSpPr>
        <p:spPr>
          <a:xfrm>
            <a:off x="9549771" y="814880"/>
            <a:ext cx="49441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PyOpenGL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A090E3-0B3F-4DD0-B25A-FC0103631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967" y="2204726"/>
            <a:ext cx="3338652" cy="32142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EB0CF4-C480-43CB-9437-16AF1D41CE76}"/>
              </a:ext>
            </a:extLst>
          </p:cNvPr>
          <p:cNvSpPr txBox="1"/>
          <p:nvPr/>
        </p:nvSpPr>
        <p:spPr>
          <a:xfrm>
            <a:off x="1104492" y="3580624"/>
            <a:ext cx="2380780" cy="661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시각화 방법</a:t>
            </a:r>
            <a:endParaRPr lang="en-US" altLang="ko-KR" sz="32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8295C-2C29-4A54-A1E6-E54FBD2DAC6D}"/>
              </a:ext>
            </a:extLst>
          </p:cNvPr>
          <p:cNvSpPr txBox="1"/>
          <p:nvPr/>
        </p:nvSpPr>
        <p:spPr>
          <a:xfrm>
            <a:off x="1104492" y="4377961"/>
            <a:ext cx="7520020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python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시각화의 제한사항 多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...</a:t>
            </a:r>
          </a:p>
          <a:p>
            <a:pPr algn="just"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(python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시각화 툴의 한계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실시간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update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되는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canvas...)</a:t>
            </a: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en-US" altLang="ko-KR" sz="24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PyopenGL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이용 실시간으로 만들어지는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picture</a:t>
            </a:r>
          </a:p>
          <a:p>
            <a:pPr algn="just"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   (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아직은 구현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x, </a:t>
            </a:r>
            <a:r>
              <a:rPr lang="en-US" altLang="ko-KR" sz="24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PyopenGL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공부중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...)</a:t>
            </a:r>
            <a:endParaRPr lang="en-US" altLang="ko-KR" sz="20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85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298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KT&amp;G 상상본문OTF L</vt:lpstr>
      <vt:lpstr>KT&amp;G 상상본문OTF M</vt:lpstr>
      <vt:lpstr>Noto Sans Korean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김희주</dc:creator>
  <cp:lastModifiedBy>김희주</cp:lastModifiedBy>
  <cp:revision>22</cp:revision>
  <dcterms:created xsi:type="dcterms:W3CDTF">2018-11-12T07:34:17Z</dcterms:created>
  <dcterms:modified xsi:type="dcterms:W3CDTF">2018-11-27T04:47:52Z</dcterms:modified>
</cp:coreProperties>
</file>