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271" r:id="rId4"/>
    <p:sldId id="272" r:id="rId5"/>
    <p:sldId id="279" r:id="rId6"/>
    <p:sldId id="282" r:id="rId7"/>
    <p:sldId id="290" r:id="rId8"/>
    <p:sldId id="285" r:id="rId9"/>
    <p:sldId id="291" r:id="rId10"/>
    <p:sldId id="286" r:id="rId11"/>
    <p:sldId id="287" r:id="rId12"/>
    <p:sldId id="288" r:id="rId13"/>
    <p:sldId id="289" r:id="rId14"/>
    <p:sldId id="292" r:id="rId15"/>
    <p:sldId id="294" r:id="rId16"/>
    <p:sldId id="293" r:id="rId17"/>
    <p:sldId id="270" r:id="rId1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C2E"/>
    <a:srgbClr val="BC8D51"/>
    <a:srgbClr val="F29207"/>
    <a:srgbClr val="1D3565"/>
    <a:srgbClr val="131426"/>
    <a:srgbClr val="333F50"/>
    <a:srgbClr val="F7D9D3"/>
    <a:srgbClr val="6E6C67"/>
    <a:srgbClr val="C8C4BC"/>
    <a:srgbClr val="7F82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1" autoAdjust="0"/>
    <p:restoredTop sz="94712" autoAdjust="0"/>
  </p:normalViewPr>
  <p:slideViewPr>
    <p:cSldViewPr snapToGrid="0">
      <p:cViewPr varScale="1">
        <p:scale>
          <a:sx n="67" d="100"/>
          <a:sy n="67" d="100"/>
        </p:scale>
        <p:origin x="-110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84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068A599D-0322-4F9B-A905-5EDFD616069C}" type="datetimeFigureOut">
              <a:rPr lang="zh-CN" altLang="en-US"/>
              <a:pPr>
                <a:defRPr/>
              </a:pPr>
              <a:t>2015/3/20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E89A3D80-D607-43BD-BF2A-963B56E9FF72}" type="slidenum">
              <a:rPr lang="zh-CN" altLang="en-US"/>
              <a:pPr>
                <a:defRPr/>
              </a:pPr>
              <a:t>‹#›</a:t>
            </a:fld>
            <a:endParaRPr lang="zh-CN" altLang="en-US"/>
          </a:p>
        </p:txBody>
      </p:sp>
    </p:spTree>
    <p:extLst>
      <p:ext uri="{BB962C8B-B14F-4D97-AF65-F5344CB8AC3E}">
        <p14:creationId xmlns:p14="http://schemas.microsoft.com/office/powerpoint/2010/main" val="23298971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bwMode="auto">
          <a:noFill/>
          <a:ln>
            <a:solidFill>
              <a:srgbClr val="000000"/>
            </a:solidFill>
            <a:miter lim="800000"/>
            <a:headEnd/>
            <a:tailEnd/>
          </a:ln>
        </p:spPr>
      </p:sp>
      <p:sp>
        <p:nvSpPr>
          <p:cNvPr id="3891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891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662F622-1972-40E3-A0B6-D9F4F290EBAA}" type="slidenum">
              <a:rPr lang="zh-CN" altLang="en-US"/>
              <a:pPr fontAlgn="base">
                <a:spcBef>
                  <a:spcPct val="0"/>
                </a:spcBef>
                <a:spcAft>
                  <a:spcPct val="0"/>
                </a:spcAft>
              </a:pPr>
              <a:t>16</a:t>
            </a:fld>
            <a:endParaRPr lang="en-US" altLang="zh-CN"/>
          </a:p>
        </p:txBody>
      </p:sp>
    </p:spTree>
    <p:extLst>
      <p:ext uri="{BB962C8B-B14F-4D97-AF65-F5344CB8AC3E}">
        <p14:creationId xmlns:p14="http://schemas.microsoft.com/office/powerpoint/2010/main" val="3239771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93E6548-159F-405D-B52B-4252A0EB0618}" type="datetimeFigureOut">
              <a:rPr lang="zh-CN" altLang="en-US"/>
              <a:pPr>
                <a:defRPr/>
              </a:pPr>
              <a:t>2015/3/20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019F67D-D039-4B35-866E-FA52292C8CE2}"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08B6CC6-AC29-4ED3-B3C1-023D96AFAC8F}" type="datetimeFigureOut">
              <a:rPr lang="zh-CN" altLang="en-US"/>
              <a:pPr>
                <a:defRPr/>
              </a:pPr>
              <a:t>2015/3/20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F895D51-4278-4476-A8CB-6AB17FC9AC4C}"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BC4FB39-AF21-4226-A2D5-CD5291941991}" type="datetimeFigureOut">
              <a:rPr lang="zh-CN" altLang="en-US"/>
              <a:pPr>
                <a:defRPr/>
              </a:pPr>
              <a:t>2015/3/20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BDABA23-6762-4B26-A7F3-AFCB3C9A16AF}"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B1A969-18F5-44CB-9BBB-87439D78ADA1}" type="datetimeFigureOut">
              <a:rPr lang="zh-CN" altLang="en-US" smtClean="0"/>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A73158-B178-476D-86B6-506CF0570C22}" type="slidenum">
              <a:rPr lang="zh-CN" altLang="en-US" smtClean="0"/>
              <a:t>‹#›</a:t>
            </a:fld>
            <a:endParaRPr lang="zh-CN" altLang="en-US"/>
          </a:p>
        </p:txBody>
      </p:sp>
    </p:spTree>
    <p:extLst>
      <p:ext uri="{BB962C8B-B14F-4D97-AF65-F5344CB8AC3E}">
        <p14:creationId xmlns:p14="http://schemas.microsoft.com/office/powerpoint/2010/main" val="2523653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B1A969-18F5-44CB-9BBB-87439D78ADA1}" type="datetimeFigureOut">
              <a:rPr lang="zh-CN" altLang="en-US" smtClean="0"/>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A73158-B178-476D-86B6-506CF0570C22}" type="slidenum">
              <a:rPr lang="zh-CN" altLang="en-US" smtClean="0"/>
              <a:t>‹#›</a:t>
            </a:fld>
            <a:endParaRPr lang="zh-CN" altLang="en-US"/>
          </a:p>
        </p:txBody>
      </p:sp>
    </p:spTree>
    <p:extLst>
      <p:ext uri="{BB962C8B-B14F-4D97-AF65-F5344CB8AC3E}">
        <p14:creationId xmlns:p14="http://schemas.microsoft.com/office/powerpoint/2010/main" val="2288711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B1A969-18F5-44CB-9BBB-87439D78ADA1}" type="datetimeFigureOut">
              <a:rPr lang="zh-CN" altLang="en-US" smtClean="0"/>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A73158-B178-476D-86B6-506CF0570C22}" type="slidenum">
              <a:rPr lang="zh-CN" altLang="en-US" smtClean="0"/>
              <a:t>‹#›</a:t>
            </a:fld>
            <a:endParaRPr lang="zh-CN" altLang="en-US"/>
          </a:p>
        </p:txBody>
      </p:sp>
    </p:spTree>
    <p:extLst>
      <p:ext uri="{BB962C8B-B14F-4D97-AF65-F5344CB8AC3E}">
        <p14:creationId xmlns:p14="http://schemas.microsoft.com/office/powerpoint/2010/main" val="1397346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B1A969-18F5-44CB-9BBB-87439D78ADA1}" type="datetimeFigureOut">
              <a:rPr lang="zh-CN" altLang="en-US" smtClean="0"/>
              <a:t>2015/3/20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A73158-B178-476D-86B6-506CF0570C22}" type="slidenum">
              <a:rPr lang="zh-CN" altLang="en-US" smtClean="0"/>
              <a:t>‹#›</a:t>
            </a:fld>
            <a:endParaRPr lang="zh-CN" altLang="en-US"/>
          </a:p>
        </p:txBody>
      </p:sp>
    </p:spTree>
    <p:extLst>
      <p:ext uri="{BB962C8B-B14F-4D97-AF65-F5344CB8AC3E}">
        <p14:creationId xmlns:p14="http://schemas.microsoft.com/office/powerpoint/2010/main" val="670479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B1A969-18F5-44CB-9BBB-87439D78ADA1}" type="datetimeFigureOut">
              <a:rPr lang="zh-CN" altLang="en-US" smtClean="0"/>
              <a:t>2015/3/20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A73158-B178-476D-86B6-506CF0570C22}" type="slidenum">
              <a:rPr lang="zh-CN" altLang="en-US" smtClean="0"/>
              <a:t>‹#›</a:t>
            </a:fld>
            <a:endParaRPr lang="zh-CN" altLang="en-US"/>
          </a:p>
        </p:txBody>
      </p:sp>
    </p:spTree>
    <p:extLst>
      <p:ext uri="{BB962C8B-B14F-4D97-AF65-F5344CB8AC3E}">
        <p14:creationId xmlns:p14="http://schemas.microsoft.com/office/powerpoint/2010/main" val="3424841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B1A969-18F5-44CB-9BBB-87439D78ADA1}" type="datetimeFigureOut">
              <a:rPr lang="zh-CN" altLang="en-US" smtClean="0"/>
              <a:t>2015/3/20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A73158-B178-476D-86B6-506CF0570C22}" type="slidenum">
              <a:rPr lang="zh-CN" altLang="en-US" smtClean="0"/>
              <a:t>‹#›</a:t>
            </a:fld>
            <a:endParaRPr lang="zh-CN" altLang="en-US"/>
          </a:p>
        </p:txBody>
      </p:sp>
    </p:spTree>
    <p:extLst>
      <p:ext uri="{BB962C8B-B14F-4D97-AF65-F5344CB8AC3E}">
        <p14:creationId xmlns:p14="http://schemas.microsoft.com/office/powerpoint/2010/main" val="32535548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B1A969-18F5-44CB-9BBB-87439D78ADA1}" type="datetimeFigureOut">
              <a:rPr lang="zh-CN" altLang="en-US" smtClean="0"/>
              <a:t>2015/3/20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A73158-B178-476D-86B6-506CF0570C22}" type="slidenum">
              <a:rPr lang="zh-CN" altLang="en-US" smtClean="0"/>
              <a:t>‹#›</a:t>
            </a:fld>
            <a:endParaRPr lang="zh-CN" altLang="en-US"/>
          </a:p>
        </p:txBody>
      </p:sp>
    </p:spTree>
    <p:extLst>
      <p:ext uri="{BB962C8B-B14F-4D97-AF65-F5344CB8AC3E}">
        <p14:creationId xmlns:p14="http://schemas.microsoft.com/office/powerpoint/2010/main" val="3890864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B1A969-18F5-44CB-9BBB-87439D78ADA1}" type="datetimeFigureOut">
              <a:rPr lang="zh-CN" altLang="en-US" smtClean="0"/>
              <a:t>2015/3/20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A73158-B178-476D-86B6-506CF0570C22}" type="slidenum">
              <a:rPr lang="zh-CN" altLang="en-US" smtClean="0"/>
              <a:t>‹#›</a:t>
            </a:fld>
            <a:endParaRPr lang="zh-CN" altLang="en-US"/>
          </a:p>
        </p:txBody>
      </p:sp>
    </p:spTree>
    <p:extLst>
      <p:ext uri="{BB962C8B-B14F-4D97-AF65-F5344CB8AC3E}">
        <p14:creationId xmlns:p14="http://schemas.microsoft.com/office/powerpoint/2010/main" val="4001445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150666B-E3F8-48FE-83D1-E7275587E04E}" type="datetimeFigureOut">
              <a:rPr lang="zh-CN" altLang="en-US"/>
              <a:pPr>
                <a:defRPr/>
              </a:pPr>
              <a:t>2015/3/20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16E923E-A6AB-4D95-ACAC-835705C3600D}"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B1A969-18F5-44CB-9BBB-87439D78ADA1}" type="datetimeFigureOut">
              <a:rPr lang="zh-CN" altLang="en-US" smtClean="0"/>
              <a:t>2015/3/20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A73158-B178-476D-86B6-506CF0570C22}" type="slidenum">
              <a:rPr lang="zh-CN" altLang="en-US" smtClean="0"/>
              <a:t>‹#›</a:t>
            </a:fld>
            <a:endParaRPr lang="zh-CN" altLang="en-US"/>
          </a:p>
        </p:txBody>
      </p:sp>
    </p:spTree>
    <p:extLst>
      <p:ext uri="{BB962C8B-B14F-4D97-AF65-F5344CB8AC3E}">
        <p14:creationId xmlns:p14="http://schemas.microsoft.com/office/powerpoint/2010/main" val="21198355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B1A969-18F5-44CB-9BBB-87439D78ADA1}" type="datetimeFigureOut">
              <a:rPr lang="zh-CN" altLang="en-US" smtClean="0"/>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A73158-B178-476D-86B6-506CF0570C22}" type="slidenum">
              <a:rPr lang="zh-CN" altLang="en-US" smtClean="0"/>
              <a:t>‹#›</a:t>
            </a:fld>
            <a:endParaRPr lang="zh-CN" altLang="en-US"/>
          </a:p>
        </p:txBody>
      </p:sp>
    </p:spTree>
    <p:extLst>
      <p:ext uri="{BB962C8B-B14F-4D97-AF65-F5344CB8AC3E}">
        <p14:creationId xmlns:p14="http://schemas.microsoft.com/office/powerpoint/2010/main" val="1631373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B1A969-18F5-44CB-9BBB-87439D78ADA1}" type="datetimeFigureOut">
              <a:rPr lang="zh-CN" altLang="en-US" smtClean="0"/>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A73158-B178-476D-86B6-506CF0570C22}" type="slidenum">
              <a:rPr lang="zh-CN" altLang="en-US" smtClean="0"/>
              <a:t>‹#›</a:t>
            </a:fld>
            <a:endParaRPr lang="zh-CN" altLang="en-US"/>
          </a:p>
        </p:txBody>
      </p:sp>
    </p:spTree>
    <p:extLst>
      <p:ext uri="{BB962C8B-B14F-4D97-AF65-F5344CB8AC3E}">
        <p14:creationId xmlns:p14="http://schemas.microsoft.com/office/powerpoint/2010/main" val="1636276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54C4BC3-8F8A-4ECF-BBA3-AD69FE00B18E}" type="datetimeFigureOut">
              <a:rPr lang="zh-CN" altLang="en-US"/>
              <a:pPr>
                <a:defRPr/>
              </a:pPr>
              <a:t>2015/3/20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4EE5FDF-D9F5-4C9C-B3AF-503E92E3CD72}"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72AFE10-7C65-4545-A19B-F2283370DFAD}" type="datetimeFigureOut">
              <a:rPr lang="zh-CN" altLang="en-US"/>
              <a:pPr>
                <a:defRPr/>
              </a:pPr>
              <a:t>2015/3/20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BB95383-F357-4A91-A40C-13D4D567ED3B}"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2751E6E-70FD-401E-B7C0-AF107D4D56EE}" type="datetimeFigureOut">
              <a:rPr lang="zh-CN" altLang="en-US"/>
              <a:pPr>
                <a:defRPr/>
              </a:pPr>
              <a:t>2015/3/20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D9072CF-BE56-4DE8-B4DA-FAFA60C14336}"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B8D6E4F-7769-465C-B69D-235DE0DDC984}" type="datetimeFigureOut">
              <a:rPr lang="zh-CN" altLang="en-US"/>
              <a:pPr>
                <a:defRPr/>
              </a:pPr>
              <a:t>2015/3/20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764CE46-DE42-4346-9FCC-B0F829E1722C}"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76D3CF2-13E7-4BF3-853E-7E0C48018492}" type="datetimeFigureOut">
              <a:rPr lang="zh-CN" altLang="en-US"/>
              <a:pPr>
                <a:defRPr/>
              </a:pPr>
              <a:t>2015/3/20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3DCFC6E-DB4E-42F3-B90F-68053B16309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8B0953F-3988-4EAF-9941-8EAA3D3693A9}" type="datetimeFigureOut">
              <a:rPr lang="zh-CN" altLang="en-US"/>
              <a:pPr>
                <a:defRPr/>
              </a:pPr>
              <a:t>2015/3/20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82EDCA9-77C1-4CDE-AABB-CC7C94353C5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294427F-4DC8-41CE-ACF4-8B9F2809F5AB}" type="datetimeFigureOut">
              <a:rPr lang="zh-CN" altLang="en-US"/>
              <a:pPr>
                <a:defRPr/>
              </a:pPr>
              <a:t>2015/3/20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11A4336-7CA7-4B49-931D-4FFF985F8E67}"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6B11A877-F3B2-4314-AF6F-5D6BC9656A5B}" type="datetimeFigureOut">
              <a:rPr lang="zh-CN" altLang="en-US"/>
              <a:pPr>
                <a:defRPr/>
              </a:pPr>
              <a:t>2015/3/20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556820E0-60EE-461A-9B7B-C27F514BB92D}" type="slidenum">
              <a:rPr lang="zh-CN" altLang="en-US"/>
              <a:pPr>
                <a:defRPr/>
              </a:pPr>
              <a:t>‹#›</a:t>
            </a:fld>
            <a:endParaRPr lang="zh-CN" altLang="en-US"/>
          </a:p>
        </p:txBody>
      </p:sp>
      <p:pic>
        <p:nvPicPr>
          <p:cNvPr id="2050" name="Picture 2" descr="C:\Users\Administrator\Desktop\34.jpg"/>
          <p:cNvPicPr>
            <a:picLocks noChangeAspect="1" noChangeArrowheads="1"/>
          </p:cNvPicPr>
          <p:nvPr userDrawn="1"/>
        </p:nvPicPr>
        <p:blipFill>
          <a:blip r:embed="rId13" cstate="print"/>
          <a:srcRect/>
          <a:stretch>
            <a:fillRect/>
          </a:stretch>
        </p:blipFill>
        <p:spPr bwMode="auto">
          <a:xfrm>
            <a:off x="0" y="0"/>
            <a:ext cx="12192000" cy="6858000"/>
          </a:xfrm>
          <a:prstGeom prst="rect">
            <a:avLst/>
          </a:prstGeom>
          <a:noFill/>
        </p:spPr>
      </p:pic>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charset="-122"/>
        </a:defRPr>
      </a:lvl2pPr>
      <a:lvl3pPr algn="l" rtl="0" fontAlgn="base">
        <a:lnSpc>
          <a:spcPct val="90000"/>
        </a:lnSpc>
        <a:spcBef>
          <a:spcPct val="0"/>
        </a:spcBef>
        <a:spcAft>
          <a:spcPct val="0"/>
        </a:spcAft>
        <a:defRPr sz="4400">
          <a:solidFill>
            <a:schemeClr val="tx1"/>
          </a:solidFill>
          <a:latin typeface="Calibri Light"/>
          <a:ea typeface="宋体" charset="-122"/>
        </a:defRPr>
      </a:lvl3pPr>
      <a:lvl4pPr algn="l" rtl="0" fontAlgn="base">
        <a:lnSpc>
          <a:spcPct val="90000"/>
        </a:lnSpc>
        <a:spcBef>
          <a:spcPct val="0"/>
        </a:spcBef>
        <a:spcAft>
          <a:spcPct val="0"/>
        </a:spcAft>
        <a:defRPr sz="4400">
          <a:solidFill>
            <a:schemeClr val="tx1"/>
          </a:solidFill>
          <a:latin typeface="Calibri Light"/>
          <a:ea typeface="宋体" charset="-122"/>
        </a:defRPr>
      </a:lvl4pPr>
      <a:lvl5pPr algn="l" rtl="0" fontAlgn="base">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1A969-18F5-44CB-9BBB-87439D78ADA1}" type="datetimeFigureOut">
              <a:rPr lang="zh-CN" altLang="en-US" smtClean="0"/>
              <a:t>2015/3/20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73158-B178-476D-86B6-506CF0570C22}" type="slidenum">
              <a:rPr lang="zh-CN" altLang="en-US" smtClean="0"/>
              <a:t>‹#›</a:t>
            </a:fld>
            <a:endParaRPr lang="zh-CN" altLang="en-US"/>
          </a:p>
        </p:txBody>
      </p:sp>
      <p:pic>
        <p:nvPicPr>
          <p:cNvPr id="7" name="Picture 4" descr="C:\Users\Administrator\Desktop\3.jpg"/>
          <p:cNvPicPr>
            <a:picLocks noChangeAspect="1" noChangeArrowheads="1"/>
          </p:cNvPicPr>
          <p:nvPr userDrawn="1"/>
        </p:nvPicPr>
        <p:blipFill>
          <a:blip r:embed="rId13" cstate="print"/>
          <a:srcRect/>
          <a:stretch>
            <a:fillRect/>
          </a:stretch>
        </p:blipFill>
        <p:spPr bwMode="auto">
          <a:xfrm>
            <a:off x="-1" y="0"/>
            <a:ext cx="12192001" cy="6858000"/>
          </a:xfrm>
          <a:prstGeom prst="rect">
            <a:avLst/>
          </a:prstGeom>
          <a:noFill/>
        </p:spPr>
      </p:pic>
    </p:spTree>
    <p:extLst>
      <p:ext uri="{BB962C8B-B14F-4D97-AF65-F5344CB8AC3E}">
        <p14:creationId xmlns:p14="http://schemas.microsoft.com/office/powerpoint/2010/main" val="2125929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4C2E">
            <a:alpha val="96077"/>
          </a:srgbClr>
        </a:solidFill>
        <a:effectLst/>
      </p:bgPr>
    </p:bg>
    <p:spTree>
      <p:nvGrpSpPr>
        <p:cNvPr id="1" name=""/>
        <p:cNvGrpSpPr/>
        <p:nvPr/>
      </p:nvGrpSpPr>
      <p:grpSpPr>
        <a:xfrm>
          <a:off x="0" y="0"/>
          <a:ext cx="0" cy="0"/>
          <a:chOff x="0" y="0"/>
          <a:chExt cx="0" cy="0"/>
        </a:xfrm>
      </p:grpSpPr>
      <p:cxnSp>
        <p:nvCxnSpPr>
          <p:cNvPr id="18" name="直接连接符 17"/>
          <p:cNvCxnSpPr/>
          <p:nvPr/>
        </p:nvCxnSpPr>
        <p:spPr>
          <a:xfrm>
            <a:off x="4776788" y="4632325"/>
            <a:ext cx="2622550" cy="0"/>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14439" y="3701561"/>
            <a:ext cx="10572750" cy="1323439"/>
          </a:xfrm>
          <a:prstGeom prst="rect">
            <a:avLst/>
          </a:prstGeom>
          <a:noFill/>
        </p:spPr>
        <p:txBody>
          <a:bodyPr wrap="square" rtlCol="0">
            <a:spAutoFit/>
          </a:bodyPr>
          <a:lstStyle/>
          <a:p>
            <a:r>
              <a:rPr lang="en-US" altLang="zh-CN" sz="4000" b="1" dirty="0"/>
              <a:t>P2P</a:t>
            </a:r>
            <a:r>
              <a:rPr lang="zh-CN" altLang="zh-CN" sz="4000" b="1" dirty="0"/>
              <a:t>金融系统市场调研——武汉</a:t>
            </a:r>
            <a:endParaRPr lang="zh-CN" altLang="zh-CN" sz="4000" dirty="0"/>
          </a:p>
          <a:p>
            <a:r>
              <a:rPr lang="zh-CN" altLang="en-US" sz="4000" dirty="0" smtClean="0">
                <a:solidFill>
                  <a:srgbClr val="E74C2E"/>
                </a:solidFill>
                <a:latin typeface="微软雅黑" pitchFamily="34" charset="-122"/>
                <a:ea typeface="微软雅黑" pitchFamily="34" charset="-122"/>
              </a:rPr>
              <a:t>（</a:t>
            </a:r>
            <a:r>
              <a:rPr lang="en-US" altLang="zh-CN" sz="4000" dirty="0" smtClean="0">
                <a:solidFill>
                  <a:srgbClr val="E74C2E"/>
                </a:solidFill>
                <a:latin typeface="微软雅黑" pitchFamily="34" charset="-122"/>
                <a:ea typeface="微软雅黑" pitchFamily="34" charset="-122"/>
              </a:rPr>
              <a:t>3</a:t>
            </a:r>
            <a:r>
              <a:rPr lang="zh-CN" altLang="en-US" sz="4000" dirty="0" smtClean="0">
                <a:solidFill>
                  <a:srgbClr val="E74C2E"/>
                </a:solidFill>
                <a:latin typeface="微软雅黑" pitchFamily="34" charset="-122"/>
                <a:ea typeface="微软雅黑" pitchFamily="34" charset="-122"/>
              </a:rPr>
              <a:t>月</a:t>
            </a:r>
            <a:r>
              <a:rPr lang="en-US" altLang="zh-CN" sz="4000" dirty="0" smtClean="0">
                <a:solidFill>
                  <a:srgbClr val="E74C2E"/>
                </a:solidFill>
                <a:latin typeface="微软雅黑" pitchFamily="34" charset="-122"/>
                <a:ea typeface="微软雅黑" pitchFamily="34" charset="-122"/>
              </a:rPr>
              <a:t>17</a:t>
            </a:r>
            <a:r>
              <a:rPr lang="zh-CN" altLang="en-US" sz="4000" dirty="0" smtClean="0">
                <a:solidFill>
                  <a:srgbClr val="E74C2E"/>
                </a:solidFill>
                <a:latin typeface="微软雅黑" pitchFamily="34" charset="-122"/>
                <a:ea typeface="微软雅黑" pitchFamily="34" charset="-122"/>
              </a:rPr>
              <a:t>日</a:t>
            </a:r>
            <a:r>
              <a:rPr lang="en-US" altLang="zh-CN" sz="4000" dirty="0" smtClean="0">
                <a:solidFill>
                  <a:srgbClr val="E74C2E"/>
                </a:solidFill>
                <a:latin typeface="微软雅黑" pitchFamily="34" charset="-122"/>
                <a:ea typeface="微软雅黑" pitchFamily="34" charset="-122"/>
              </a:rPr>
              <a:t>——3</a:t>
            </a:r>
            <a:r>
              <a:rPr lang="zh-CN" altLang="en-US" sz="4000" dirty="0" smtClean="0">
                <a:solidFill>
                  <a:srgbClr val="E74C2E"/>
                </a:solidFill>
                <a:latin typeface="微软雅黑" pitchFamily="34" charset="-122"/>
                <a:ea typeface="微软雅黑" pitchFamily="34" charset="-122"/>
              </a:rPr>
              <a:t>月</a:t>
            </a:r>
            <a:r>
              <a:rPr lang="en-US" altLang="zh-CN" sz="4000" dirty="0" smtClean="0">
                <a:solidFill>
                  <a:srgbClr val="E74C2E"/>
                </a:solidFill>
                <a:latin typeface="微软雅黑" pitchFamily="34" charset="-122"/>
                <a:ea typeface="微软雅黑" pitchFamily="34" charset="-122"/>
              </a:rPr>
              <a:t>19</a:t>
            </a:r>
            <a:r>
              <a:rPr lang="zh-CN" altLang="en-US" sz="4000" dirty="0" smtClean="0">
                <a:solidFill>
                  <a:srgbClr val="E74C2E"/>
                </a:solidFill>
                <a:latin typeface="微软雅黑" pitchFamily="34" charset="-122"/>
                <a:ea typeface="微软雅黑" pitchFamily="34" charset="-122"/>
              </a:rPr>
              <a:t>日</a:t>
            </a:r>
            <a:r>
              <a:rPr lang="zh-CN" altLang="en-US" sz="4000" dirty="0" smtClean="0">
                <a:solidFill>
                  <a:srgbClr val="E74C2E"/>
                </a:solidFill>
                <a:latin typeface="微软雅黑" pitchFamily="34" charset="-122"/>
                <a:ea typeface="微软雅黑" pitchFamily="34" charset="-122"/>
              </a:rPr>
              <a:t>）</a:t>
            </a:r>
            <a:endParaRPr lang="zh-CN" altLang="en-US" sz="4000" dirty="0">
              <a:solidFill>
                <a:srgbClr val="E74C2E"/>
              </a:solidFill>
              <a:latin typeface="微软雅黑" pitchFamily="34" charset="-122"/>
              <a:ea typeface="微软雅黑" pitchFamily="34" charset="-122"/>
            </a:endParaRPr>
          </a:p>
        </p:txBody>
      </p:sp>
      <p:sp>
        <p:nvSpPr>
          <p:cNvPr id="4" name="TextBox 3"/>
          <p:cNvSpPr txBox="1"/>
          <p:nvPr/>
        </p:nvSpPr>
        <p:spPr>
          <a:xfrm>
            <a:off x="8201024" y="4561847"/>
            <a:ext cx="3990975" cy="523220"/>
          </a:xfrm>
          <a:prstGeom prst="rect">
            <a:avLst/>
          </a:prstGeom>
          <a:noFill/>
        </p:spPr>
        <p:txBody>
          <a:bodyPr wrap="square" rtlCol="0">
            <a:spAutoFit/>
          </a:bodyPr>
          <a:lstStyle/>
          <a:p>
            <a:r>
              <a:rPr lang="zh-CN" altLang="en-US" sz="2800" dirty="0" smtClean="0">
                <a:solidFill>
                  <a:schemeClr val="bg1"/>
                </a:solidFill>
                <a:latin typeface="微软雅黑" pitchFamily="34" charset="-122"/>
                <a:ea typeface="微软雅黑" pitchFamily="34" charset="-122"/>
              </a:rPr>
              <a:t>陈帅</a:t>
            </a:r>
            <a:r>
              <a:rPr lang="en-US" altLang="zh-CN" sz="2800" dirty="0" smtClean="0">
                <a:solidFill>
                  <a:schemeClr val="bg1"/>
                </a:solidFill>
                <a:latin typeface="微软雅黑" pitchFamily="34" charset="-122"/>
                <a:ea typeface="微软雅黑" pitchFamily="34" charset="-122"/>
              </a:rPr>
              <a:t>—2015</a:t>
            </a:r>
            <a:r>
              <a:rPr lang="zh-CN" altLang="en-US" sz="2800" dirty="0" smtClean="0">
                <a:solidFill>
                  <a:schemeClr val="bg1"/>
                </a:solidFill>
                <a:latin typeface="微软雅黑" pitchFamily="34" charset="-122"/>
                <a:ea typeface="微软雅黑" pitchFamily="34" charset="-122"/>
              </a:rPr>
              <a:t>年</a:t>
            </a:r>
            <a:r>
              <a:rPr lang="en-US" altLang="zh-CN" sz="2800" dirty="0" smtClean="0">
                <a:solidFill>
                  <a:schemeClr val="bg1"/>
                </a:solidFill>
                <a:latin typeface="微软雅黑" pitchFamily="34" charset="-122"/>
                <a:ea typeface="微软雅黑" pitchFamily="34" charset="-122"/>
              </a:rPr>
              <a:t>3</a:t>
            </a:r>
            <a:r>
              <a:rPr lang="zh-CN" altLang="en-US" sz="2800" dirty="0" smtClean="0">
                <a:solidFill>
                  <a:schemeClr val="bg1"/>
                </a:solidFill>
                <a:latin typeface="微软雅黑" pitchFamily="34" charset="-122"/>
                <a:ea typeface="微软雅黑" pitchFamily="34" charset="-122"/>
              </a:rPr>
              <a:t>月</a:t>
            </a:r>
            <a:r>
              <a:rPr lang="en-US" altLang="zh-CN" sz="2800" dirty="0" smtClean="0">
                <a:solidFill>
                  <a:schemeClr val="bg1"/>
                </a:solidFill>
                <a:latin typeface="微软雅黑" pitchFamily="34" charset="-122"/>
                <a:ea typeface="微软雅黑" pitchFamily="34" charset="-122"/>
              </a:rPr>
              <a:t>20</a:t>
            </a:r>
            <a:r>
              <a:rPr lang="zh-CN" altLang="en-US" sz="2800" dirty="0" smtClean="0">
                <a:solidFill>
                  <a:schemeClr val="bg1"/>
                </a:solidFill>
                <a:latin typeface="微软雅黑" pitchFamily="34" charset="-122"/>
                <a:ea typeface="微软雅黑" pitchFamily="34" charset="-122"/>
              </a:rPr>
              <a:t>日</a:t>
            </a:r>
            <a:endParaRPr lang="zh-CN" altLang="en-US" sz="2800" dirty="0">
              <a:solidFill>
                <a:schemeClr val="bg1"/>
              </a:solidFill>
              <a:latin typeface="微软雅黑" pitchFamily="34" charset="-122"/>
              <a:ea typeface="微软雅黑" pitchFamily="34" charset="-122"/>
            </a:endParaRPr>
          </a:p>
        </p:txBody>
      </p:sp>
    </p:spTree>
  </p:cSld>
  <p:clrMapOvr>
    <a:masterClrMapping/>
  </p:clrMapOvr>
  <p:transition spd="slow" advClick="0" advTm="0">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0" y="416902"/>
            <a:ext cx="3370263" cy="493714"/>
            <a:chOff x="0" y="619738"/>
            <a:chExt cx="3370216" cy="493480"/>
          </a:xfrm>
          <a:solidFill>
            <a:srgbClr val="BC8D51"/>
          </a:solidFill>
        </p:grpSpPr>
        <p:grpSp>
          <p:nvGrpSpPr>
            <p:cNvPr id="3" name="组合 37"/>
            <p:cNvGrpSpPr/>
            <p:nvPr/>
          </p:nvGrpSpPr>
          <p:grpSpPr>
            <a:xfrm>
              <a:off x="0" y="619738"/>
              <a:ext cx="3370216" cy="493480"/>
              <a:chOff x="0" y="288813"/>
              <a:chExt cx="3370216" cy="493480"/>
            </a:xfrm>
            <a:grpFill/>
          </p:grpSpPr>
          <p:sp>
            <p:nvSpPr>
              <p:cNvPr id="39" name="矩形 38"/>
              <p:cNvSpPr/>
              <p:nvPr/>
            </p:nvSpPr>
            <p:spPr>
              <a:xfrm>
                <a:off x="0" y="288813"/>
                <a:ext cx="3052812" cy="4934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D3565"/>
                  </a:solidFill>
                </a:endParaRPr>
              </a:p>
            </p:txBody>
          </p:sp>
          <p:sp>
            <p:nvSpPr>
              <p:cNvPr id="40" name="直角三角形 39"/>
              <p:cNvSpPr/>
              <p:nvPr/>
            </p:nvSpPr>
            <p:spPr>
              <a:xfrm>
                <a:off x="3052811" y="292636"/>
                <a:ext cx="317405" cy="4896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8698" name="文本框 40"/>
            <p:cNvSpPr txBox="1">
              <a:spLocks noChangeArrowheads="1"/>
            </p:cNvSpPr>
            <p:nvPr/>
          </p:nvSpPr>
          <p:spPr bwMode="auto">
            <a:xfrm>
              <a:off x="747697" y="638841"/>
              <a:ext cx="2081189" cy="461446"/>
            </a:xfrm>
            <a:prstGeom prst="rect">
              <a:avLst/>
            </a:prstGeom>
            <a:grpFill/>
            <a:ln w="9525">
              <a:noFill/>
              <a:miter lim="800000"/>
              <a:headEnd/>
              <a:tailEnd/>
            </a:ln>
          </p:spPr>
          <p:txBody>
            <a:bodyPr wrap="square">
              <a:spAutoFit/>
            </a:bodyPr>
            <a:lstStyle/>
            <a:p>
              <a:r>
                <a:rPr lang="zh-CN" altLang="en-US" sz="2400" dirty="0" smtClean="0">
                  <a:solidFill>
                    <a:schemeClr val="bg1"/>
                  </a:solidFill>
                  <a:latin typeface="微软雅黑" pitchFamily="34" charset="-122"/>
                  <a:ea typeface="微软雅黑" pitchFamily="34" charset="-122"/>
                </a:rPr>
                <a:t>推广宣传二</a:t>
              </a:r>
              <a:endParaRPr lang="zh-CN" altLang="en-US" sz="2400" dirty="0">
                <a:solidFill>
                  <a:schemeClr val="bg1"/>
                </a:solidFill>
                <a:latin typeface="微软雅黑" pitchFamily="34" charset="-122"/>
                <a:ea typeface="微软雅黑" pitchFamily="34" charset="-122"/>
              </a:endParaRPr>
            </a:p>
          </p:txBody>
        </p:sp>
      </p:grpSp>
      <p:sp>
        <p:nvSpPr>
          <p:cNvPr id="28692" name="文本框 45"/>
          <p:cNvSpPr txBox="1">
            <a:spLocks noChangeArrowheads="1"/>
          </p:cNvSpPr>
          <p:nvPr/>
        </p:nvSpPr>
        <p:spPr bwMode="auto">
          <a:xfrm>
            <a:off x="165100" y="6322769"/>
            <a:ext cx="784225" cy="369887"/>
          </a:xfrm>
          <a:prstGeom prst="rect">
            <a:avLst/>
          </a:prstGeom>
          <a:noFill/>
          <a:ln w="9525">
            <a:noFill/>
            <a:miter lim="800000"/>
            <a:headEnd/>
            <a:tailEnd/>
          </a:ln>
        </p:spPr>
        <p:txBody>
          <a:bodyPr>
            <a:spAutoFit/>
          </a:bodyPr>
          <a:lstStyle/>
          <a:p>
            <a:r>
              <a:rPr lang="zh-CN" altLang="en-US" dirty="0">
                <a:solidFill>
                  <a:schemeClr val="bg1"/>
                </a:solidFill>
                <a:latin typeface="微软雅黑" pitchFamily="34" charset="-122"/>
                <a:ea typeface="微软雅黑" pitchFamily="34" charset="-122"/>
              </a:rPr>
              <a:t>页码</a:t>
            </a:r>
          </a:p>
        </p:txBody>
      </p:sp>
      <p:grpSp>
        <p:nvGrpSpPr>
          <p:cNvPr id="11" name="组合 10"/>
          <p:cNvGrpSpPr>
            <a:grpSpLocks/>
          </p:cNvGrpSpPr>
          <p:nvPr/>
        </p:nvGrpSpPr>
        <p:grpSpPr bwMode="auto">
          <a:xfrm>
            <a:off x="0" y="416902"/>
            <a:ext cx="4043363" cy="493714"/>
            <a:chOff x="0" y="619738"/>
            <a:chExt cx="3370216" cy="493480"/>
          </a:xfrm>
          <a:solidFill>
            <a:srgbClr val="BC8D51"/>
          </a:solidFill>
        </p:grpSpPr>
        <p:grpSp>
          <p:nvGrpSpPr>
            <p:cNvPr id="12" name="组合 11"/>
            <p:cNvGrpSpPr/>
            <p:nvPr/>
          </p:nvGrpSpPr>
          <p:grpSpPr>
            <a:xfrm>
              <a:off x="0" y="619738"/>
              <a:ext cx="3370216" cy="493480"/>
              <a:chOff x="0" y="288813"/>
              <a:chExt cx="3370216" cy="493480"/>
            </a:xfrm>
            <a:grpFill/>
          </p:grpSpPr>
          <p:sp>
            <p:nvSpPr>
              <p:cNvPr id="14" name="矩形 13"/>
              <p:cNvSpPr/>
              <p:nvPr/>
            </p:nvSpPr>
            <p:spPr>
              <a:xfrm>
                <a:off x="0" y="288813"/>
                <a:ext cx="3052812" cy="4934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D3565"/>
                  </a:solidFill>
                </a:endParaRPr>
              </a:p>
            </p:txBody>
          </p:sp>
          <p:sp>
            <p:nvSpPr>
              <p:cNvPr id="17" name="直角三角形 16"/>
              <p:cNvSpPr/>
              <p:nvPr/>
            </p:nvSpPr>
            <p:spPr>
              <a:xfrm>
                <a:off x="3052811" y="292636"/>
                <a:ext cx="317405" cy="4896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3" name="文本框 40"/>
            <p:cNvSpPr txBox="1">
              <a:spLocks noChangeArrowheads="1"/>
            </p:cNvSpPr>
            <p:nvPr/>
          </p:nvSpPr>
          <p:spPr bwMode="auto">
            <a:xfrm>
              <a:off x="0" y="638841"/>
              <a:ext cx="2929587" cy="461446"/>
            </a:xfrm>
            <a:prstGeom prst="rect">
              <a:avLst/>
            </a:prstGeom>
            <a:grpFill/>
            <a:ln w="9525">
              <a:noFill/>
              <a:miter lim="800000"/>
              <a:headEnd/>
              <a:tailEnd/>
            </a:ln>
          </p:spPr>
          <p:txBody>
            <a:bodyPr wrap="square">
              <a:spAutoFit/>
            </a:bodyPr>
            <a:lstStyle/>
            <a:p>
              <a:r>
                <a:rPr lang="zh-CN" altLang="en-US" sz="2400" dirty="0">
                  <a:solidFill>
                    <a:schemeClr val="bg1"/>
                  </a:solidFill>
                  <a:latin typeface="微软雅黑" pitchFamily="34" charset="-122"/>
                  <a:ea typeface="微软雅黑" pitchFamily="34" charset="-122"/>
                </a:rPr>
                <a:t>二、考察总结</a:t>
              </a:r>
              <a:r>
                <a:rPr lang="en-US" altLang="zh-CN" sz="2400" dirty="0" smtClean="0">
                  <a:solidFill>
                    <a:schemeClr val="bg1"/>
                  </a:solidFill>
                  <a:latin typeface="微软雅黑" pitchFamily="34" charset="-122"/>
                  <a:ea typeface="微软雅黑" pitchFamily="34" charset="-122"/>
                </a:rPr>
                <a:t>—2</a:t>
              </a:r>
              <a:r>
                <a:rPr lang="zh-CN" altLang="en-US" sz="2400" dirty="0" smtClean="0">
                  <a:solidFill>
                    <a:schemeClr val="bg1"/>
                  </a:solidFill>
                  <a:latin typeface="微软雅黑" pitchFamily="34" charset="-122"/>
                  <a:ea typeface="微软雅黑" pitchFamily="34" charset="-122"/>
                </a:rPr>
                <a:t>、群翔</a:t>
              </a:r>
              <a:endParaRPr lang="en-US" altLang="zh-CN" sz="2400" dirty="0">
                <a:solidFill>
                  <a:schemeClr val="bg1"/>
                </a:solidFill>
                <a:latin typeface="微软雅黑" pitchFamily="34" charset="-122"/>
                <a:ea typeface="微软雅黑" pitchFamily="34" charset="-122"/>
              </a:endParaRPr>
            </a:p>
          </p:txBody>
        </p:sp>
      </p:grpSp>
      <p:sp>
        <p:nvSpPr>
          <p:cNvPr id="4" name="矩形 3"/>
          <p:cNvSpPr/>
          <p:nvPr/>
        </p:nvSpPr>
        <p:spPr>
          <a:xfrm>
            <a:off x="2505075" y="1213008"/>
            <a:ext cx="6096000" cy="1477328"/>
          </a:xfrm>
          <a:prstGeom prst="rect">
            <a:avLst/>
          </a:prstGeom>
        </p:spPr>
        <p:txBody>
          <a:bodyPr>
            <a:spAutoFit/>
          </a:bodyPr>
          <a:lstStyle/>
          <a:p>
            <a:pPr indent="457200"/>
            <a:r>
              <a:rPr lang="zh-CN" altLang="zh-CN" smtClean="0"/>
              <a:t>第一步：需要全面了解公司：战略规划、业务流程、组织架构人员分工、部门间如何配合、产品定位和未来规划、运营思路、推广思路、核心价值观、用户渠道、线下资源及引流策划手段、财务制度、市场范围、风控体系、合作伙伴等等。</a:t>
            </a:r>
            <a:endParaRPr lang="zh-CN" altLang="zh-CN" dirty="0"/>
          </a:p>
        </p:txBody>
      </p:sp>
      <p:sp>
        <p:nvSpPr>
          <p:cNvPr id="5" name="矩形 4"/>
          <p:cNvSpPr/>
          <p:nvPr/>
        </p:nvSpPr>
        <p:spPr>
          <a:xfrm>
            <a:off x="2647950" y="3111103"/>
            <a:ext cx="6096000" cy="3693319"/>
          </a:xfrm>
          <a:prstGeom prst="rect">
            <a:avLst/>
          </a:prstGeom>
        </p:spPr>
        <p:txBody>
          <a:bodyPr>
            <a:spAutoFit/>
          </a:bodyPr>
          <a:lstStyle/>
          <a:p>
            <a:r>
              <a:rPr lang="zh-CN" altLang="zh-CN" dirty="0"/>
              <a:t>第二步：依据公司以上定位设计相关内容：网站用户角色区分（注册用户、投资用户、第三方合作单位（担保公司等）系统管理员，内部员工，推广号码），产品定位（小贷，点对点，还是做企业），项目展示（众筹</a:t>
            </a:r>
            <a:r>
              <a:rPr lang="en-US" altLang="zh-CN" dirty="0"/>
              <a:t>/</a:t>
            </a:r>
            <a:r>
              <a:rPr lang="zh-CN" altLang="zh-CN" dirty="0"/>
              <a:t>房产</a:t>
            </a:r>
            <a:r>
              <a:rPr lang="en-US" altLang="zh-CN" dirty="0"/>
              <a:t>/</a:t>
            </a:r>
            <a:r>
              <a:rPr lang="zh-CN" altLang="zh-CN" dirty="0"/>
              <a:t>商业定位），运营思路，我们的营销模式，线上客户和线下客户的引入、推广方式、维护方式、从注册用户——投资用户——核心用户——忠诚用户的转化过程（业务模式、产品类型、推广方式、运营思路、活动策划、用户来源渠道、内外部资源利用在转化过程中的应对及改变），支付方式，系统安全性，会员制度，网站前台、后台，设计完成之后到系统的对应，分哪些功能模块，网站</a:t>
            </a:r>
            <a:r>
              <a:rPr lang="en-US" altLang="zh-CN" dirty="0"/>
              <a:t>LOGO</a:t>
            </a:r>
            <a:r>
              <a:rPr lang="zh-CN" altLang="zh-CN" dirty="0"/>
              <a:t>，主色调，价值体系宣传口号，首页、我要借款、我要投资、我的账户、理财产品等。</a:t>
            </a:r>
          </a:p>
        </p:txBody>
      </p:sp>
    </p:spTree>
    <p:extLst>
      <p:ext uri="{BB962C8B-B14F-4D97-AF65-F5344CB8AC3E}">
        <p14:creationId xmlns:p14="http://schemas.microsoft.com/office/powerpoint/2010/main" val="837976122"/>
      </p:ext>
    </p:extLst>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0-#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0" y="416902"/>
            <a:ext cx="3370263" cy="493714"/>
            <a:chOff x="0" y="619738"/>
            <a:chExt cx="3370216" cy="493480"/>
          </a:xfrm>
          <a:solidFill>
            <a:srgbClr val="BC8D51"/>
          </a:solidFill>
        </p:grpSpPr>
        <p:grpSp>
          <p:nvGrpSpPr>
            <p:cNvPr id="3" name="组合 37"/>
            <p:cNvGrpSpPr/>
            <p:nvPr/>
          </p:nvGrpSpPr>
          <p:grpSpPr>
            <a:xfrm>
              <a:off x="0" y="619738"/>
              <a:ext cx="3370216" cy="493480"/>
              <a:chOff x="0" y="288813"/>
              <a:chExt cx="3370216" cy="493480"/>
            </a:xfrm>
            <a:grpFill/>
          </p:grpSpPr>
          <p:sp>
            <p:nvSpPr>
              <p:cNvPr id="39" name="矩形 38"/>
              <p:cNvSpPr/>
              <p:nvPr/>
            </p:nvSpPr>
            <p:spPr>
              <a:xfrm>
                <a:off x="0" y="288813"/>
                <a:ext cx="3052812" cy="4934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D3565"/>
                  </a:solidFill>
                </a:endParaRPr>
              </a:p>
            </p:txBody>
          </p:sp>
          <p:sp>
            <p:nvSpPr>
              <p:cNvPr id="40" name="直角三角形 39"/>
              <p:cNvSpPr/>
              <p:nvPr/>
            </p:nvSpPr>
            <p:spPr>
              <a:xfrm>
                <a:off x="3052811" y="292636"/>
                <a:ext cx="317405" cy="4896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8698" name="文本框 40"/>
            <p:cNvSpPr txBox="1">
              <a:spLocks noChangeArrowheads="1"/>
            </p:cNvSpPr>
            <p:nvPr/>
          </p:nvSpPr>
          <p:spPr bwMode="auto">
            <a:xfrm>
              <a:off x="747697" y="638841"/>
              <a:ext cx="1981178" cy="461446"/>
            </a:xfrm>
            <a:prstGeom prst="rect">
              <a:avLst/>
            </a:prstGeom>
            <a:grpFill/>
            <a:ln w="9525">
              <a:noFill/>
              <a:miter lim="800000"/>
              <a:headEnd/>
              <a:tailEnd/>
            </a:ln>
          </p:spPr>
          <p:txBody>
            <a:bodyPr wrap="square">
              <a:spAutoFit/>
            </a:bodyPr>
            <a:lstStyle/>
            <a:p>
              <a:r>
                <a:rPr lang="zh-CN" altLang="en-US" sz="2400" dirty="0" smtClean="0">
                  <a:solidFill>
                    <a:schemeClr val="bg1"/>
                  </a:solidFill>
                  <a:latin typeface="微软雅黑" pitchFamily="34" charset="-122"/>
                  <a:ea typeface="微软雅黑" pitchFamily="34" charset="-122"/>
                </a:rPr>
                <a:t>推广宣传三</a:t>
              </a:r>
              <a:endParaRPr lang="zh-CN" altLang="en-US" sz="2400" dirty="0">
                <a:solidFill>
                  <a:schemeClr val="bg1"/>
                </a:solidFill>
                <a:latin typeface="微软雅黑" pitchFamily="34" charset="-122"/>
                <a:ea typeface="微软雅黑" pitchFamily="34" charset="-122"/>
              </a:endParaRPr>
            </a:p>
          </p:txBody>
        </p:sp>
      </p:grpSp>
      <p:sp>
        <p:nvSpPr>
          <p:cNvPr id="28692" name="文本框 45"/>
          <p:cNvSpPr txBox="1">
            <a:spLocks noChangeArrowheads="1"/>
          </p:cNvSpPr>
          <p:nvPr/>
        </p:nvSpPr>
        <p:spPr bwMode="auto">
          <a:xfrm>
            <a:off x="165100" y="6322769"/>
            <a:ext cx="784225" cy="369887"/>
          </a:xfrm>
          <a:prstGeom prst="rect">
            <a:avLst/>
          </a:prstGeom>
          <a:noFill/>
          <a:ln w="9525">
            <a:noFill/>
            <a:miter lim="800000"/>
            <a:headEnd/>
            <a:tailEnd/>
          </a:ln>
        </p:spPr>
        <p:txBody>
          <a:bodyPr>
            <a:spAutoFit/>
          </a:bodyPr>
          <a:lstStyle/>
          <a:p>
            <a:r>
              <a:rPr lang="zh-CN" altLang="en-US" dirty="0">
                <a:solidFill>
                  <a:schemeClr val="bg1"/>
                </a:solidFill>
                <a:latin typeface="微软雅黑" pitchFamily="34" charset="-122"/>
                <a:ea typeface="微软雅黑" pitchFamily="34" charset="-122"/>
              </a:rPr>
              <a:t>页码</a:t>
            </a:r>
          </a:p>
        </p:txBody>
      </p:sp>
      <p:grpSp>
        <p:nvGrpSpPr>
          <p:cNvPr id="10" name="组合 3"/>
          <p:cNvGrpSpPr>
            <a:grpSpLocks/>
          </p:cNvGrpSpPr>
          <p:nvPr/>
        </p:nvGrpSpPr>
        <p:grpSpPr bwMode="auto">
          <a:xfrm>
            <a:off x="0" y="416902"/>
            <a:ext cx="3370263" cy="493714"/>
            <a:chOff x="0" y="619738"/>
            <a:chExt cx="3370216" cy="493480"/>
          </a:xfrm>
          <a:solidFill>
            <a:srgbClr val="BC8D51"/>
          </a:solidFill>
        </p:grpSpPr>
        <p:grpSp>
          <p:nvGrpSpPr>
            <p:cNvPr id="11" name="组合 37"/>
            <p:cNvGrpSpPr/>
            <p:nvPr/>
          </p:nvGrpSpPr>
          <p:grpSpPr>
            <a:xfrm>
              <a:off x="0" y="619738"/>
              <a:ext cx="3370216" cy="493480"/>
              <a:chOff x="0" y="288813"/>
              <a:chExt cx="3370216" cy="493480"/>
            </a:xfrm>
            <a:grpFill/>
          </p:grpSpPr>
          <p:sp>
            <p:nvSpPr>
              <p:cNvPr id="13" name="矩形 12"/>
              <p:cNvSpPr/>
              <p:nvPr/>
            </p:nvSpPr>
            <p:spPr>
              <a:xfrm>
                <a:off x="0" y="288813"/>
                <a:ext cx="3052812" cy="4934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D3565"/>
                  </a:solidFill>
                </a:endParaRPr>
              </a:p>
            </p:txBody>
          </p:sp>
          <p:sp>
            <p:nvSpPr>
              <p:cNvPr id="14" name="直角三角形 13"/>
              <p:cNvSpPr/>
              <p:nvPr/>
            </p:nvSpPr>
            <p:spPr>
              <a:xfrm>
                <a:off x="3052811" y="292636"/>
                <a:ext cx="317405" cy="4896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2" name="文本框 40"/>
            <p:cNvSpPr txBox="1">
              <a:spLocks noChangeArrowheads="1"/>
            </p:cNvSpPr>
            <p:nvPr/>
          </p:nvSpPr>
          <p:spPr bwMode="auto">
            <a:xfrm>
              <a:off x="747697" y="638841"/>
              <a:ext cx="2081189" cy="461446"/>
            </a:xfrm>
            <a:prstGeom prst="rect">
              <a:avLst/>
            </a:prstGeom>
            <a:grpFill/>
            <a:ln w="9525">
              <a:noFill/>
              <a:miter lim="800000"/>
              <a:headEnd/>
              <a:tailEnd/>
            </a:ln>
          </p:spPr>
          <p:txBody>
            <a:bodyPr wrap="square">
              <a:spAutoFit/>
            </a:bodyPr>
            <a:lstStyle/>
            <a:p>
              <a:r>
                <a:rPr lang="zh-CN" altLang="en-US" sz="2400" dirty="0" smtClean="0">
                  <a:solidFill>
                    <a:schemeClr val="bg1"/>
                  </a:solidFill>
                  <a:latin typeface="微软雅黑" pitchFamily="34" charset="-122"/>
                  <a:ea typeface="微软雅黑" pitchFamily="34" charset="-122"/>
                </a:rPr>
                <a:t>推广宣传二</a:t>
              </a:r>
              <a:endParaRPr lang="zh-CN" altLang="en-US" sz="2400" dirty="0">
                <a:solidFill>
                  <a:schemeClr val="bg1"/>
                </a:solidFill>
                <a:latin typeface="微软雅黑" pitchFamily="34" charset="-122"/>
                <a:ea typeface="微软雅黑" pitchFamily="34" charset="-122"/>
              </a:endParaRPr>
            </a:p>
          </p:txBody>
        </p:sp>
      </p:grpSp>
      <p:grpSp>
        <p:nvGrpSpPr>
          <p:cNvPr id="16" name="组合 15"/>
          <p:cNvGrpSpPr>
            <a:grpSpLocks/>
          </p:cNvGrpSpPr>
          <p:nvPr/>
        </p:nvGrpSpPr>
        <p:grpSpPr bwMode="auto">
          <a:xfrm>
            <a:off x="0" y="416902"/>
            <a:ext cx="4043363" cy="493714"/>
            <a:chOff x="0" y="619738"/>
            <a:chExt cx="3370216" cy="493480"/>
          </a:xfrm>
          <a:solidFill>
            <a:srgbClr val="BC8D51"/>
          </a:solidFill>
        </p:grpSpPr>
        <p:grpSp>
          <p:nvGrpSpPr>
            <p:cNvPr id="17" name="组合 16"/>
            <p:cNvGrpSpPr/>
            <p:nvPr/>
          </p:nvGrpSpPr>
          <p:grpSpPr>
            <a:xfrm>
              <a:off x="0" y="619738"/>
              <a:ext cx="3370216" cy="493480"/>
              <a:chOff x="0" y="288813"/>
              <a:chExt cx="3370216" cy="493480"/>
            </a:xfrm>
            <a:grpFill/>
          </p:grpSpPr>
          <p:sp>
            <p:nvSpPr>
              <p:cNvPr id="19" name="矩形 18"/>
              <p:cNvSpPr/>
              <p:nvPr/>
            </p:nvSpPr>
            <p:spPr>
              <a:xfrm>
                <a:off x="0" y="288813"/>
                <a:ext cx="3052812" cy="4934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D3565"/>
                  </a:solidFill>
                </a:endParaRPr>
              </a:p>
            </p:txBody>
          </p:sp>
          <p:sp>
            <p:nvSpPr>
              <p:cNvPr id="20" name="直角三角形 19"/>
              <p:cNvSpPr/>
              <p:nvPr/>
            </p:nvSpPr>
            <p:spPr>
              <a:xfrm>
                <a:off x="3052811" y="292636"/>
                <a:ext cx="317405" cy="4896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8" name="文本框 40"/>
            <p:cNvSpPr txBox="1">
              <a:spLocks noChangeArrowheads="1"/>
            </p:cNvSpPr>
            <p:nvPr/>
          </p:nvSpPr>
          <p:spPr bwMode="auto">
            <a:xfrm>
              <a:off x="0" y="638841"/>
              <a:ext cx="2929587" cy="461446"/>
            </a:xfrm>
            <a:prstGeom prst="rect">
              <a:avLst/>
            </a:prstGeom>
            <a:grpFill/>
            <a:ln w="9525">
              <a:noFill/>
              <a:miter lim="800000"/>
              <a:headEnd/>
              <a:tailEnd/>
            </a:ln>
          </p:spPr>
          <p:txBody>
            <a:bodyPr wrap="square">
              <a:spAutoFit/>
            </a:bodyPr>
            <a:lstStyle/>
            <a:p>
              <a:r>
                <a:rPr lang="zh-CN" altLang="en-US" sz="2400" dirty="0">
                  <a:solidFill>
                    <a:schemeClr val="bg1"/>
                  </a:solidFill>
                  <a:latin typeface="微软雅黑" pitchFamily="34" charset="-122"/>
                  <a:ea typeface="微软雅黑" pitchFamily="34" charset="-122"/>
                </a:rPr>
                <a:t>二、考察总结</a:t>
              </a:r>
              <a:r>
                <a:rPr lang="en-US" altLang="zh-CN" sz="2400" dirty="0" smtClean="0">
                  <a:solidFill>
                    <a:schemeClr val="bg1"/>
                  </a:solidFill>
                  <a:latin typeface="微软雅黑" pitchFamily="34" charset="-122"/>
                  <a:ea typeface="微软雅黑" pitchFamily="34" charset="-122"/>
                </a:rPr>
                <a:t>—2</a:t>
              </a:r>
              <a:r>
                <a:rPr lang="zh-CN" altLang="en-US" sz="2400" dirty="0" smtClean="0">
                  <a:solidFill>
                    <a:schemeClr val="bg1"/>
                  </a:solidFill>
                  <a:latin typeface="微软雅黑" pitchFamily="34" charset="-122"/>
                  <a:ea typeface="微软雅黑" pitchFamily="34" charset="-122"/>
                </a:rPr>
                <a:t>、群翔</a:t>
              </a:r>
              <a:endParaRPr lang="en-US" altLang="zh-CN" sz="2400" dirty="0">
                <a:solidFill>
                  <a:schemeClr val="bg1"/>
                </a:solidFill>
                <a:latin typeface="微软雅黑" pitchFamily="34" charset="-122"/>
                <a:ea typeface="微软雅黑" pitchFamily="34" charset="-122"/>
              </a:endParaRPr>
            </a:p>
          </p:txBody>
        </p:sp>
      </p:grpSp>
      <p:sp>
        <p:nvSpPr>
          <p:cNvPr id="4" name="矩形 3"/>
          <p:cNvSpPr/>
          <p:nvPr/>
        </p:nvSpPr>
        <p:spPr>
          <a:xfrm>
            <a:off x="2728913" y="1473454"/>
            <a:ext cx="6096000" cy="1477328"/>
          </a:xfrm>
          <a:prstGeom prst="rect">
            <a:avLst/>
          </a:prstGeom>
        </p:spPr>
        <p:txBody>
          <a:bodyPr>
            <a:spAutoFit/>
          </a:bodyPr>
          <a:lstStyle/>
          <a:p>
            <a:pPr indent="457200"/>
            <a:r>
              <a:rPr lang="zh-CN" altLang="zh-CN" dirty="0"/>
              <a:t>第三步：然后通过</a:t>
            </a:r>
            <a:r>
              <a:rPr lang="en-US" altLang="zh-CN" dirty="0"/>
              <a:t>P2P</a:t>
            </a:r>
            <a:r>
              <a:rPr lang="zh-CN" altLang="zh-CN" dirty="0"/>
              <a:t>平台系统（企业宣传和投融资），客户管理系统（客户关系管理提高用户流量和粘度），办公自动化</a:t>
            </a:r>
            <a:r>
              <a:rPr lang="en-US" altLang="zh-CN" dirty="0"/>
              <a:t>OA</a:t>
            </a:r>
            <a:r>
              <a:rPr lang="zh-CN" altLang="zh-CN" dirty="0"/>
              <a:t>系统（提高办公协作效率），人力资源管理系统（管理人员）等相关信息化手段提升公司核心竞争力。</a:t>
            </a:r>
            <a:endParaRPr lang="zh-CN" altLang="en-US" dirty="0"/>
          </a:p>
        </p:txBody>
      </p:sp>
      <p:sp>
        <p:nvSpPr>
          <p:cNvPr id="5" name="矩形 4"/>
          <p:cNvSpPr/>
          <p:nvPr/>
        </p:nvSpPr>
        <p:spPr>
          <a:xfrm>
            <a:off x="3211558" y="3271837"/>
            <a:ext cx="3647152" cy="369332"/>
          </a:xfrm>
          <a:prstGeom prst="rect">
            <a:avLst/>
          </a:prstGeom>
        </p:spPr>
        <p:txBody>
          <a:bodyPr wrap="none">
            <a:spAutoFit/>
          </a:bodyPr>
          <a:lstStyle/>
          <a:p>
            <a:r>
              <a:rPr lang="zh-CN" altLang="zh-CN" dirty="0"/>
              <a:t>第四步：通过技术研发手段完成。</a:t>
            </a:r>
          </a:p>
        </p:txBody>
      </p:sp>
      <p:sp>
        <p:nvSpPr>
          <p:cNvPr id="6" name="矩形 5"/>
          <p:cNvSpPr/>
          <p:nvPr/>
        </p:nvSpPr>
        <p:spPr>
          <a:xfrm>
            <a:off x="2590800" y="4357599"/>
            <a:ext cx="6096000" cy="1200329"/>
          </a:xfrm>
          <a:prstGeom prst="rect">
            <a:avLst/>
          </a:prstGeom>
        </p:spPr>
        <p:txBody>
          <a:bodyPr>
            <a:spAutoFit/>
          </a:bodyPr>
          <a:lstStyle/>
          <a:p>
            <a:r>
              <a:rPr lang="zh-CN" altLang="zh-CN" dirty="0"/>
              <a:t>注意：其他公司不做客户管理系统</a:t>
            </a:r>
            <a:r>
              <a:rPr lang="en-US" altLang="zh-CN" dirty="0"/>
              <a:t>CRM</a:t>
            </a:r>
            <a:r>
              <a:rPr lang="zh-CN" altLang="zh-CN" dirty="0"/>
              <a:t>等办公系统，只专注</a:t>
            </a:r>
            <a:r>
              <a:rPr lang="en-US" altLang="zh-CN" dirty="0"/>
              <a:t>P2P</a:t>
            </a:r>
            <a:r>
              <a:rPr lang="zh-CN" altLang="zh-CN" dirty="0"/>
              <a:t>模板定制开发，所以在客户关系管理上做不到尽可能的完美。只能是根据网站所掌握的用户信息横向或者纵向做成表格内容的提取。</a:t>
            </a:r>
            <a:endParaRPr lang="zh-CN" altLang="en-US" dirty="0"/>
          </a:p>
        </p:txBody>
      </p:sp>
    </p:spTree>
    <p:extLst>
      <p:ext uri="{BB962C8B-B14F-4D97-AF65-F5344CB8AC3E}">
        <p14:creationId xmlns:p14="http://schemas.microsoft.com/office/powerpoint/2010/main" val="1691247306"/>
      </p:ext>
    </p:extLst>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250" fill="hold"/>
                                        <p:tgtEl>
                                          <p:spTgt spid="10"/>
                                        </p:tgtEl>
                                        <p:attrNameLst>
                                          <p:attrName>ppt_x</p:attrName>
                                        </p:attrNameLst>
                                      </p:cBhvr>
                                      <p:tavLst>
                                        <p:tav tm="0">
                                          <p:val>
                                            <p:strVal val="0-#ppt_w/2"/>
                                          </p:val>
                                        </p:tav>
                                        <p:tav tm="100000">
                                          <p:val>
                                            <p:strVal val="#ppt_x"/>
                                          </p:val>
                                        </p:tav>
                                      </p:tavLst>
                                    </p:anim>
                                    <p:anim calcmode="lin" valueType="num">
                                      <p:cBhvr additive="base">
                                        <p:cTn id="12" dur="25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250" fill="hold"/>
                                        <p:tgtEl>
                                          <p:spTgt spid="16"/>
                                        </p:tgtEl>
                                        <p:attrNameLst>
                                          <p:attrName>ppt_x</p:attrName>
                                        </p:attrNameLst>
                                      </p:cBhvr>
                                      <p:tavLst>
                                        <p:tav tm="0">
                                          <p:val>
                                            <p:strVal val="0-#ppt_w/2"/>
                                          </p:val>
                                        </p:tav>
                                        <p:tav tm="100000">
                                          <p:val>
                                            <p:strVal val="#ppt_x"/>
                                          </p:val>
                                        </p:tav>
                                      </p:tavLst>
                                    </p:anim>
                                    <p:anim calcmode="lin" valueType="num">
                                      <p:cBhvr additive="base">
                                        <p:cTn id="16" dur="25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0" y="416901"/>
            <a:ext cx="3370263" cy="493714"/>
            <a:chOff x="0" y="619738"/>
            <a:chExt cx="3370216" cy="493480"/>
          </a:xfrm>
          <a:solidFill>
            <a:srgbClr val="BC8D51"/>
          </a:solidFill>
        </p:grpSpPr>
        <p:grpSp>
          <p:nvGrpSpPr>
            <p:cNvPr id="3" name="组合 37"/>
            <p:cNvGrpSpPr/>
            <p:nvPr/>
          </p:nvGrpSpPr>
          <p:grpSpPr>
            <a:xfrm>
              <a:off x="0" y="619738"/>
              <a:ext cx="3370216" cy="493480"/>
              <a:chOff x="0" y="288813"/>
              <a:chExt cx="3370216" cy="493480"/>
            </a:xfrm>
            <a:grpFill/>
          </p:grpSpPr>
          <p:sp>
            <p:nvSpPr>
              <p:cNvPr id="39" name="矩形 38"/>
              <p:cNvSpPr/>
              <p:nvPr/>
            </p:nvSpPr>
            <p:spPr>
              <a:xfrm>
                <a:off x="0" y="288813"/>
                <a:ext cx="3052812" cy="4934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D3565"/>
                  </a:solidFill>
                </a:endParaRPr>
              </a:p>
            </p:txBody>
          </p:sp>
          <p:sp>
            <p:nvSpPr>
              <p:cNvPr id="40" name="直角三角形 39"/>
              <p:cNvSpPr/>
              <p:nvPr/>
            </p:nvSpPr>
            <p:spPr>
              <a:xfrm>
                <a:off x="3052811" y="292636"/>
                <a:ext cx="317405" cy="4896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8698" name="文本框 40"/>
            <p:cNvSpPr txBox="1">
              <a:spLocks noChangeArrowheads="1"/>
            </p:cNvSpPr>
            <p:nvPr/>
          </p:nvSpPr>
          <p:spPr bwMode="auto">
            <a:xfrm>
              <a:off x="705133" y="619738"/>
              <a:ext cx="1952305" cy="461446"/>
            </a:xfrm>
            <a:prstGeom prst="rect">
              <a:avLst/>
            </a:prstGeom>
            <a:grpFill/>
            <a:ln w="9525">
              <a:noFill/>
              <a:miter lim="800000"/>
              <a:headEnd/>
              <a:tailEnd/>
            </a:ln>
          </p:spPr>
          <p:txBody>
            <a:bodyPr wrap="square">
              <a:spAutoFit/>
            </a:bodyPr>
            <a:lstStyle/>
            <a:p>
              <a:r>
                <a:rPr lang="zh-CN" altLang="en-US" sz="2400" dirty="0" smtClean="0">
                  <a:solidFill>
                    <a:schemeClr val="bg1"/>
                  </a:solidFill>
                  <a:latin typeface="微软雅黑" pitchFamily="34" charset="-122"/>
                  <a:ea typeface="微软雅黑" pitchFamily="34" charset="-122"/>
                </a:rPr>
                <a:t>总结</a:t>
              </a:r>
              <a:endParaRPr lang="zh-CN" altLang="en-US" sz="2400" dirty="0">
                <a:solidFill>
                  <a:schemeClr val="bg1"/>
                </a:solidFill>
                <a:latin typeface="微软雅黑" pitchFamily="34" charset="-122"/>
                <a:ea typeface="微软雅黑" pitchFamily="34" charset="-122"/>
              </a:endParaRPr>
            </a:p>
          </p:txBody>
        </p:sp>
      </p:grpSp>
      <p:sp>
        <p:nvSpPr>
          <p:cNvPr id="28692" name="文本框 45"/>
          <p:cNvSpPr txBox="1">
            <a:spLocks noChangeArrowheads="1"/>
          </p:cNvSpPr>
          <p:nvPr/>
        </p:nvSpPr>
        <p:spPr bwMode="auto">
          <a:xfrm>
            <a:off x="165100" y="6322769"/>
            <a:ext cx="784225" cy="369887"/>
          </a:xfrm>
          <a:prstGeom prst="rect">
            <a:avLst/>
          </a:prstGeom>
          <a:noFill/>
          <a:ln w="9525">
            <a:noFill/>
            <a:miter lim="800000"/>
            <a:headEnd/>
            <a:tailEnd/>
          </a:ln>
        </p:spPr>
        <p:txBody>
          <a:bodyPr>
            <a:spAutoFit/>
          </a:bodyPr>
          <a:lstStyle/>
          <a:p>
            <a:r>
              <a:rPr lang="zh-CN" altLang="en-US" dirty="0">
                <a:solidFill>
                  <a:schemeClr val="bg1"/>
                </a:solidFill>
                <a:latin typeface="微软雅黑" pitchFamily="34" charset="-122"/>
                <a:ea typeface="微软雅黑" pitchFamily="34" charset="-122"/>
              </a:rPr>
              <a:t>页码</a:t>
            </a:r>
          </a:p>
        </p:txBody>
      </p:sp>
      <p:sp>
        <p:nvSpPr>
          <p:cNvPr id="4" name="矩形 3"/>
          <p:cNvSpPr/>
          <p:nvPr/>
        </p:nvSpPr>
        <p:spPr>
          <a:xfrm>
            <a:off x="2657475" y="1704498"/>
            <a:ext cx="6096000" cy="1477328"/>
          </a:xfrm>
          <a:prstGeom prst="rect">
            <a:avLst/>
          </a:prstGeom>
        </p:spPr>
        <p:txBody>
          <a:bodyPr>
            <a:spAutoFit/>
          </a:bodyPr>
          <a:lstStyle/>
          <a:p>
            <a:pPr indent="457200"/>
            <a:r>
              <a:rPr lang="zh-CN" altLang="zh-CN" dirty="0"/>
              <a:t>现在应该着重考虑的是我们是否接受群翔的建议，对他们提到的过程和内容进行一次梳理完善和系统对应，这样可以避免出现购买模板时或定制软件时设计的缺陷和对未来发展变化的无法预料造成将来使用过程中又要修改系统底层架构换系统的困境。</a:t>
            </a:r>
            <a:endParaRPr lang="zh-CN" altLang="en-US" dirty="0"/>
          </a:p>
        </p:txBody>
      </p:sp>
    </p:spTree>
    <p:extLst>
      <p:ext uri="{BB962C8B-B14F-4D97-AF65-F5344CB8AC3E}">
        <p14:creationId xmlns:p14="http://schemas.microsoft.com/office/powerpoint/2010/main" val="1522493498"/>
      </p:ext>
    </p:extLst>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0" y="416901"/>
            <a:ext cx="3370263" cy="493714"/>
            <a:chOff x="0" y="619738"/>
            <a:chExt cx="3370216" cy="493480"/>
          </a:xfrm>
          <a:solidFill>
            <a:srgbClr val="BC8D51"/>
          </a:solidFill>
        </p:grpSpPr>
        <p:grpSp>
          <p:nvGrpSpPr>
            <p:cNvPr id="3" name="组合 37"/>
            <p:cNvGrpSpPr/>
            <p:nvPr/>
          </p:nvGrpSpPr>
          <p:grpSpPr>
            <a:xfrm>
              <a:off x="0" y="619738"/>
              <a:ext cx="3370216" cy="493480"/>
              <a:chOff x="0" y="288813"/>
              <a:chExt cx="3370216" cy="493480"/>
            </a:xfrm>
            <a:grpFill/>
          </p:grpSpPr>
          <p:sp>
            <p:nvSpPr>
              <p:cNvPr id="39" name="矩形 38"/>
              <p:cNvSpPr/>
              <p:nvPr/>
            </p:nvSpPr>
            <p:spPr>
              <a:xfrm>
                <a:off x="0" y="288813"/>
                <a:ext cx="3052812" cy="4934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D3565"/>
                  </a:solidFill>
                </a:endParaRPr>
              </a:p>
            </p:txBody>
          </p:sp>
          <p:sp>
            <p:nvSpPr>
              <p:cNvPr id="40" name="直角三角形 39"/>
              <p:cNvSpPr/>
              <p:nvPr/>
            </p:nvSpPr>
            <p:spPr>
              <a:xfrm>
                <a:off x="3052811" y="292636"/>
                <a:ext cx="317405" cy="4896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8698" name="文本框 40"/>
            <p:cNvSpPr txBox="1">
              <a:spLocks noChangeArrowheads="1"/>
            </p:cNvSpPr>
            <p:nvPr/>
          </p:nvSpPr>
          <p:spPr bwMode="auto">
            <a:xfrm>
              <a:off x="705133" y="619738"/>
              <a:ext cx="1952305" cy="461446"/>
            </a:xfrm>
            <a:prstGeom prst="rect">
              <a:avLst/>
            </a:prstGeom>
            <a:grpFill/>
            <a:ln w="9525">
              <a:noFill/>
              <a:miter lim="800000"/>
              <a:headEnd/>
              <a:tailEnd/>
            </a:ln>
          </p:spPr>
          <p:txBody>
            <a:bodyPr wrap="square">
              <a:spAutoFit/>
            </a:bodyPr>
            <a:lstStyle/>
            <a:p>
              <a:r>
                <a:rPr lang="zh-CN" altLang="en-US" sz="2400" dirty="0" smtClean="0">
                  <a:solidFill>
                    <a:schemeClr val="bg1"/>
                  </a:solidFill>
                  <a:latin typeface="微软雅黑" pitchFamily="34" charset="-122"/>
                  <a:ea typeface="微软雅黑" pitchFamily="34" charset="-122"/>
                </a:rPr>
                <a:t>总结</a:t>
              </a:r>
              <a:endParaRPr lang="zh-CN" altLang="en-US" sz="2400" dirty="0">
                <a:solidFill>
                  <a:schemeClr val="bg1"/>
                </a:solidFill>
                <a:latin typeface="微软雅黑" pitchFamily="34" charset="-122"/>
                <a:ea typeface="微软雅黑" pitchFamily="34" charset="-122"/>
              </a:endParaRPr>
            </a:p>
          </p:txBody>
        </p:sp>
      </p:grpSp>
      <p:sp>
        <p:nvSpPr>
          <p:cNvPr id="28692" name="文本框 45"/>
          <p:cNvSpPr txBox="1">
            <a:spLocks noChangeArrowheads="1"/>
          </p:cNvSpPr>
          <p:nvPr/>
        </p:nvSpPr>
        <p:spPr bwMode="auto">
          <a:xfrm>
            <a:off x="165100" y="6322769"/>
            <a:ext cx="784225" cy="369887"/>
          </a:xfrm>
          <a:prstGeom prst="rect">
            <a:avLst/>
          </a:prstGeom>
          <a:noFill/>
          <a:ln w="9525">
            <a:noFill/>
            <a:miter lim="800000"/>
            <a:headEnd/>
            <a:tailEnd/>
          </a:ln>
        </p:spPr>
        <p:txBody>
          <a:bodyPr>
            <a:spAutoFit/>
          </a:bodyPr>
          <a:lstStyle/>
          <a:p>
            <a:r>
              <a:rPr lang="zh-CN" altLang="en-US" dirty="0">
                <a:solidFill>
                  <a:schemeClr val="bg1"/>
                </a:solidFill>
                <a:latin typeface="微软雅黑" pitchFamily="34" charset="-122"/>
                <a:ea typeface="微软雅黑" pitchFamily="34" charset="-122"/>
              </a:rPr>
              <a:t>页码</a:t>
            </a:r>
          </a:p>
        </p:txBody>
      </p:sp>
      <p:sp>
        <p:nvSpPr>
          <p:cNvPr id="4" name="矩形 3"/>
          <p:cNvSpPr/>
          <p:nvPr/>
        </p:nvSpPr>
        <p:spPr>
          <a:xfrm>
            <a:off x="2657475" y="1704498"/>
            <a:ext cx="6096000" cy="1200329"/>
          </a:xfrm>
          <a:prstGeom prst="rect">
            <a:avLst/>
          </a:prstGeom>
        </p:spPr>
        <p:txBody>
          <a:bodyPr>
            <a:spAutoFit/>
          </a:bodyPr>
          <a:lstStyle/>
          <a:p>
            <a:r>
              <a:rPr lang="zh-CN" altLang="zh-CN" dirty="0"/>
              <a:t>融宝科技是一家专业从事</a:t>
            </a:r>
            <a:r>
              <a:rPr lang="en-US" altLang="zh-CN" dirty="0"/>
              <a:t>P2P</a:t>
            </a:r>
            <a:r>
              <a:rPr lang="zh-CN" altLang="zh-CN" dirty="0"/>
              <a:t>开发的软件公司，有成功案例，提出特色功能，技术实力没问题，网页版资金托管标准版开发</a:t>
            </a:r>
            <a:r>
              <a:rPr lang="en-US" altLang="zh-CN" dirty="0"/>
              <a:t>13.8</a:t>
            </a:r>
            <a:r>
              <a:rPr lang="zh-CN" altLang="zh-CN" dirty="0"/>
              <a:t>万，源代码</a:t>
            </a:r>
            <a:r>
              <a:rPr lang="en-US" altLang="zh-CN" dirty="0"/>
              <a:t>6.8</a:t>
            </a:r>
            <a:r>
              <a:rPr lang="zh-CN" altLang="zh-CN" dirty="0"/>
              <a:t>万，苹果和安卓手机</a:t>
            </a:r>
            <a:r>
              <a:rPr lang="en-US" altLang="zh-CN" dirty="0"/>
              <a:t>APP</a:t>
            </a:r>
            <a:r>
              <a:rPr lang="zh-CN" altLang="zh-CN" dirty="0"/>
              <a:t>开发</a:t>
            </a:r>
            <a:r>
              <a:rPr lang="en-US" altLang="zh-CN" dirty="0"/>
              <a:t>8</a:t>
            </a:r>
            <a:r>
              <a:rPr lang="zh-CN" altLang="zh-CN" dirty="0"/>
              <a:t>万，源代码</a:t>
            </a:r>
            <a:r>
              <a:rPr lang="en-US" altLang="zh-CN" dirty="0"/>
              <a:t>5</a:t>
            </a:r>
            <a:r>
              <a:rPr lang="zh-CN" altLang="zh-CN" dirty="0"/>
              <a:t>万，需要</a:t>
            </a:r>
            <a:r>
              <a:rPr lang="en-US" altLang="zh-CN" dirty="0"/>
              <a:t>2</a:t>
            </a:r>
            <a:r>
              <a:rPr lang="zh-CN" altLang="zh-CN" dirty="0"/>
              <a:t>个月研发周期。</a:t>
            </a:r>
          </a:p>
        </p:txBody>
      </p:sp>
    </p:spTree>
    <p:extLst>
      <p:ext uri="{BB962C8B-B14F-4D97-AF65-F5344CB8AC3E}">
        <p14:creationId xmlns:p14="http://schemas.microsoft.com/office/powerpoint/2010/main" val="2203089478"/>
      </p:ext>
    </p:extLst>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0" y="416901"/>
            <a:ext cx="3370263" cy="493714"/>
            <a:chOff x="0" y="619738"/>
            <a:chExt cx="3370216" cy="493480"/>
          </a:xfrm>
          <a:solidFill>
            <a:srgbClr val="BC8D51"/>
          </a:solidFill>
        </p:grpSpPr>
        <p:grpSp>
          <p:nvGrpSpPr>
            <p:cNvPr id="3" name="组合 37"/>
            <p:cNvGrpSpPr/>
            <p:nvPr/>
          </p:nvGrpSpPr>
          <p:grpSpPr>
            <a:xfrm>
              <a:off x="0" y="619738"/>
              <a:ext cx="3370216" cy="493480"/>
              <a:chOff x="0" y="288813"/>
              <a:chExt cx="3370216" cy="493480"/>
            </a:xfrm>
            <a:grpFill/>
          </p:grpSpPr>
          <p:sp>
            <p:nvSpPr>
              <p:cNvPr id="39" name="矩形 38"/>
              <p:cNvSpPr/>
              <p:nvPr/>
            </p:nvSpPr>
            <p:spPr>
              <a:xfrm>
                <a:off x="0" y="288813"/>
                <a:ext cx="3052812" cy="4934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D3565"/>
                  </a:solidFill>
                </a:endParaRPr>
              </a:p>
            </p:txBody>
          </p:sp>
          <p:sp>
            <p:nvSpPr>
              <p:cNvPr id="40" name="直角三角形 39"/>
              <p:cNvSpPr/>
              <p:nvPr/>
            </p:nvSpPr>
            <p:spPr>
              <a:xfrm>
                <a:off x="3052811" y="292636"/>
                <a:ext cx="317405" cy="4896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8698" name="文本框 40"/>
            <p:cNvSpPr txBox="1">
              <a:spLocks noChangeArrowheads="1"/>
            </p:cNvSpPr>
            <p:nvPr/>
          </p:nvSpPr>
          <p:spPr bwMode="auto">
            <a:xfrm>
              <a:off x="705133" y="619738"/>
              <a:ext cx="1952305" cy="461446"/>
            </a:xfrm>
            <a:prstGeom prst="rect">
              <a:avLst/>
            </a:prstGeom>
            <a:grpFill/>
            <a:ln w="9525">
              <a:noFill/>
              <a:miter lim="800000"/>
              <a:headEnd/>
              <a:tailEnd/>
            </a:ln>
          </p:spPr>
          <p:txBody>
            <a:bodyPr wrap="square">
              <a:spAutoFit/>
            </a:bodyPr>
            <a:lstStyle/>
            <a:p>
              <a:r>
                <a:rPr lang="zh-CN" altLang="en-US" sz="2400" dirty="0" smtClean="0">
                  <a:solidFill>
                    <a:schemeClr val="bg1"/>
                  </a:solidFill>
                  <a:latin typeface="微软雅黑" pitchFamily="34" charset="-122"/>
                  <a:ea typeface="微软雅黑" pitchFamily="34" charset="-122"/>
                </a:rPr>
                <a:t>总结</a:t>
              </a:r>
              <a:endParaRPr lang="zh-CN" altLang="en-US" sz="2400" dirty="0">
                <a:solidFill>
                  <a:schemeClr val="bg1"/>
                </a:solidFill>
                <a:latin typeface="微软雅黑" pitchFamily="34" charset="-122"/>
                <a:ea typeface="微软雅黑" pitchFamily="34" charset="-122"/>
              </a:endParaRPr>
            </a:p>
          </p:txBody>
        </p:sp>
      </p:grpSp>
      <p:sp>
        <p:nvSpPr>
          <p:cNvPr id="28692" name="文本框 45"/>
          <p:cNvSpPr txBox="1">
            <a:spLocks noChangeArrowheads="1"/>
          </p:cNvSpPr>
          <p:nvPr/>
        </p:nvSpPr>
        <p:spPr bwMode="auto">
          <a:xfrm>
            <a:off x="165100" y="6322769"/>
            <a:ext cx="784225" cy="369887"/>
          </a:xfrm>
          <a:prstGeom prst="rect">
            <a:avLst/>
          </a:prstGeom>
          <a:noFill/>
          <a:ln w="9525">
            <a:noFill/>
            <a:miter lim="800000"/>
            <a:headEnd/>
            <a:tailEnd/>
          </a:ln>
        </p:spPr>
        <p:txBody>
          <a:bodyPr>
            <a:spAutoFit/>
          </a:bodyPr>
          <a:lstStyle/>
          <a:p>
            <a:r>
              <a:rPr lang="zh-CN" altLang="en-US" dirty="0">
                <a:solidFill>
                  <a:schemeClr val="bg1"/>
                </a:solidFill>
                <a:latin typeface="微软雅黑" pitchFamily="34" charset="-122"/>
                <a:ea typeface="微软雅黑" pitchFamily="34" charset="-122"/>
              </a:rPr>
              <a:t>页码</a:t>
            </a:r>
          </a:p>
        </p:txBody>
      </p:sp>
      <p:sp>
        <p:nvSpPr>
          <p:cNvPr id="4" name="矩形 3"/>
          <p:cNvSpPr/>
          <p:nvPr/>
        </p:nvSpPr>
        <p:spPr>
          <a:xfrm>
            <a:off x="2657475" y="1704498"/>
            <a:ext cx="6096000" cy="2862322"/>
          </a:xfrm>
          <a:prstGeom prst="rect">
            <a:avLst/>
          </a:prstGeom>
        </p:spPr>
        <p:txBody>
          <a:bodyPr>
            <a:spAutoFit/>
          </a:bodyPr>
          <a:lstStyle/>
          <a:p>
            <a:pPr indent="457200"/>
            <a:r>
              <a:rPr lang="zh-CN" altLang="zh-CN" dirty="0"/>
              <a:t>群翔软件是一家综合软件集团，主要从事</a:t>
            </a:r>
            <a:r>
              <a:rPr lang="en-US" altLang="zh-CN" dirty="0"/>
              <a:t>P2P</a:t>
            </a:r>
            <a:r>
              <a:rPr lang="zh-CN" altLang="zh-CN" dirty="0"/>
              <a:t>、电子商务平台、客户管理系统、分销系统、移动商城、呼叫中心等系统开发，有丰富的网络资源（网络推广、水军等），由于之前做模板类系统销售造成的各种售后问题，现转型为从用户实际业务、运转流程等多方面，切实了解用户需求从而进行定制化贴身开发及后续服务。</a:t>
            </a:r>
          </a:p>
          <a:p>
            <a:pPr indent="457200"/>
            <a:r>
              <a:rPr lang="zh-CN" altLang="zh-CN" dirty="0"/>
              <a:t>由于目前我们无法提供整个公司全方位的数据，所以无法进行下一步的沟通和交流。群翔不建议购买模板和在不了解我们数据的情况下给出定制报价。需进行</a:t>
            </a:r>
            <a:r>
              <a:rPr lang="en-US" altLang="zh-CN" dirty="0"/>
              <a:t>2-3</a:t>
            </a:r>
            <a:r>
              <a:rPr lang="zh-CN" altLang="zh-CN" dirty="0"/>
              <a:t>轮一来二往的磋商和足够的相互了解。</a:t>
            </a:r>
            <a:endParaRPr lang="zh-CN" altLang="en-US" dirty="0"/>
          </a:p>
        </p:txBody>
      </p:sp>
    </p:spTree>
    <p:extLst>
      <p:ext uri="{BB962C8B-B14F-4D97-AF65-F5344CB8AC3E}">
        <p14:creationId xmlns:p14="http://schemas.microsoft.com/office/powerpoint/2010/main" val="1012015125"/>
      </p:ext>
    </p:extLst>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0" y="416901"/>
            <a:ext cx="3370263" cy="493714"/>
            <a:chOff x="0" y="619738"/>
            <a:chExt cx="3370216" cy="493480"/>
          </a:xfrm>
          <a:solidFill>
            <a:srgbClr val="BC8D51"/>
          </a:solidFill>
        </p:grpSpPr>
        <p:grpSp>
          <p:nvGrpSpPr>
            <p:cNvPr id="3" name="组合 37"/>
            <p:cNvGrpSpPr/>
            <p:nvPr/>
          </p:nvGrpSpPr>
          <p:grpSpPr>
            <a:xfrm>
              <a:off x="0" y="619738"/>
              <a:ext cx="3370216" cy="493480"/>
              <a:chOff x="0" y="288813"/>
              <a:chExt cx="3370216" cy="493480"/>
            </a:xfrm>
            <a:grpFill/>
          </p:grpSpPr>
          <p:sp>
            <p:nvSpPr>
              <p:cNvPr id="39" name="矩形 38"/>
              <p:cNvSpPr/>
              <p:nvPr/>
            </p:nvSpPr>
            <p:spPr>
              <a:xfrm>
                <a:off x="0" y="288813"/>
                <a:ext cx="3052812" cy="4934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D3565"/>
                  </a:solidFill>
                </a:endParaRPr>
              </a:p>
            </p:txBody>
          </p:sp>
          <p:sp>
            <p:nvSpPr>
              <p:cNvPr id="40" name="直角三角形 39"/>
              <p:cNvSpPr/>
              <p:nvPr/>
            </p:nvSpPr>
            <p:spPr>
              <a:xfrm>
                <a:off x="3052811" y="292636"/>
                <a:ext cx="317405" cy="4896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8698" name="文本框 40"/>
            <p:cNvSpPr txBox="1">
              <a:spLocks noChangeArrowheads="1"/>
            </p:cNvSpPr>
            <p:nvPr/>
          </p:nvSpPr>
          <p:spPr bwMode="auto">
            <a:xfrm>
              <a:off x="705133" y="619738"/>
              <a:ext cx="1952305" cy="461446"/>
            </a:xfrm>
            <a:prstGeom prst="rect">
              <a:avLst/>
            </a:prstGeom>
            <a:grpFill/>
            <a:ln w="9525">
              <a:noFill/>
              <a:miter lim="800000"/>
              <a:headEnd/>
              <a:tailEnd/>
            </a:ln>
          </p:spPr>
          <p:txBody>
            <a:bodyPr wrap="square">
              <a:spAutoFit/>
            </a:bodyPr>
            <a:lstStyle/>
            <a:p>
              <a:r>
                <a:rPr lang="zh-CN" altLang="en-US" sz="2400" dirty="0">
                  <a:solidFill>
                    <a:schemeClr val="bg1"/>
                  </a:solidFill>
                  <a:latin typeface="微软雅黑" pitchFamily="34" charset="-122"/>
                  <a:ea typeface="微软雅黑" pitchFamily="34" charset="-122"/>
                </a:rPr>
                <a:t>建议</a:t>
              </a:r>
              <a:endParaRPr lang="zh-CN" altLang="en-US" sz="2400" dirty="0">
                <a:solidFill>
                  <a:schemeClr val="bg1"/>
                </a:solidFill>
                <a:latin typeface="微软雅黑" pitchFamily="34" charset="-122"/>
                <a:ea typeface="微软雅黑" pitchFamily="34" charset="-122"/>
              </a:endParaRPr>
            </a:p>
          </p:txBody>
        </p:sp>
      </p:grpSp>
      <p:sp>
        <p:nvSpPr>
          <p:cNvPr id="28692" name="文本框 45"/>
          <p:cNvSpPr txBox="1">
            <a:spLocks noChangeArrowheads="1"/>
          </p:cNvSpPr>
          <p:nvPr/>
        </p:nvSpPr>
        <p:spPr bwMode="auto">
          <a:xfrm>
            <a:off x="165100" y="6322769"/>
            <a:ext cx="784225" cy="369887"/>
          </a:xfrm>
          <a:prstGeom prst="rect">
            <a:avLst/>
          </a:prstGeom>
          <a:noFill/>
          <a:ln w="9525">
            <a:noFill/>
            <a:miter lim="800000"/>
            <a:headEnd/>
            <a:tailEnd/>
          </a:ln>
        </p:spPr>
        <p:txBody>
          <a:bodyPr>
            <a:spAutoFit/>
          </a:bodyPr>
          <a:lstStyle/>
          <a:p>
            <a:r>
              <a:rPr lang="zh-CN" altLang="en-US" dirty="0">
                <a:solidFill>
                  <a:schemeClr val="bg1"/>
                </a:solidFill>
                <a:latin typeface="微软雅黑" pitchFamily="34" charset="-122"/>
                <a:ea typeface="微软雅黑" pitchFamily="34" charset="-122"/>
              </a:rPr>
              <a:t>页码</a:t>
            </a:r>
          </a:p>
        </p:txBody>
      </p:sp>
      <p:sp>
        <p:nvSpPr>
          <p:cNvPr id="4" name="矩形 3"/>
          <p:cNvSpPr/>
          <p:nvPr/>
        </p:nvSpPr>
        <p:spPr>
          <a:xfrm>
            <a:off x="2657475" y="1704498"/>
            <a:ext cx="6096000" cy="1200329"/>
          </a:xfrm>
          <a:prstGeom prst="rect">
            <a:avLst/>
          </a:prstGeom>
        </p:spPr>
        <p:txBody>
          <a:bodyPr>
            <a:spAutoFit/>
          </a:bodyPr>
          <a:lstStyle/>
          <a:p>
            <a:pPr indent="457200"/>
            <a:r>
              <a:rPr lang="zh-CN" altLang="zh-CN" dirty="0"/>
              <a:t>从技术和使用的角度及讨论结果，需要群翔与我公司高层领导进行再一次面对面的沟通，便于群翔科技项目组对我公司的方案、建议、思路做进一步明确的阐释，对方可以到济南与公司董事长及总经理做一次开诚布公的沟通。</a:t>
            </a:r>
          </a:p>
        </p:txBody>
      </p:sp>
    </p:spTree>
    <p:extLst>
      <p:ext uri="{BB962C8B-B14F-4D97-AF65-F5344CB8AC3E}">
        <p14:creationId xmlns:p14="http://schemas.microsoft.com/office/powerpoint/2010/main" val="2203089478"/>
      </p:ext>
    </p:extLst>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2608874" y="2187575"/>
            <a:ext cx="1852613" cy="1852613"/>
          </a:xfrm>
          <a:prstGeom prst="ellipse">
            <a:avLst/>
          </a:prstGeom>
          <a:solidFill>
            <a:srgbClr val="BC8D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200" dirty="0">
                <a:latin typeface="微软雅黑" panose="020B0503020204020204" pitchFamily="34" charset="-122"/>
                <a:ea typeface="微软雅黑" panose="020B0503020204020204" pitchFamily="34" charset="-122"/>
              </a:rPr>
              <a:t>O(∩_∩)o</a:t>
            </a:r>
            <a:endParaRPr lang="zh-CN" altLang="en-US" sz="2200" dirty="0">
              <a:latin typeface="微软雅黑" panose="020B0503020204020204" pitchFamily="34" charset="-122"/>
              <a:ea typeface="微软雅黑" panose="020B0503020204020204" pitchFamily="34" charset="-122"/>
            </a:endParaRPr>
          </a:p>
        </p:txBody>
      </p:sp>
      <p:sp>
        <p:nvSpPr>
          <p:cNvPr id="37891" name="文本框 3"/>
          <p:cNvSpPr txBox="1">
            <a:spLocks noChangeArrowheads="1"/>
          </p:cNvSpPr>
          <p:nvPr/>
        </p:nvSpPr>
        <p:spPr bwMode="auto">
          <a:xfrm>
            <a:off x="5106133" y="2712427"/>
            <a:ext cx="3994150" cy="862013"/>
          </a:xfrm>
          <a:prstGeom prst="rect">
            <a:avLst/>
          </a:prstGeom>
          <a:noFill/>
          <a:ln w="9525">
            <a:noFill/>
            <a:miter lim="800000"/>
            <a:headEnd/>
            <a:tailEnd/>
          </a:ln>
        </p:spPr>
        <p:txBody>
          <a:bodyPr>
            <a:spAutoFit/>
          </a:bodyPr>
          <a:lstStyle/>
          <a:p>
            <a:pPr algn="dist"/>
            <a:r>
              <a:rPr lang="zh-CN" altLang="en-US" sz="5000" b="1" dirty="0">
                <a:solidFill>
                  <a:srgbClr val="BC8D51"/>
                </a:solidFill>
                <a:latin typeface="微软雅黑" pitchFamily="34" charset="-122"/>
                <a:ea typeface="微软雅黑" pitchFamily="34" charset="-122"/>
              </a:rPr>
              <a:t>谢谢观看！</a:t>
            </a:r>
          </a:p>
        </p:txBody>
      </p:sp>
    </p:spTree>
  </p:cSld>
  <p:clrMapOvr>
    <a:masterClrMapping/>
  </p:clrMapOvr>
  <p:transition spd="slow" advClick="0">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0" y="416902"/>
            <a:ext cx="3370263" cy="493714"/>
            <a:chOff x="0" y="619738"/>
            <a:chExt cx="3370216" cy="493480"/>
          </a:xfrm>
          <a:solidFill>
            <a:srgbClr val="BC8D51"/>
          </a:solidFill>
        </p:grpSpPr>
        <p:grpSp>
          <p:nvGrpSpPr>
            <p:cNvPr id="38" name="组合 37"/>
            <p:cNvGrpSpPr/>
            <p:nvPr/>
          </p:nvGrpSpPr>
          <p:grpSpPr>
            <a:xfrm>
              <a:off x="0" y="619738"/>
              <a:ext cx="3370216" cy="493480"/>
              <a:chOff x="0" y="288813"/>
              <a:chExt cx="3370216" cy="493480"/>
            </a:xfrm>
            <a:grpFill/>
          </p:grpSpPr>
          <p:sp>
            <p:nvSpPr>
              <p:cNvPr id="39" name="矩形 38"/>
              <p:cNvSpPr/>
              <p:nvPr/>
            </p:nvSpPr>
            <p:spPr>
              <a:xfrm>
                <a:off x="0" y="288813"/>
                <a:ext cx="3052812" cy="4934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D3565"/>
                  </a:solidFill>
                </a:endParaRPr>
              </a:p>
            </p:txBody>
          </p:sp>
          <p:sp>
            <p:nvSpPr>
              <p:cNvPr id="40" name="直角三角形 39"/>
              <p:cNvSpPr/>
              <p:nvPr/>
            </p:nvSpPr>
            <p:spPr>
              <a:xfrm>
                <a:off x="3052811" y="292636"/>
                <a:ext cx="317405" cy="4896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8698" name="文本框 40"/>
            <p:cNvSpPr txBox="1">
              <a:spLocks noChangeArrowheads="1"/>
            </p:cNvSpPr>
            <p:nvPr/>
          </p:nvSpPr>
          <p:spPr bwMode="auto">
            <a:xfrm>
              <a:off x="747697" y="638841"/>
              <a:ext cx="2305116" cy="461446"/>
            </a:xfrm>
            <a:prstGeom prst="rect">
              <a:avLst/>
            </a:prstGeom>
            <a:grpFill/>
            <a:ln w="9525">
              <a:noFill/>
              <a:miter lim="800000"/>
              <a:headEnd/>
              <a:tailEnd/>
            </a:ln>
          </p:spPr>
          <p:txBody>
            <a:bodyPr wrap="square">
              <a:spAutoFit/>
            </a:bodyPr>
            <a:lstStyle/>
            <a:p>
              <a:r>
                <a:rPr lang="zh-CN" altLang="en-US" sz="2400" dirty="0">
                  <a:solidFill>
                    <a:schemeClr val="bg1"/>
                  </a:solidFill>
                  <a:latin typeface="微软雅黑" pitchFamily="34" charset="-122"/>
                  <a:ea typeface="微软雅黑" pitchFamily="34" charset="-122"/>
                </a:rPr>
                <a:t>目录</a:t>
              </a:r>
              <a:endParaRPr lang="zh-CN" altLang="en-US" sz="2400" dirty="0">
                <a:solidFill>
                  <a:schemeClr val="bg1"/>
                </a:solidFill>
                <a:latin typeface="微软雅黑" pitchFamily="34" charset="-122"/>
                <a:ea typeface="微软雅黑" pitchFamily="34" charset="-122"/>
              </a:endParaRPr>
            </a:p>
          </p:txBody>
        </p:sp>
      </p:grpSp>
      <p:sp>
        <p:nvSpPr>
          <p:cNvPr id="28692" name="文本框 45"/>
          <p:cNvSpPr txBox="1">
            <a:spLocks noChangeArrowheads="1"/>
          </p:cNvSpPr>
          <p:nvPr/>
        </p:nvSpPr>
        <p:spPr bwMode="auto">
          <a:xfrm>
            <a:off x="165100" y="6322769"/>
            <a:ext cx="784225" cy="369887"/>
          </a:xfrm>
          <a:prstGeom prst="rect">
            <a:avLst/>
          </a:prstGeom>
          <a:noFill/>
          <a:ln w="9525">
            <a:noFill/>
            <a:miter lim="800000"/>
            <a:headEnd/>
            <a:tailEnd/>
          </a:ln>
        </p:spPr>
        <p:txBody>
          <a:bodyPr>
            <a:spAutoFit/>
          </a:bodyPr>
          <a:lstStyle/>
          <a:p>
            <a:r>
              <a:rPr lang="zh-CN" altLang="en-US" dirty="0">
                <a:solidFill>
                  <a:schemeClr val="bg1"/>
                </a:solidFill>
                <a:latin typeface="微软雅黑" pitchFamily="34" charset="-122"/>
                <a:ea typeface="微软雅黑" pitchFamily="34" charset="-122"/>
              </a:rPr>
              <a:t>页码</a:t>
            </a:r>
          </a:p>
        </p:txBody>
      </p:sp>
      <p:sp>
        <p:nvSpPr>
          <p:cNvPr id="37" name="内容占位符 1"/>
          <p:cNvSpPr txBox="1">
            <a:spLocks/>
          </p:cNvSpPr>
          <p:nvPr/>
        </p:nvSpPr>
        <p:spPr>
          <a:xfrm>
            <a:off x="1628818" y="1314450"/>
            <a:ext cx="10329819" cy="4457700"/>
          </a:xfrm>
          <a:prstGeom prst="rect">
            <a:avLst/>
          </a:prstGeom>
        </p:spPr>
        <p:txBody>
          <a:bodyPr/>
          <a:lst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t>1</a:t>
            </a:r>
            <a:r>
              <a:rPr lang="zh-CN" altLang="en-US" sz="2400" dirty="0" smtClean="0"/>
              <a:t>、概述</a:t>
            </a:r>
            <a:endParaRPr lang="en-US" altLang="zh-CN" sz="2400" dirty="0" smtClean="0"/>
          </a:p>
          <a:p>
            <a:r>
              <a:rPr lang="en-US" altLang="zh-CN" sz="2400" dirty="0" smtClean="0"/>
              <a:t>2</a:t>
            </a:r>
            <a:r>
              <a:rPr lang="zh-CN" altLang="en-US" sz="2400" dirty="0" smtClean="0"/>
              <a:t>、考察总结</a:t>
            </a:r>
            <a:endParaRPr lang="en-US" altLang="zh-CN" sz="2400" dirty="0" smtClean="0"/>
          </a:p>
          <a:p>
            <a:r>
              <a:rPr lang="en-US" altLang="zh-CN" sz="2400" dirty="0" smtClean="0"/>
              <a:t>3</a:t>
            </a:r>
            <a:r>
              <a:rPr lang="zh-CN" altLang="en-US" sz="2400" dirty="0" smtClean="0"/>
              <a:t>、结论</a:t>
            </a:r>
            <a:endParaRPr lang="en-US" altLang="zh-CN" sz="2400" dirty="0" smtClean="0"/>
          </a:p>
          <a:p>
            <a:r>
              <a:rPr lang="en-US" altLang="zh-CN" sz="2400" dirty="0" smtClean="0"/>
              <a:t>4</a:t>
            </a:r>
            <a:r>
              <a:rPr lang="zh-CN" altLang="en-US" sz="2400" dirty="0" smtClean="0"/>
              <a:t>、建议</a:t>
            </a:r>
            <a:endParaRPr lang="en-US" altLang="zh-CN" sz="2400" dirty="0" smtClean="0"/>
          </a:p>
        </p:txBody>
      </p:sp>
      <p:sp>
        <p:nvSpPr>
          <p:cNvPr id="9" name="内容占位符 1"/>
          <p:cNvSpPr txBox="1">
            <a:spLocks/>
          </p:cNvSpPr>
          <p:nvPr/>
        </p:nvSpPr>
        <p:spPr>
          <a:xfrm>
            <a:off x="4020409" y="452533"/>
            <a:ext cx="6352316" cy="428625"/>
          </a:xfrm>
          <a:prstGeom prst="rect">
            <a:avLst/>
          </a:prstGeom>
        </p:spPr>
        <p:txBody>
          <a:bodyPr/>
          <a:lst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p:txBody>
      </p:sp>
    </p:spTree>
    <p:extLst>
      <p:ext uri="{BB962C8B-B14F-4D97-AF65-F5344CB8AC3E}">
        <p14:creationId xmlns:p14="http://schemas.microsoft.com/office/powerpoint/2010/main" val="2929502230"/>
      </p:ext>
    </p:extLst>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0" y="416902"/>
            <a:ext cx="3370263" cy="493714"/>
            <a:chOff x="0" y="619738"/>
            <a:chExt cx="3370216" cy="493480"/>
          </a:xfrm>
          <a:solidFill>
            <a:srgbClr val="BC8D51"/>
          </a:solidFill>
        </p:grpSpPr>
        <p:grpSp>
          <p:nvGrpSpPr>
            <p:cNvPr id="38" name="组合 37"/>
            <p:cNvGrpSpPr/>
            <p:nvPr/>
          </p:nvGrpSpPr>
          <p:grpSpPr>
            <a:xfrm>
              <a:off x="0" y="619738"/>
              <a:ext cx="3370216" cy="493480"/>
              <a:chOff x="0" y="288813"/>
              <a:chExt cx="3370216" cy="493480"/>
            </a:xfrm>
            <a:grpFill/>
          </p:grpSpPr>
          <p:sp>
            <p:nvSpPr>
              <p:cNvPr id="39" name="矩形 38"/>
              <p:cNvSpPr/>
              <p:nvPr/>
            </p:nvSpPr>
            <p:spPr>
              <a:xfrm>
                <a:off x="0" y="288813"/>
                <a:ext cx="3052812" cy="4934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D3565"/>
                  </a:solidFill>
                </a:endParaRPr>
              </a:p>
            </p:txBody>
          </p:sp>
          <p:sp>
            <p:nvSpPr>
              <p:cNvPr id="40" name="直角三角形 39"/>
              <p:cNvSpPr/>
              <p:nvPr/>
            </p:nvSpPr>
            <p:spPr>
              <a:xfrm>
                <a:off x="3052811" y="292636"/>
                <a:ext cx="317405" cy="4896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8698" name="文本框 40"/>
            <p:cNvSpPr txBox="1">
              <a:spLocks noChangeArrowheads="1"/>
            </p:cNvSpPr>
            <p:nvPr/>
          </p:nvSpPr>
          <p:spPr bwMode="auto">
            <a:xfrm>
              <a:off x="747697" y="638841"/>
              <a:ext cx="1642545" cy="461446"/>
            </a:xfrm>
            <a:prstGeom prst="rect">
              <a:avLst/>
            </a:prstGeom>
            <a:grpFill/>
            <a:ln w="9525">
              <a:noFill/>
              <a:miter lim="800000"/>
              <a:headEnd/>
              <a:tailEnd/>
            </a:ln>
          </p:spPr>
          <p:txBody>
            <a:bodyPr>
              <a:spAutoFit/>
            </a:bodyPr>
            <a:lstStyle/>
            <a:p>
              <a:r>
                <a:rPr lang="zh-CN" altLang="en-US" sz="2400" dirty="0" smtClean="0">
                  <a:solidFill>
                    <a:schemeClr val="bg1"/>
                  </a:solidFill>
                  <a:latin typeface="微软雅黑" pitchFamily="34" charset="-122"/>
                  <a:ea typeface="微软雅黑" pitchFamily="34" charset="-122"/>
                </a:rPr>
                <a:t>一、概述</a:t>
              </a:r>
              <a:endParaRPr lang="en-US" altLang="zh-CN" sz="2400" dirty="0" smtClean="0">
                <a:solidFill>
                  <a:schemeClr val="bg1"/>
                </a:solidFill>
                <a:latin typeface="微软雅黑" pitchFamily="34" charset="-122"/>
                <a:ea typeface="微软雅黑" pitchFamily="34" charset="-122"/>
              </a:endParaRPr>
            </a:p>
          </p:txBody>
        </p:sp>
      </p:grpSp>
      <p:sp>
        <p:nvSpPr>
          <p:cNvPr id="28692" name="文本框 45"/>
          <p:cNvSpPr txBox="1">
            <a:spLocks noChangeArrowheads="1"/>
          </p:cNvSpPr>
          <p:nvPr/>
        </p:nvSpPr>
        <p:spPr bwMode="auto">
          <a:xfrm>
            <a:off x="165100" y="6322769"/>
            <a:ext cx="784225" cy="369887"/>
          </a:xfrm>
          <a:prstGeom prst="rect">
            <a:avLst/>
          </a:prstGeom>
          <a:noFill/>
          <a:ln w="9525">
            <a:noFill/>
            <a:miter lim="800000"/>
            <a:headEnd/>
            <a:tailEnd/>
          </a:ln>
        </p:spPr>
        <p:txBody>
          <a:bodyPr>
            <a:spAutoFit/>
          </a:bodyPr>
          <a:lstStyle/>
          <a:p>
            <a:r>
              <a:rPr lang="zh-CN" altLang="en-US" dirty="0">
                <a:solidFill>
                  <a:schemeClr val="bg1"/>
                </a:solidFill>
                <a:latin typeface="微软雅黑" pitchFamily="34" charset="-122"/>
                <a:ea typeface="微软雅黑" pitchFamily="34" charset="-122"/>
              </a:rPr>
              <a:t>页码</a:t>
            </a:r>
          </a:p>
        </p:txBody>
      </p:sp>
      <p:sp>
        <p:nvSpPr>
          <p:cNvPr id="8" name="内容占位符 1"/>
          <p:cNvSpPr txBox="1">
            <a:spLocks/>
          </p:cNvSpPr>
          <p:nvPr/>
        </p:nvSpPr>
        <p:spPr>
          <a:xfrm>
            <a:off x="1244235" y="1243009"/>
            <a:ext cx="9628553" cy="2896436"/>
          </a:xfrm>
          <a:prstGeom prst="rect">
            <a:avLst/>
          </a:prstGeom>
        </p:spPr>
        <p:txBody>
          <a:bodyPr/>
          <a:lst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buNone/>
            </a:pPr>
            <a:r>
              <a:rPr lang="zh-CN" altLang="en-US" dirty="0" smtClean="0"/>
              <a:t>原因：</a:t>
            </a:r>
            <a:r>
              <a:rPr lang="zh-CN" altLang="zh-CN" dirty="0" smtClean="0"/>
              <a:t>公</a:t>
            </a:r>
            <a:r>
              <a:rPr lang="zh-CN" altLang="zh-CN" dirty="0"/>
              <a:t>司网站功能及使用弊</a:t>
            </a:r>
            <a:r>
              <a:rPr lang="zh-CN" altLang="zh-CN" dirty="0" smtClean="0"/>
              <a:t>端</a:t>
            </a:r>
            <a:endParaRPr lang="en-US" altLang="zh-CN" dirty="0" smtClean="0"/>
          </a:p>
          <a:p>
            <a:pPr marL="0" indent="457200">
              <a:buNone/>
            </a:pPr>
            <a:r>
              <a:rPr lang="zh-CN" altLang="en-US" dirty="0" smtClean="0"/>
              <a:t>成员：</a:t>
            </a:r>
            <a:r>
              <a:rPr lang="zh-CN" altLang="zh-CN" dirty="0" smtClean="0"/>
              <a:t>李</a:t>
            </a:r>
            <a:r>
              <a:rPr lang="zh-CN" altLang="zh-CN" dirty="0"/>
              <a:t>辉总经</a:t>
            </a:r>
            <a:r>
              <a:rPr lang="zh-CN" altLang="zh-CN" dirty="0" smtClean="0"/>
              <a:t>理</a:t>
            </a:r>
            <a:r>
              <a:rPr lang="en-US" altLang="zh-CN" dirty="0" smtClean="0"/>
              <a:t>     </a:t>
            </a:r>
            <a:r>
              <a:rPr lang="zh-CN" altLang="zh-CN" dirty="0" smtClean="0"/>
              <a:t>王</a:t>
            </a:r>
            <a:r>
              <a:rPr lang="zh-CN" altLang="zh-CN" dirty="0"/>
              <a:t>士</a:t>
            </a:r>
            <a:r>
              <a:rPr lang="zh-CN" altLang="zh-CN" dirty="0" smtClean="0"/>
              <a:t>波</a:t>
            </a:r>
            <a:r>
              <a:rPr lang="en-US" altLang="zh-CN" dirty="0" smtClean="0"/>
              <a:t>    </a:t>
            </a:r>
            <a:r>
              <a:rPr lang="zh-CN" altLang="zh-CN" dirty="0" smtClean="0"/>
              <a:t>陈帅</a:t>
            </a:r>
            <a:endParaRPr lang="en-US" altLang="zh-CN" dirty="0" smtClean="0"/>
          </a:p>
          <a:p>
            <a:pPr marL="0" indent="457200">
              <a:buNone/>
            </a:pPr>
            <a:r>
              <a:rPr lang="zh-CN" altLang="en-US" dirty="0" smtClean="0"/>
              <a:t>对象：</a:t>
            </a:r>
            <a:r>
              <a:rPr lang="zh-CN" altLang="zh-CN" dirty="0" smtClean="0"/>
              <a:t>融</a:t>
            </a:r>
            <a:r>
              <a:rPr lang="zh-CN" altLang="zh-CN" dirty="0"/>
              <a:t>宝科技武汉分公司，武汉群翔软件有限公</a:t>
            </a:r>
            <a:r>
              <a:rPr lang="zh-CN" altLang="zh-CN" dirty="0" smtClean="0"/>
              <a:t>司</a:t>
            </a:r>
            <a:endParaRPr lang="en-US" altLang="zh-CN" dirty="0"/>
          </a:p>
          <a:p>
            <a:pPr marL="0" indent="457200">
              <a:buNone/>
            </a:pPr>
            <a:r>
              <a:rPr lang="zh-CN" altLang="en-US" dirty="0" smtClean="0"/>
              <a:t>时间：融宝  </a:t>
            </a:r>
            <a:r>
              <a:rPr lang="en-US" altLang="zh-CN" dirty="0" smtClean="0"/>
              <a:t>3</a:t>
            </a:r>
            <a:r>
              <a:rPr lang="zh-CN" altLang="en-US" dirty="0" smtClean="0"/>
              <a:t>月</a:t>
            </a:r>
            <a:r>
              <a:rPr lang="en-US" altLang="zh-CN" dirty="0" smtClean="0"/>
              <a:t>17</a:t>
            </a:r>
            <a:r>
              <a:rPr lang="zh-CN" altLang="en-US" dirty="0" smtClean="0"/>
              <a:t>日        群翔  </a:t>
            </a:r>
            <a:r>
              <a:rPr lang="en-US" altLang="zh-CN" dirty="0" smtClean="0"/>
              <a:t>3</a:t>
            </a:r>
            <a:r>
              <a:rPr lang="zh-CN" altLang="en-US" dirty="0" smtClean="0"/>
              <a:t>月</a:t>
            </a:r>
            <a:r>
              <a:rPr lang="en-US" altLang="zh-CN" dirty="0" smtClean="0"/>
              <a:t>18</a:t>
            </a:r>
            <a:r>
              <a:rPr lang="zh-CN" altLang="en-US" dirty="0" smtClean="0"/>
              <a:t>日</a:t>
            </a:r>
            <a:r>
              <a:rPr lang="en-US" altLang="zh-CN" dirty="0" smtClean="0"/>
              <a:t>—3</a:t>
            </a:r>
            <a:r>
              <a:rPr lang="zh-CN" altLang="en-US" dirty="0" smtClean="0"/>
              <a:t>月</a:t>
            </a:r>
            <a:r>
              <a:rPr lang="en-US" altLang="zh-CN" dirty="0" smtClean="0"/>
              <a:t>19</a:t>
            </a:r>
            <a:r>
              <a:rPr lang="zh-CN" altLang="en-US" dirty="0" smtClean="0"/>
              <a:t>日</a:t>
            </a:r>
            <a:endParaRPr lang="en-US" altLang="zh-CN" dirty="0" smtClean="0"/>
          </a:p>
          <a:p>
            <a:pPr marL="0" indent="457200">
              <a:buNone/>
            </a:pPr>
            <a:r>
              <a:rPr lang="zh-CN" altLang="en-US" dirty="0"/>
              <a:t>目</a:t>
            </a:r>
            <a:r>
              <a:rPr lang="zh-CN" altLang="en-US" dirty="0" smtClean="0"/>
              <a:t>的：通过实地考察和面谈，与</a:t>
            </a:r>
            <a:r>
              <a:rPr lang="en-US" altLang="zh-CN" dirty="0" smtClean="0"/>
              <a:t>P2P</a:t>
            </a:r>
            <a:r>
              <a:rPr lang="zh-CN" altLang="en-US" dirty="0" smtClean="0"/>
              <a:t>开发商互相了解，对比选择适合公司发展需要的开发商</a:t>
            </a:r>
            <a:endParaRPr lang="zh-CN" altLang="zh-CN" dirty="0"/>
          </a:p>
        </p:txBody>
      </p:sp>
    </p:spTree>
    <p:extLst>
      <p:ext uri="{BB962C8B-B14F-4D97-AF65-F5344CB8AC3E}">
        <p14:creationId xmlns:p14="http://schemas.microsoft.com/office/powerpoint/2010/main" val="2929502230"/>
      </p:ext>
    </p:extLst>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0" y="416902"/>
            <a:ext cx="3370263" cy="493714"/>
            <a:chOff x="0" y="619738"/>
            <a:chExt cx="3370216" cy="493480"/>
          </a:xfrm>
          <a:solidFill>
            <a:srgbClr val="BC8D51"/>
          </a:solidFill>
        </p:grpSpPr>
        <p:grpSp>
          <p:nvGrpSpPr>
            <p:cNvPr id="38" name="组合 37"/>
            <p:cNvGrpSpPr/>
            <p:nvPr/>
          </p:nvGrpSpPr>
          <p:grpSpPr>
            <a:xfrm>
              <a:off x="0" y="619738"/>
              <a:ext cx="3370216" cy="493480"/>
              <a:chOff x="0" y="288813"/>
              <a:chExt cx="3370216" cy="493480"/>
            </a:xfrm>
            <a:grpFill/>
          </p:grpSpPr>
          <p:sp>
            <p:nvSpPr>
              <p:cNvPr id="39" name="矩形 38"/>
              <p:cNvSpPr/>
              <p:nvPr/>
            </p:nvSpPr>
            <p:spPr>
              <a:xfrm>
                <a:off x="0" y="288813"/>
                <a:ext cx="3052812" cy="4934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D3565"/>
                  </a:solidFill>
                </a:endParaRPr>
              </a:p>
            </p:txBody>
          </p:sp>
          <p:sp>
            <p:nvSpPr>
              <p:cNvPr id="40" name="直角三角形 39"/>
              <p:cNvSpPr/>
              <p:nvPr/>
            </p:nvSpPr>
            <p:spPr>
              <a:xfrm>
                <a:off x="3052811" y="292636"/>
                <a:ext cx="317405" cy="4896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8698" name="文本框 40"/>
            <p:cNvSpPr txBox="1">
              <a:spLocks noChangeArrowheads="1"/>
            </p:cNvSpPr>
            <p:nvPr/>
          </p:nvSpPr>
          <p:spPr bwMode="auto">
            <a:xfrm>
              <a:off x="747697" y="638841"/>
              <a:ext cx="1642545" cy="461446"/>
            </a:xfrm>
            <a:prstGeom prst="rect">
              <a:avLst/>
            </a:prstGeom>
            <a:grpFill/>
            <a:ln w="9525">
              <a:noFill/>
              <a:miter lim="800000"/>
              <a:headEnd/>
              <a:tailEnd/>
            </a:ln>
          </p:spPr>
          <p:txBody>
            <a:bodyPr>
              <a:spAutoFit/>
            </a:bodyPr>
            <a:lstStyle/>
            <a:p>
              <a:r>
                <a:rPr lang="zh-CN" altLang="en-US" sz="2400" dirty="0">
                  <a:solidFill>
                    <a:schemeClr val="bg1"/>
                  </a:solidFill>
                  <a:latin typeface="微软雅黑" pitchFamily="34" charset="-122"/>
                  <a:ea typeface="微软雅黑" pitchFamily="34" charset="-122"/>
                </a:rPr>
                <a:t>网</a:t>
              </a:r>
              <a:r>
                <a:rPr lang="zh-CN" altLang="en-US" sz="2400" dirty="0" smtClean="0">
                  <a:solidFill>
                    <a:schemeClr val="bg1"/>
                  </a:solidFill>
                  <a:latin typeface="微软雅黑" pitchFamily="34" charset="-122"/>
                  <a:ea typeface="微软雅黑" pitchFamily="34" charset="-122"/>
                </a:rPr>
                <a:t>站开发</a:t>
              </a:r>
              <a:endParaRPr lang="en-US" altLang="zh-CN" sz="2400" dirty="0" smtClean="0">
                <a:solidFill>
                  <a:schemeClr val="bg1"/>
                </a:solidFill>
                <a:latin typeface="微软雅黑" pitchFamily="34" charset="-122"/>
                <a:ea typeface="微软雅黑" pitchFamily="34" charset="-122"/>
              </a:endParaRPr>
            </a:p>
          </p:txBody>
        </p:sp>
      </p:grpSp>
      <p:sp>
        <p:nvSpPr>
          <p:cNvPr id="28692" name="文本框 45"/>
          <p:cNvSpPr txBox="1">
            <a:spLocks noChangeArrowheads="1"/>
          </p:cNvSpPr>
          <p:nvPr/>
        </p:nvSpPr>
        <p:spPr bwMode="auto">
          <a:xfrm>
            <a:off x="165100" y="6322769"/>
            <a:ext cx="784225" cy="369887"/>
          </a:xfrm>
          <a:prstGeom prst="rect">
            <a:avLst/>
          </a:prstGeom>
          <a:noFill/>
          <a:ln w="9525">
            <a:noFill/>
            <a:miter lim="800000"/>
            <a:headEnd/>
            <a:tailEnd/>
          </a:ln>
        </p:spPr>
        <p:txBody>
          <a:bodyPr>
            <a:spAutoFit/>
          </a:bodyPr>
          <a:lstStyle/>
          <a:p>
            <a:r>
              <a:rPr lang="zh-CN" altLang="en-US" dirty="0">
                <a:solidFill>
                  <a:schemeClr val="bg1"/>
                </a:solidFill>
                <a:latin typeface="微软雅黑" pitchFamily="34" charset="-122"/>
                <a:ea typeface="微软雅黑" pitchFamily="34" charset="-122"/>
              </a:rPr>
              <a:t>页码</a:t>
            </a:r>
          </a:p>
        </p:txBody>
      </p:sp>
      <p:sp>
        <p:nvSpPr>
          <p:cNvPr id="2" name="矩形 1"/>
          <p:cNvSpPr/>
          <p:nvPr/>
        </p:nvSpPr>
        <p:spPr>
          <a:xfrm>
            <a:off x="747707" y="2128843"/>
            <a:ext cx="1598163" cy="914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购买模板</a:t>
            </a:r>
            <a:endParaRPr lang="zh-CN" altLang="en-US" dirty="0">
              <a:solidFill>
                <a:schemeClr val="bg1"/>
              </a:solidFill>
            </a:endParaRPr>
          </a:p>
        </p:txBody>
      </p:sp>
      <p:sp>
        <p:nvSpPr>
          <p:cNvPr id="3" name="右箭头 2"/>
          <p:cNvSpPr/>
          <p:nvPr/>
        </p:nvSpPr>
        <p:spPr>
          <a:xfrm>
            <a:off x="2557463" y="2143128"/>
            <a:ext cx="1571625" cy="104298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技术积累</a:t>
            </a:r>
            <a:endParaRPr lang="en-US" altLang="zh-CN" dirty="0" smtClean="0"/>
          </a:p>
          <a:p>
            <a:pPr algn="ctr"/>
            <a:r>
              <a:rPr lang="zh-CN" altLang="en-US" dirty="0" smtClean="0"/>
              <a:t>平台运营</a:t>
            </a:r>
            <a:endParaRPr lang="zh-CN" altLang="en-US" dirty="0"/>
          </a:p>
        </p:txBody>
      </p:sp>
      <p:sp>
        <p:nvSpPr>
          <p:cNvPr id="11" name="矩形 10"/>
          <p:cNvSpPr/>
          <p:nvPr/>
        </p:nvSpPr>
        <p:spPr>
          <a:xfrm>
            <a:off x="4129088" y="2124086"/>
            <a:ext cx="1598163" cy="914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二次开发</a:t>
            </a:r>
            <a:endParaRPr lang="zh-CN" altLang="en-US" dirty="0">
              <a:solidFill>
                <a:schemeClr val="bg1"/>
              </a:solidFill>
            </a:endParaRPr>
          </a:p>
        </p:txBody>
      </p:sp>
      <p:sp>
        <p:nvSpPr>
          <p:cNvPr id="12" name="右箭头 11"/>
          <p:cNvSpPr/>
          <p:nvPr/>
        </p:nvSpPr>
        <p:spPr>
          <a:xfrm>
            <a:off x="1526427" y="3186113"/>
            <a:ext cx="7426744" cy="642937"/>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组建团队</a:t>
            </a:r>
            <a:endParaRPr lang="zh-CN" altLang="en-US" dirty="0"/>
          </a:p>
        </p:txBody>
      </p:sp>
      <p:sp>
        <p:nvSpPr>
          <p:cNvPr id="18" name="右箭头 17"/>
          <p:cNvSpPr/>
          <p:nvPr/>
        </p:nvSpPr>
        <p:spPr>
          <a:xfrm>
            <a:off x="5770114" y="2143127"/>
            <a:ext cx="1571625" cy="104298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技术积累</a:t>
            </a:r>
            <a:endParaRPr lang="en-US" altLang="zh-CN" dirty="0" smtClean="0"/>
          </a:p>
          <a:p>
            <a:pPr algn="ctr"/>
            <a:r>
              <a:rPr lang="zh-CN" altLang="en-US" dirty="0" smtClean="0"/>
              <a:t>平台运营</a:t>
            </a:r>
            <a:endParaRPr lang="zh-CN" altLang="en-US" dirty="0"/>
          </a:p>
        </p:txBody>
      </p:sp>
      <p:sp>
        <p:nvSpPr>
          <p:cNvPr id="13" name="右箭头 12"/>
          <p:cNvSpPr/>
          <p:nvPr/>
        </p:nvSpPr>
        <p:spPr>
          <a:xfrm>
            <a:off x="5727251" y="1066801"/>
            <a:ext cx="3169788" cy="642937"/>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能力成熟</a:t>
            </a:r>
            <a:endParaRPr lang="zh-CN" altLang="en-US" dirty="0"/>
          </a:p>
        </p:txBody>
      </p:sp>
      <p:sp>
        <p:nvSpPr>
          <p:cNvPr id="22" name="矩形 21"/>
          <p:cNvSpPr/>
          <p:nvPr/>
        </p:nvSpPr>
        <p:spPr>
          <a:xfrm>
            <a:off x="7355008" y="2124086"/>
            <a:ext cx="1598163" cy="914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自主研发</a:t>
            </a:r>
            <a:endParaRPr lang="zh-CN" altLang="en-US" dirty="0">
              <a:solidFill>
                <a:schemeClr val="bg1"/>
              </a:solidFill>
            </a:endParaRPr>
          </a:p>
        </p:txBody>
      </p:sp>
      <p:sp>
        <p:nvSpPr>
          <p:cNvPr id="23" name="右箭头 22"/>
          <p:cNvSpPr/>
          <p:nvPr/>
        </p:nvSpPr>
        <p:spPr>
          <a:xfrm>
            <a:off x="1526426" y="1066801"/>
            <a:ext cx="4143375" cy="642937"/>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发现弊</a:t>
            </a:r>
            <a:r>
              <a:rPr lang="zh-CN" altLang="zh-CN" dirty="0" smtClean="0"/>
              <a:t>端</a:t>
            </a:r>
            <a:r>
              <a:rPr lang="zh-CN" altLang="en-US" dirty="0" smtClean="0"/>
              <a:t>、</a:t>
            </a:r>
            <a:r>
              <a:rPr lang="zh-CN" altLang="zh-CN" dirty="0" smtClean="0"/>
              <a:t>研</a:t>
            </a:r>
            <a:r>
              <a:rPr lang="zh-CN" altLang="zh-CN" dirty="0"/>
              <a:t>究流程</a:t>
            </a:r>
            <a:endParaRPr lang="zh-CN" altLang="en-US" dirty="0">
              <a:solidFill>
                <a:schemeClr val="bg1"/>
              </a:solidFill>
            </a:endParaRPr>
          </a:p>
        </p:txBody>
      </p:sp>
      <p:sp>
        <p:nvSpPr>
          <p:cNvPr id="14" name="矩形 13"/>
          <p:cNvSpPr/>
          <p:nvPr/>
        </p:nvSpPr>
        <p:spPr>
          <a:xfrm>
            <a:off x="1259008" y="4506010"/>
            <a:ext cx="9599492" cy="369332"/>
          </a:xfrm>
          <a:prstGeom prst="rect">
            <a:avLst/>
          </a:prstGeom>
        </p:spPr>
        <p:txBody>
          <a:bodyPr wrap="square">
            <a:spAutoFit/>
          </a:bodyPr>
          <a:lstStyle/>
          <a:p>
            <a:r>
              <a:rPr lang="zh-CN" altLang="zh-CN" dirty="0"/>
              <a:t>随着需求的变化，</a:t>
            </a:r>
            <a:r>
              <a:rPr lang="zh-CN" altLang="zh-CN" b="1" dirty="0"/>
              <a:t>没有一套系统会一成不变</a:t>
            </a:r>
            <a:r>
              <a:rPr lang="zh-CN" altLang="zh-CN" dirty="0"/>
              <a:t>的，但是未来需求的变化又存在</a:t>
            </a:r>
            <a:r>
              <a:rPr lang="zh-CN" altLang="zh-CN" b="1" dirty="0"/>
              <a:t>不可预料</a:t>
            </a:r>
            <a:r>
              <a:rPr lang="zh-CN" altLang="zh-CN" dirty="0"/>
              <a:t>的状况。</a:t>
            </a:r>
            <a:endParaRPr lang="zh-CN" altLang="en-US" dirty="0"/>
          </a:p>
        </p:txBody>
      </p:sp>
      <p:sp>
        <p:nvSpPr>
          <p:cNvPr id="15" name="矩形 14"/>
          <p:cNvSpPr/>
          <p:nvPr/>
        </p:nvSpPr>
        <p:spPr>
          <a:xfrm>
            <a:off x="1299534" y="5120373"/>
            <a:ext cx="9330366" cy="369332"/>
          </a:xfrm>
          <a:prstGeom prst="rect">
            <a:avLst/>
          </a:prstGeom>
        </p:spPr>
        <p:txBody>
          <a:bodyPr wrap="square">
            <a:spAutoFit/>
          </a:bodyPr>
          <a:lstStyle/>
          <a:p>
            <a:r>
              <a:rPr lang="zh-CN" altLang="zh-CN" dirty="0"/>
              <a:t>需要充分考虑平台应该具备的</a:t>
            </a:r>
            <a:r>
              <a:rPr lang="zh-CN" altLang="zh-CN" b="1" dirty="0"/>
              <a:t>功能需求</a:t>
            </a:r>
            <a:r>
              <a:rPr lang="zh-CN" altLang="zh-CN" dirty="0"/>
              <a:t>寻找优秀的</a:t>
            </a:r>
            <a:r>
              <a:rPr lang="zh-CN" altLang="zh-CN" b="1" dirty="0"/>
              <a:t>合作伙伴</a:t>
            </a:r>
            <a:r>
              <a:rPr lang="zh-CN" altLang="zh-CN" dirty="0"/>
              <a:t>定制开发并组建</a:t>
            </a:r>
            <a:r>
              <a:rPr lang="zh-CN" altLang="zh-CN" b="1" dirty="0"/>
              <a:t>研发团队</a:t>
            </a:r>
            <a:r>
              <a:rPr lang="zh-CN" altLang="zh-CN" dirty="0"/>
              <a:t>。</a:t>
            </a:r>
            <a:endParaRPr lang="zh-CN" altLang="en-US" dirty="0"/>
          </a:p>
        </p:txBody>
      </p:sp>
    </p:spTree>
    <p:extLst>
      <p:ext uri="{BB962C8B-B14F-4D97-AF65-F5344CB8AC3E}">
        <p14:creationId xmlns:p14="http://schemas.microsoft.com/office/powerpoint/2010/main" val="1370724367"/>
      </p:ext>
    </p:extLst>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0" y="416902"/>
            <a:ext cx="3929063" cy="493714"/>
            <a:chOff x="0" y="619738"/>
            <a:chExt cx="3370216" cy="493480"/>
          </a:xfrm>
          <a:solidFill>
            <a:srgbClr val="BC8D51"/>
          </a:solidFill>
        </p:grpSpPr>
        <p:grpSp>
          <p:nvGrpSpPr>
            <p:cNvPr id="38" name="组合 37"/>
            <p:cNvGrpSpPr/>
            <p:nvPr/>
          </p:nvGrpSpPr>
          <p:grpSpPr>
            <a:xfrm>
              <a:off x="0" y="619738"/>
              <a:ext cx="3370216" cy="493480"/>
              <a:chOff x="0" y="288813"/>
              <a:chExt cx="3370216" cy="493480"/>
            </a:xfrm>
            <a:grpFill/>
          </p:grpSpPr>
          <p:sp>
            <p:nvSpPr>
              <p:cNvPr id="39" name="矩形 38"/>
              <p:cNvSpPr/>
              <p:nvPr/>
            </p:nvSpPr>
            <p:spPr>
              <a:xfrm>
                <a:off x="0" y="288813"/>
                <a:ext cx="3052812" cy="4934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D3565"/>
                  </a:solidFill>
                </a:endParaRPr>
              </a:p>
            </p:txBody>
          </p:sp>
          <p:sp>
            <p:nvSpPr>
              <p:cNvPr id="40" name="直角三角形 39"/>
              <p:cNvSpPr/>
              <p:nvPr/>
            </p:nvSpPr>
            <p:spPr>
              <a:xfrm>
                <a:off x="3052811" y="292636"/>
                <a:ext cx="317405" cy="4896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8698" name="文本框 40"/>
            <p:cNvSpPr txBox="1">
              <a:spLocks noChangeArrowheads="1"/>
            </p:cNvSpPr>
            <p:nvPr/>
          </p:nvSpPr>
          <p:spPr bwMode="auto">
            <a:xfrm>
              <a:off x="0" y="638841"/>
              <a:ext cx="3052811" cy="461446"/>
            </a:xfrm>
            <a:prstGeom prst="rect">
              <a:avLst/>
            </a:prstGeom>
            <a:grpFill/>
            <a:ln w="9525">
              <a:noFill/>
              <a:miter lim="800000"/>
              <a:headEnd/>
              <a:tailEnd/>
            </a:ln>
          </p:spPr>
          <p:txBody>
            <a:bodyPr wrap="square">
              <a:spAutoFit/>
            </a:bodyPr>
            <a:lstStyle/>
            <a:p>
              <a:r>
                <a:rPr lang="zh-CN" altLang="en-US" sz="2400" dirty="0" smtClean="0">
                  <a:solidFill>
                    <a:schemeClr val="bg1"/>
                  </a:solidFill>
                  <a:latin typeface="微软雅黑" pitchFamily="34" charset="-122"/>
                  <a:ea typeface="微软雅黑" pitchFamily="34" charset="-122"/>
                </a:rPr>
                <a:t>二、考察总结</a:t>
              </a:r>
              <a:r>
                <a:rPr lang="en-US" altLang="zh-CN" sz="2400" dirty="0" smtClean="0">
                  <a:solidFill>
                    <a:schemeClr val="bg1"/>
                  </a:solidFill>
                  <a:latin typeface="微软雅黑" pitchFamily="34" charset="-122"/>
                  <a:ea typeface="微软雅黑" pitchFamily="34" charset="-122"/>
                </a:rPr>
                <a:t>—1</a:t>
              </a:r>
              <a:r>
                <a:rPr lang="zh-CN" altLang="en-US" sz="2400" dirty="0" smtClean="0">
                  <a:solidFill>
                    <a:schemeClr val="bg1"/>
                  </a:solidFill>
                  <a:latin typeface="微软雅黑" pitchFamily="34" charset="-122"/>
                  <a:ea typeface="微软雅黑" pitchFamily="34" charset="-122"/>
                </a:rPr>
                <a:t>、融宝</a:t>
              </a:r>
              <a:endParaRPr lang="en-US" altLang="zh-CN" sz="2400" dirty="0" smtClean="0">
                <a:solidFill>
                  <a:schemeClr val="bg1"/>
                </a:solidFill>
                <a:latin typeface="微软雅黑" pitchFamily="34" charset="-122"/>
                <a:ea typeface="微软雅黑" pitchFamily="34" charset="-122"/>
              </a:endParaRPr>
            </a:p>
          </p:txBody>
        </p:sp>
      </p:grpSp>
      <p:sp>
        <p:nvSpPr>
          <p:cNvPr id="28692" name="文本框 45"/>
          <p:cNvSpPr txBox="1">
            <a:spLocks noChangeArrowheads="1"/>
          </p:cNvSpPr>
          <p:nvPr/>
        </p:nvSpPr>
        <p:spPr bwMode="auto">
          <a:xfrm>
            <a:off x="1410489" y="1407869"/>
            <a:ext cx="784225" cy="369887"/>
          </a:xfrm>
          <a:prstGeom prst="rect">
            <a:avLst/>
          </a:prstGeom>
          <a:noFill/>
          <a:ln w="9525">
            <a:noFill/>
            <a:miter lim="800000"/>
            <a:headEnd/>
            <a:tailEnd/>
          </a:ln>
        </p:spPr>
        <p:txBody>
          <a:bodyPr>
            <a:spAutoFit/>
          </a:bodyPr>
          <a:lstStyle/>
          <a:p>
            <a:r>
              <a:rPr lang="zh-CN" altLang="en-US" dirty="0">
                <a:solidFill>
                  <a:schemeClr val="bg1"/>
                </a:solidFill>
                <a:latin typeface="微软雅黑" pitchFamily="34" charset="-122"/>
                <a:ea typeface="微软雅黑" pitchFamily="34" charset="-122"/>
              </a:rPr>
              <a:t>页码</a:t>
            </a:r>
          </a:p>
        </p:txBody>
      </p:sp>
      <p:sp>
        <p:nvSpPr>
          <p:cNvPr id="2" name="矩形 1"/>
          <p:cNvSpPr/>
          <p:nvPr/>
        </p:nvSpPr>
        <p:spPr>
          <a:xfrm>
            <a:off x="322263" y="992647"/>
            <a:ext cx="6096000" cy="1200329"/>
          </a:xfrm>
          <a:prstGeom prst="rect">
            <a:avLst/>
          </a:prstGeom>
        </p:spPr>
        <p:txBody>
          <a:bodyPr>
            <a:spAutoFit/>
          </a:bodyPr>
          <a:lstStyle/>
          <a:p>
            <a:pPr indent="457200"/>
            <a:r>
              <a:rPr lang="zh-CN" altLang="zh-CN" dirty="0"/>
              <a:t>融宝科技是一家专业从事</a:t>
            </a:r>
            <a:r>
              <a:rPr lang="en-US" altLang="zh-CN" dirty="0"/>
              <a:t>P2P</a:t>
            </a:r>
            <a:r>
              <a:rPr lang="zh-CN" altLang="zh-CN" dirty="0"/>
              <a:t>开发的软件公司，有成功案例，提出特色功能，技术实力没问题，网页版资金托管标准版开发</a:t>
            </a:r>
            <a:r>
              <a:rPr lang="en-US" altLang="zh-CN" dirty="0"/>
              <a:t>13.8</a:t>
            </a:r>
            <a:r>
              <a:rPr lang="zh-CN" altLang="zh-CN" dirty="0"/>
              <a:t>万，源代码</a:t>
            </a:r>
            <a:r>
              <a:rPr lang="en-US" altLang="zh-CN" dirty="0"/>
              <a:t>6.8</a:t>
            </a:r>
            <a:r>
              <a:rPr lang="zh-CN" altLang="zh-CN" dirty="0"/>
              <a:t>万，苹果和安卓手机</a:t>
            </a:r>
            <a:r>
              <a:rPr lang="en-US" altLang="zh-CN" dirty="0"/>
              <a:t>APP</a:t>
            </a:r>
            <a:r>
              <a:rPr lang="zh-CN" altLang="zh-CN" dirty="0"/>
              <a:t>开发</a:t>
            </a:r>
            <a:r>
              <a:rPr lang="en-US" altLang="zh-CN" dirty="0"/>
              <a:t>8</a:t>
            </a:r>
            <a:r>
              <a:rPr lang="zh-CN" altLang="zh-CN" dirty="0"/>
              <a:t>万，源代码</a:t>
            </a:r>
            <a:r>
              <a:rPr lang="en-US" altLang="zh-CN" dirty="0"/>
              <a:t>5</a:t>
            </a:r>
            <a:r>
              <a:rPr lang="zh-CN" altLang="zh-CN" dirty="0"/>
              <a:t>万，需要</a:t>
            </a:r>
            <a:r>
              <a:rPr lang="en-US" altLang="zh-CN" dirty="0"/>
              <a:t>2</a:t>
            </a:r>
            <a:r>
              <a:rPr lang="zh-CN" altLang="zh-CN" dirty="0"/>
              <a:t>个月研发周期。</a:t>
            </a:r>
            <a:endParaRPr lang="zh-CN" altLang="en-US" dirty="0"/>
          </a:p>
        </p:txBody>
      </p:sp>
      <p:pic>
        <p:nvPicPr>
          <p:cNvPr id="17" name="图片 16"/>
          <p:cNvPicPr/>
          <p:nvPr/>
        </p:nvPicPr>
        <p:blipFill>
          <a:blip r:embed="rId2" cstate="print"/>
          <a:srcRect/>
          <a:stretch>
            <a:fillRect/>
          </a:stretch>
        </p:blipFill>
        <p:spPr bwMode="auto">
          <a:xfrm>
            <a:off x="6530658" y="222571"/>
            <a:ext cx="5274310" cy="1970405"/>
          </a:xfrm>
          <a:prstGeom prst="rect">
            <a:avLst/>
          </a:prstGeom>
          <a:noFill/>
          <a:ln w="9525">
            <a:noFill/>
            <a:miter lim="800000"/>
            <a:headEnd/>
            <a:tailEnd/>
          </a:ln>
        </p:spPr>
      </p:pic>
      <p:sp>
        <p:nvSpPr>
          <p:cNvPr id="3" name="矩形 2"/>
          <p:cNvSpPr/>
          <p:nvPr/>
        </p:nvSpPr>
        <p:spPr>
          <a:xfrm>
            <a:off x="8313777" y="1194557"/>
            <a:ext cx="1107996" cy="369332"/>
          </a:xfrm>
          <a:prstGeom prst="rect">
            <a:avLst/>
          </a:prstGeom>
        </p:spPr>
        <p:txBody>
          <a:bodyPr wrap="none">
            <a:spAutoFit/>
          </a:bodyPr>
          <a:lstStyle/>
          <a:p>
            <a:r>
              <a:rPr lang="zh-CN" altLang="zh-CN" dirty="0"/>
              <a:t>债权转让</a:t>
            </a:r>
          </a:p>
        </p:txBody>
      </p:sp>
      <p:pic>
        <p:nvPicPr>
          <p:cNvPr id="19" name="图片 18"/>
          <p:cNvPicPr/>
          <p:nvPr/>
        </p:nvPicPr>
        <p:blipFill>
          <a:blip r:embed="rId3" cstate="print"/>
          <a:srcRect/>
          <a:stretch>
            <a:fillRect/>
          </a:stretch>
        </p:blipFill>
        <p:spPr bwMode="auto">
          <a:xfrm>
            <a:off x="215583" y="2372995"/>
            <a:ext cx="5274310" cy="3455035"/>
          </a:xfrm>
          <a:prstGeom prst="rect">
            <a:avLst/>
          </a:prstGeom>
          <a:noFill/>
          <a:ln w="9525">
            <a:noFill/>
            <a:miter lim="800000"/>
            <a:headEnd/>
            <a:tailEnd/>
          </a:ln>
        </p:spPr>
      </p:pic>
      <p:sp>
        <p:nvSpPr>
          <p:cNvPr id="5" name="矩形 4"/>
          <p:cNvSpPr/>
          <p:nvPr/>
        </p:nvSpPr>
        <p:spPr>
          <a:xfrm>
            <a:off x="4256127" y="2515672"/>
            <a:ext cx="1107996" cy="369332"/>
          </a:xfrm>
          <a:prstGeom prst="rect">
            <a:avLst/>
          </a:prstGeom>
        </p:spPr>
        <p:txBody>
          <a:bodyPr wrap="none">
            <a:spAutoFit/>
          </a:bodyPr>
          <a:lstStyle/>
          <a:p>
            <a:r>
              <a:rPr lang="zh-CN" altLang="zh-CN" dirty="0"/>
              <a:t>自动投标</a:t>
            </a:r>
            <a:endParaRPr lang="zh-CN" altLang="en-US" dirty="0"/>
          </a:p>
        </p:txBody>
      </p:sp>
      <p:pic>
        <p:nvPicPr>
          <p:cNvPr id="20" name="图片 19"/>
          <p:cNvPicPr/>
          <p:nvPr/>
        </p:nvPicPr>
        <p:blipFill>
          <a:blip r:embed="rId4" cstate="print"/>
          <a:srcRect/>
          <a:stretch>
            <a:fillRect/>
          </a:stretch>
        </p:blipFill>
        <p:spPr bwMode="auto">
          <a:xfrm>
            <a:off x="6230620" y="2515672"/>
            <a:ext cx="5274310" cy="3769995"/>
          </a:xfrm>
          <a:prstGeom prst="rect">
            <a:avLst/>
          </a:prstGeom>
          <a:noFill/>
          <a:ln w="9525">
            <a:noFill/>
            <a:miter lim="800000"/>
            <a:headEnd/>
            <a:tailEnd/>
          </a:ln>
        </p:spPr>
      </p:pic>
      <p:sp>
        <p:nvSpPr>
          <p:cNvPr id="6" name="矩形 5"/>
          <p:cNvSpPr/>
          <p:nvPr/>
        </p:nvSpPr>
        <p:spPr>
          <a:xfrm>
            <a:off x="8867775" y="2912507"/>
            <a:ext cx="2262158" cy="369332"/>
          </a:xfrm>
          <a:prstGeom prst="rect">
            <a:avLst/>
          </a:prstGeom>
        </p:spPr>
        <p:txBody>
          <a:bodyPr wrap="none">
            <a:spAutoFit/>
          </a:bodyPr>
          <a:lstStyle/>
          <a:p>
            <a:r>
              <a:rPr lang="zh-CN" altLang="zh-CN" dirty="0"/>
              <a:t>完善的文章发布机制</a:t>
            </a:r>
            <a:endParaRPr lang="zh-CN" altLang="en-US" dirty="0"/>
          </a:p>
        </p:txBody>
      </p:sp>
    </p:spTree>
    <p:extLst>
      <p:ext uri="{BB962C8B-B14F-4D97-AF65-F5344CB8AC3E}">
        <p14:creationId xmlns:p14="http://schemas.microsoft.com/office/powerpoint/2010/main" val="2242767019"/>
      </p:ext>
    </p:extLst>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0" y="416902"/>
            <a:ext cx="3671888" cy="493714"/>
            <a:chOff x="0" y="619738"/>
            <a:chExt cx="3370216" cy="493480"/>
          </a:xfrm>
          <a:solidFill>
            <a:srgbClr val="BC8D51"/>
          </a:solidFill>
        </p:grpSpPr>
        <p:grpSp>
          <p:nvGrpSpPr>
            <p:cNvPr id="38" name="组合 37"/>
            <p:cNvGrpSpPr/>
            <p:nvPr/>
          </p:nvGrpSpPr>
          <p:grpSpPr>
            <a:xfrm>
              <a:off x="0" y="619738"/>
              <a:ext cx="3370216" cy="493480"/>
              <a:chOff x="0" y="288813"/>
              <a:chExt cx="3370216" cy="493480"/>
            </a:xfrm>
            <a:grpFill/>
          </p:grpSpPr>
          <p:sp>
            <p:nvSpPr>
              <p:cNvPr id="39" name="矩形 38"/>
              <p:cNvSpPr/>
              <p:nvPr/>
            </p:nvSpPr>
            <p:spPr>
              <a:xfrm>
                <a:off x="0" y="288813"/>
                <a:ext cx="3052812" cy="4934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D3565"/>
                  </a:solidFill>
                </a:endParaRPr>
              </a:p>
            </p:txBody>
          </p:sp>
          <p:sp>
            <p:nvSpPr>
              <p:cNvPr id="40" name="直角三角形 39"/>
              <p:cNvSpPr/>
              <p:nvPr/>
            </p:nvSpPr>
            <p:spPr>
              <a:xfrm>
                <a:off x="3052811" y="292636"/>
                <a:ext cx="317405" cy="4896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8698" name="文本框 40"/>
            <p:cNvSpPr txBox="1">
              <a:spLocks noChangeArrowheads="1"/>
            </p:cNvSpPr>
            <p:nvPr/>
          </p:nvSpPr>
          <p:spPr bwMode="auto">
            <a:xfrm>
              <a:off x="0" y="638841"/>
              <a:ext cx="3201068" cy="461446"/>
            </a:xfrm>
            <a:prstGeom prst="rect">
              <a:avLst/>
            </a:prstGeom>
            <a:grpFill/>
            <a:ln w="9525">
              <a:noFill/>
              <a:miter lim="800000"/>
              <a:headEnd/>
              <a:tailEnd/>
            </a:ln>
          </p:spPr>
          <p:txBody>
            <a:bodyPr wrap="square">
              <a:spAutoFit/>
            </a:bodyPr>
            <a:lstStyle/>
            <a:p>
              <a:r>
                <a:rPr lang="zh-CN" altLang="en-US" sz="2400" dirty="0">
                  <a:solidFill>
                    <a:schemeClr val="bg1"/>
                  </a:solidFill>
                  <a:latin typeface="微软雅黑" pitchFamily="34" charset="-122"/>
                  <a:ea typeface="微软雅黑" pitchFamily="34" charset="-122"/>
                </a:rPr>
                <a:t>二、考察总结</a:t>
              </a:r>
              <a:r>
                <a:rPr lang="en-US" altLang="zh-CN" sz="2400" dirty="0">
                  <a:solidFill>
                    <a:schemeClr val="bg1"/>
                  </a:solidFill>
                  <a:latin typeface="微软雅黑" pitchFamily="34" charset="-122"/>
                  <a:ea typeface="微软雅黑" pitchFamily="34" charset="-122"/>
                </a:rPr>
                <a:t>—1</a:t>
              </a:r>
              <a:r>
                <a:rPr lang="zh-CN" altLang="en-US" sz="2400" dirty="0">
                  <a:solidFill>
                    <a:schemeClr val="bg1"/>
                  </a:solidFill>
                  <a:latin typeface="微软雅黑" pitchFamily="34" charset="-122"/>
                  <a:ea typeface="微软雅黑" pitchFamily="34" charset="-122"/>
                </a:rPr>
                <a:t>、融宝</a:t>
              </a:r>
              <a:endParaRPr lang="en-US" altLang="zh-CN" sz="2400" dirty="0">
                <a:solidFill>
                  <a:schemeClr val="bg1"/>
                </a:solidFill>
                <a:latin typeface="微软雅黑" pitchFamily="34" charset="-122"/>
                <a:ea typeface="微软雅黑" pitchFamily="34" charset="-122"/>
              </a:endParaRPr>
            </a:p>
          </p:txBody>
        </p:sp>
      </p:grpSp>
      <p:sp>
        <p:nvSpPr>
          <p:cNvPr id="28692" name="文本框 45"/>
          <p:cNvSpPr txBox="1">
            <a:spLocks noChangeArrowheads="1"/>
          </p:cNvSpPr>
          <p:nvPr/>
        </p:nvSpPr>
        <p:spPr bwMode="auto">
          <a:xfrm>
            <a:off x="1410489" y="1407869"/>
            <a:ext cx="784225" cy="369887"/>
          </a:xfrm>
          <a:prstGeom prst="rect">
            <a:avLst/>
          </a:prstGeom>
          <a:noFill/>
          <a:ln w="9525">
            <a:noFill/>
            <a:miter lim="800000"/>
            <a:headEnd/>
            <a:tailEnd/>
          </a:ln>
        </p:spPr>
        <p:txBody>
          <a:bodyPr>
            <a:spAutoFit/>
          </a:bodyPr>
          <a:lstStyle/>
          <a:p>
            <a:r>
              <a:rPr lang="zh-CN" altLang="en-US" dirty="0">
                <a:solidFill>
                  <a:schemeClr val="bg1"/>
                </a:solidFill>
                <a:latin typeface="微软雅黑" pitchFamily="34" charset="-122"/>
                <a:ea typeface="微软雅黑" pitchFamily="34" charset="-122"/>
              </a:rPr>
              <a:t>页码</a:t>
            </a:r>
          </a:p>
        </p:txBody>
      </p:sp>
      <p:pic>
        <p:nvPicPr>
          <p:cNvPr id="16" name="图片 15"/>
          <p:cNvPicPr/>
          <p:nvPr/>
        </p:nvPicPr>
        <p:blipFill>
          <a:blip r:embed="rId2" cstate="print"/>
          <a:srcRect/>
          <a:stretch>
            <a:fillRect/>
          </a:stretch>
        </p:blipFill>
        <p:spPr bwMode="auto">
          <a:xfrm>
            <a:off x="574402" y="1080208"/>
            <a:ext cx="5826397" cy="2091617"/>
          </a:xfrm>
          <a:prstGeom prst="rect">
            <a:avLst/>
          </a:prstGeom>
          <a:noFill/>
          <a:ln w="9525">
            <a:noFill/>
            <a:miter lim="800000"/>
            <a:headEnd/>
            <a:tailEnd/>
          </a:ln>
        </p:spPr>
      </p:pic>
      <p:sp>
        <p:nvSpPr>
          <p:cNvPr id="7" name="矩形 6"/>
          <p:cNvSpPr/>
          <p:nvPr/>
        </p:nvSpPr>
        <p:spPr>
          <a:xfrm>
            <a:off x="3355723" y="1223203"/>
            <a:ext cx="2492990" cy="369332"/>
          </a:xfrm>
          <a:prstGeom prst="rect">
            <a:avLst/>
          </a:prstGeom>
        </p:spPr>
        <p:txBody>
          <a:bodyPr wrap="none">
            <a:spAutoFit/>
          </a:bodyPr>
          <a:lstStyle/>
          <a:p>
            <a:r>
              <a:rPr lang="zh-CN" altLang="zh-CN" dirty="0"/>
              <a:t>完善的系统统计分析图</a:t>
            </a:r>
            <a:endParaRPr lang="zh-CN" altLang="en-US" dirty="0"/>
          </a:p>
        </p:txBody>
      </p:sp>
      <p:pic>
        <p:nvPicPr>
          <p:cNvPr id="18" name="图片 17"/>
          <p:cNvPicPr/>
          <p:nvPr/>
        </p:nvPicPr>
        <p:blipFill>
          <a:blip r:embed="rId3" cstate="print"/>
          <a:srcRect/>
          <a:stretch>
            <a:fillRect/>
          </a:stretch>
        </p:blipFill>
        <p:spPr bwMode="auto">
          <a:xfrm>
            <a:off x="574403" y="3214686"/>
            <a:ext cx="5826396" cy="2343151"/>
          </a:xfrm>
          <a:prstGeom prst="rect">
            <a:avLst/>
          </a:prstGeom>
          <a:noFill/>
          <a:ln w="9525">
            <a:noFill/>
            <a:miter lim="800000"/>
            <a:headEnd/>
            <a:tailEnd/>
          </a:ln>
        </p:spPr>
      </p:pic>
      <p:sp>
        <p:nvSpPr>
          <p:cNvPr id="8" name="矩形 7"/>
          <p:cNvSpPr/>
          <p:nvPr/>
        </p:nvSpPr>
        <p:spPr>
          <a:xfrm>
            <a:off x="4526340" y="5030272"/>
            <a:ext cx="1569660" cy="369332"/>
          </a:xfrm>
          <a:prstGeom prst="rect">
            <a:avLst/>
          </a:prstGeom>
        </p:spPr>
        <p:txBody>
          <a:bodyPr wrap="none">
            <a:spAutoFit/>
          </a:bodyPr>
          <a:lstStyle/>
          <a:p>
            <a:r>
              <a:rPr lang="zh-CN" altLang="zh-CN" dirty="0"/>
              <a:t>手动满标功能</a:t>
            </a:r>
            <a:endParaRPr lang="zh-CN" altLang="en-US" dirty="0"/>
          </a:p>
        </p:txBody>
      </p:sp>
      <p:pic>
        <p:nvPicPr>
          <p:cNvPr id="21" name="图片 20"/>
          <p:cNvPicPr/>
          <p:nvPr/>
        </p:nvPicPr>
        <p:blipFill>
          <a:blip r:embed="rId4" cstate="print"/>
          <a:srcRect/>
          <a:stretch>
            <a:fillRect/>
          </a:stretch>
        </p:blipFill>
        <p:spPr bwMode="auto">
          <a:xfrm>
            <a:off x="6673531" y="1777756"/>
            <a:ext cx="5518467" cy="2676452"/>
          </a:xfrm>
          <a:prstGeom prst="rect">
            <a:avLst/>
          </a:prstGeom>
          <a:noFill/>
          <a:ln w="9525">
            <a:noFill/>
            <a:miter lim="800000"/>
            <a:headEnd/>
            <a:tailEnd/>
          </a:ln>
        </p:spPr>
      </p:pic>
      <p:sp>
        <p:nvSpPr>
          <p:cNvPr id="9" name="矩形 8"/>
          <p:cNvSpPr/>
          <p:nvPr/>
        </p:nvSpPr>
        <p:spPr>
          <a:xfrm>
            <a:off x="8693958" y="1941350"/>
            <a:ext cx="2262158" cy="369332"/>
          </a:xfrm>
          <a:prstGeom prst="rect">
            <a:avLst/>
          </a:prstGeom>
        </p:spPr>
        <p:txBody>
          <a:bodyPr wrap="none">
            <a:spAutoFit/>
          </a:bodyPr>
          <a:lstStyle/>
          <a:p>
            <a:r>
              <a:rPr lang="zh-CN" altLang="zh-CN" dirty="0"/>
              <a:t>后台发标及投标限制</a:t>
            </a:r>
            <a:endParaRPr lang="zh-CN" altLang="en-US" dirty="0"/>
          </a:p>
        </p:txBody>
      </p:sp>
    </p:spTree>
    <p:extLst>
      <p:ext uri="{BB962C8B-B14F-4D97-AF65-F5344CB8AC3E}">
        <p14:creationId xmlns:p14="http://schemas.microsoft.com/office/powerpoint/2010/main" val="3570336573"/>
      </p:ext>
    </p:extLst>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0" y="416902"/>
            <a:ext cx="3671888" cy="493714"/>
            <a:chOff x="0" y="619738"/>
            <a:chExt cx="3370216" cy="493480"/>
          </a:xfrm>
          <a:solidFill>
            <a:srgbClr val="BC8D51"/>
          </a:solidFill>
        </p:grpSpPr>
        <p:grpSp>
          <p:nvGrpSpPr>
            <p:cNvPr id="38" name="组合 37"/>
            <p:cNvGrpSpPr/>
            <p:nvPr/>
          </p:nvGrpSpPr>
          <p:grpSpPr>
            <a:xfrm>
              <a:off x="0" y="619738"/>
              <a:ext cx="3370216" cy="493480"/>
              <a:chOff x="0" y="288813"/>
              <a:chExt cx="3370216" cy="493480"/>
            </a:xfrm>
            <a:grpFill/>
          </p:grpSpPr>
          <p:sp>
            <p:nvSpPr>
              <p:cNvPr id="39" name="矩形 38"/>
              <p:cNvSpPr/>
              <p:nvPr/>
            </p:nvSpPr>
            <p:spPr>
              <a:xfrm>
                <a:off x="0" y="288813"/>
                <a:ext cx="3052812" cy="4934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D3565"/>
                  </a:solidFill>
                </a:endParaRPr>
              </a:p>
            </p:txBody>
          </p:sp>
          <p:sp>
            <p:nvSpPr>
              <p:cNvPr id="40" name="直角三角形 39"/>
              <p:cNvSpPr/>
              <p:nvPr/>
            </p:nvSpPr>
            <p:spPr>
              <a:xfrm>
                <a:off x="3052811" y="292636"/>
                <a:ext cx="317405" cy="4896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8698" name="文本框 40"/>
            <p:cNvSpPr txBox="1">
              <a:spLocks noChangeArrowheads="1"/>
            </p:cNvSpPr>
            <p:nvPr/>
          </p:nvSpPr>
          <p:spPr bwMode="auto">
            <a:xfrm>
              <a:off x="0" y="638841"/>
              <a:ext cx="3211514" cy="461446"/>
            </a:xfrm>
            <a:prstGeom prst="rect">
              <a:avLst/>
            </a:prstGeom>
            <a:grpFill/>
            <a:ln w="9525">
              <a:noFill/>
              <a:miter lim="800000"/>
              <a:headEnd/>
              <a:tailEnd/>
            </a:ln>
          </p:spPr>
          <p:txBody>
            <a:bodyPr wrap="square">
              <a:spAutoFit/>
            </a:bodyPr>
            <a:lstStyle/>
            <a:p>
              <a:r>
                <a:rPr lang="zh-CN" altLang="en-US" sz="2400" dirty="0">
                  <a:solidFill>
                    <a:schemeClr val="bg1"/>
                  </a:solidFill>
                  <a:latin typeface="微软雅黑" pitchFamily="34" charset="-122"/>
                  <a:ea typeface="微软雅黑" pitchFamily="34" charset="-122"/>
                </a:rPr>
                <a:t>二、考察总结</a:t>
              </a:r>
              <a:r>
                <a:rPr lang="en-US" altLang="zh-CN" sz="2400" dirty="0">
                  <a:solidFill>
                    <a:schemeClr val="bg1"/>
                  </a:solidFill>
                  <a:latin typeface="微软雅黑" pitchFamily="34" charset="-122"/>
                  <a:ea typeface="微软雅黑" pitchFamily="34" charset="-122"/>
                </a:rPr>
                <a:t>—1</a:t>
              </a:r>
              <a:r>
                <a:rPr lang="zh-CN" altLang="en-US" sz="2400" dirty="0">
                  <a:solidFill>
                    <a:schemeClr val="bg1"/>
                  </a:solidFill>
                  <a:latin typeface="微软雅黑" pitchFamily="34" charset="-122"/>
                  <a:ea typeface="微软雅黑" pitchFamily="34" charset="-122"/>
                </a:rPr>
                <a:t>、融宝</a:t>
              </a:r>
              <a:endParaRPr lang="en-US" altLang="zh-CN" sz="2400" dirty="0">
                <a:solidFill>
                  <a:schemeClr val="bg1"/>
                </a:solidFill>
                <a:latin typeface="微软雅黑" pitchFamily="34" charset="-122"/>
                <a:ea typeface="微软雅黑" pitchFamily="34" charset="-122"/>
              </a:endParaRPr>
            </a:p>
          </p:txBody>
        </p:sp>
      </p:grpSp>
      <p:sp>
        <p:nvSpPr>
          <p:cNvPr id="28692" name="文本框 45"/>
          <p:cNvSpPr txBox="1">
            <a:spLocks noChangeArrowheads="1"/>
          </p:cNvSpPr>
          <p:nvPr/>
        </p:nvSpPr>
        <p:spPr bwMode="auto">
          <a:xfrm>
            <a:off x="1516895" y="1225306"/>
            <a:ext cx="9441618" cy="1754326"/>
          </a:xfrm>
          <a:prstGeom prst="rect">
            <a:avLst/>
          </a:prstGeom>
          <a:noFill/>
          <a:ln w="9525">
            <a:noFill/>
            <a:miter lim="800000"/>
            <a:headEnd/>
            <a:tailEnd/>
          </a:ln>
        </p:spPr>
        <p:txBody>
          <a:bodyPr wrap="square">
            <a:spAutoFit/>
          </a:bodyPr>
          <a:lstStyle/>
          <a:p>
            <a:pPr lvl="0" indent="457200"/>
            <a:r>
              <a:rPr lang="zh-CN" altLang="en-US" b="1" dirty="0" smtClean="0"/>
              <a:t>在</a:t>
            </a:r>
            <a:r>
              <a:rPr lang="zh-CN" altLang="en-US" b="1" dirty="0"/>
              <a:t>行业内都有很多成功案</a:t>
            </a:r>
            <a:r>
              <a:rPr lang="zh-CN" altLang="en-US" b="1" dirty="0" smtClean="0"/>
              <a:t>例的公司，</a:t>
            </a:r>
            <a:r>
              <a:rPr lang="zh-CN" altLang="en-US" b="1" dirty="0"/>
              <a:t>只要需求提的全面，技术实现都满足，看服务的话通过这一次考察还看不出</a:t>
            </a:r>
            <a:r>
              <a:rPr lang="zh-CN" altLang="en-US" b="1" dirty="0" smtClean="0"/>
              <a:t>来。</a:t>
            </a:r>
            <a:endParaRPr lang="en-US" altLang="zh-CN" b="1" dirty="0" smtClean="0"/>
          </a:p>
          <a:p>
            <a:pPr lvl="0" indent="457200"/>
            <a:r>
              <a:rPr lang="zh-CN" altLang="en-US" b="1" dirty="0" smtClean="0"/>
              <a:t>功</a:t>
            </a:r>
            <a:r>
              <a:rPr lang="zh-CN" altLang="en-US" b="1" dirty="0"/>
              <a:t>能上面了解到可以增加一些独特的功能包括：限额待收标、自动投标、投资限额、手动满标、定时发标、开标倒计时、发标预告、体验金、积分商城、文章栏目后台修改、约标、理财客户登记等</a:t>
            </a:r>
            <a:r>
              <a:rPr lang="zh-CN" altLang="en-US" b="1" dirty="0" smtClean="0"/>
              <a:t>。</a:t>
            </a:r>
            <a:endParaRPr lang="en-US" altLang="zh-CN" b="1" dirty="0" smtClean="0"/>
          </a:p>
          <a:p>
            <a:pPr lvl="0" indent="457200"/>
            <a:r>
              <a:rPr lang="zh-CN" altLang="en-US" b="1" dirty="0" smtClean="0"/>
              <a:t>但</a:t>
            </a:r>
            <a:r>
              <a:rPr lang="zh-CN" altLang="en-US" b="1" dirty="0"/>
              <a:t>是仅仅是依据需求通过技术实现很难满足公司将来的需求和变化</a:t>
            </a:r>
            <a:r>
              <a:rPr lang="zh-CN" altLang="en-US" b="1" dirty="0" smtClean="0"/>
              <a:t>。</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6128629"/>
      </p:ext>
    </p:extLst>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0" y="416902"/>
            <a:ext cx="4043363" cy="493714"/>
            <a:chOff x="0" y="619738"/>
            <a:chExt cx="3370216" cy="493480"/>
          </a:xfrm>
          <a:solidFill>
            <a:srgbClr val="BC8D51"/>
          </a:solidFill>
        </p:grpSpPr>
        <p:grpSp>
          <p:nvGrpSpPr>
            <p:cNvPr id="38" name="组合 37"/>
            <p:cNvGrpSpPr/>
            <p:nvPr/>
          </p:nvGrpSpPr>
          <p:grpSpPr>
            <a:xfrm>
              <a:off x="0" y="619738"/>
              <a:ext cx="3370216" cy="493480"/>
              <a:chOff x="0" y="288813"/>
              <a:chExt cx="3370216" cy="493480"/>
            </a:xfrm>
            <a:grpFill/>
          </p:grpSpPr>
          <p:sp>
            <p:nvSpPr>
              <p:cNvPr id="39" name="矩形 38"/>
              <p:cNvSpPr/>
              <p:nvPr/>
            </p:nvSpPr>
            <p:spPr>
              <a:xfrm>
                <a:off x="0" y="288813"/>
                <a:ext cx="3052812" cy="4934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D3565"/>
                  </a:solidFill>
                </a:endParaRPr>
              </a:p>
            </p:txBody>
          </p:sp>
          <p:sp>
            <p:nvSpPr>
              <p:cNvPr id="40" name="直角三角形 39"/>
              <p:cNvSpPr/>
              <p:nvPr/>
            </p:nvSpPr>
            <p:spPr>
              <a:xfrm>
                <a:off x="3052811" y="292636"/>
                <a:ext cx="317405" cy="4896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8698" name="文本框 40"/>
            <p:cNvSpPr txBox="1">
              <a:spLocks noChangeArrowheads="1"/>
            </p:cNvSpPr>
            <p:nvPr/>
          </p:nvSpPr>
          <p:spPr bwMode="auto">
            <a:xfrm>
              <a:off x="0" y="638841"/>
              <a:ext cx="2929587" cy="461446"/>
            </a:xfrm>
            <a:prstGeom prst="rect">
              <a:avLst/>
            </a:prstGeom>
            <a:grpFill/>
            <a:ln w="9525">
              <a:noFill/>
              <a:miter lim="800000"/>
              <a:headEnd/>
              <a:tailEnd/>
            </a:ln>
          </p:spPr>
          <p:txBody>
            <a:bodyPr wrap="square">
              <a:spAutoFit/>
            </a:bodyPr>
            <a:lstStyle/>
            <a:p>
              <a:r>
                <a:rPr lang="zh-CN" altLang="en-US" sz="2400" dirty="0">
                  <a:solidFill>
                    <a:schemeClr val="bg1"/>
                  </a:solidFill>
                  <a:latin typeface="微软雅黑" pitchFamily="34" charset="-122"/>
                  <a:ea typeface="微软雅黑" pitchFamily="34" charset="-122"/>
                </a:rPr>
                <a:t>二、考察总结</a:t>
              </a:r>
              <a:r>
                <a:rPr lang="en-US" altLang="zh-CN" sz="2400" dirty="0" smtClean="0">
                  <a:solidFill>
                    <a:schemeClr val="bg1"/>
                  </a:solidFill>
                  <a:latin typeface="微软雅黑" pitchFamily="34" charset="-122"/>
                  <a:ea typeface="微软雅黑" pitchFamily="34" charset="-122"/>
                </a:rPr>
                <a:t>—2</a:t>
              </a:r>
              <a:r>
                <a:rPr lang="zh-CN" altLang="en-US" sz="2400" dirty="0" smtClean="0">
                  <a:solidFill>
                    <a:schemeClr val="bg1"/>
                  </a:solidFill>
                  <a:latin typeface="微软雅黑" pitchFamily="34" charset="-122"/>
                  <a:ea typeface="微软雅黑" pitchFamily="34" charset="-122"/>
                </a:rPr>
                <a:t>、群翔</a:t>
              </a:r>
              <a:endParaRPr lang="en-US" altLang="zh-CN" sz="2400" dirty="0">
                <a:solidFill>
                  <a:schemeClr val="bg1"/>
                </a:solidFill>
                <a:latin typeface="微软雅黑" pitchFamily="34" charset="-122"/>
                <a:ea typeface="微软雅黑" pitchFamily="34" charset="-122"/>
              </a:endParaRPr>
            </a:p>
          </p:txBody>
        </p:sp>
      </p:grpSp>
      <p:sp>
        <p:nvSpPr>
          <p:cNvPr id="28692" name="文本框 45"/>
          <p:cNvSpPr txBox="1">
            <a:spLocks noChangeArrowheads="1"/>
          </p:cNvSpPr>
          <p:nvPr/>
        </p:nvSpPr>
        <p:spPr bwMode="auto">
          <a:xfrm>
            <a:off x="1516895" y="1225306"/>
            <a:ext cx="9441618" cy="923330"/>
          </a:xfrm>
          <a:prstGeom prst="rect">
            <a:avLst/>
          </a:prstGeom>
          <a:noFill/>
          <a:ln w="9525">
            <a:noFill/>
            <a:miter lim="800000"/>
            <a:headEnd/>
            <a:tailEnd/>
          </a:ln>
        </p:spPr>
        <p:txBody>
          <a:bodyPr wrap="square">
            <a:spAutoFit/>
          </a:bodyPr>
          <a:lstStyle/>
          <a:p>
            <a:pPr lvl="0" indent="457200"/>
            <a:r>
              <a:rPr lang="zh-CN" altLang="en-US" b="1" dirty="0"/>
              <a:t>群翔主张：不卖模板，不卖产品，而是通过完全了解客户的方方面面，之后，完全为客户提供全方位贴身顾问式服务，不仅包含网站设计。理由是如果不做充分的了解，在系统的底层架构设计会存在缺陷，对未来的需求变化尽可能做到可预料和可规划。</a:t>
            </a:r>
            <a:endParaRPr lang="zh-CN" altLang="en-US" dirty="0">
              <a:solidFill>
                <a:schemeClr val="bg1"/>
              </a:solidFill>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662155828"/>
              </p:ext>
            </p:extLst>
          </p:nvPr>
        </p:nvGraphicFramePr>
        <p:xfrm>
          <a:off x="2505076" y="2967832"/>
          <a:ext cx="7110412" cy="640080"/>
        </p:xfrm>
        <a:graphic>
          <a:graphicData uri="http://schemas.openxmlformats.org/drawingml/2006/table">
            <a:tbl>
              <a:tblPr firstRow="1" firstCol="1" bandRow="1"/>
              <a:tblGrid>
                <a:gridCol w="613813"/>
                <a:gridCol w="515603"/>
                <a:gridCol w="574530"/>
                <a:gridCol w="1119595"/>
                <a:gridCol w="1701600"/>
                <a:gridCol w="108054"/>
                <a:gridCol w="1244814"/>
                <a:gridCol w="1232403"/>
              </a:tblGrid>
              <a:tr h="0">
                <a:tc rowSpan="2">
                  <a:txBody>
                    <a:bodyPr/>
                    <a:lstStyle/>
                    <a:p>
                      <a:pPr marL="0" algn="just" defTabSz="914400" rtl="0" eaLnBrk="1" latinLnBrk="0" hangingPunct="1">
                        <a:spcAft>
                          <a:spcPts val="0"/>
                        </a:spcAft>
                        <a:tabLst>
                          <a:tab pos="1905000" algn="l"/>
                        </a:tabLst>
                      </a:pPr>
                      <a:r>
                        <a:rPr lang="zh-CN" altLang="en-US" sz="1400" b="1" kern="100" dirty="0" smtClean="0">
                          <a:solidFill>
                            <a:schemeClr val="tx1"/>
                          </a:solidFill>
                          <a:effectLst/>
                          <a:latin typeface="Times New Roman"/>
                          <a:ea typeface="宋体"/>
                          <a:cs typeface="+mn-cs"/>
                        </a:rPr>
                        <a:t>战略思想</a:t>
                      </a:r>
                      <a:endParaRPr lang="zh-CN" sz="1400" b="1" kern="100" dirty="0">
                        <a:solidFill>
                          <a:schemeClr val="tx1"/>
                        </a:solidFill>
                        <a:effectLst/>
                        <a:latin typeface="Times New Roman"/>
                        <a:ea typeface="宋体"/>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tabLst>
                          <a:tab pos="1905000" algn="l"/>
                        </a:tabLst>
                      </a:pPr>
                      <a:r>
                        <a:rPr lang="zh-CN" sz="1400" b="1" kern="100" dirty="0">
                          <a:effectLst/>
                          <a:latin typeface="Times New Roman"/>
                          <a:ea typeface="宋体"/>
                        </a:rPr>
                        <a:t>目标</a:t>
                      </a:r>
                      <a:endParaRPr lang="zh-CN" sz="105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tabLst>
                          <a:tab pos="1905000" algn="l"/>
                        </a:tabLst>
                      </a:pPr>
                      <a:r>
                        <a:rPr lang="zh-CN" sz="1400" b="1" kern="100">
                          <a:effectLst/>
                          <a:latin typeface="Times New Roman"/>
                          <a:ea typeface="宋体"/>
                        </a:rPr>
                        <a:t>合作资源</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1905000" algn="l"/>
                        </a:tabLst>
                      </a:pPr>
                      <a:r>
                        <a:rPr lang="zh-CN" sz="1400" b="1" kern="100" dirty="0">
                          <a:effectLst/>
                          <a:latin typeface="Times New Roman"/>
                          <a:ea typeface="宋体"/>
                        </a:rPr>
                        <a:t>关键业</a:t>
                      </a:r>
                      <a:r>
                        <a:rPr lang="zh-CN" sz="1400" b="1" kern="100" dirty="0" smtClean="0">
                          <a:effectLst/>
                          <a:latin typeface="Times New Roman"/>
                          <a:ea typeface="宋体"/>
                        </a:rPr>
                        <a:t>务</a:t>
                      </a:r>
                      <a:endParaRPr lang="zh-CN" sz="105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2">
                  <a:txBody>
                    <a:bodyPr/>
                    <a:lstStyle/>
                    <a:p>
                      <a:pPr marL="0" algn="ctr" defTabSz="914400" rtl="0" eaLnBrk="1" latinLnBrk="0" hangingPunct="1">
                        <a:spcAft>
                          <a:spcPts val="0"/>
                        </a:spcAft>
                        <a:tabLst>
                          <a:tab pos="1905000" algn="l"/>
                        </a:tabLst>
                      </a:pPr>
                      <a:r>
                        <a:rPr lang="zh-CN" altLang="en-US" sz="1400" b="1" kern="100" dirty="0" smtClean="0">
                          <a:solidFill>
                            <a:schemeClr val="tx1"/>
                          </a:solidFill>
                          <a:effectLst/>
                          <a:latin typeface="Times New Roman"/>
                          <a:ea typeface="宋体"/>
                          <a:cs typeface="+mn-cs"/>
                        </a:rPr>
                        <a:t>产品定位</a:t>
                      </a:r>
                      <a:endParaRPr lang="en-US" altLang="zh-CN" sz="1400" b="1" kern="100" dirty="0" smtClean="0">
                        <a:solidFill>
                          <a:schemeClr val="tx1"/>
                        </a:solidFill>
                        <a:effectLst/>
                        <a:latin typeface="Times New Roman"/>
                        <a:ea typeface="宋体"/>
                        <a:cs typeface="+mn-cs"/>
                      </a:endParaRPr>
                    </a:p>
                    <a:p>
                      <a:pPr marL="0" algn="ctr" defTabSz="914400" rtl="0" eaLnBrk="1" latinLnBrk="0" hangingPunct="1">
                        <a:spcAft>
                          <a:spcPts val="0"/>
                        </a:spcAft>
                        <a:tabLst>
                          <a:tab pos="1905000" algn="l"/>
                        </a:tabLst>
                      </a:pPr>
                      <a:r>
                        <a:rPr lang="zh-CN" altLang="en-US" sz="1400" b="1" kern="100" dirty="0" smtClean="0">
                          <a:solidFill>
                            <a:schemeClr val="tx1"/>
                          </a:solidFill>
                          <a:effectLst/>
                          <a:latin typeface="Times New Roman"/>
                          <a:ea typeface="宋体"/>
                          <a:cs typeface="+mn-cs"/>
                        </a:rPr>
                        <a:t>打动市场的价值主张</a:t>
                      </a:r>
                      <a:endParaRPr lang="zh-CN" sz="1400" b="1" kern="100" dirty="0">
                        <a:solidFill>
                          <a:schemeClr val="tx1"/>
                        </a:solidFill>
                        <a:effectLst/>
                        <a:latin typeface="Times New Roman"/>
                        <a:ea typeface="宋体"/>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a:txBody>
                    <a:bodyPr/>
                    <a:lstStyle/>
                    <a:p>
                      <a:pPr algn="ctr">
                        <a:spcAft>
                          <a:spcPts val="0"/>
                        </a:spcAft>
                        <a:tabLst>
                          <a:tab pos="1905000" algn="l"/>
                        </a:tabLst>
                      </a:pPr>
                      <a:r>
                        <a:rPr lang="zh-CN" sz="1400" b="1" kern="100">
                          <a:effectLst/>
                          <a:latin typeface="Times New Roman"/>
                          <a:ea typeface="宋体"/>
                        </a:rPr>
                        <a:t>渠道</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tabLst>
                          <a:tab pos="1905000" algn="l"/>
                        </a:tabLst>
                      </a:pPr>
                      <a:r>
                        <a:rPr lang="zh-CN" altLang="en-US" sz="1400" b="1" kern="100" dirty="0" smtClean="0">
                          <a:effectLst/>
                          <a:latin typeface="Times New Roman"/>
                          <a:ea typeface="宋体"/>
                        </a:rPr>
                        <a:t>不同</a:t>
                      </a:r>
                      <a:r>
                        <a:rPr lang="zh-CN" sz="1400" b="1" kern="100" dirty="0" smtClean="0">
                          <a:effectLst/>
                          <a:latin typeface="Times New Roman"/>
                          <a:ea typeface="宋体"/>
                        </a:rPr>
                        <a:t>细</a:t>
                      </a:r>
                      <a:r>
                        <a:rPr lang="zh-CN" sz="1400" b="1" kern="100" dirty="0">
                          <a:effectLst/>
                          <a:latin typeface="Times New Roman"/>
                          <a:ea typeface="宋体"/>
                        </a:rPr>
                        <a:t>分市场</a:t>
                      </a:r>
                      <a:endParaRPr lang="zh-CN" sz="105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tabLst>
                          <a:tab pos="1905000" algn="l"/>
                        </a:tabLst>
                      </a:pPr>
                      <a:r>
                        <a:rPr lang="zh-CN" altLang="en-US" sz="1400" b="1" kern="100" dirty="0" smtClean="0">
                          <a:effectLst/>
                          <a:latin typeface="Times New Roman"/>
                          <a:ea typeface="宋体"/>
                        </a:rPr>
                        <a:t>核心资源</a:t>
                      </a:r>
                      <a:endParaRPr lang="zh-CN" sz="105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zh-CN" altLang="en-US"/>
                    </a:p>
                  </a:txBody>
                  <a:tcPr/>
                </a:tc>
                <a:tc hMerge="1" vMerge="1">
                  <a:txBody>
                    <a:bodyPr/>
                    <a:lstStyle/>
                    <a:p>
                      <a:endParaRPr lang="zh-CN" altLang="en-US"/>
                    </a:p>
                  </a:txBody>
                  <a:tcPr/>
                </a:tc>
                <a:tc>
                  <a:txBody>
                    <a:bodyPr/>
                    <a:lstStyle/>
                    <a:p>
                      <a:pPr algn="ctr">
                        <a:spcAft>
                          <a:spcPts val="0"/>
                        </a:spcAft>
                        <a:tabLst>
                          <a:tab pos="1905000" algn="l"/>
                        </a:tabLst>
                      </a:pPr>
                      <a:r>
                        <a:rPr lang="zh-CN" altLang="en-US" sz="1400" b="1" kern="100" dirty="0" smtClean="0">
                          <a:effectLst/>
                          <a:latin typeface="Times New Roman"/>
                          <a:ea typeface="宋体"/>
                        </a:rPr>
                        <a:t>维护</a:t>
                      </a:r>
                      <a:r>
                        <a:rPr lang="zh-CN" sz="1400" b="1" kern="100" dirty="0" smtClean="0">
                          <a:effectLst/>
                          <a:latin typeface="Times New Roman"/>
                          <a:ea typeface="宋体"/>
                        </a:rPr>
                        <a:t>客</a:t>
                      </a:r>
                      <a:r>
                        <a:rPr lang="zh-CN" sz="1400" b="1" kern="100" dirty="0">
                          <a:effectLst/>
                          <a:latin typeface="Times New Roman"/>
                          <a:ea typeface="宋体"/>
                        </a:rPr>
                        <a:t>户关系</a:t>
                      </a:r>
                      <a:endParaRPr lang="zh-CN" sz="105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0">
                <a:tc gridSpan="5">
                  <a:txBody>
                    <a:bodyPr/>
                    <a:lstStyle/>
                    <a:p>
                      <a:pPr algn="ctr">
                        <a:spcAft>
                          <a:spcPts val="0"/>
                        </a:spcAft>
                        <a:tabLst>
                          <a:tab pos="819150" algn="l"/>
                          <a:tab pos="4095750" algn="l"/>
                        </a:tabLst>
                      </a:pPr>
                      <a:r>
                        <a:rPr lang="zh-CN" sz="1400" b="1" kern="100">
                          <a:effectLst/>
                          <a:latin typeface="Times New Roman"/>
                          <a:ea typeface="宋体"/>
                        </a:rPr>
                        <a:t>成本</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tabLst>
                          <a:tab pos="1905000" algn="l"/>
                        </a:tabLst>
                      </a:pPr>
                      <a:r>
                        <a:rPr lang="zh-CN" sz="1400" b="1" kern="100" dirty="0">
                          <a:effectLst/>
                          <a:latin typeface="Times New Roman"/>
                          <a:ea typeface="宋体"/>
                        </a:rPr>
                        <a:t>收入</a:t>
                      </a:r>
                      <a:endParaRPr lang="zh-CN" sz="105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bl>
          </a:graphicData>
        </a:graphic>
      </p:graphicFrame>
      <p:sp>
        <p:nvSpPr>
          <p:cNvPr id="7" name="椭圆 6"/>
          <p:cNvSpPr/>
          <p:nvPr/>
        </p:nvSpPr>
        <p:spPr>
          <a:xfrm>
            <a:off x="2657475" y="2314575"/>
            <a:ext cx="1571625" cy="47148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人</a:t>
            </a:r>
            <a:endParaRPr lang="zh-CN" altLang="en-US" dirty="0"/>
          </a:p>
        </p:txBody>
      </p:sp>
      <p:sp>
        <p:nvSpPr>
          <p:cNvPr id="14" name="椭圆 13"/>
          <p:cNvSpPr/>
          <p:nvPr/>
        </p:nvSpPr>
        <p:spPr>
          <a:xfrm>
            <a:off x="5038725" y="2314575"/>
            <a:ext cx="1571625" cy="47148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财</a:t>
            </a:r>
            <a:endParaRPr lang="zh-CN" altLang="en-US" dirty="0"/>
          </a:p>
        </p:txBody>
      </p:sp>
      <p:sp>
        <p:nvSpPr>
          <p:cNvPr id="15" name="椭圆 14"/>
          <p:cNvSpPr/>
          <p:nvPr/>
        </p:nvSpPr>
        <p:spPr>
          <a:xfrm>
            <a:off x="7648575" y="2314575"/>
            <a:ext cx="1571625" cy="47148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a:t>
            </a:r>
            <a:endParaRPr lang="zh-CN" altLang="en-US" dirty="0"/>
          </a:p>
        </p:txBody>
      </p:sp>
      <p:sp>
        <p:nvSpPr>
          <p:cNvPr id="9" name="圆角矩形 8"/>
          <p:cNvSpPr/>
          <p:nvPr/>
        </p:nvSpPr>
        <p:spPr>
          <a:xfrm>
            <a:off x="2048076" y="4550568"/>
            <a:ext cx="1971675" cy="78581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平台</a:t>
            </a:r>
            <a:endParaRPr lang="zh-CN" altLang="en-US" dirty="0"/>
          </a:p>
        </p:txBody>
      </p:sp>
      <p:sp>
        <p:nvSpPr>
          <p:cNvPr id="10" name="矩形 9"/>
          <p:cNvSpPr/>
          <p:nvPr/>
        </p:nvSpPr>
        <p:spPr>
          <a:xfrm>
            <a:off x="4772025" y="4143375"/>
            <a:ext cx="2300288" cy="6429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P2P</a:t>
            </a:r>
            <a:r>
              <a:rPr lang="zh-CN" altLang="zh-CN" dirty="0"/>
              <a:t>平台系统（企业宣传和投融资）</a:t>
            </a:r>
            <a:endParaRPr lang="zh-CN" altLang="en-US" dirty="0"/>
          </a:p>
        </p:txBody>
      </p:sp>
      <p:sp>
        <p:nvSpPr>
          <p:cNvPr id="18" name="矩形 17"/>
          <p:cNvSpPr/>
          <p:nvPr/>
        </p:nvSpPr>
        <p:spPr>
          <a:xfrm>
            <a:off x="7867650" y="4171950"/>
            <a:ext cx="2300288" cy="6429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客户管理系统（客户关系管理提高用户流量和粘度）</a:t>
            </a:r>
            <a:endParaRPr lang="zh-CN" altLang="en-US" dirty="0"/>
          </a:p>
        </p:txBody>
      </p:sp>
      <p:sp>
        <p:nvSpPr>
          <p:cNvPr id="19" name="矩形 18"/>
          <p:cNvSpPr/>
          <p:nvPr/>
        </p:nvSpPr>
        <p:spPr>
          <a:xfrm>
            <a:off x="7912894" y="5157786"/>
            <a:ext cx="2300288" cy="6429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人力资源管理系统（管理人员</a:t>
            </a:r>
            <a:r>
              <a:rPr lang="zh-CN" altLang="zh-CN" dirty="0" smtClean="0"/>
              <a:t>））</a:t>
            </a:r>
            <a:r>
              <a:rPr lang="zh-CN" altLang="en-US" dirty="0" smtClean="0"/>
              <a:t>等</a:t>
            </a:r>
            <a:endParaRPr lang="zh-CN" altLang="en-US" dirty="0"/>
          </a:p>
        </p:txBody>
      </p:sp>
      <p:sp>
        <p:nvSpPr>
          <p:cNvPr id="20" name="矩形 19"/>
          <p:cNvSpPr/>
          <p:nvPr/>
        </p:nvSpPr>
        <p:spPr>
          <a:xfrm>
            <a:off x="4772025" y="5195887"/>
            <a:ext cx="2300288" cy="6429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办公自动化</a:t>
            </a:r>
            <a:r>
              <a:rPr lang="en-US" altLang="zh-CN" dirty="0"/>
              <a:t>OA</a:t>
            </a:r>
            <a:r>
              <a:rPr lang="zh-CN" altLang="zh-CN" dirty="0"/>
              <a:t>系统（提高办公协作效率）</a:t>
            </a:r>
            <a:endParaRPr lang="zh-CN" altLang="en-US" dirty="0"/>
          </a:p>
        </p:txBody>
      </p:sp>
    </p:spTree>
    <p:extLst>
      <p:ext uri="{BB962C8B-B14F-4D97-AF65-F5344CB8AC3E}">
        <p14:creationId xmlns:p14="http://schemas.microsoft.com/office/powerpoint/2010/main" val="569685919"/>
      </p:ext>
    </p:extLst>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0" y="416902"/>
            <a:ext cx="3370263" cy="493714"/>
            <a:chOff x="0" y="619738"/>
            <a:chExt cx="3370216" cy="493480"/>
          </a:xfrm>
          <a:solidFill>
            <a:srgbClr val="BC8D51"/>
          </a:solidFill>
        </p:grpSpPr>
        <p:grpSp>
          <p:nvGrpSpPr>
            <p:cNvPr id="38" name="组合 37"/>
            <p:cNvGrpSpPr/>
            <p:nvPr/>
          </p:nvGrpSpPr>
          <p:grpSpPr>
            <a:xfrm>
              <a:off x="0" y="619738"/>
              <a:ext cx="3370216" cy="493480"/>
              <a:chOff x="0" y="288813"/>
              <a:chExt cx="3370216" cy="493480"/>
            </a:xfrm>
            <a:grpFill/>
          </p:grpSpPr>
          <p:sp>
            <p:nvSpPr>
              <p:cNvPr id="39" name="矩形 38"/>
              <p:cNvSpPr/>
              <p:nvPr/>
            </p:nvSpPr>
            <p:spPr>
              <a:xfrm>
                <a:off x="0" y="288813"/>
                <a:ext cx="3052812" cy="4934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D3565"/>
                  </a:solidFill>
                </a:endParaRPr>
              </a:p>
            </p:txBody>
          </p:sp>
          <p:sp>
            <p:nvSpPr>
              <p:cNvPr id="40" name="直角三角形 39"/>
              <p:cNvSpPr/>
              <p:nvPr/>
            </p:nvSpPr>
            <p:spPr>
              <a:xfrm>
                <a:off x="3052811" y="292636"/>
                <a:ext cx="317405" cy="4896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8698" name="文本框 40"/>
            <p:cNvSpPr txBox="1">
              <a:spLocks noChangeArrowheads="1"/>
            </p:cNvSpPr>
            <p:nvPr/>
          </p:nvSpPr>
          <p:spPr bwMode="auto">
            <a:xfrm>
              <a:off x="747697" y="638841"/>
              <a:ext cx="2024040" cy="461446"/>
            </a:xfrm>
            <a:prstGeom prst="rect">
              <a:avLst/>
            </a:prstGeom>
            <a:grpFill/>
            <a:ln w="9525">
              <a:noFill/>
              <a:miter lim="800000"/>
              <a:headEnd/>
              <a:tailEnd/>
            </a:ln>
          </p:spPr>
          <p:txBody>
            <a:bodyPr wrap="square">
              <a:spAutoFit/>
            </a:bodyPr>
            <a:lstStyle/>
            <a:p>
              <a:r>
                <a:rPr lang="zh-CN" altLang="en-US" sz="2400" dirty="0" smtClean="0">
                  <a:solidFill>
                    <a:schemeClr val="bg1"/>
                  </a:solidFill>
                  <a:latin typeface="微软雅黑" pitchFamily="34" charset="-122"/>
                  <a:ea typeface="微软雅黑" pitchFamily="34" charset="-122"/>
                </a:rPr>
                <a:t>推广宣传一</a:t>
              </a:r>
              <a:endParaRPr lang="zh-CN" altLang="en-US" sz="2400" dirty="0">
                <a:solidFill>
                  <a:schemeClr val="bg1"/>
                </a:solidFill>
                <a:latin typeface="微软雅黑" pitchFamily="34" charset="-122"/>
                <a:ea typeface="微软雅黑" pitchFamily="34" charset="-122"/>
              </a:endParaRPr>
            </a:p>
          </p:txBody>
        </p:sp>
      </p:grpSp>
      <p:sp>
        <p:nvSpPr>
          <p:cNvPr id="28692" name="文本框 45"/>
          <p:cNvSpPr txBox="1">
            <a:spLocks noChangeArrowheads="1"/>
          </p:cNvSpPr>
          <p:nvPr/>
        </p:nvSpPr>
        <p:spPr bwMode="auto">
          <a:xfrm>
            <a:off x="165100" y="6322769"/>
            <a:ext cx="784225" cy="369887"/>
          </a:xfrm>
          <a:prstGeom prst="rect">
            <a:avLst/>
          </a:prstGeom>
          <a:noFill/>
          <a:ln w="9525">
            <a:noFill/>
            <a:miter lim="800000"/>
            <a:headEnd/>
            <a:tailEnd/>
          </a:ln>
        </p:spPr>
        <p:txBody>
          <a:bodyPr>
            <a:spAutoFit/>
          </a:bodyPr>
          <a:lstStyle/>
          <a:p>
            <a:r>
              <a:rPr lang="zh-CN" altLang="en-US" dirty="0">
                <a:solidFill>
                  <a:schemeClr val="bg1"/>
                </a:solidFill>
                <a:latin typeface="微软雅黑" pitchFamily="34" charset="-122"/>
                <a:ea typeface="微软雅黑" pitchFamily="34" charset="-122"/>
              </a:rPr>
              <a:t>页码</a:t>
            </a:r>
          </a:p>
        </p:txBody>
      </p:sp>
      <p:sp>
        <p:nvSpPr>
          <p:cNvPr id="26" name="右箭头标注 25"/>
          <p:cNvSpPr/>
          <p:nvPr/>
        </p:nvSpPr>
        <p:spPr>
          <a:xfrm>
            <a:off x="1526428" y="1871663"/>
            <a:ext cx="2045448" cy="757237"/>
          </a:xfrm>
          <a:prstGeom prst="rightArrowCallou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注册用户</a:t>
            </a:r>
            <a:endParaRPr lang="zh-CN" altLang="en-US" dirty="0"/>
          </a:p>
        </p:txBody>
      </p:sp>
      <p:sp>
        <p:nvSpPr>
          <p:cNvPr id="32" name="右箭头标注 31"/>
          <p:cNvSpPr/>
          <p:nvPr/>
        </p:nvSpPr>
        <p:spPr>
          <a:xfrm>
            <a:off x="3724276" y="1871663"/>
            <a:ext cx="2045448" cy="757237"/>
          </a:xfrm>
          <a:prstGeom prst="rightArrowCallou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投资用户</a:t>
            </a:r>
            <a:endParaRPr lang="zh-CN" altLang="en-US" dirty="0"/>
          </a:p>
        </p:txBody>
      </p:sp>
      <p:sp>
        <p:nvSpPr>
          <p:cNvPr id="33" name="右箭头标注 32"/>
          <p:cNvSpPr/>
          <p:nvPr/>
        </p:nvSpPr>
        <p:spPr>
          <a:xfrm>
            <a:off x="7815172" y="1871663"/>
            <a:ext cx="2045448" cy="757237"/>
          </a:xfrm>
          <a:prstGeom prst="rightArrowCallou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忠诚</a:t>
            </a:r>
            <a:r>
              <a:rPr lang="zh-CN" altLang="en-US" dirty="0" smtClean="0"/>
              <a:t>用户</a:t>
            </a:r>
            <a:endParaRPr lang="zh-CN" altLang="en-US" dirty="0"/>
          </a:p>
        </p:txBody>
      </p:sp>
      <p:sp>
        <p:nvSpPr>
          <p:cNvPr id="35" name="右箭头标注 34"/>
          <p:cNvSpPr/>
          <p:nvPr/>
        </p:nvSpPr>
        <p:spPr>
          <a:xfrm>
            <a:off x="5769724" y="1871662"/>
            <a:ext cx="2045448" cy="757237"/>
          </a:xfrm>
          <a:prstGeom prst="rightArrowCallou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核心</a:t>
            </a:r>
            <a:r>
              <a:rPr lang="zh-CN" altLang="en-US" dirty="0" smtClean="0"/>
              <a:t>用户</a:t>
            </a:r>
            <a:endParaRPr lang="zh-CN" altLang="en-US" dirty="0"/>
          </a:p>
        </p:txBody>
      </p:sp>
      <p:sp>
        <p:nvSpPr>
          <p:cNvPr id="27" name="流程图: 过程 26"/>
          <p:cNvSpPr/>
          <p:nvPr/>
        </p:nvSpPr>
        <p:spPr>
          <a:xfrm>
            <a:off x="10003495" y="1871663"/>
            <a:ext cx="1257300" cy="757238"/>
          </a:xfrm>
          <a:prstGeom prst="flowChartProcess">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VIP</a:t>
            </a:r>
            <a:endParaRPr lang="zh-CN" altLang="en-US" b="1" dirty="0"/>
          </a:p>
        </p:txBody>
      </p:sp>
      <p:sp>
        <p:nvSpPr>
          <p:cNvPr id="28" name="矩形 27"/>
          <p:cNvSpPr/>
          <p:nvPr/>
        </p:nvSpPr>
        <p:spPr>
          <a:xfrm>
            <a:off x="0" y="1001732"/>
            <a:ext cx="6096000" cy="5078313"/>
          </a:xfrm>
          <a:prstGeom prst="rect">
            <a:avLst/>
          </a:prstGeom>
        </p:spPr>
        <p:txBody>
          <a:bodyPr>
            <a:spAutoFit/>
          </a:bodyPr>
          <a:lstStyle/>
          <a:p>
            <a:pPr>
              <a:lnSpc>
                <a:spcPct val="150000"/>
              </a:lnSpc>
            </a:pPr>
            <a:r>
              <a:rPr lang="en-US" altLang="zh-CN" dirty="0"/>
              <a:t>1.</a:t>
            </a:r>
            <a:r>
              <a:rPr lang="zh-CN" altLang="zh-CN" dirty="0"/>
              <a:t>目标，如：</a:t>
            </a:r>
            <a:r>
              <a:rPr lang="en-US" altLang="zh-CN" dirty="0"/>
              <a:t>5</a:t>
            </a:r>
            <a:r>
              <a:rPr lang="zh-CN" altLang="zh-CN" dirty="0"/>
              <a:t>年规划，</a:t>
            </a:r>
            <a:r>
              <a:rPr lang="en-US" altLang="zh-CN" dirty="0"/>
              <a:t>50</a:t>
            </a:r>
            <a:r>
              <a:rPr lang="zh-CN" altLang="zh-CN" dirty="0"/>
              <a:t>亿交易量，</a:t>
            </a:r>
            <a:r>
              <a:rPr lang="en-US" altLang="zh-CN" dirty="0"/>
              <a:t>50</a:t>
            </a:r>
            <a:r>
              <a:rPr lang="zh-CN" altLang="zh-CN" dirty="0"/>
              <a:t>万用户（或以</a:t>
            </a:r>
            <a:r>
              <a:rPr lang="en-US" altLang="zh-CN" dirty="0"/>
              <a:t>…</a:t>
            </a:r>
            <a:r>
              <a:rPr lang="zh-CN" altLang="zh-CN" dirty="0"/>
              <a:t>产品做多少交易额）</a:t>
            </a:r>
            <a:endParaRPr lang="zh-CN" altLang="zh-CN" dirty="0"/>
          </a:p>
          <a:p>
            <a:pPr>
              <a:lnSpc>
                <a:spcPct val="150000"/>
              </a:lnSpc>
            </a:pPr>
            <a:r>
              <a:rPr lang="en-US" altLang="zh-CN" dirty="0" smtClean="0"/>
              <a:t>2.</a:t>
            </a:r>
            <a:r>
              <a:rPr lang="zh-CN" altLang="zh-CN" dirty="0" smtClean="0"/>
              <a:t>组织架构</a:t>
            </a:r>
          </a:p>
          <a:p>
            <a:pPr>
              <a:lnSpc>
                <a:spcPct val="150000"/>
              </a:lnSpc>
            </a:pPr>
            <a:r>
              <a:rPr lang="en-US" altLang="zh-CN" dirty="0" smtClean="0"/>
              <a:t>3.</a:t>
            </a:r>
            <a:r>
              <a:rPr lang="zh-CN" altLang="zh-CN" dirty="0" smtClean="0"/>
              <a:t>运营</a:t>
            </a:r>
            <a:r>
              <a:rPr lang="zh-CN" altLang="en-US" dirty="0"/>
              <a:t>策略</a:t>
            </a:r>
            <a:endParaRPr lang="zh-CN" altLang="zh-CN" dirty="0" smtClean="0"/>
          </a:p>
          <a:p>
            <a:pPr>
              <a:lnSpc>
                <a:spcPct val="150000"/>
              </a:lnSpc>
            </a:pPr>
            <a:r>
              <a:rPr lang="en-US" altLang="zh-CN" dirty="0" smtClean="0"/>
              <a:t>4</a:t>
            </a:r>
            <a:r>
              <a:rPr lang="en-US" altLang="zh-CN" dirty="0"/>
              <a:t>.</a:t>
            </a:r>
            <a:r>
              <a:rPr lang="zh-CN" altLang="zh-CN" dirty="0"/>
              <a:t>核心价值</a:t>
            </a:r>
            <a:r>
              <a:rPr lang="zh-CN" altLang="zh-CN" dirty="0" smtClean="0"/>
              <a:t>观</a:t>
            </a:r>
            <a:endParaRPr lang="en-US" altLang="zh-CN" dirty="0" smtClean="0"/>
          </a:p>
          <a:p>
            <a:pPr>
              <a:lnSpc>
                <a:spcPct val="150000"/>
              </a:lnSpc>
            </a:pPr>
            <a:r>
              <a:rPr lang="zh-CN" altLang="en-US" dirty="0" smtClean="0"/>
              <a:t>服务、收益率、产品线、垂直市场、差异化优势</a:t>
            </a:r>
            <a:endParaRPr lang="zh-CN" altLang="zh-CN" dirty="0"/>
          </a:p>
          <a:p>
            <a:pPr>
              <a:lnSpc>
                <a:spcPct val="150000"/>
              </a:lnSpc>
            </a:pPr>
            <a:r>
              <a:rPr lang="en-US" altLang="zh-CN" dirty="0" smtClean="0"/>
              <a:t>5</a:t>
            </a:r>
            <a:r>
              <a:rPr lang="en-US" altLang="zh-CN" dirty="0"/>
              <a:t>.</a:t>
            </a:r>
            <a:r>
              <a:rPr lang="zh-CN" altLang="zh-CN" dirty="0"/>
              <a:t>技术，平</a:t>
            </a:r>
            <a:r>
              <a:rPr lang="zh-CN" altLang="zh-CN" dirty="0" smtClean="0"/>
              <a:t>台</a:t>
            </a:r>
            <a:r>
              <a:rPr lang="zh-CN" altLang="en-US" dirty="0" smtClean="0"/>
              <a:t>发展策略</a:t>
            </a:r>
            <a:endParaRPr lang="zh-CN" altLang="zh-CN" dirty="0"/>
          </a:p>
          <a:p>
            <a:pPr>
              <a:lnSpc>
                <a:spcPct val="150000"/>
              </a:lnSpc>
            </a:pPr>
            <a:r>
              <a:rPr lang="en-US" altLang="zh-CN" dirty="0" smtClean="0"/>
              <a:t>6</a:t>
            </a:r>
            <a:r>
              <a:rPr lang="en-US" altLang="zh-CN" dirty="0"/>
              <a:t>.</a:t>
            </a:r>
            <a:r>
              <a:rPr lang="zh-CN" altLang="zh-CN" dirty="0"/>
              <a:t>财务战略</a:t>
            </a:r>
            <a:endParaRPr lang="zh-CN" altLang="zh-CN" dirty="0"/>
          </a:p>
          <a:p>
            <a:pPr>
              <a:lnSpc>
                <a:spcPct val="150000"/>
              </a:lnSpc>
            </a:pPr>
            <a:r>
              <a:rPr lang="en-US" altLang="zh-CN" dirty="0" smtClean="0"/>
              <a:t>7</a:t>
            </a:r>
            <a:r>
              <a:rPr lang="en-US" altLang="zh-CN" dirty="0"/>
              <a:t>.</a:t>
            </a:r>
            <a:r>
              <a:rPr lang="zh-CN" altLang="zh-CN" dirty="0"/>
              <a:t>市场战略</a:t>
            </a:r>
            <a:endParaRPr lang="zh-CN" altLang="zh-CN" dirty="0"/>
          </a:p>
          <a:p>
            <a:pPr>
              <a:lnSpc>
                <a:spcPct val="150000"/>
              </a:lnSpc>
            </a:pPr>
            <a:r>
              <a:rPr lang="en-US" altLang="zh-CN" dirty="0" smtClean="0"/>
              <a:t>8</a:t>
            </a:r>
            <a:r>
              <a:rPr lang="en-US" altLang="zh-CN" dirty="0"/>
              <a:t>.</a:t>
            </a:r>
            <a:r>
              <a:rPr lang="zh-CN" altLang="zh-CN" dirty="0"/>
              <a:t>风控体</a:t>
            </a:r>
            <a:r>
              <a:rPr lang="zh-CN" altLang="zh-CN" dirty="0" smtClean="0"/>
              <a:t>系</a:t>
            </a:r>
            <a:endParaRPr lang="en-US" altLang="zh-CN" dirty="0" smtClean="0"/>
          </a:p>
          <a:p>
            <a:pPr>
              <a:lnSpc>
                <a:spcPct val="150000"/>
              </a:lnSpc>
            </a:pPr>
            <a:r>
              <a:rPr lang="en-US" altLang="zh-CN" dirty="0" smtClean="0">
                <a:effectLst/>
              </a:rPr>
              <a:t>9.</a:t>
            </a:r>
            <a:r>
              <a:rPr lang="zh-CN" altLang="en-US" dirty="0" smtClean="0">
                <a:effectLst/>
              </a:rPr>
              <a:t>产品体系</a:t>
            </a:r>
            <a:endParaRPr lang="en-US" altLang="zh-CN" dirty="0" smtClean="0">
              <a:effectLst/>
            </a:endParaRPr>
          </a:p>
          <a:p>
            <a:pPr>
              <a:lnSpc>
                <a:spcPct val="150000"/>
              </a:lnSpc>
            </a:pPr>
            <a:r>
              <a:rPr lang="en-US" altLang="zh-CN" dirty="0" smtClean="0"/>
              <a:t>10.</a:t>
            </a:r>
            <a:r>
              <a:rPr lang="zh-CN" altLang="en-US" dirty="0" smtClean="0"/>
              <a:t>资源合作</a:t>
            </a:r>
            <a:endParaRPr lang="zh-CN" altLang="zh-CN" dirty="0">
              <a:effectLst/>
            </a:endParaRPr>
          </a:p>
        </p:txBody>
      </p:sp>
      <p:sp>
        <p:nvSpPr>
          <p:cNvPr id="41" name="右箭头 40"/>
          <p:cNvSpPr/>
          <p:nvPr/>
        </p:nvSpPr>
        <p:spPr>
          <a:xfrm>
            <a:off x="1526427" y="3843338"/>
            <a:ext cx="2045449" cy="851713"/>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第一阶段</a:t>
            </a:r>
            <a:endParaRPr lang="zh-CN" altLang="en-US" dirty="0"/>
          </a:p>
        </p:txBody>
      </p:sp>
      <p:sp>
        <p:nvSpPr>
          <p:cNvPr id="42" name="右箭头 41"/>
          <p:cNvSpPr/>
          <p:nvPr/>
        </p:nvSpPr>
        <p:spPr>
          <a:xfrm>
            <a:off x="7815171" y="3843336"/>
            <a:ext cx="2045449" cy="851713"/>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第四阶段</a:t>
            </a:r>
            <a:endParaRPr lang="zh-CN" altLang="en-US" dirty="0"/>
          </a:p>
        </p:txBody>
      </p:sp>
      <p:sp>
        <p:nvSpPr>
          <p:cNvPr id="43" name="右箭头 42"/>
          <p:cNvSpPr/>
          <p:nvPr/>
        </p:nvSpPr>
        <p:spPr>
          <a:xfrm>
            <a:off x="5769723" y="3843337"/>
            <a:ext cx="2045449" cy="851713"/>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第三阶段</a:t>
            </a:r>
            <a:endParaRPr lang="zh-CN" altLang="en-US" dirty="0"/>
          </a:p>
        </p:txBody>
      </p:sp>
      <p:sp>
        <p:nvSpPr>
          <p:cNvPr id="44" name="右箭头 43"/>
          <p:cNvSpPr/>
          <p:nvPr/>
        </p:nvSpPr>
        <p:spPr>
          <a:xfrm>
            <a:off x="3724276" y="3843338"/>
            <a:ext cx="2045449" cy="851713"/>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第二阶段</a:t>
            </a:r>
            <a:endParaRPr lang="zh-CN" altLang="en-US" dirty="0"/>
          </a:p>
        </p:txBody>
      </p:sp>
      <p:grpSp>
        <p:nvGrpSpPr>
          <p:cNvPr id="45" name="组合 44"/>
          <p:cNvGrpSpPr>
            <a:grpSpLocks/>
          </p:cNvGrpSpPr>
          <p:nvPr/>
        </p:nvGrpSpPr>
        <p:grpSpPr bwMode="auto">
          <a:xfrm>
            <a:off x="0" y="416902"/>
            <a:ext cx="4043363" cy="493714"/>
            <a:chOff x="0" y="619738"/>
            <a:chExt cx="3370216" cy="493480"/>
          </a:xfrm>
          <a:solidFill>
            <a:srgbClr val="BC8D51"/>
          </a:solidFill>
        </p:grpSpPr>
        <p:grpSp>
          <p:nvGrpSpPr>
            <p:cNvPr id="46" name="组合 45"/>
            <p:cNvGrpSpPr/>
            <p:nvPr/>
          </p:nvGrpSpPr>
          <p:grpSpPr>
            <a:xfrm>
              <a:off x="0" y="619738"/>
              <a:ext cx="3370216" cy="493480"/>
              <a:chOff x="0" y="288813"/>
              <a:chExt cx="3370216" cy="493480"/>
            </a:xfrm>
            <a:grpFill/>
          </p:grpSpPr>
          <p:sp>
            <p:nvSpPr>
              <p:cNvPr id="48" name="矩形 47"/>
              <p:cNvSpPr/>
              <p:nvPr/>
            </p:nvSpPr>
            <p:spPr>
              <a:xfrm>
                <a:off x="0" y="288813"/>
                <a:ext cx="3052812" cy="4934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D3565"/>
                  </a:solidFill>
                </a:endParaRPr>
              </a:p>
            </p:txBody>
          </p:sp>
          <p:sp>
            <p:nvSpPr>
              <p:cNvPr id="49" name="直角三角形 48"/>
              <p:cNvSpPr/>
              <p:nvPr/>
            </p:nvSpPr>
            <p:spPr>
              <a:xfrm>
                <a:off x="3052811" y="292636"/>
                <a:ext cx="317405" cy="4896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47" name="文本框 40"/>
            <p:cNvSpPr txBox="1">
              <a:spLocks noChangeArrowheads="1"/>
            </p:cNvSpPr>
            <p:nvPr/>
          </p:nvSpPr>
          <p:spPr bwMode="auto">
            <a:xfrm>
              <a:off x="0" y="638841"/>
              <a:ext cx="2929587" cy="461446"/>
            </a:xfrm>
            <a:prstGeom prst="rect">
              <a:avLst/>
            </a:prstGeom>
            <a:grpFill/>
            <a:ln w="9525">
              <a:noFill/>
              <a:miter lim="800000"/>
              <a:headEnd/>
              <a:tailEnd/>
            </a:ln>
          </p:spPr>
          <p:txBody>
            <a:bodyPr wrap="square">
              <a:spAutoFit/>
            </a:bodyPr>
            <a:lstStyle/>
            <a:p>
              <a:r>
                <a:rPr lang="zh-CN" altLang="en-US" sz="2400" dirty="0">
                  <a:solidFill>
                    <a:schemeClr val="bg1"/>
                  </a:solidFill>
                  <a:latin typeface="微软雅黑" pitchFamily="34" charset="-122"/>
                  <a:ea typeface="微软雅黑" pitchFamily="34" charset="-122"/>
                </a:rPr>
                <a:t>二、考察总结</a:t>
              </a:r>
              <a:r>
                <a:rPr lang="en-US" altLang="zh-CN" sz="2400" dirty="0" smtClean="0">
                  <a:solidFill>
                    <a:schemeClr val="bg1"/>
                  </a:solidFill>
                  <a:latin typeface="微软雅黑" pitchFamily="34" charset="-122"/>
                  <a:ea typeface="微软雅黑" pitchFamily="34" charset="-122"/>
                </a:rPr>
                <a:t>—2</a:t>
              </a:r>
              <a:r>
                <a:rPr lang="zh-CN" altLang="en-US" sz="2400" dirty="0" smtClean="0">
                  <a:solidFill>
                    <a:schemeClr val="bg1"/>
                  </a:solidFill>
                  <a:latin typeface="微软雅黑" pitchFamily="34" charset="-122"/>
                  <a:ea typeface="微软雅黑" pitchFamily="34" charset="-122"/>
                </a:rPr>
                <a:t>、群翔</a:t>
              </a:r>
              <a:endParaRPr lang="en-US" altLang="zh-CN" sz="240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102932387"/>
      </p:ext>
    </p:extLst>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250" fill="hold"/>
                                        <p:tgtEl>
                                          <p:spTgt spid="45"/>
                                        </p:tgtEl>
                                        <p:attrNameLst>
                                          <p:attrName>ppt_x</p:attrName>
                                        </p:attrNameLst>
                                      </p:cBhvr>
                                      <p:tavLst>
                                        <p:tav tm="0">
                                          <p:val>
                                            <p:strVal val="0-#ppt_w/2"/>
                                          </p:val>
                                        </p:tav>
                                        <p:tav tm="100000">
                                          <p:val>
                                            <p:strVal val="#ppt_x"/>
                                          </p:val>
                                        </p:tav>
                                      </p:tavLst>
                                    </p:anim>
                                    <p:anim calcmode="lin" valueType="num">
                                      <p:cBhvr additive="base">
                                        <p:cTn id="12" dur="25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2062</TotalTime>
  <Words>2250</Words>
  <Application>Microsoft Office PowerPoint</Application>
  <PresentationFormat>自定义</PresentationFormat>
  <Paragraphs>118</Paragraphs>
  <Slides>16</Slides>
  <Notes>1</Notes>
  <HiddenSlides>0</HiddenSlides>
  <MMClips>0</MMClips>
  <ScaleCrop>false</ScaleCrop>
  <HeadingPairs>
    <vt:vector size="4" baseType="variant">
      <vt:variant>
        <vt:lpstr>主题</vt:lpstr>
      </vt:variant>
      <vt:variant>
        <vt:i4>2</vt:i4>
      </vt:variant>
      <vt:variant>
        <vt:lpstr>幻灯片标题</vt:lpstr>
      </vt:variant>
      <vt:variant>
        <vt:i4>16</vt:i4>
      </vt:variant>
    </vt:vector>
  </HeadingPairs>
  <TitlesOfParts>
    <vt:vector size="18" baseType="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Nee</dc:creator>
  <cp:lastModifiedBy>cs</cp:lastModifiedBy>
  <cp:revision>169</cp:revision>
  <dcterms:created xsi:type="dcterms:W3CDTF">2013-10-25T14:41:09Z</dcterms:created>
  <dcterms:modified xsi:type="dcterms:W3CDTF">2015-03-20T06:02:56Z</dcterms:modified>
</cp:coreProperties>
</file>