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nton" pitchFamily="2" charset="0"/>
      <p:regular r:id="rId13"/>
    </p:embeddedFont>
    <p:embeddedFont>
      <p:font typeface="Courier Prime" panose="020B0604020202020204" charset="0"/>
      <p:regular r:id="rId14"/>
    </p:embeddedFont>
    <p:embeddedFont>
      <p:font typeface="Nunito Sans Expanded" panose="020B0604020202020204" charset="0"/>
      <p:regular r:id="rId15"/>
    </p:embeddedFont>
    <p:embeddedFont>
      <p:font typeface="Nunito Sans Expanded Bold" panose="020B0604020202020204" charset="0"/>
      <p:regular r:id="rId16"/>
    </p:embeddedFont>
    <p:embeddedFont>
      <p:font typeface="Nunito Sans Expanded Medium" panose="020B0604020202020204" charset="0"/>
      <p:regular r:id="rId17"/>
    </p:embeddedFont>
    <p:embeddedFont>
      <p:font typeface="Nunito Sans Expanded Semi-Bold" panose="020B0604020202020204" charset="0"/>
      <p:regular r:id="rId18"/>
    </p:embeddedFont>
    <p:embeddedFont>
      <p:font typeface="Roboto Mono" panose="00000009000000000000" pitchFamily="49"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7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1.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6.svg"/><Relationship Id="rId3" Type="http://schemas.openxmlformats.org/officeDocument/2006/relationships/image" Target="../media/image2.svg"/><Relationship Id="rId7" Type="http://schemas.openxmlformats.org/officeDocument/2006/relationships/image" Target="../media/image11.sv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svg"/><Relationship Id="rId5" Type="http://schemas.openxmlformats.org/officeDocument/2006/relationships/image" Target="../media/image5.sv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Freeform 5"/>
          <p:cNvSpPr/>
          <p:nvPr/>
        </p:nvSpPr>
        <p:spPr>
          <a:xfrm>
            <a:off x="4828262" y="5391150"/>
            <a:ext cx="8631475" cy="8350952"/>
          </a:xfrm>
          <a:custGeom>
            <a:avLst/>
            <a:gdLst/>
            <a:ahLst/>
            <a:cxnLst/>
            <a:rect l="l" t="t" r="r" b="b"/>
            <a:pathLst>
              <a:path w="8631475" h="8350952">
                <a:moveTo>
                  <a:pt x="0" y="0"/>
                </a:moveTo>
                <a:lnTo>
                  <a:pt x="8631476" y="0"/>
                </a:lnTo>
                <a:lnTo>
                  <a:pt x="8631476" y="8350952"/>
                </a:lnTo>
                <a:lnTo>
                  <a:pt x="0" y="8350952"/>
                </a:lnTo>
                <a:lnTo>
                  <a:pt x="0" y="0"/>
                </a:lnTo>
                <a:close/>
              </a:path>
            </a:pathLst>
          </a:custGeom>
          <a:blipFill>
            <a:blip r:embed="rId4"/>
            <a:stretch>
              <a:fillRect/>
            </a:stretch>
          </a:blipFill>
        </p:spPr>
        <p:txBody>
          <a:bodyPr/>
          <a:lstStyle/>
          <a:p>
            <a:endParaRPr lang="en-US"/>
          </a:p>
        </p:txBody>
      </p:sp>
      <p:sp>
        <p:nvSpPr>
          <p:cNvPr id="6" name="Freeform 6"/>
          <p:cNvSpPr/>
          <p:nvPr/>
        </p:nvSpPr>
        <p:spPr>
          <a:xfrm>
            <a:off x="14906978" y="9043238"/>
            <a:ext cx="2571397" cy="430125"/>
          </a:xfrm>
          <a:custGeom>
            <a:avLst/>
            <a:gdLst/>
            <a:ahLst/>
            <a:cxnLst/>
            <a:rect l="l" t="t" r="r" b="b"/>
            <a:pathLst>
              <a:path w="2571397" h="430125">
                <a:moveTo>
                  <a:pt x="0" y="0"/>
                </a:moveTo>
                <a:lnTo>
                  <a:pt x="2571397" y="0"/>
                </a:lnTo>
                <a:lnTo>
                  <a:pt x="2571397" y="430124"/>
                </a:lnTo>
                <a:lnTo>
                  <a:pt x="0" y="4301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TextBox 7"/>
          <p:cNvSpPr txBox="1"/>
          <p:nvPr/>
        </p:nvSpPr>
        <p:spPr>
          <a:xfrm>
            <a:off x="0" y="3371958"/>
            <a:ext cx="17918425" cy="2019192"/>
          </a:xfrm>
          <a:prstGeom prst="rect">
            <a:avLst/>
          </a:prstGeom>
        </p:spPr>
        <p:txBody>
          <a:bodyPr lIns="0" tIns="0" rIns="0" bIns="0" rtlCol="0" anchor="t">
            <a:spAutoFit/>
          </a:bodyPr>
          <a:lstStyle/>
          <a:p>
            <a:pPr algn="ctr">
              <a:lnSpc>
                <a:spcPts val="15150"/>
              </a:lnSpc>
            </a:pPr>
            <a:r>
              <a:rPr lang="en-US" sz="15000">
                <a:solidFill>
                  <a:srgbClr val="211F1C"/>
                </a:solidFill>
                <a:latin typeface="Anton"/>
              </a:rPr>
              <a:t>PROJECT PRESENTATION</a:t>
            </a:r>
          </a:p>
        </p:txBody>
      </p:sp>
      <p:sp>
        <p:nvSpPr>
          <p:cNvPr id="8" name="Freeform 8"/>
          <p:cNvSpPr/>
          <p:nvPr/>
        </p:nvSpPr>
        <p:spPr>
          <a:xfrm>
            <a:off x="2358180" y="4165025"/>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9" name="Group 9"/>
          <p:cNvGrpSpPr/>
          <p:nvPr/>
        </p:nvGrpSpPr>
        <p:grpSpPr>
          <a:xfrm>
            <a:off x="809625" y="9043238"/>
            <a:ext cx="2880627" cy="432385"/>
            <a:chOff x="0" y="0"/>
            <a:chExt cx="3840836" cy="576513"/>
          </a:xfrm>
        </p:grpSpPr>
        <p:grpSp>
          <p:nvGrpSpPr>
            <p:cNvPr id="10" name="Group 10"/>
            <p:cNvGrpSpPr/>
            <p:nvPr/>
          </p:nvGrpSpPr>
          <p:grpSpPr>
            <a:xfrm>
              <a:off x="0" y="0"/>
              <a:ext cx="3840836" cy="576513"/>
              <a:chOff x="0" y="0"/>
              <a:chExt cx="8296205" cy="1245268"/>
            </a:xfrm>
          </p:grpSpPr>
          <p:sp>
            <p:nvSpPr>
              <p:cNvPr id="11" name="Freeform 11"/>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12" name="TextBox 12"/>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13" name="Freeform 13"/>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4" name="Freeform 14"/>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sp>
        <p:nvSpPr>
          <p:cNvPr id="15" name="Freeform 15"/>
          <p:cNvSpPr/>
          <p:nvPr/>
        </p:nvSpPr>
        <p:spPr>
          <a:xfrm>
            <a:off x="15575306" y="4165025"/>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6" name="Freeform 16"/>
          <p:cNvSpPr/>
          <p:nvPr/>
        </p:nvSpPr>
        <p:spPr>
          <a:xfrm>
            <a:off x="8365121" y="812085"/>
            <a:ext cx="1557758" cy="1331175"/>
          </a:xfrm>
          <a:custGeom>
            <a:avLst/>
            <a:gdLst/>
            <a:ahLst/>
            <a:cxnLst/>
            <a:rect l="l" t="t" r="r" b="b"/>
            <a:pathLst>
              <a:path w="1557758" h="1331175">
                <a:moveTo>
                  <a:pt x="0" y="0"/>
                </a:moveTo>
                <a:lnTo>
                  <a:pt x="1557758" y="0"/>
                </a:lnTo>
                <a:lnTo>
                  <a:pt x="1557758" y="1331176"/>
                </a:lnTo>
                <a:lnTo>
                  <a:pt x="0" y="133117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7" name="TextBox 17"/>
          <p:cNvSpPr txBox="1"/>
          <p:nvPr/>
        </p:nvSpPr>
        <p:spPr>
          <a:xfrm>
            <a:off x="3844668" y="2631739"/>
            <a:ext cx="10673616" cy="374241"/>
          </a:xfrm>
          <a:prstGeom prst="rect">
            <a:avLst/>
          </a:prstGeom>
        </p:spPr>
        <p:txBody>
          <a:bodyPr lIns="0" tIns="0" rIns="0" bIns="0" rtlCol="0" anchor="t">
            <a:spAutoFit/>
          </a:bodyPr>
          <a:lstStyle/>
          <a:p>
            <a:pPr algn="ctr">
              <a:lnSpc>
                <a:spcPts val="3145"/>
              </a:lnSpc>
            </a:pPr>
            <a:r>
              <a:rPr lang="en-US" sz="2139" spc="314">
                <a:solidFill>
                  <a:srgbClr val="211F1C"/>
                </a:solidFill>
                <a:latin typeface="Nunito Sans Expanded Semi-Bold"/>
              </a:rPr>
              <a:t>CPE262</a:t>
            </a:r>
          </a:p>
        </p:txBody>
      </p:sp>
      <p:sp>
        <p:nvSpPr>
          <p:cNvPr id="18" name="TextBox 18"/>
          <p:cNvSpPr txBox="1"/>
          <p:nvPr/>
        </p:nvSpPr>
        <p:spPr>
          <a:xfrm>
            <a:off x="809625" y="773985"/>
            <a:ext cx="4018637" cy="255395"/>
          </a:xfrm>
          <a:prstGeom prst="rect">
            <a:avLst/>
          </a:prstGeom>
        </p:spPr>
        <p:txBody>
          <a:bodyPr lIns="0" tIns="0" rIns="0" bIns="0" rtlCol="0" anchor="t">
            <a:spAutoFit/>
          </a:bodyPr>
          <a:lstStyle/>
          <a:p>
            <a:pPr marL="0" lvl="0" indent="0">
              <a:lnSpc>
                <a:spcPts val="2116"/>
              </a:lnSpc>
              <a:spcBef>
                <a:spcPct val="0"/>
              </a:spcBef>
            </a:pPr>
            <a:r>
              <a:rPr lang="en-US" sz="1439" spc="211">
                <a:solidFill>
                  <a:srgbClr val="211F1C"/>
                </a:solidFill>
                <a:latin typeface="Nunito Sans Expanded Semi-Bold"/>
              </a:rPr>
              <a:t>JAMEL P. HADJIRASUL</a:t>
            </a:r>
          </a:p>
        </p:txBody>
      </p:sp>
      <p:sp>
        <p:nvSpPr>
          <p:cNvPr id="19" name="TextBox 19"/>
          <p:cNvSpPr txBox="1"/>
          <p:nvPr/>
        </p:nvSpPr>
        <p:spPr>
          <a:xfrm>
            <a:off x="14240878" y="773278"/>
            <a:ext cx="3237497" cy="255395"/>
          </a:xfrm>
          <a:prstGeom prst="rect">
            <a:avLst/>
          </a:prstGeom>
        </p:spPr>
        <p:txBody>
          <a:bodyPr lIns="0" tIns="0" rIns="0" bIns="0" rtlCol="0" anchor="t">
            <a:spAutoFit/>
          </a:bodyPr>
          <a:lstStyle/>
          <a:p>
            <a:pPr marL="0" lvl="0" indent="0" algn="r">
              <a:lnSpc>
                <a:spcPts val="2116"/>
              </a:lnSpc>
              <a:spcBef>
                <a:spcPct val="0"/>
              </a:spcBef>
            </a:pPr>
            <a:r>
              <a:rPr lang="en-US" sz="1439" spc="211">
                <a:solidFill>
                  <a:srgbClr val="211F1C"/>
                </a:solidFill>
                <a:latin typeface="Nunito Sans Expanded Semi-Bold"/>
              </a:rPr>
              <a:t>BSCPE - 2</a:t>
            </a:r>
          </a:p>
        </p:txBody>
      </p:sp>
      <p:grpSp>
        <p:nvGrpSpPr>
          <p:cNvPr id="20" name="Group 20"/>
          <p:cNvGrpSpPr/>
          <p:nvPr/>
        </p:nvGrpSpPr>
        <p:grpSpPr>
          <a:xfrm>
            <a:off x="11955201" y="4974561"/>
            <a:ext cx="3904425" cy="1520262"/>
            <a:chOff x="0" y="0"/>
            <a:chExt cx="5205900" cy="2027016"/>
          </a:xfrm>
        </p:grpSpPr>
        <p:sp>
          <p:nvSpPr>
            <p:cNvPr id="21" name="Freeform 21"/>
            <p:cNvSpPr/>
            <p:nvPr/>
          </p:nvSpPr>
          <p:spPr>
            <a:xfrm rot="-646737">
              <a:off x="57404" y="466417"/>
              <a:ext cx="5091093" cy="1094183"/>
            </a:xfrm>
            <a:custGeom>
              <a:avLst/>
              <a:gdLst/>
              <a:ahLst/>
              <a:cxnLst/>
              <a:rect l="l" t="t" r="r" b="b"/>
              <a:pathLst>
                <a:path w="5091093" h="1094183">
                  <a:moveTo>
                    <a:pt x="0" y="0"/>
                  </a:moveTo>
                  <a:lnTo>
                    <a:pt x="5091093" y="0"/>
                  </a:lnTo>
                  <a:lnTo>
                    <a:pt x="5091093" y="1094183"/>
                  </a:lnTo>
                  <a:lnTo>
                    <a:pt x="0" y="1094183"/>
                  </a:lnTo>
                  <a:lnTo>
                    <a:pt x="0" y="0"/>
                  </a:lnTo>
                  <a:close/>
                </a:path>
              </a:pathLst>
            </a:custGeom>
            <a:blipFill>
              <a:blip r:embed="rId13"/>
              <a:stretch>
                <a:fillRect l="-14367" t="-175930" r="-8781" b="-423912"/>
              </a:stretch>
            </a:blipFill>
          </p:spPr>
          <p:txBody>
            <a:bodyPr/>
            <a:lstStyle/>
            <a:p>
              <a:endParaRPr lang="en-US"/>
            </a:p>
          </p:txBody>
        </p:sp>
        <p:sp>
          <p:nvSpPr>
            <p:cNvPr id="22" name="TextBox 22"/>
            <p:cNvSpPr txBox="1"/>
            <p:nvPr/>
          </p:nvSpPr>
          <p:spPr>
            <a:xfrm rot="-646737">
              <a:off x="895055" y="659995"/>
              <a:ext cx="3402541" cy="631892"/>
            </a:xfrm>
            <a:prstGeom prst="rect">
              <a:avLst/>
            </a:prstGeom>
          </p:spPr>
          <p:txBody>
            <a:bodyPr lIns="0" tIns="0" rIns="0" bIns="0" rtlCol="0" anchor="t">
              <a:spAutoFit/>
            </a:bodyPr>
            <a:lstStyle/>
            <a:p>
              <a:pPr algn="ctr">
                <a:lnSpc>
                  <a:spcPts val="4072"/>
                </a:lnSpc>
                <a:spcBef>
                  <a:spcPct val="0"/>
                </a:spcBef>
              </a:pPr>
              <a:r>
                <a:rPr lang="en-US" sz="2770" spc="407">
                  <a:solidFill>
                    <a:srgbClr val="FFFFFF"/>
                  </a:solidFill>
                  <a:latin typeface="Courier Prime"/>
                </a:rPr>
                <a:t>PARKEASE</a:t>
              </a:r>
            </a:p>
          </p:txBody>
        </p:sp>
      </p:grpSp>
      <p:sp>
        <p:nvSpPr>
          <p:cNvPr id="23" name="TextBox 23"/>
          <p:cNvSpPr txBox="1"/>
          <p:nvPr/>
        </p:nvSpPr>
        <p:spPr>
          <a:xfrm>
            <a:off x="809625" y="5244402"/>
            <a:ext cx="4018637" cy="255395"/>
          </a:xfrm>
          <a:prstGeom prst="rect">
            <a:avLst/>
          </a:prstGeom>
        </p:spPr>
        <p:txBody>
          <a:bodyPr lIns="0" tIns="0" rIns="0" bIns="0" rtlCol="0" anchor="t">
            <a:spAutoFit/>
          </a:bodyPr>
          <a:lstStyle/>
          <a:p>
            <a:pPr marL="0" lvl="0" indent="0">
              <a:lnSpc>
                <a:spcPts val="2116"/>
              </a:lnSpc>
              <a:spcBef>
                <a:spcPct val="0"/>
              </a:spcBef>
            </a:pPr>
            <a:r>
              <a:rPr lang="en-US" sz="1439" spc="211">
                <a:solidFill>
                  <a:srgbClr val="211F1C"/>
                </a:solidFill>
                <a:latin typeface="Nunito Sans Expanded Semi-Bold"/>
              </a:rPr>
              <a:t>PPT FROM CANVA.COM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3690252" y="425796"/>
            <a:ext cx="14077994" cy="8381427"/>
            <a:chOff x="0" y="0"/>
            <a:chExt cx="4490760" cy="2673604"/>
          </a:xfrm>
        </p:grpSpPr>
        <p:sp>
          <p:nvSpPr>
            <p:cNvPr id="6" name="Freeform 6"/>
            <p:cNvSpPr/>
            <p:nvPr/>
          </p:nvSpPr>
          <p:spPr>
            <a:xfrm>
              <a:off x="0" y="0"/>
              <a:ext cx="4490760" cy="2673604"/>
            </a:xfrm>
            <a:custGeom>
              <a:avLst/>
              <a:gdLst/>
              <a:ahLst/>
              <a:cxnLst/>
              <a:rect l="l" t="t" r="r" b="b"/>
              <a:pathLst>
                <a:path w="4490760" h="2673604">
                  <a:moveTo>
                    <a:pt x="19798" y="0"/>
                  </a:moveTo>
                  <a:lnTo>
                    <a:pt x="4470962" y="0"/>
                  </a:lnTo>
                  <a:cubicBezTo>
                    <a:pt x="4481896" y="0"/>
                    <a:pt x="4490760" y="8864"/>
                    <a:pt x="4490760" y="19798"/>
                  </a:cubicBezTo>
                  <a:lnTo>
                    <a:pt x="4490760" y="2653806"/>
                  </a:lnTo>
                  <a:cubicBezTo>
                    <a:pt x="4490760" y="2664740"/>
                    <a:pt x="4481896" y="2673604"/>
                    <a:pt x="4470962" y="2673604"/>
                  </a:cubicBezTo>
                  <a:lnTo>
                    <a:pt x="19798" y="2673604"/>
                  </a:lnTo>
                  <a:cubicBezTo>
                    <a:pt x="8864" y="2673604"/>
                    <a:pt x="0" y="2664740"/>
                    <a:pt x="0" y="2653806"/>
                  </a:cubicBezTo>
                  <a:lnTo>
                    <a:pt x="0" y="19798"/>
                  </a:lnTo>
                  <a:cubicBezTo>
                    <a:pt x="0" y="8864"/>
                    <a:pt x="8864" y="0"/>
                    <a:pt x="19798" y="0"/>
                  </a:cubicBezTo>
                  <a:close/>
                </a:path>
              </a:pathLst>
            </a:custGeom>
            <a:solidFill>
              <a:srgbClr val="F1F1F1"/>
            </a:solidFill>
            <a:ln w="19050" cap="rnd">
              <a:solidFill>
                <a:srgbClr val="000000"/>
              </a:solidFill>
              <a:prstDash val="solid"/>
              <a:round/>
            </a:ln>
          </p:spPr>
          <p:txBody>
            <a:bodyPr/>
            <a:lstStyle/>
            <a:p>
              <a:endParaRPr lang="en-US"/>
            </a:p>
          </p:txBody>
        </p:sp>
        <p:sp>
          <p:nvSpPr>
            <p:cNvPr id="7" name="TextBox 7"/>
            <p:cNvSpPr txBox="1"/>
            <p:nvPr/>
          </p:nvSpPr>
          <p:spPr>
            <a:xfrm>
              <a:off x="0" y="-38100"/>
              <a:ext cx="4490760" cy="2711704"/>
            </a:xfrm>
            <a:prstGeom prst="rect">
              <a:avLst/>
            </a:prstGeom>
          </p:spPr>
          <p:txBody>
            <a:bodyPr lIns="50800" tIns="50800" rIns="50800" bIns="50800" rtlCol="0" anchor="ctr"/>
            <a:lstStyle/>
            <a:p>
              <a:pPr algn="ctr">
                <a:lnSpc>
                  <a:spcPts val="2116"/>
                </a:lnSpc>
              </a:pPr>
              <a:endParaRPr/>
            </a:p>
          </p:txBody>
        </p:sp>
      </p:grpSp>
      <p:sp>
        <p:nvSpPr>
          <p:cNvPr id="10" name="Freeform 10"/>
          <p:cNvSpPr/>
          <p:nvPr/>
        </p:nvSpPr>
        <p:spPr>
          <a:xfrm>
            <a:off x="809625"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1" name="Group 11"/>
          <p:cNvGrpSpPr/>
          <p:nvPr/>
        </p:nvGrpSpPr>
        <p:grpSpPr>
          <a:xfrm>
            <a:off x="3879846" y="9043238"/>
            <a:ext cx="1066053" cy="432385"/>
            <a:chOff x="0" y="0"/>
            <a:chExt cx="3070231" cy="1245268"/>
          </a:xfrm>
        </p:grpSpPr>
        <p:sp>
          <p:nvSpPr>
            <p:cNvPr id="12" name="Freeform 12"/>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13" name="TextBox 13"/>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9/10</a:t>
              </a:r>
            </a:p>
          </p:txBody>
        </p:sp>
      </p:grpSp>
      <p:grpSp>
        <p:nvGrpSpPr>
          <p:cNvPr id="14" name="Group 14"/>
          <p:cNvGrpSpPr/>
          <p:nvPr/>
        </p:nvGrpSpPr>
        <p:grpSpPr>
          <a:xfrm>
            <a:off x="809625" y="9043238"/>
            <a:ext cx="2880627" cy="432385"/>
            <a:chOff x="0" y="0"/>
            <a:chExt cx="3840836" cy="576513"/>
          </a:xfrm>
        </p:grpSpPr>
        <p:grpSp>
          <p:nvGrpSpPr>
            <p:cNvPr id="15" name="Group 15"/>
            <p:cNvGrpSpPr/>
            <p:nvPr/>
          </p:nvGrpSpPr>
          <p:grpSpPr>
            <a:xfrm>
              <a:off x="0" y="0"/>
              <a:ext cx="3840836" cy="576513"/>
              <a:chOff x="0" y="0"/>
              <a:chExt cx="8296205" cy="1245268"/>
            </a:xfrm>
          </p:grpSpPr>
          <p:sp>
            <p:nvSpPr>
              <p:cNvPr id="16" name="Freeform 16"/>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17" name="TextBox 17"/>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18" name="Freeform 18"/>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Freeform 19"/>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sp>
        <p:nvSpPr>
          <p:cNvPr id="20" name="TextBox 20"/>
          <p:cNvSpPr txBox="1"/>
          <p:nvPr/>
        </p:nvSpPr>
        <p:spPr>
          <a:xfrm>
            <a:off x="0" y="3556802"/>
            <a:ext cx="4280182" cy="1059707"/>
          </a:xfrm>
          <a:prstGeom prst="rect">
            <a:avLst/>
          </a:prstGeom>
        </p:spPr>
        <p:txBody>
          <a:bodyPr lIns="0" tIns="0" rIns="0" bIns="0" rtlCol="0" anchor="t">
            <a:spAutoFit/>
          </a:bodyPr>
          <a:lstStyle/>
          <a:p>
            <a:pPr marL="0" lvl="0" indent="0" algn="ctr">
              <a:lnSpc>
                <a:spcPts val="8080"/>
              </a:lnSpc>
              <a:spcBef>
                <a:spcPct val="0"/>
              </a:spcBef>
            </a:pPr>
            <a:r>
              <a:rPr lang="en-US" sz="8000">
                <a:solidFill>
                  <a:srgbClr val="211F1C"/>
                </a:solidFill>
                <a:latin typeface="Anton"/>
              </a:rPr>
              <a:t>ERD</a:t>
            </a:r>
          </a:p>
        </p:txBody>
      </p:sp>
      <p:pic>
        <p:nvPicPr>
          <p:cNvPr id="23" name="Picture 22">
            <a:extLst>
              <a:ext uri="{FF2B5EF4-FFF2-40B4-BE49-F238E27FC236}">
                <a16:creationId xmlns:a16="http://schemas.microsoft.com/office/drawing/2014/main" id="{A9383906-FC53-DE5A-E24C-ECB46F5BF549}"/>
              </a:ext>
            </a:extLst>
          </p:cNvPr>
          <p:cNvPicPr>
            <a:picLocks noChangeAspect="1"/>
          </p:cNvPicPr>
          <p:nvPr/>
        </p:nvPicPr>
        <p:blipFill>
          <a:blip r:embed="rId8"/>
          <a:stretch>
            <a:fillRect/>
          </a:stretch>
        </p:blipFill>
        <p:spPr>
          <a:xfrm>
            <a:off x="4020428" y="697373"/>
            <a:ext cx="13323952" cy="77188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TextBox 5"/>
          <p:cNvSpPr txBox="1"/>
          <p:nvPr/>
        </p:nvSpPr>
        <p:spPr>
          <a:xfrm>
            <a:off x="3519790" y="4109190"/>
            <a:ext cx="11248419" cy="1562998"/>
          </a:xfrm>
          <a:prstGeom prst="rect">
            <a:avLst/>
          </a:prstGeom>
        </p:spPr>
        <p:txBody>
          <a:bodyPr lIns="0" tIns="0" rIns="0" bIns="0" rtlCol="0" anchor="t">
            <a:spAutoFit/>
          </a:bodyPr>
          <a:lstStyle/>
          <a:p>
            <a:pPr marL="0" lvl="0" indent="0" algn="ctr">
              <a:lnSpc>
                <a:spcPts val="11748"/>
              </a:lnSpc>
              <a:spcBef>
                <a:spcPct val="0"/>
              </a:spcBef>
            </a:pPr>
            <a:r>
              <a:rPr lang="en-US" sz="11632" u="none" strike="noStrike">
                <a:solidFill>
                  <a:srgbClr val="211F1C"/>
                </a:solidFill>
                <a:latin typeface="Anton"/>
              </a:rPr>
              <a:t>THANK YOU</a:t>
            </a:r>
          </a:p>
        </p:txBody>
      </p:sp>
      <p:sp>
        <p:nvSpPr>
          <p:cNvPr id="6" name="TextBox 6"/>
          <p:cNvSpPr txBox="1"/>
          <p:nvPr/>
        </p:nvSpPr>
        <p:spPr>
          <a:xfrm>
            <a:off x="5900005" y="9062975"/>
            <a:ext cx="7669606" cy="343026"/>
          </a:xfrm>
          <a:prstGeom prst="rect">
            <a:avLst/>
          </a:prstGeom>
        </p:spPr>
        <p:txBody>
          <a:bodyPr lIns="0" tIns="0" rIns="0" bIns="0" rtlCol="0" anchor="t">
            <a:spAutoFit/>
          </a:bodyPr>
          <a:lstStyle/>
          <a:p>
            <a:pPr marL="0" lvl="0" indent="0" algn="ctr">
              <a:lnSpc>
                <a:spcPts val="2851"/>
              </a:lnSpc>
              <a:spcBef>
                <a:spcPct val="0"/>
              </a:spcBef>
            </a:pPr>
            <a:r>
              <a:rPr lang="en-US" sz="1939">
                <a:solidFill>
                  <a:srgbClr val="211F1C"/>
                </a:solidFill>
                <a:latin typeface="Roboto Mono"/>
              </a:rPr>
              <a:t>PPT FROM CANVA</a:t>
            </a:r>
            <a:r>
              <a:rPr lang="en-US" sz="1939" dirty="0">
                <a:solidFill>
                  <a:srgbClr val="211F1C"/>
                </a:solidFill>
                <a:latin typeface="Roboto Mono"/>
              </a:rPr>
              <a:t>.COM</a:t>
            </a:r>
          </a:p>
        </p:txBody>
      </p:sp>
      <p:sp>
        <p:nvSpPr>
          <p:cNvPr id="7" name="Freeform 7"/>
          <p:cNvSpPr/>
          <p:nvPr/>
        </p:nvSpPr>
        <p:spPr>
          <a:xfrm>
            <a:off x="8282303" y="2236423"/>
            <a:ext cx="1723393" cy="1472718"/>
          </a:xfrm>
          <a:custGeom>
            <a:avLst/>
            <a:gdLst/>
            <a:ahLst/>
            <a:cxnLst/>
            <a:rect l="l" t="t" r="r" b="b"/>
            <a:pathLst>
              <a:path w="1723393" h="1472718">
                <a:moveTo>
                  <a:pt x="0" y="0"/>
                </a:moveTo>
                <a:lnTo>
                  <a:pt x="1723394" y="0"/>
                </a:lnTo>
                <a:lnTo>
                  <a:pt x="1723394" y="1472717"/>
                </a:lnTo>
                <a:lnTo>
                  <a:pt x="0" y="14727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4906978" y="9043238"/>
            <a:ext cx="2571397" cy="430125"/>
          </a:xfrm>
          <a:custGeom>
            <a:avLst/>
            <a:gdLst/>
            <a:ahLst/>
            <a:cxnLst/>
            <a:rect l="l" t="t" r="r" b="b"/>
            <a:pathLst>
              <a:path w="2571397" h="430125">
                <a:moveTo>
                  <a:pt x="0" y="0"/>
                </a:moveTo>
                <a:lnTo>
                  <a:pt x="2571397" y="0"/>
                </a:lnTo>
                <a:lnTo>
                  <a:pt x="2571397" y="430124"/>
                </a:lnTo>
                <a:lnTo>
                  <a:pt x="0" y="4301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809625" y="773985"/>
            <a:ext cx="4018637" cy="255395"/>
          </a:xfrm>
          <a:prstGeom prst="rect">
            <a:avLst/>
          </a:prstGeom>
        </p:spPr>
        <p:txBody>
          <a:bodyPr lIns="0" tIns="0" rIns="0" bIns="0" rtlCol="0" anchor="t">
            <a:spAutoFit/>
          </a:bodyPr>
          <a:lstStyle/>
          <a:p>
            <a:pPr marL="0" lvl="0" indent="0">
              <a:lnSpc>
                <a:spcPts val="2116"/>
              </a:lnSpc>
              <a:spcBef>
                <a:spcPct val="0"/>
              </a:spcBef>
            </a:pPr>
            <a:r>
              <a:rPr lang="en-US" sz="1439" spc="211">
                <a:solidFill>
                  <a:srgbClr val="211F1C"/>
                </a:solidFill>
                <a:latin typeface="Nunito Sans Expanded Semi-Bold"/>
              </a:rPr>
              <a:t>JAMEL P. HADJIRASUL</a:t>
            </a:r>
          </a:p>
        </p:txBody>
      </p:sp>
      <p:sp>
        <p:nvSpPr>
          <p:cNvPr id="10" name="TextBox 10"/>
          <p:cNvSpPr txBox="1"/>
          <p:nvPr/>
        </p:nvSpPr>
        <p:spPr>
          <a:xfrm>
            <a:off x="14240878" y="773278"/>
            <a:ext cx="3237497" cy="255395"/>
          </a:xfrm>
          <a:prstGeom prst="rect">
            <a:avLst/>
          </a:prstGeom>
        </p:spPr>
        <p:txBody>
          <a:bodyPr lIns="0" tIns="0" rIns="0" bIns="0" rtlCol="0" anchor="t">
            <a:spAutoFit/>
          </a:bodyPr>
          <a:lstStyle/>
          <a:p>
            <a:pPr marL="0" lvl="0" indent="0" algn="r">
              <a:lnSpc>
                <a:spcPts val="2116"/>
              </a:lnSpc>
              <a:spcBef>
                <a:spcPct val="0"/>
              </a:spcBef>
            </a:pPr>
            <a:r>
              <a:rPr lang="en-US" sz="1439" spc="211">
                <a:solidFill>
                  <a:srgbClr val="211F1C"/>
                </a:solidFill>
                <a:latin typeface="Nunito Sans Expanded Semi-Bold"/>
              </a:rPr>
              <a:t>BSCPE - 2</a:t>
            </a:r>
          </a:p>
        </p:txBody>
      </p:sp>
      <p:sp>
        <p:nvSpPr>
          <p:cNvPr id="11" name="Freeform 11"/>
          <p:cNvSpPr/>
          <p:nvPr/>
        </p:nvSpPr>
        <p:spPr>
          <a:xfrm>
            <a:off x="2358180" y="4608658"/>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a:off x="15575306" y="4608658"/>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13" name="Group 13"/>
          <p:cNvGrpSpPr/>
          <p:nvPr/>
        </p:nvGrpSpPr>
        <p:grpSpPr>
          <a:xfrm>
            <a:off x="3879846" y="9043238"/>
            <a:ext cx="1066053" cy="432385"/>
            <a:chOff x="0" y="0"/>
            <a:chExt cx="3070231" cy="1245268"/>
          </a:xfrm>
        </p:grpSpPr>
        <p:sp>
          <p:nvSpPr>
            <p:cNvPr id="14" name="Freeform 14"/>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15" name="TextBox 15"/>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10/10</a:t>
              </a:r>
            </a:p>
          </p:txBody>
        </p:sp>
      </p:grpSp>
      <p:grpSp>
        <p:nvGrpSpPr>
          <p:cNvPr id="16" name="Group 16"/>
          <p:cNvGrpSpPr/>
          <p:nvPr/>
        </p:nvGrpSpPr>
        <p:grpSpPr>
          <a:xfrm>
            <a:off x="809625" y="9043238"/>
            <a:ext cx="2880627" cy="432385"/>
            <a:chOff x="0" y="0"/>
            <a:chExt cx="3840836" cy="576513"/>
          </a:xfrm>
        </p:grpSpPr>
        <p:grpSp>
          <p:nvGrpSpPr>
            <p:cNvPr id="17" name="Group 17"/>
            <p:cNvGrpSpPr/>
            <p:nvPr/>
          </p:nvGrpSpPr>
          <p:grpSpPr>
            <a:xfrm>
              <a:off x="0" y="0"/>
              <a:ext cx="3840836" cy="576513"/>
              <a:chOff x="0" y="0"/>
              <a:chExt cx="8296205" cy="1245268"/>
            </a:xfrm>
          </p:grpSpPr>
          <p:sp>
            <p:nvSpPr>
              <p:cNvPr id="18" name="Freeform 18"/>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19" name="TextBox 19"/>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20" name="Freeform 20"/>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21" name="Freeform 21"/>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Freeform 5"/>
          <p:cNvSpPr/>
          <p:nvPr/>
        </p:nvSpPr>
        <p:spPr>
          <a:xfrm>
            <a:off x="14906978" y="9043238"/>
            <a:ext cx="2571397" cy="430125"/>
          </a:xfrm>
          <a:custGeom>
            <a:avLst/>
            <a:gdLst/>
            <a:ahLst/>
            <a:cxnLst/>
            <a:rect l="l" t="t" r="r" b="b"/>
            <a:pathLst>
              <a:path w="2571397" h="430125">
                <a:moveTo>
                  <a:pt x="0" y="0"/>
                </a:moveTo>
                <a:lnTo>
                  <a:pt x="2571397" y="0"/>
                </a:lnTo>
                <a:lnTo>
                  <a:pt x="2571397" y="430124"/>
                </a:lnTo>
                <a:lnTo>
                  <a:pt x="0" y="4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7" name="Group 7"/>
          <p:cNvGrpSpPr/>
          <p:nvPr/>
        </p:nvGrpSpPr>
        <p:grpSpPr>
          <a:xfrm>
            <a:off x="3879846" y="9043238"/>
            <a:ext cx="1066053" cy="432385"/>
            <a:chOff x="0" y="0"/>
            <a:chExt cx="3070231" cy="1245268"/>
          </a:xfrm>
        </p:grpSpPr>
        <p:sp>
          <p:nvSpPr>
            <p:cNvPr id="8" name="Freeform 8"/>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9" name="TextBox 9"/>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1/10</a:t>
              </a:r>
            </a:p>
          </p:txBody>
        </p:sp>
      </p:grpSp>
      <p:sp>
        <p:nvSpPr>
          <p:cNvPr id="10" name="TextBox 10"/>
          <p:cNvSpPr txBox="1"/>
          <p:nvPr/>
        </p:nvSpPr>
        <p:spPr>
          <a:xfrm>
            <a:off x="809625" y="1668843"/>
            <a:ext cx="11811850" cy="1171654"/>
          </a:xfrm>
          <a:prstGeom prst="rect">
            <a:avLst/>
          </a:prstGeom>
        </p:spPr>
        <p:txBody>
          <a:bodyPr lIns="0" tIns="0" rIns="0" bIns="0" rtlCol="0" anchor="t">
            <a:spAutoFit/>
          </a:bodyPr>
          <a:lstStyle/>
          <a:p>
            <a:pPr>
              <a:lnSpc>
                <a:spcPts val="8778"/>
              </a:lnSpc>
            </a:pPr>
            <a:r>
              <a:rPr lang="en-US" sz="8691">
                <a:solidFill>
                  <a:srgbClr val="211F1C"/>
                </a:solidFill>
                <a:latin typeface="Anton"/>
              </a:rPr>
              <a:t>PROJECT DESCRIPTION</a:t>
            </a:r>
          </a:p>
        </p:txBody>
      </p:sp>
      <p:sp>
        <p:nvSpPr>
          <p:cNvPr id="11" name="TextBox 11"/>
          <p:cNvSpPr txBox="1"/>
          <p:nvPr/>
        </p:nvSpPr>
        <p:spPr>
          <a:xfrm>
            <a:off x="809625" y="773985"/>
            <a:ext cx="4018637" cy="255395"/>
          </a:xfrm>
          <a:prstGeom prst="rect">
            <a:avLst/>
          </a:prstGeom>
        </p:spPr>
        <p:txBody>
          <a:bodyPr lIns="0" tIns="0" rIns="0" bIns="0" rtlCol="0" anchor="t">
            <a:spAutoFit/>
          </a:bodyPr>
          <a:lstStyle/>
          <a:p>
            <a:pPr marL="0" lvl="0" indent="0">
              <a:lnSpc>
                <a:spcPts val="2116"/>
              </a:lnSpc>
              <a:spcBef>
                <a:spcPct val="0"/>
              </a:spcBef>
            </a:pPr>
            <a:r>
              <a:rPr lang="en-US" sz="1439" spc="211">
                <a:solidFill>
                  <a:srgbClr val="211F1C"/>
                </a:solidFill>
                <a:latin typeface="Nunito Sans Expanded Semi-Bold"/>
              </a:rPr>
              <a:t>JAMEL P. HADJIRASUL</a:t>
            </a:r>
          </a:p>
        </p:txBody>
      </p:sp>
      <p:grpSp>
        <p:nvGrpSpPr>
          <p:cNvPr id="12" name="Group 12"/>
          <p:cNvGrpSpPr/>
          <p:nvPr/>
        </p:nvGrpSpPr>
        <p:grpSpPr>
          <a:xfrm>
            <a:off x="809625" y="9043238"/>
            <a:ext cx="2880627" cy="432385"/>
            <a:chOff x="0" y="0"/>
            <a:chExt cx="3840836" cy="576513"/>
          </a:xfrm>
        </p:grpSpPr>
        <p:grpSp>
          <p:nvGrpSpPr>
            <p:cNvPr id="13" name="Group 13"/>
            <p:cNvGrpSpPr/>
            <p:nvPr/>
          </p:nvGrpSpPr>
          <p:grpSpPr>
            <a:xfrm>
              <a:off x="0" y="0"/>
              <a:ext cx="3840836" cy="576513"/>
              <a:chOff x="0" y="0"/>
              <a:chExt cx="8296205" cy="1245268"/>
            </a:xfrm>
          </p:grpSpPr>
          <p:sp>
            <p:nvSpPr>
              <p:cNvPr id="14" name="Freeform 14"/>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15" name="TextBox 15"/>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16" name="Freeform 16"/>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7" name="Freeform 17"/>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grpSp>
        <p:nvGrpSpPr>
          <p:cNvPr id="18" name="Group 18"/>
          <p:cNvGrpSpPr/>
          <p:nvPr/>
        </p:nvGrpSpPr>
        <p:grpSpPr>
          <a:xfrm>
            <a:off x="547434" y="3011947"/>
            <a:ext cx="17193133" cy="4619652"/>
            <a:chOff x="0" y="0"/>
            <a:chExt cx="4528232" cy="1216698"/>
          </a:xfrm>
        </p:grpSpPr>
        <p:sp>
          <p:nvSpPr>
            <p:cNvPr id="19" name="Freeform 19"/>
            <p:cNvSpPr/>
            <p:nvPr/>
          </p:nvSpPr>
          <p:spPr>
            <a:xfrm>
              <a:off x="0" y="0"/>
              <a:ext cx="4528233" cy="1216699"/>
            </a:xfrm>
            <a:custGeom>
              <a:avLst/>
              <a:gdLst/>
              <a:ahLst/>
              <a:cxnLst/>
              <a:rect l="l" t="t" r="r" b="b"/>
              <a:pathLst>
                <a:path w="4528233" h="1216699">
                  <a:moveTo>
                    <a:pt x="16210" y="0"/>
                  </a:moveTo>
                  <a:lnTo>
                    <a:pt x="4512022" y="0"/>
                  </a:lnTo>
                  <a:cubicBezTo>
                    <a:pt x="4516321" y="0"/>
                    <a:pt x="4520445" y="1708"/>
                    <a:pt x="4523485" y="4748"/>
                  </a:cubicBezTo>
                  <a:cubicBezTo>
                    <a:pt x="4526524" y="7788"/>
                    <a:pt x="4528233" y="11911"/>
                    <a:pt x="4528233" y="16210"/>
                  </a:cubicBezTo>
                  <a:lnTo>
                    <a:pt x="4528233" y="1200488"/>
                  </a:lnTo>
                  <a:cubicBezTo>
                    <a:pt x="4528233" y="1204787"/>
                    <a:pt x="4526524" y="1208911"/>
                    <a:pt x="4523485" y="1211951"/>
                  </a:cubicBezTo>
                  <a:cubicBezTo>
                    <a:pt x="4520445" y="1214991"/>
                    <a:pt x="4516321" y="1216699"/>
                    <a:pt x="4512022" y="1216699"/>
                  </a:cubicBezTo>
                  <a:lnTo>
                    <a:pt x="16210" y="1216699"/>
                  </a:lnTo>
                  <a:cubicBezTo>
                    <a:pt x="11911" y="1216699"/>
                    <a:pt x="7788" y="1214991"/>
                    <a:pt x="4748" y="1211951"/>
                  </a:cubicBezTo>
                  <a:cubicBezTo>
                    <a:pt x="1708" y="1208911"/>
                    <a:pt x="0" y="1204787"/>
                    <a:pt x="0" y="1200488"/>
                  </a:cubicBezTo>
                  <a:lnTo>
                    <a:pt x="0" y="16210"/>
                  </a:lnTo>
                  <a:cubicBezTo>
                    <a:pt x="0" y="11911"/>
                    <a:pt x="1708" y="7788"/>
                    <a:pt x="4748" y="4748"/>
                  </a:cubicBezTo>
                  <a:cubicBezTo>
                    <a:pt x="7788" y="1708"/>
                    <a:pt x="11911" y="0"/>
                    <a:pt x="16210" y="0"/>
                  </a:cubicBezTo>
                  <a:close/>
                </a:path>
              </a:pathLst>
            </a:custGeom>
            <a:solidFill>
              <a:srgbClr val="F1F1F1"/>
            </a:solidFill>
            <a:ln w="19050" cap="rnd">
              <a:solidFill>
                <a:srgbClr val="000000"/>
              </a:solidFill>
              <a:prstDash val="solid"/>
              <a:round/>
            </a:ln>
          </p:spPr>
          <p:txBody>
            <a:bodyPr/>
            <a:lstStyle/>
            <a:p>
              <a:endParaRPr lang="en-US"/>
            </a:p>
          </p:txBody>
        </p:sp>
        <p:sp>
          <p:nvSpPr>
            <p:cNvPr id="20" name="TextBox 20"/>
            <p:cNvSpPr txBox="1"/>
            <p:nvPr/>
          </p:nvSpPr>
          <p:spPr>
            <a:xfrm>
              <a:off x="0" y="-38100"/>
              <a:ext cx="4528232" cy="1254798"/>
            </a:xfrm>
            <a:prstGeom prst="rect">
              <a:avLst/>
            </a:prstGeom>
          </p:spPr>
          <p:txBody>
            <a:bodyPr lIns="50800" tIns="50800" rIns="50800" bIns="50800" rtlCol="0" anchor="ctr"/>
            <a:lstStyle/>
            <a:p>
              <a:pPr algn="ctr">
                <a:lnSpc>
                  <a:spcPts val="2116"/>
                </a:lnSpc>
              </a:pPr>
              <a:endParaRPr/>
            </a:p>
          </p:txBody>
        </p:sp>
      </p:grpSp>
      <p:sp>
        <p:nvSpPr>
          <p:cNvPr id="21" name="TextBox 21"/>
          <p:cNvSpPr txBox="1"/>
          <p:nvPr/>
        </p:nvSpPr>
        <p:spPr>
          <a:xfrm>
            <a:off x="869130" y="3426608"/>
            <a:ext cx="16609245" cy="3695080"/>
          </a:xfrm>
          <a:prstGeom prst="rect">
            <a:avLst/>
          </a:prstGeom>
        </p:spPr>
        <p:txBody>
          <a:bodyPr lIns="0" tIns="0" rIns="0" bIns="0" rtlCol="0" anchor="t">
            <a:spAutoFit/>
          </a:bodyPr>
          <a:lstStyle/>
          <a:p>
            <a:pPr marL="0" lvl="0" indent="0" algn="just">
              <a:lnSpc>
                <a:spcPts val="4926"/>
              </a:lnSpc>
              <a:spcBef>
                <a:spcPct val="0"/>
              </a:spcBef>
            </a:pPr>
            <a:r>
              <a:rPr lang="en-US" sz="3351">
                <a:solidFill>
                  <a:srgbClr val="211F1C"/>
                </a:solidFill>
                <a:latin typeface="Nunito Sans Expanded"/>
              </a:rPr>
              <a:t>ParkEase is a parking reservation and management system that simplifies the process of finding and securing parking spaces.  Users can effortlessly browse available spots and select based on preferences. By integrating this system into the parking experience, ParkEase transforms the frustrating task of parking into a smooth, hassle-free process for both drivers and parking facility operators.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Freeform 5"/>
          <p:cNvSpPr/>
          <p:nvPr/>
        </p:nvSpPr>
        <p:spPr>
          <a:xfrm>
            <a:off x="14906978" y="9045498"/>
            <a:ext cx="2571397" cy="430125"/>
          </a:xfrm>
          <a:custGeom>
            <a:avLst/>
            <a:gdLst/>
            <a:ahLst/>
            <a:cxnLst/>
            <a:rect l="l" t="t" r="r" b="b"/>
            <a:pathLst>
              <a:path w="2571397" h="430125">
                <a:moveTo>
                  <a:pt x="0" y="0"/>
                </a:moveTo>
                <a:lnTo>
                  <a:pt x="2571397" y="0"/>
                </a:lnTo>
                <a:lnTo>
                  <a:pt x="2571397" y="430124"/>
                </a:lnTo>
                <a:lnTo>
                  <a:pt x="0" y="4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6" name="Group 6"/>
          <p:cNvGrpSpPr/>
          <p:nvPr/>
        </p:nvGrpSpPr>
        <p:grpSpPr>
          <a:xfrm>
            <a:off x="809625" y="3669663"/>
            <a:ext cx="4993936" cy="4791729"/>
            <a:chOff x="0" y="0"/>
            <a:chExt cx="1315275" cy="1262019"/>
          </a:xfrm>
        </p:grpSpPr>
        <p:sp>
          <p:nvSpPr>
            <p:cNvPr id="7" name="Freeform 7"/>
            <p:cNvSpPr/>
            <p:nvPr/>
          </p:nvSpPr>
          <p:spPr>
            <a:xfrm>
              <a:off x="0" y="0"/>
              <a:ext cx="1315275" cy="1262019"/>
            </a:xfrm>
            <a:custGeom>
              <a:avLst/>
              <a:gdLst/>
              <a:ahLst/>
              <a:cxnLst/>
              <a:rect l="l" t="t" r="r" b="b"/>
              <a:pathLst>
                <a:path w="1315275" h="1262019">
                  <a:moveTo>
                    <a:pt x="55810" y="0"/>
                  </a:moveTo>
                  <a:lnTo>
                    <a:pt x="1259466" y="0"/>
                  </a:lnTo>
                  <a:cubicBezTo>
                    <a:pt x="1274268" y="0"/>
                    <a:pt x="1288463" y="5880"/>
                    <a:pt x="1298929" y="16346"/>
                  </a:cubicBezTo>
                  <a:cubicBezTo>
                    <a:pt x="1309396" y="26813"/>
                    <a:pt x="1315275" y="41008"/>
                    <a:pt x="1315275" y="55810"/>
                  </a:cubicBezTo>
                  <a:lnTo>
                    <a:pt x="1315275" y="1206210"/>
                  </a:lnTo>
                  <a:cubicBezTo>
                    <a:pt x="1315275" y="1221011"/>
                    <a:pt x="1309396" y="1235207"/>
                    <a:pt x="1298929" y="1245673"/>
                  </a:cubicBezTo>
                  <a:cubicBezTo>
                    <a:pt x="1288463" y="1256139"/>
                    <a:pt x="1274268" y="1262019"/>
                    <a:pt x="1259466" y="1262019"/>
                  </a:cubicBezTo>
                  <a:lnTo>
                    <a:pt x="55810" y="1262019"/>
                  </a:lnTo>
                  <a:cubicBezTo>
                    <a:pt x="41008" y="1262019"/>
                    <a:pt x="26813" y="1256139"/>
                    <a:pt x="16346" y="1245673"/>
                  </a:cubicBezTo>
                  <a:cubicBezTo>
                    <a:pt x="5880" y="1235207"/>
                    <a:pt x="0" y="1221011"/>
                    <a:pt x="0" y="1206210"/>
                  </a:cubicBezTo>
                  <a:lnTo>
                    <a:pt x="0" y="55810"/>
                  </a:lnTo>
                  <a:cubicBezTo>
                    <a:pt x="0" y="41008"/>
                    <a:pt x="5880" y="26813"/>
                    <a:pt x="16346" y="16346"/>
                  </a:cubicBezTo>
                  <a:cubicBezTo>
                    <a:pt x="26813" y="5880"/>
                    <a:pt x="41008" y="0"/>
                    <a:pt x="55810" y="0"/>
                  </a:cubicBezTo>
                  <a:close/>
                </a:path>
              </a:pathLst>
            </a:custGeom>
            <a:solidFill>
              <a:srgbClr val="F1F1F1"/>
            </a:solidFill>
            <a:ln w="19050" cap="rnd">
              <a:solidFill>
                <a:srgbClr val="000000"/>
              </a:solidFill>
              <a:prstDash val="solid"/>
              <a:round/>
            </a:ln>
          </p:spPr>
          <p:txBody>
            <a:bodyPr/>
            <a:lstStyle/>
            <a:p>
              <a:endParaRPr lang="en-US"/>
            </a:p>
          </p:txBody>
        </p:sp>
        <p:sp>
          <p:nvSpPr>
            <p:cNvPr id="8" name="TextBox 8"/>
            <p:cNvSpPr txBox="1"/>
            <p:nvPr/>
          </p:nvSpPr>
          <p:spPr>
            <a:xfrm>
              <a:off x="0" y="-38100"/>
              <a:ext cx="1315275" cy="1300119"/>
            </a:xfrm>
            <a:prstGeom prst="rect">
              <a:avLst/>
            </a:prstGeom>
          </p:spPr>
          <p:txBody>
            <a:bodyPr lIns="50800" tIns="50800" rIns="50800" bIns="50800" rtlCol="0" anchor="ctr"/>
            <a:lstStyle/>
            <a:p>
              <a:pPr algn="ctr">
                <a:lnSpc>
                  <a:spcPts val="2116"/>
                </a:lnSpc>
              </a:pPr>
              <a:endParaRPr/>
            </a:p>
          </p:txBody>
        </p:sp>
      </p:grpSp>
      <p:grpSp>
        <p:nvGrpSpPr>
          <p:cNvPr id="9" name="Group 9"/>
          <p:cNvGrpSpPr/>
          <p:nvPr/>
        </p:nvGrpSpPr>
        <p:grpSpPr>
          <a:xfrm>
            <a:off x="6647032" y="3669663"/>
            <a:ext cx="4993936" cy="4791729"/>
            <a:chOff x="0" y="0"/>
            <a:chExt cx="1315275" cy="1262019"/>
          </a:xfrm>
        </p:grpSpPr>
        <p:sp>
          <p:nvSpPr>
            <p:cNvPr id="10" name="Freeform 10"/>
            <p:cNvSpPr/>
            <p:nvPr/>
          </p:nvSpPr>
          <p:spPr>
            <a:xfrm>
              <a:off x="0" y="0"/>
              <a:ext cx="1315275" cy="1262019"/>
            </a:xfrm>
            <a:custGeom>
              <a:avLst/>
              <a:gdLst/>
              <a:ahLst/>
              <a:cxnLst/>
              <a:rect l="l" t="t" r="r" b="b"/>
              <a:pathLst>
                <a:path w="1315275" h="1262019">
                  <a:moveTo>
                    <a:pt x="55810" y="0"/>
                  </a:moveTo>
                  <a:lnTo>
                    <a:pt x="1259466" y="0"/>
                  </a:lnTo>
                  <a:cubicBezTo>
                    <a:pt x="1274268" y="0"/>
                    <a:pt x="1288463" y="5880"/>
                    <a:pt x="1298929" y="16346"/>
                  </a:cubicBezTo>
                  <a:cubicBezTo>
                    <a:pt x="1309396" y="26813"/>
                    <a:pt x="1315275" y="41008"/>
                    <a:pt x="1315275" y="55810"/>
                  </a:cubicBezTo>
                  <a:lnTo>
                    <a:pt x="1315275" y="1206210"/>
                  </a:lnTo>
                  <a:cubicBezTo>
                    <a:pt x="1315275" y="1221011"/>
                    <a:pt x="1309396" y="1235207"/>
                    <a:pt x="1298929" y="1245673"/>
                  </a:cubicBezTo>
                  <a:cubicBezTo>
                    <a:pt x="1288463" y="1256139"/>
                    <a:pt x="1274268" y="1262019"/>
                    <a:pt x="1259466" y="1262019"/>
                  </a:cubicBezTo>
                  <a:lnTo>
                    <a:pt x="55810" y="1262019"/>
                  </a:lnTo>
                  <a:cubicBezTo>
                    <a:pt x="41008" y="1262019"/>
                    <a:pt x="26813" y="1256139"/>
                    <a:pt x="16346" y="1245673"/>
                  </a:cubicBezTo>
                  <a:cubicBezTo>
                    <a:pt x="5880" y="1235207"/>
                    <a:pt x="0" y="1221011"/>
                    <a:pt x="0" y="1206210"/>
                  </a:cubicBezTo>
                  <a:lnTo>
                    <a:pt x="0" y="55810"/>
                  </a:lnTo>
                  <a:cubicBezTo>
                    <a:pt x="0" y="41008"/>
                    <a:pt x="5880" y="26813"/>
                    <a:pt x="16346" y="16346"/>
                  </a:cubicBezTo>
                  <a:cubicBezTo>
                    <a:pt x="26813" y="5880"/>
                    <a:pt x="41008" y="0"/>
                    <a:pt x="55810" y="0"/>
                  </a:cubicBezTo>
                  <a:close/>
                </a:path>
              </a:pathLst>
            </a:custGeom>
            <a:solidFill>
              <a:srgbClr val="F1F1F1"/>
            </a:solidFill>
            <a:ln w="19050" cap="rnd">
              <a:solidFill>
                <a:srgbClr val="000000"/>
              </a:solidFill>
              <a:prstDash val="solid"/>
              <a:round/>
            </a:ln>
          </p:spPr>
          <p:txBody>
            <a:bodyPr/>
            <a:lstStyle/>
            <a:p>
              <a:endParaRPr lang="en-US"/>
            </a:p>
          </p:txBody>
        </p:sp>
        <p:sp>
          <p:nvSpPr>
            <p:cNvPr id="11" name="TextBox 11"/>
            <p:cNvSpPr txBox="1"/>
            <p:nvPr/>
          </p:nvSpPr>
          <p:spPr>
            <a:xfrm>
              <a:off x="0" y="-38100"/>
              <a:ext cx="1315275" cy="1300119"/>
            </a:xfrm>
            <a:prstGeom prst="rect">
              <a:avLst/>
            </a:prstGeom>
          </p:spPr>
          <p:txBody>
            <a:bodyPr lIns="50800" tIns="50800" rIns="50800" bIns="50800" rtlCol="0" anchor="ctr"/>
            <a:lstStyle/>
            <a:p>
              <a:pPr algn="ctr">
                <a:lnSpc>
                  <a:spcPts val="2116"/>
                </a:lnSpc>
              </a:pPr>
              <a:endParaRPr/>
            </a:p>
          </p:txBody>
        </p:sp>
      </p:grpSp>
      <p:grpSp>
        <p:nvGrpSpPr>
          <p:cNvPr id="12" name="Group 12"/>
          <p:cNvGrpSpPr/>
          <p:nvPr/>
        </p:nvGrpSpPr>
        <p:grpSpPr>
          <a:xfrm>
            <a:off x="12484439" y="3669663"/>
            <a:ext cx="4993936" cy="4791729"/>
            <a:chOff x="0" y="0"/>
            <a:chExt cx="1315275" cy="1262019"/>
          </a:xfrm>
        </p:grpSpPr>
        <p:sp>
          <p:nvSpPr>
            <p:cNvPr id="13" name="Freeform 13"/>
            <p:cNvSpPr/>
            <p:nvPr/>
          </p:nvSpPr>
          <p:spPr>
            <a:xfrm>
              <a:off x="0" y="0"/>
              <a:ext cx="1315275" cy="1262019"/>
            </a:xfrm>
            <a:custGeom>
              <a:avLst/>
              <a:gdLst/>
              <a:ahLst/>
              <a:cxnLst/>
              <a:rect l="l" t="t" r="r" b="b"/>
              <a:pathLst>
                <a:path w="1315275" h="1262019">
                  <a:moveTo>
                    <a:pt x="55810" y="0"/>
                  </a:moveTo>
                  <a:lnTo>
                    <a:pt x="1259466" y="0"/>
                  </a:lnTo>
                  <a:cubicBezTo>
                    <a:pt x="1274268" y="0"/>
                    <a:pt x="1288463" y="5880"/>
                    <a:pt x="1298929" y="16346"/>
                  </a:cubicBezTo>
                  <a:cubicBezTo>
                    <a:pt x="1309396" y="26813"/>
                    <a:pt x="1315275" y="41008"/>
                    <a:pt x="1315275" y="55810"/>
                  </a:cubicBezTo>
                  <a:lnTo>
                    <a:pt x="1315275" y="1206210"/>
                  </a:lnTo>
                  <a:cubicBezTo>
                    <a:pt x="1315275" y="1221011"/>
                    <a:pt x="1309396" y="1235207"/>
                    <a:pt x="1298929" y="1245673"/>
                  </a:cubicBezTo>
                  <a:cubicBezTo>
                    <a:pt x="1288463" y="1256139"/>
                    <a:pt x="1274268" y="1262019"/>
                    <a:pt x="1259466" y="1262019"/>
                  </a:cubicBezTo>
                  <a:lnTo>
                    <a:pt x="55810" y="1262019"/>
                  </a:lnTo>
                  <a:cubicBezTo>
                    <a:pt x="41008" y="1262019"/>
                    <a:pt x="26813" y="1256139"/>
                    <a:pt x="16346" y="1245673"/>
                  </a:cubicBezTo>
                  <a:cubicBezTo>
                    <a:pt x="5880" y="1235207"/>
                    <a:pt x="0" y="1221011"/>
                    <a:pt x="0" y="1206210"/>
                  </a:cubicBezTo>
                  <a:lnTo>
                    <a:pt x="0" y="55810"/>
                  </a:lnTo>
                  <a:cubicBezTo>
                    <a:pt x="0" y="41008"/>
                    <a:pt x="5880" y="26813"/>
                    <a:pt x="16346" y="16346"/>
                  </a:cubicBezTo>
                  <a:cubicBezTo>
                    <a:pt x="26813" y="5880"/>
                    <a:pt x="41008" y="0"/>
                    <a:pt x="55810" y="0"/>
                  </a:cubicBezTo>
                  <a:close/>
                </a:path>
              </a:pathLst>
            </a:custGeom>
            <a:solidFill>
              <a:srgbClr val="F1F1F1"/>
            </a:solidFill>
            <a:ln w="19050" cap="rnd">
              <a:solidFill>
                <a:srgbClr val="000000"/>
              </a:solidFill>
              <a:prstDash val="solid"/>
              <a:round/>
            </a:ln>
          </p:spPr>
          <p:txBody>
            <a:bodyPr/>
            <a:lstStyle/>
            <a:p>
              <a:endParaRPr lang="en-US"/>
            </a:p>
          </p:txBody>
        </p:sp>
        <p:sp>
          <p:nvSpPr>
            <p:cNvPr id="14" name="TextBox 14"/>
            <p:cNvSpPr txBox="1"/>
            <p:nvPr/>
          </p:nvSpPr>
          <p:spPr>
            <a:xfrm>
              <a:off x="0" y="-38100"/>
              <a:ext cx="1315275" cy="1300119"/>
            </a:xfrm>
            <a:prstGeom prst="rect">
              <a:avLst/>
            </a:prstGeom>
          </p:spPr>
          <p:txBody>
            <a:bodyPr lIns="50800" tIns="50800" rIns="50800" bIns="50800" rtlCol="0" anchor="ctr"/>
            <a:lstStyle/>
            <a:p>
              <a:pPr algn="ctr">
                <a:lnSpc>
                  <a:spcPts val="2116"/>
                </a:lnSpc>
              </a:pPr>
              <a:endParaRPr/>
            </a:p>
          </p:txBody>
        </p:sp>
      </p:grpSp>
      <p:sp>
        <p:nvSpPr>
          <p:cNvPr id="15" name="Freeform 1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6" name="Group 16"/>
          <p:cNvGrpSpPr/>
          <p:nvPr/>
        </p:nvGrpSpPr>
        <p:grpSpPr>
          <a:xfrm>
            <a:off x="3879846" y="9043238"/>
            <a:ext cx="1066053" cy="432385"/>
            <a:chOff x="0" y="0"/>
            <a:chExt cx="3070231" cy="1245268"/>
          </a:xfrm>
        </p:grpSpPr>
        <p:sp>
          <p:nvSpPr>
            <p:cNvPr id="17" name="Freeform 1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18" name="TextBox 18"/>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2/10</a:t>
              </a:r>
            </a:p>
          </p:txBody>
        </p:sp>
      </p:grpSp>
      <p:grpSp>
        <p:nvGrpSpPr>
          <p:cNvPr id="19" name="Group 19"/>
          <p:cNvGrpSpPr/>
          <p:nvPr/>
        </p:nvGrpSpPr>
        <p:grpSpPr>
          <a:xfrm>
            <a:off x="809625" y="9043238"/>
            <a:ext cx="2880627" cy="432385"/>
            <a:chOff x="0" y="0"/>
            <a:chExt cx="3840836" cy="576513"/>
          </a:xfrm>
        </p:grpSpPr>
        <p:grpSp>
          <p:nvGrpSpPr>
            <p:cNvPr id="20" name="Group 20"/>
            <p:cNvGrpSpPr/>
            <p:nvPr/>
          </p:nvGrpSpPr>
          <p:grpSpPr>
            <a:xfrm>
              <a:off x="0" y="0"/>
              <a:ext cx="3840836" cy="576513"/>
              <a:chOff x="0" y="0"/>
              <a:chExt cx="8296205" cy="1245268"/>
            </a:xfrm>
          </p:grpSpPr>
          <p:sp>
            <p:nvSpPr>
              <p:cNvPr id="21" name="Freeform 21"/>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22" name="TextBox 22"/>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23" name="Freeform 23"/>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4" name="Freeform 24"/>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sp>
        <p:nvSpPr>
          <p:cNvPr id="25" name="Freeform 25"/>
          <p:cNvSpPr/>
          <p:nvPr/>
        </p:nvSpPr>
        <p:spPr>
          <a:xfrm>
            <a:off x="2438600" y="4240970"/>
            <a:ext cx="1654886" cy="1654886"/>
          </a:xfrm>
          <a:custGeom>
            <a:avLst/>
            <a:gdLst/>
            <a:ahLst/>
            <a:cxnLst/>
            <a:rect l="l" t="t" r="r" b="b"/>
            <a:pathLst>
              <a:path w="1654886" h="1654886">
                <a:moveTo>
                  <a:pt x="0" y="0"/>
                </a:moveTo>
                <a:lnTo>
                  <a:pt x="1654886" y="0"/>
                </a:lnTo>
                <a:lnTo>
                  <a:pt x="1654886" y="1654886"/>
                </a:lnTo>
                <a:lnTo>
                  <a:pt x="0" y="165488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26" name="Freeform 26"/>
          <p:cNvSpPr/>
          <p:nvPr/>
        </p:nvSpPr>
        <p:spPr>
          <a:xfrm>
            <a:off x="8275596" y="4163678"/>
            <a:ext cx="2186515" cy="1809469"/>
          </a:xfrm>
          <a:custGeom>
            <a:avLst/>
            <a:gdLst/>
            <a:ahLst/>
            <a:cxnLst/>
            <a:rect l="l" t="t" r="r" b="b"/>
            <a:pathLst>
              <a:path w="2186515" h="1809469">
                <a:moveTo>
                  <a:pt x="0" y="0"/>
                </a:moveTo>
                <a:lnTo>
                  <a:pt x="2186515" y="0"/>
                </a:lnTo>
                <a:lnTo>
                  <a:pt x="2186515" y="1809469"/>
                </a:lnTo>
                <a:lnTo>
                  <a:pt x="0" y="180946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27" name="Freeform 27"/>
          <p:cNvSpPr/>
          <p:nvPr/>
        </p:nvSpPr>
        <p:spPr>
          <a:xfrm>
            <a:off x="14117468" y="4014078"/>
            <a:ext cx="2108670" cy="2108670"/>
          </a:xfrm>
          <a:custGeom>
            <a:avLst/>
            <a:gdLst/>
            <a:ahLst/>
            <a:cxnLst/>
            <a:rect l="l" t="t" r="r" b="b"/>
            <a:pathLst>
              <a:path w="2108670" h="2108670">
                <a:moveTo>
                  <a:pt x="0" y="0"/>
                </a:moveTo>
                <a:lnTo>
                  <a:pt x="2108671" y="0"/>
                </a:lnTo>
                <a:lnTo>
                  <a:pt x="2108671" y="2108670"/>
                </a:lnTo>
                <a:lnTo>
                  <a:pt x="0" y="2108670"/>
                </a:lnTo>
                <a:lnTo>
                  <a:pt x="0" y="0"/>
                </a:lnTo>
                <a:close/>
              </a:path>
            </a:pathLst>
          </a:custGeom>
          <a:blipFill>
            <a:blip r:embed="rId14"/>
            <a:stretch>
              <a:fillRect/>
            </a:stretch>
          </a:blipFill>
        </p:spPr>
        <p:txBody>
          <a:bodyPr/>
          <a:lstStyle/>
          <a:p>
            <a:endParaRPr lang="en-US"/>
          </a:p>
        </p:txBody>
      </p:sp>
      <p:sp>
        <p:nvSpPr>
          <p:cNvPr id="28" name="TextBox 28"/>
          <p:cNvSpPr txBox="1"/>
          <p:nvPr/>
        </p:nvSpPr>
        <p:spPr>
          <a:xfrm>
            <a:off x="1373727" y="6641605"/>
            <a:ext cx="3865732" cy="955594"/>
          </a:xfrm>
          <a:prstGeom prst="rect">
            <a:avLst/>
          </a:prstGeom>
        </p:spPr>
        <p:txBody>
          <a:bodyPr lIns="0" tIns="0" rIns="0" bIns="0" rtlCol="0" anchor="t">
            <a:spAutoFit/>
          </a:bodyPr>
          <a:lstStyle/>
          <a:p>
            <a:pPr algn="ctr">
              <a:lnSpc>
                <a:spcPts val="2525"/>
              </a:lnSpc>
            </a:pPr>
            <a:r>
              <a:rPr lang="en-US" sz="2500" spc="250">
                <a:solidFill>
                  <a:srgbClr val="211F1C"/>
                </a:solidFill>
                <a:latin typeface="Anton"/>
              </a:rPr>
              <a:t>ENHANCE THE EFFICIENCY OF PARKING LOT OPERATIONS</a:t>
            </a:r>
          </a:p>
        </p:txBody>
      </p:sp>
      <p:sp>
        <p:nvSpPr>
          <p:cNvPr id="29" name="TextBox 29"/>
          <p:cNvSpPr txBox="1"/>
          <p:nvPr/>
        </p:nvSpPr>
        <p:spPr>
          <a:xfrm>
            <a:off x="7783060" y="6641605"/>
            <a:ext cx="3171588" cy="326998"/>
          </a:xfrm>
          <a:prstGeom prst="rect">
            <a:avLst/>
          </a:prstGeom>
        </p:spPr>
        <p:txBody>
          <a:bodyPr lIns="0" tIns="0" rIns="0" bIns="0" rtlCol="0" anchor="t">
            <a:spAutoFit/>
          </a:bodyPr>
          <a:lstStyle/>
          <a:p>
            <a:pPr algn="ctr">
              <a:lnSpc>
                <a:spcPts val="2525"/>
              </a:lnSpc>
            </a:pPr>
            <a:r>
              <a:rPr lang="en-US" sz="2500" spc="250">
                <a:solidFill>
                  <a:srgbClr val="211F1C"/>
                </a:solidFill>
                <a:latin typeface="Anton"/>
              </a:rPr>
              <a:t>STREAMLINE PARKING</a:t>
            </a:r>
          </a:p>
        </p:txBody>
      </p:sp>
      <p:sp>
        <p:nvSpPr>
          <p:cNvPr id="30" name="TextBox 30"/>
          <p:cNvSpPr txBox="1"/>
          <p:nvPr/>
        </p:nvSpPr>
        <p:spPr>
          <a:xfrm>
            <a:off x="12596103" y="6637098"/>
            <a:ext cx="4770607" cy="641296"/>
          </a:xfrm>
          <a:prstGeom prst="rect">
            <a:avLst/>
          </a:prstGeom>
        </p:spPr>
        <p:txBody>
          <a:bodyPr lIns="0" tIns="0" rIns="0" bIns="0" rtlCol="0" anchor="t">
            <a:spAutoFit/>
          </a:bodyPr>
          <a:lstStyle/>
          <a:p>
            <a:pPr algn="ctr">
              <a:lnSpc>
                <a:spcPts val="2525"/>
              </a:lnSpc>
            </a:pPr>
            <a:r>
              <a:rPr lang="en-US" sz="2500" spc="250">
                <a:solidFill>
                  <a:srgbClr val="211F1C"/>
                </a:solidFill>
                <a:latin typeface="Anton"/>
              </a:rPr>
              <a:t>RESERVATION SYSTEM EXCLUSIVELY FOR EMPLOYEES</a:t>
            </a:r>
          </a:p>
        </p:txBody>
      </p:sp>
      <p:sp>
        <p:nvSpPr>
          <p:cNvPr id="31" name="TextBox 31"/>
          <p:cNvSpPr txBox="1"/>
          <p:nvPr/>
        </p:nvSpPr>
        <p:spPr>
          <a:xfrm>
            <a:off x="2144165" y="1962240"/>
            <a:ext cx="13999670" cy="1126398"/>
          </a:xfrm>
          <a:prstGeom prst="rect">
            <a:avLst/>
          </a:prstGeom>
        </p:spPr>
        <p:txBody>
          <a:bodyPr lIns="0" tIns="0" rIns="0" bIns="0" rtlCol="0" anchor="t">
            <a:spAutoFit/>
          </a:bodyPr>
          <a:lstStyle/>
          <a:p>
            <a:pPr marL="0" lvl="0" indent="0" algn="ctr">
              <a:lnSpc>
                <a:spcPts val="8475"/>
              </a:lnSpc>
              <a:spcBef>
                <a:spcPct val="0"/>
              </a:spcBef>
            </a:pPr>
            <a:r>
              <a:rPr lang="en-US" sz="8392">
                <a:solidFill>
                  <a:srgbClr val="211F1C"/>
                </a:solidFill>
                <a:latin typeface="Anton"/>
              </a:rPr>
              <a:t>PURPOSE AND OBJECTIVES</a:t>
            </a:r>
          </a:p>
        </p:txBody>
      </p:sp>
      <p:sp>
        <p:nvSpPr>
          <p:cNvPr id="32" name="TextBox 32"/>
          <p:cNvSpPr txBox="1"/>
          <p:nvPr/>
        </p:nvSpPr>
        <p:spPr>
          <a:xfrm>
            <a:off x="809625" y="773985"/>
            <a:ext cx="4018637" cy="255395"/>
          </a:xfrm>
          <a:prstGeom prst="rect">
            <a:avLst/>
          </a:prstGeom>
        </p:spPr>
        <p:txBody>
          <a:bodyPr lIns="0" tIns="0" rIns="0" bIns="0" rtlCol="0" anchor="t">
            <a:spAutoFit/>
          </a:bodyPr>
          <a:lstStyle/>
          <a:p>
            <a:pPr marL="0" lvl="0" indent="0">
              <a:lnSpc>
                <a:spcPts val="2116"/>
              </a:lnSpc>
              <a:spcBef>
                <a:spcPct val="0"/>
              </a:spcBef>
            </a:pPr>
            <a:r>
              <a:rPr lang="en-US" sz="1439" spc="211">
                <a:solidFill>
                  <a:srgbClr val="211F1C"/>
                </a:solidFill>
                <a:latin typeface="Nunito Sans Expanded Semi-Bold"/>
              </a:rPr>
              <a:t>JAMEL P. HADJIRASUL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Freeform 5"/>
          <p:cNvSpPr/>
          <p:nvPr/>
        </p:nvSpPr>
        <p:spPr>
          <a:xfrm>
            <a:off x="14906978" y="9043238"/>
            <a:ext cx="2571397" cy="430125"/>
          </a:xfrm>
          <a:custGeom>
            <a:avLst/>
            <a:gdLst/>
            <a:ahLst/>
            <a:cxnLst/>
            <a:rect l="l" t="t" r="r" b="b"/>
            <a:pathLst>
              <a:path w="2571397" h="430125">
                <a:moveTo>
                  <a:pt x="0" y="0"/>
                </a:moveTo>
                <a:lnTo>
                  <a:pt x="2571397" y="0"/>
                </a:lnTo>
                <a:lnTo>
                  <a:pt x="2571397" y="430124"/>
                </a:lnTo>
                <a:lnTo>
                  <a:pt x="0" y="4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6" name="Group 6"/>
          <p:cNvGrpSpPr/>
          <p:nvPr/>
        </p:nvGrpSpPr>
        <p:grpSpPr>
          <a:xfrm>
            <a:off x="1991530" y="3712397"/>
            <a:ext cx="6667500" cy="874356"/>
            <a:chOff x="0" y="0"/>
            <a:chExt cx="2126876" cy="278912"/>
          </a:xfrm>
        </p:grpSpPr>
        <p:sp>
          <p:nvSpPr>
            <p:cNvPr id="7" name="Freeform 7"/>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txBody>
            <a:bodyPr/>
            <a:lstStyle/>
            <a:p>
              <a:endParaRPr lang="en-US"/>
            </a:p>
          </p:txBody>
        </p:sp>
        <p:sp>
          <p:nvSpPr>
            <p:cNvPr id="8" name="TextBox 8"/>
            <p:cNvSpPr txBox="1"/>
            <p:nvPr/>
          </p:nvSpPr>
          <p:spPr>
            <a:xfrm>
              <a:off x="0" y="-38100"/>
              <a:ext cx="2126876" cy="317012"/>
            </a:xfrm>
            <a:prstGeom prst="rect">
              <a:avLst/>
            </a:prstGeom>
          </p:spPr>
          <p:txBody>
            <a:bodyPr lIns="38100" tIns="38100" rIns="38100" bIns="38100" rtlCol="0" anchor="ctr"/>
            <a:lstStyle/>
            <a:p>
              <a:pPr algn="ctr">
                <a:lnSpc>
                  <a:spcPts val="2557"/>
                </a:lnSpc>
              </a:pPr>
              <a:r>
                <a:rPr lang="en-US" sz="1739" spc="255">
                  <a:solidFill>
                    <a:srgbClr val="000000"/>
                  </a:solidFill>
                  <a:latin typeface="Nunito Sans Expanded Medium"/>
                </a:rPr>
                <a:t>SIGNUP / LOGIN</a:t>
              </a:r>
            </a:p>
          </p:txBody>
        </p:sp>
      </p:grpSp>
      <p:grpSp>
        <p:nvGrpSpPr>
          <p:cNvPr id="9" name="Group 9"/>
          <p:cNvGrpSpPr/>
          <p:nvPr/>
        </p:nvGrpSpPr>
        <p:grpSpPr>
          <a:xfrm>
            <a:off x="809625" y="3712397"/>
            <a:ext cx="897095" cy="874356"/>
            <a:chOff x="0" y="0"/>
            <a:chExt cx="286166" cy="278912"/>
          </a:xfrm>
        </p:grpSpPr>
        <p:sp>
          <p:nvSpPr>
            <p:cNvPr id="10" name="Freeform 10"/>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txBody>
            <a:bodyPr/>
            <a:lstStyle/>
            <a:p>
              <a:endParaRPr lang="en-US"/>
            </a:p>
          </p:txBody>
        </p:sp>
        <p:sp>
          <p:nvSpPr>
            <p:cNvPr id="11" name="TextBox 11"/>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spc="314">
                  <a:solidFill>
                    <a:srgbClr val="000000"/>
                  </a:solidFill>
                  <a:latin typeface="Nunito Sans Expanded Bold"/>
                </a:rPr>
                <a:t>1</a:t>
              </a:r>
            </a:p>
          </p:txBody>
        </p:sp>
      </p:grpSp>
      <p:grpSp>
        <p:nvGrpSpPr>
          <p:cNvPr id="12" name="Group 12"/>
          <p:cNvGrpSpPr/>
          <p:nvPr/>
        </p:nvGrpSpPr>
        <p:grpSpPr>
          <a:xfrm>
            <a:off x="1991530" y="4913454"/>
            <a:ext cx="6667500" cy="874356"/>
            <a:chOff x="0" y="0"/>
            <a:chExt cx="2126876" cy="278912"/>
          </a:xfrm>
        </p:grpSpPr>
        <p:sp>
          <p:nvSpPr>
            <p:cNvPr id="13" name="Freeform 13"/>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txBody>
            <a:bodyPr/>
            <a:lstStyle/>
            <a:p>
              <a:endParaRPr lang="en-US"/>
            </a:p>
          </p:txBody>
        </p:sp>
        <p:sp>
          <p:nvSpPr>
            <p:cNvPr id="14" name="TextBox 14"/>
            <p:cNvSpPr txBox="1"/>
            <p:nvPr/>
          </p:nvSpPr>
          <p:spPr>
            <a:xfrm>
              <a:off x="0" y="-38100"/>
              <a:ext cx="2126876" cy="317012"/>
            </a:xfrm>
            <a:prstGeom prst="rect">
              <a:avLst/>
            </a:prstGeom>
          </p:spPr>
          <p:txBody>
            <a:bodyPr lIns="38100" tIns="38100" rIns="38100" bIns="38100" rtlCol="0" anchor="ctr"/>
            <a:lstStyle/>
            <a:p>
              <a:pPr algn="ctr">
                <a:lnSpc>
                  <a:spcPts val="2557"/>
                </a:lnSpc>
              </a:pPr>
              <a:r>
                <a:rPr lang="en-US" sz="1739" spc="255">
                  <a:solidFill>
                    <a:srgbClr val="000000"/>
                  </a:solidFill>
                  <a:latin typeface="Nunito Sans Expanded Medium"/>
                </a:rPr>
                <a:t>PARKING SPOT OCCUPANCY</a:t>
              </a:r>
            </a:p>
          </p:txBody>
        </p:sp>
      </p:grpSp>
      <p:grpSp>
        <p:nvGrpSpPr>
          <p:cNvPr id="15" name="Group 15"/>
          <p:cNvGrpSpPr/>
          <p:nvPr/>
        </p:nvGrpSpPr>
        <p:grpSpPr>
          <a:xfrm>
            <a:off x="809625" y="4913454"/>
            <a:ext cx="897095" cy="874356"/>
            <a:chOff x="0" y="0"/>
            <a:chExt cx="286166" cy="278912"/>
          </a:xfrm>
        </p:grpSpPr>
        <p:sp>
          <p:nvSpPr>
            <p:cNvPr id="16" name="Freeform 16"/>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txBody>
            <a:bodyPr/>
            <a:lstStyle/>
            <a:p>
              <a:endParaRPr lang="en-US"/>
            </a:p>
          </p:txBody>
        </p:sp>
        <p:sp>
          <p:nvSpPr>
            <p:cNvPr id="17" name="TextBox 17"/>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spc="314">
                  <a:solidFill>
                    <a:srgbClr val="000000"/>
                  </a:solidFill>
                  <a:latin typeface="Nunito Sans Expanded Bold"/>
                </a:rPr>
                <a:t>2</a:t>
              </a:r>
            </a:p>
          </p:txBody>
        </p:sp>
      </p:grpSp>
      <p:grpSp>
        <p:nvGrpSpPr>
          <p:cNvPr id="18" name="Group 18"/>
          <p:cNvGrpSpPr/>
          <p:nvPr/>
        </p:nvGrpSpPr>
        <p:grpSpPr>
          <a:xfrm>
            <a:off x="1991530" y="6114511"/>
            <a:ext cx="6667500" cy="874356"/>
            <a:chOff x="0" y="0"/>
            <a:chExt cx="2126876" cy="278912"/>
          </a:xfrm>
        </p:grpSpPr>
        <p:sp>
          <p:nvSpPr>
            <p:cNvPr id="19" name="Freeform 19"/>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txBody>
            <a:bodyPr/>
            <a:lstStyle/>
            <a:p>
              <a:endParaRPr lang="en-US"/>
            </a:p>
          </p:txBody>
        </p:sp>
        <p:sp>
          <p:nvSpPr>
            <p:cNvPr id="20" name="TextBox 20"/>
            <p:cNvSpPr txBox="1"/>
            <p:nvPr/>
          </p:nvSpPr>
          <p:spPr>
            <a:xfrm>
              <a:off x="0" y="-38100"/>
              <a:ext cx="2126876" cy="317012"/>
            </a:xfrm>
            <a:prstGeom prst="rect">
              <a:avLst/>
            </a:prstGeom>
          </p:spPr>
          <p:txBody>
            <a:bodyPr lIns="38100" tIns="38100" rIns="38100" bIns="38100" rtlCol="0" anchor="ctr"/>
            <a:lstStyle/>
            <a:p>
              <a:pPr algn="ctr">
                <a:lnSpc>
                  <a:spcPts val="2557"/>
                </a:lnSpc>
              </a:pPr>
              <a:r>
                <a:rPr lang="en-US" sz="1739" spc="255">
                  <a:solidFill>
                    <a:srgbClr val="000000"/>
                  </a:solidFill>
                  <a:latin typeface="Nunito Sans Expanded Medium"/>
                </a:rPr>
                <a:t>EMPLOYEE RESERVATION</a:t>
              </a:r>
            </a:p>
          </p:txBody>
        </p:sp>
      </p:grpSp>
      <p:grpSp>
        <p:nvGrpSpPr>
          <p:cNvPr id="21" name="Group 21"/>
          <p:cNvGrpSpPr/>
          <p:nvPr/>
        </p:nvGrpSpPr>
        <p:grpSpPr>
          <a:xfrm>
            <a:off x="809625" y="6114511"/>
            <a:ext cx="897095" cy="874356"/>
            <a:chOff x="0" y="0"/>
            <a:chExt cx="286166" cy="278912"/>
          </a:xfrm>
        </p:grpSpPr>
        <p:sp>
          <p:nvSpPr>
            <p:cNvPr id="22" name="Freeform 22"/>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txBody>
            <a:bodyPr/>
            <a:lstStyle/>
            <a:p>
              <a:endParaRPr lang="en-US"/>
            </a:p>
          </p:txBody>
        </p:sp>
        <p:sp>
          <p:nvSpPr>
            <p:cNvPr id="23" name="TextBox 23"/>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spc="314">
                  <a:solidFill>
                    <a:srgbClr val="000000"/>
                  </a:solidFill>
                  <a:latin typeface="Nunito Sans Expanded Bold"/>
                </a:rPr>
                <a:t>3</a:t>
              </a:r>
            </a:p>
          </p:txBody>
        </p:sp>
      </p:grpSp>
      <p:grpSp>
        <p:nvGrpSpPr>
          <p:cNvPr id="24" name="Group 24"/>
          <p:cNvGrpSpPr/>
          <p:nvPr/>
        </p:nvGrpSpPr>
        <p:grpSpPr>
          <a:xfrm>
            <a:off x="9606624" y="4269144"/>
            <a:ext cx="897095" cy="874356"/>
            <a:chOff x="0" y="0"/>
            <a:chExt cx="286166" cy="278912"/>
          </a:xfrm>
        </p:grpSpPr>
        <p:sp>
          <p:nvSpPr>
            <p:cNvPr id="25" name="Freeform 25"/>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txBody>
            <a:bodyPr/>
            <a:lstStyle/>
            <a:p>
              <a:endParaRPr lang="en-US"/>
            </a:p>
          </p:txBody>
        </p:sp>
        <p:sp>
          <p:nvSpPr>
            <p:cNvPr id="26" name="TextBox 26"/>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spc="314">
                  <a:solidFill>
                    <a:srgbClr val="000000"/>
                  </a:solidFill>
                  <a:latin typeface="Nunito Sans Expanded Bold"/>
                </a:rPr>
                <a:t>4</a:t>
              </a:r>
            </a:p>
          </p:txBody>
        </p:sp>
      </p:grpSp>
      <p:grpSp>
        <p:nvGrpSpPr>
          <p:cNvPr id="27" name="Group 27"/>
          <p:cNvGrpSpPr/>
          <p:nvPr/>
        </p:nvGrpSpPr>
        <p:grpSpPr>
          <a:xfrm>
            <a:off x="10810875" y="4269144"/>
            <a:ext cx="6667500" cy="874356"/>
            <a:chOff x="0" y="0"/>
            <a:chExt cx="2126876" cy="278912"/>
          </a:xfrm>
        </p:grpSpPr>
        <p:sp>
          <p:nvSpPr>
            <p:cNvPr id="28" name="Freeform 28"/>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txBody>
            <a:bodyPr/>
            <a:lstStyle/>
            <a:p>
              <a:endParaRPr lang="en-US"/>
            </a:p>
          </p:txBody>
        </p:sp>
        <p:sp>
          <p:nvSpPr>
            <p:cNvPr id="29" name="TextBox 29"/>
            <p:cNvSpPr txBox="1"/>
            <p:nvPr/>
          </p:nvSpPr>
          <p:spPr>
            <a:xfrm>
              <a:off x="0" y="-38100"/>
              <a:ext cx="2126876" cy="317012"/>
            </a:xfrm>
            <a:prstGeom prst="rect">
              <a:avLst/>
            </a:prstGeom>
          </p:spPr>
          <p:txBody>
            <a:bodyPr lIns="38100" tIns="38100" rIns="38100" bIns="38100" rtlCol="0" anchor="ctr"/>
            <a:lstStyle/>
            <a:p>
              <a:pPr algn="ctr">
                <a:lnSpc>
                  <a:spcPts val="2557"/>
                </a:lnSpc>
              </a:pPr>
              <a:r>
                <a:rPr lang="en-US" sz="1739" spc="255">
                  <a:solidFill>
                    <a:srgbClr val="000000"/>
                  </a:solidFill>
                  <a:latin typeface="Nunito Sans Expanded Medium"/>
                </a:rPr>
                <a:t>PAYMENT OPTIONS</a:t>
              </a:r>
            </a:p>
          </p:txBody>
        </p:sp>
      </p:grpSp>
      <p:grpSp>
        <p:nvGrpSpPr>
          <p:cNvPr id="30" name="Group 30"/>
          <p:cNvGrpSpPr/>
          <p:nvPr/>
        </p:nvGrpSpPr>
        <p:grpSpPr>
          <a:xfrm>
            <a:off x="9606624" y="5475589"/>
            <a:ext cx="897095" cy="874356"/>
            <a:chOff x="0" y="0"/>
            <a:chExt cx="286166" cy="278912"/>
          </a:xfrm>
        </p:grpSpPr>
        <p:sp>
          <p:nvSpPr>
            <p:cNvPr id="31" name="Freeform 31"/>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txBody>
            <a:bodyPr/>
            <a:lstStyle/>
            <a:p>
              <a:endParaRPr lang="en-US"/>
            </a:p>
          </p:txBody>
        </p:sp>
        <p:sp>
          <p:nvSpPr>
            <p:cNvPr id="32" name="TextBox 32"/>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spc="314">
                  <a:solidFill>
                    <a:srgbClr val="000000"/>
                  </a:solidFill>
                  <a:latin typeface="Nunito Sans Expanded Bold"/>
                </a:rPr>
                <a:t>5</a:t>
              </a:r>
            </a:p>
          </p:txBody>
        </p:sp>
      </p:grpSp>
      <p:grpSp>
        <p:nvGrpSpPr>
          <p:cNvPr id="33" name="Group 33"/>
          <p:cNvGrpSpPr/>
          <p:nvPr/>
        </p:nvGrpSpPr>
        <p:grpSpPr>
          <a:xfrm>
            <a:off x="10789468" y="5356150"/>
            <a:ext cx="6667500" cy="993795"/>
            <a:chOff x="0" y="-38100"/>
            <a:chExt cx="2126876" cy="317012"/>
          </a:xfrm>
        </p:grpSpPr>
        <p:sp>
          <p:nvSpPr>
            <p:cNvPr id="34" name="Freeform 34"/>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txBody>
            <a:bodyPr/>
            <a:lstStyle/>
            <a:p>
              <a:endParaRPr lang="en-US"/>
            </a:p>
          </p:txBody>
        </p:sp>
        <p:sp>
          <p:nvSpPr>
            <p:cNvPr id="35" name="TextBox 35"/>
            <p:cNvSpPr txBox="1"/>
            <p:nvPr/>
          </p:nvSpPr>
          <p:spPr>
            <a:xfrm>
              <a:off x="0" y="-38100"/>
              <a:ext cx="2126876" cy="317012"/>
            </a:xfrm>
            <a:prstGeom prst="rect">
              <a:avLst/>
            </a:prstGeom>
          </p:spPr>
          <p:txBody>
            <a:bodyPr lIns="38100" tIns="38100" rIns="38100" bIns="38100" rtlCol="0" anchor="ctr"/>
            <a:lstStyle/>
            <a:p>
              <a:pPr marL="0" lvl="0" indent="0" algn="ctr">
                <a:lnSpc>
                  <a:spcPts val="2557"/>
                </a:lnSpc>
                <a:spcBef>
                  <a:spcPct val="0"/>
                </a:spcBef>
              </a:pPr>
              <a:r>
                <a:rPr lang="en-US" sz="1739" spc="255" dirty="0">
                  <a:solidFill>
                    <a:srgbClr val="000000"/>
                  </a:solidFill>
                  <a:latin typeface="Nunito Sans Expanded Medium"/>
                </a:rPr>
                <a:t>ADMIN MANAGEMENT SYSTEM</a:t>
              </a:r>
            </a:p>
          </p:txBody>
        </p:sp>
      </p:grpSp>
      <p:sp>
        <p:nvSpPr>
          <p:cNvPr id="36" name="Freeform 36"/>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7" name="TextBox 37"/>
          <p:cNvSpPr txBox="1"/>
          <p:nvPr/>
        </p:nvSpPr>
        <p:spPr>
          <a:xfrm>
            <a:off x="809625" y="1883890"/>
            <a:ext cx="6584183" cy="1126398"/>
          </a:xfrm>
          <a:prstGeom prst="rect">
            <a:avLst/>
          </a:prstGeom>
        </p:spPr>
        <p:txBody>
          <a:bodyPr lIns="0" tIns="0" rIns="0" bIns="0" rtlCol="0" anchor="t">
            <a:spAutoFit/>
          </a:bodyPr>
          <a:lstStyle/>
          <a:p>
            <a:pPr marL="0" lvl="0" indent="0">
              <a:lnSpc>
                <a:spcPts val="8475"/>
              </a:lnSpc>
              <a:spcBef>
                <a:spcPct val="0"/>
              </a:spcBef>
            </a:pPr>
            <a:r>
              <a:rPr lang="en-US" sz="8392">
                <a:solidFill>
                  <a:srgbClr val="211F1C"/>
                </a:solidFill>
                <a:latin typeface="Anton"/>
              </a:rPr>
              <a:t>FUNCTIONALITIES</a:t>
            </a:r>
          </a:p>
        </p:txBody>
      </p:sp>
      <p:sp>
        <p:nvSpPr>
          <p:cNvPr id="38" name="TextBox 38"/>
          <p:cNvSpPr txBox="1"/>
          <p:nvPr/>
        </p:nvSpPr>
        <p:spPr>
          <a:xfrm>
            <a:off x="809625" y="773985"/>
            <a:ext cx="4018637" cy="255395"/>
          </a:xfrm>
          <a:prstGeom prst="rect">
            <a:avLst/>
          </a:prstGeom>
        </p:spPr>
        <p:txBody>
          <a:bodyPr lIns="0" tIns="0" rIns="0" bIns="0" rtlCol="0" anchor="t">
            <a:spAutoFit/>
          </a:bodyPr>
          <a:lstStyle/>
          <a:p>
            <a:pPr marL="0" lvl="0" indent="0">
              <a:lnSpc>
                <a:spcPts val="2116"/>
              </a:lnSpc>
              <a:spcBef>
                <a:spcPct val="0"/>
              </a:spcBef>
            </a:pPr>
            <a:r>
              <a:rPr lang="en-US" sz="1439" spc="211">
                <a:solidFill>
                  <a:srgbClr val="211F1C"/>
                </a:solidFill>
                <a:latin typeface="Nunito Sans Expanded Semi-Bold"/>
              </a:rPr>
              <a:t>JAMEL P. HADJIRASUL</a:t>
            </a:r>
          </a:p>
        </p:txBody>
      </p:sp>
      <p:grpSp>
        <p:nvGrpSpPr>
          <p:cNvPr id="39" name="Group 39"/>
          <p:cNvGrpSpPr/>
          <p:nvPr/>
        </p:nvGrpSpPr>
        <p:grpSpPr>
          <a:xfrm>
            <a:off x="3879846" y="9043238"/>
            <a:ext cx="1066053" cy="432385"/>
            <a:chOff x="0" y="0"/>
            <a:chExt cx="3070231" cy="1245268"/>
          </a:xfrm>
        </p:grpSpPr>
        <p:sp>
          <p:nvSpPr>
            <p:cNvPr id="40" name="Freeform 40"/>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41" name="TextBox 41"/>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3/10</a:t>
              </a:r>
            </a:p>
          </p:txBody>
        </p:sp>
      </p:grpSp>
      <p:grpSp>
        <p:nvGrpSpPr>
          <p:cNvPr id="42" name="Group 42"/>
          <p:cNvGrpSpPr/>
          <p:nvPr/>
        </p:nvGrpSpPr>
        <p:grpSpPr>
          <a:xfrm>
            <a:off x="809625" y="9043238"/>
            <a:ext cx="2880627" cy="432385"/>
            <a:chOff x="0" y="0"/>
            <a:chExt cx="3840836" cy="576513"/>
          </a:xfrm>
        </p:grpSpPr>
        <p:grpSp>
          <p:nvGrpSpPr>
            <p:cNvPr id="43" name="Group 43"/>
            <p:cNvGrpSpPr/>
            <p:nvPr/>
          </p:nvGrpSpPr>
          <p:grpSpPr>
            <a:xfrm>
              <a:off x="0" y="0"/>
              <a:ext cx="3840836" cy="576513"/>
              <a:chOff x="0" y="0"/>
              <a:chExt cx="8296205" cy="1245268"/>
            </a:xfrm>
          </p:grpSpPr>
          <p:sp>
            <p:nvSpPr>
              <p:cNvPr id="44" name="Freeform 44"/>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45" name="TextBox 45"/>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46" name="Freeform 46"/>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47" name="Freeform 47"/>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6208643" y="638734"/>
            <a:ext cx="5419514" cy="9009533"/>
            <a:chOff x="0" y="0"/>
            <a:chExt cx="1728779" cy="2873964"/>
          </a:xfrm>
        </p:grpSpPr>
        <p:sp>
          <p:nvSpPr>
            <p:cNvPr id="6" name="Freeform 6"/>
            <p:cNvSpPr/>
            <p:nvPr/>
          </p:nvSpPr>
          <p:spPr>
            <a:xfrm>
              <a:off x="0" y="0"/>
              <a:ext cx="1728779" cy="2873964"/>
            </a:xfrm>
            <a:custGeom>
              <a:avLst/>
              <a:gdLst/>
              <a:ahLst/>
              <a:cxnLst/>
              <a:rect l="l" t="t" r="r" b="b"/>
              <a:pathLst>
                <a:path w="1728779" h="2873964">
                  <a:moveTo>
                    <a:pt x="51427" y="0"/>
                  </a:moveTo>
                  <a:lnTo>
                    <a:pt x="1677352" y="0"/>
                  </a:lnTo>
                  <a:cubicBezTo>
                    <a:pt x="1705754" y="0"/>
                    <a:pt x="1728779" y="23025"/>
                    <a:pt x="1728779" y="51427"/>
                  </a:cubicBezTo>
                  <a:lnTo>
                    <a:pt x="1728779" y="2822537"/>
                  </a:lnTo>
                  <a:cubicBezTo>
                    <a:pt x="1728779" y="2836177"/>
                    <a:pt x="1723361" y="2849257"/>
                    <a:pt x="1713716" y="2858902"/>
                  </a:cubicBezTo>
                  <a:cubicBezTo>
                    <a:pt x="1704072" y="2868546"/>
                    <a:pt x="1690991" y="2873964"/>
                    <a:pt x="1677352" y="2873964"/>
                  </a:cubicBezTo>
                  <a:lnTo>
                    <a:pt x="51427" y="2873964"/>
                  </a:lnTo>
                  <a:cubicBezTo>
                    <a:pt x="37788" y="2873964"/>
                    <a:pt x="24707" y="2868546"/>
                    <a:pt x="15063" y="2858902"/>
                  </a:cubicBezTo>
                  <a:cubicBezTo>
                    <a:pt x="5418" y="2849257"/>
                    <a:pt x="0" y="2836177"/>
                    <a:pt x="0" y="2822537"/>
                  </a:cubicBezTo>
                  <a:lnTo>
                    <a:pt x="0" y="51427"/>
                  </a:lnTo>
                  <a:cubicBezTo>
                    <a:pt x="0" y="37788"/>
                    <a:pt x="5418" y="24707"/>
                    <a:pt x="15063" y="15063"/>
                  </a:cubicBezTo>
                  <a:cubicBezTo>
                    <a:pt x="24707" y="5418"/>
                    <a:pt x="37788" y="0"/>
                    <a:pt x="51427" y="0"/>
                  </a:cubicBezTo>
                  <a:close/>
                </a:path>
              </a:pathLst>
            </a:custGeom>
            <a:solidFill>
              <a:srgbClr val="F1F1F1"/>
            </a:solidFill>
            <a:ln w="19050" cap="rnd">
              <a:solidFill>
                <a:srgbClr val="000000"/>
              </a:solidFill>
              <a:prstDash val="solid"/>
              <a:round/>
            </a:ln>
          </p:spPr>
          <p:txBody>
            <a:bodyPr/>
            <a:lstStyle/>
            <a:p>
              <a:endParaRPr lang="en-US"/>
            </a:p>
          </p:txBody>
        </p:sp>
        <p:sp>
          <p:nvSpPr>
            <p:cNvPr id="7" name="TextBox 7"/>
            <p:cNvSpPr txBox="1"/>
            <p:nvPr/>
          </p:nvSpPr>
          <p:spPr>
            <a:xfrm>
              <a:off x="0" y="-38100"/>
              <a:ext cx="1728779" cy="2912064"/>
            </a:xfrm>
            <a:prstGeom prst="rect">
              <a:avLst/>
            </a:prstGeom>
          </p:spPr>
          <p:txBody>
            <a:bodyPr lIns="50800" tIns="50800" rIns="50800" bIns="50800" rtlCol="0" anchor="ctr"/>
            <a:lstStyle/>
            <a:p>
              <a:pPr algn="ctr">
                <a:lnSpc>
                  <a:spcPts val="2116"/>
                </a:lnSpc>
              </a:pPr>
              <a:endParaRPr/>
            </a:p>
          </p:txBody>
        </p:sp>
      </p:grpSp>
      <p:grpSp>
        <p:nvGrpSpPr>
          <p:cNvPr id="8" name="Group 8"/>
          <p:cNvGrpSpPr/>
          <p:nvPr/>
        </p:nvGrpSpPr>
        <p:grpSpPr>
          <a:xfrm>
            <a:off x="12058861" y="638734"/>
            <a:ext cx="5419514" cy="9009533"/>
            <a:chOff x="0" y="0"/>
            <a:chExt cx="1728779" cy="2873964"/>
          </a:xfrm>
        </p:grpSpPr>
        <p:sp>
          <p:nvSpPr>
            <p:cNvPr id="9" name="Freeform 9"/>
            <p:cNvSpPr/>
            <p:nvPr/>
          </p:nvSpPr>
          <p:spPr>
            <a:xfrm>
              <a:off x="0" y="0"/>
              <a:ext cx="1728779" cy="2873964"/>
            </a:xfrm>
            <a:custGeom>
              <a:avLst/>
              <a:gdLst/>
              <a:ahLst/>
              <a:cxnLst/>
              <a:rect l="l" t="t" r="r" b="b"/>
              <a:pathLst>
                <a:path w="1728779" h="2873964">
                  <a:moveTo>
                    <a:pt x="51427" y="0"/>
                  </a:moveTo>
                  <a:lnTo>
                    <a:pt x="1677352" y="0"/>
                  </a:lnTo>
                  <a:cubicBezTo>
                    <a:pt x="1705754" y="0"/>
                    <a:pt x="1728779" y="23025"/>
                    <a:pt x="1728779" y="51427"/>
                  </a:cubicBezTo>
                  <a:lnTo>
                    <a:pt x="1728779" y="2822537"/>
                  </a:lnTo>
                  <a:cubicBezTo>
                    <a:pt x="1728779" y="2836177"/>
                    <a:pt x="1723361" y="2849257"/>
                    <a:pt x="1713716" y="2858902"/>
                  </a:cubicBezTo>
                  <a:cubicBezTo>
                    <a:pt x="1704072" y="2868546"/>
                    <a:pt x="1690991" y="2873964"/>
                    <a:pt x="1677352" y="2873964"/>
                  </a:cubicBezTo>
                  <a:lnTo>
                    <a:pt x="51427" y="2873964"/>
                  </a:lnTo>
                  <a:cubicBezTo>
                    <a:pt x="37788" y="2873964"/>
                    <a:pt x="24707" y="2868546"/>
                    <a:pt x="15063" y="2858902"/>
                  </a:cubicBezTo>
                  <a:cubicBezTo>
                    <a:pt x="5418" y="2849257"/>
                    <a:pt x="0" y="2836177"/>
                    <a:pt x="0" y="2822537"/>
                  </a:cubicBezTo>
                  <a:lnTo>
                    <a:pt x="0" y="51427"/>
                  </a:lnTo>
                  <a:cubicBezTo>
                    <a:pt x="0" y="37788"/>
                    <a:pt x="5418" y="24707"/>
                    <a:pt x="15063" y="15063"/>
                  </a:cubicBezTo>
                  <a:cubicBezTo>
                    <a:pt x="24707" y="5418"/>
                    <a:pt x="37788" y="0"/>
                    <a:pt x="51427" y="0"/>
                  </a:cubicBezTo>
                  <a:close/>
                </a:path>
              </a:pathLst>
            </a:custGeom>
            <a:solidFill>
              <a:srgbClr val="F1F1F1"/>
            </a:solidFill>
            <a:ln w="19050" cap="rnd">
              <a:solidFill>
                <a:srgbClr val="000000"/>
              </a:solidFill>
              <a:prstDash val="solid"/>
              <a:round/>
            </a:ln>
          </p:spPr>
          <p:txBody>
            <a:bodyPr/>
            <a:lstStyle/>
            <a:p>
              <a:endParaRPr lang="en-US"/>
            </a:p>
          </p:txBody>
        </p:sp>
        <p:sp>
          <p:nvSpPr>
            <p:cNvPr id="10" name="TextBox 10"/>
            <p:cNvSpPr txBox="1"/>
            <p:nvPr/>
          </p:nvSpPr>
          <p:spPr>
            <a:xfrm>
              <a:off x="0" y="-38100"/>
              <a:ext cx="1728779" cy="2912064"/>
            </a:xfrm>
            <a:prstGeom prst="rect">
              <a:avLst/>
            </a:prstGeom>
          </p:spPr>
          <p:txBody>
            <a:bodyPr lIns="50800" tIns="50800" rIns="50800" bIns="50800" rtlCol="0" anchor="ctr"/>
            <a:lstStyle/>
            <a:p>
              <a:pPr algn="ctr">
                <a:lnSpc>
                  <a:spcPts val="2116"/>
                </a:lnSpc>
              </a:pPr>
              <a:endParaRPr/>
            </a:p>
          </p:txBody>
        </p:sp>
      </p:grpSp>
      <p:grpSp>
        <p:nvGrpSpPr>
          <p:cNvPr id="11" name="Group 11"/>
          <p:cNvGrpSpPr/>
          <p:nvPr/>
        </p:nvGrpSpPr>
        <p:grpSpPr>
          <a:xfrm>
            <a:off x="6600521" y="4359327"/>
            <a:ext cx="4635758" cy="4635758"/>
            <a:chOff x="0" y="0"/>
            <a:chExt cx="6350000" cy="6350000"/>
          </a:xfrm>
        </p:grpSpPr>
        <p:sp>
          <p:nvSpPr>
            <p:cNvPr id="12" name="Freeform 12"/>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4"/>
              <a:stretch>
                <a:fillRect t="-10" b="-10"/>
              </a:stretch>
            </a:blipFill>
          </p:spPr>
          <p:txBody>
            <a:bodyPr/>
            <a:lstStyle/>
            <a:p>
              <a:endParaRPr lang="en-US"/>
            </a:p>
          </p:txBody>
        </p:sp>
      </p:grpSp>
      <p:grpSp>
        <p:nvGrpSpPr>
          <p:cNvPr id="13" name="Group 13"/>
          <p:cNvGrpSpPr/>
          <p:nvPr/>
        </p:nvGrpSpPr>
        <p:grpSpPr>
          <a:xfrm>
            <a:off x="12450739" y="4359327"/>
            <a:ext cx="4635758" cy="4635758"/>
            <a:chOff x="0" y="0"/>
            <a:chExt cx="6350000" cy="6350000"/>
          </a:xfrm>
        </p:grpSpPr>
        <p:sp>
          <p:nvSpPr>
            <p:cNvPr id="14" name="Freeform 14"/>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5"/>
              <a:stretch>
                <a:fillRect t="-10" b="-10"/>
              </a:stretch>
            </a:blipFill>
          </p:spPr>
          <p:txBody>
            <a:bodyPr/>
            <a:lstStyle/>
            <a:p>
              <a:endParaRPr lang="en-US"/>
            </a:p>
          </p:txBody>
        </p:sp>
      </p:grpSp>
      <p:sp>
        <p:nvSpPr>
          <p:cNvPr id="15" name="Freeform 15"/>
          <p:cNvSpPr/>
          <p:nvPr/>
        </p:nvSpPr>
        <p:spPr>
          <a:xfrm>
            <a:off x="809625"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6" name="Group 16"/>
          <p:cNvGrpSpPr/>
          <p:nvPr/>
        </p:nvGrpSpPr>
        <p:grpSpPr>
          <a:xfrm>
            <a:off x="3879846" y="9043238"/>
            <a:ext cx="1066053" cy="432385"/>
            <a:chOff x="0" y="0"/>
            <a:chExt cx="3070231" cy="1245268"/>
          </a:xfrm>
        </p:grpSpPr>
        <p:sp>
          <p:nvSpPr>
            <p:cNvPr id="17" name="Freeform 1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18" name="TextBox 18"/>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4/10</a:t>
              </a:r>
            </a:p>
          </p:txBody>
        </p:sp>
      </p:grpSp>
      <p:grpSp>
        <p:nvGrpSpPr>
          <p:cNvPr id="19" name="Group 19"/>
          <p:cNvGrpSpPr/>
          <p:nvPr/>
        </p:nvGrpSpPr>
        <p:grpSpPr>
          <a:xfrm>
            <a:off x="809625" y="9043238"/>
            <a:ext cx="2880627" cy="432385"/>
            <a:chOff x="0" y="0"/>
            <a:chExt cx="3840836" cy="576513"/>
          </a:xfrm>
        </p:grpSpPr>
        <p:grpSp>
          <p:nvGrpSpPr>
            <p:cNvPr id="20" name="Group 20"/>
            <p:cNvGrpSpPr/>
            <p:nvPr/>
          </p:nvGrpSpPr>
          <p:grpSpPr>
            <a:xfrm>
              <a:off x="0" y="0"/>
              <a:ext cx="3840836" cy="576513"/>
              <a:chOff x="0" y="0"/>
              <a:chExt cx="8296205" cy="1245268"/>
            </a:xfrm>
          </p:grpSpPr>
          <p:sp>
            <p:nvSpPr>
              <p:cNvPr id="21" name="Freeform 21"/>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22" name="TextBox 22"/>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23" name="Freeform 23"/>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4" name="Freeform 24"/>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sp>
        <p:nvSpPr>
          <p:cNvPr id="25" name="TextBox 25"/>
          <p:cNvSpPr txBox="1"/>
          <p:nvPr/>
        </p:nvSpPr>
        <p:spPr>
          <a:xfrm>
            <a:off x="7277262" y="2677269"/>
            <a:ext cx="3733476" cy="792480"/>
          </a:xfrm>
          <a:prstGeom prst="rect">
            <a:avLst/>
          </a:prstGeom>
        </p:spPr>
        <p:txBody>
          <a:bodyPr lIns="0" tIns="0" rIns="0" bIns="0" rtlCol="0" anchor="t">
            <a:spAutoFit/>
          </a:bodyPr>
          <a:lstStyle/>
          <a:p>
            <a:pPr marL="0" lvl="0" indent="0" algn="l">
              <a:lnSpc>
                <a:spcPts val="6060"/>
              </a:lnSpc>
              <a:spcBef>
                <a:spcPct val="0"/>
              </a:spcBef>
            </a:pPr>
            <a:r>
              <a:rPr lang="en-US" sz="6000">
                <a:solidFill>
                  <a:srgbClr val="211F1C"/>
                </a:solidFill>
                <a:latin typeface="Nunito Sans Expanded Bold"/>
              </a:rPr>
              <a:t>ADMIN</a:t>
            </a:r>
          </a:p>
        </p:txBody>
      </p:sp>
      <p:sp>
        <p:nvSpPr>
          <p:cNvPr id="26" name="TextBox 26"/>
          <p:cNvSpPr txBox="1"/>
          <p:nvPr/>
        </p:nvSpPr>
        <p:spPr>
          <a:xfrm>
            <a:off x="12696776" y="2677269"/>
            <a:ext cx="4445341" cy="792480"/>
          </a:xfrm>
          <a:prstGeom prst="rect">
            <a:avLst/>
          </a:prstGeom>
        </p:spPr>
        <p:txBody>
          <a:bodyPr lIns="0" tIns="0" rIns="0" bIns="0" rtlCol="0" anchor="t">
            <a:spAutoFit/>
          </a:bodyPr>
          <a:lstStyle/>
          <a:p>
            <a:pPr marL="0" lvl="0" indent="0" algn="l">
              <a:lnSpc>
                <a:spcPts val="6060"/>
              </a:lnSpc>
              <a:spcBef>
                <a:spcPct val="0"/>
              </a:spcBef>
            </a:pPr>
            <a:r>
              <a:rPr lang="en-US" sz="6000" dirty="0">
                <a:solidFill>
                  <a:srgbClr val="211F1C"/>
                </a:solidFill>
                <a:latin typeface="Nunito Sans Expanded Bold"/>
              </a:rPr>
              <a:t>DRIVERS</a:t>
            </a:r>
          </a:p>
        </p:txBody>
      </p:sp>
      <p:sp>
        <p:nvSpPr>
          <p:cNvPr id="27" name="TextBox 27"/>
          <p:cNvSpPr txBox="1"/>
          <p:nvPr/>
        </p:nvSpPr>
        <p:spPr>
          <a:xfrm>
            <a:off x="1028700" y="3726924"/>
            <a:ext cx="4474417" cy="1917849"/>
          </a:xfrm>
          <a:prstGeom prst="rect">
            <a:avLst/>
          </a:prstGeom>
        </p:spPr>
        <p:txBody>
          <a:bodyPr lIns="0" tIns="0" rIns="0" bIns="0" rtlCol="0" anchor="t">
            <a:spAutoFit/>
          </a:bodyPr>
          <a:lstStyle/>
          <a:p>
            <a:pPr marL="0" lvl="0" indent="0" algn="l">
              <a:lnSpc>
                <a:spcPts val="14536"/>
              </a:lnSpc>
              <a:spcBef>
                <a:spcPct val="0"/>
              </a:spcBef>
            </a:pPr>
            <a:r>
              <a:rPr lang="en-US" sz="14392">
                <a:solidFill>
                  <a:srgbClr val="211F1C"/>
                </a:solidFill>
                <a:latin typeface="Anton"/>
              </a:rPr>
              <a:t>USERS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980186" y="-550119"/>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TextBox 5"/>
          <p:cNvSpPr txBox="1"/>
          <p:nvPr/>
        </p:nvSpPr>
        <p:spPr>
          <a:xfrm>
            <a:off x="7524334" y="6911926"/>
            <a:ext cx="2880627" cy="1115033"/>
          </a:xfrm>
          <a:prstGeom prst="rect">
            <a:avLst/>
          </a:prstGeom>
        </p:spPr>
        <p:txBody>
          <a:bodyPr lIns="0" tIns="0" rIns="0" bIns="0" rtlCol="0" anchor="t">
            <a:spAutoFit/>
          </a:bodyPr>
          <a:lstStyle/>
          <a:p>
            <a:pPr>
              <a:lnSpc>
                <a:spcPts val="8475"/>
              </a:lnSpc>
            </a:pPr>
            <a:r>
              <a:rPr lang="en-US" sz="8392">
                <a:solidFill>
                  <a:srgbClr val="211F1C"/>
                </a:solidFill>
                <a:latin typeface="Anton"/>
              </a:rPr>
              <a:t>USERS</a:t>
            </a:r>
          </a:p>
        </p:txBody>
      </p:sp>
      <p:sp>
        <p:nvSpPr>
          <p:cNvPr id="6" name="AutoShape 6"/>
          <p:cNvSpPr/>
          <p:nvPr/>
        </p:nvSpPr>
        <p:spPr>
          <a:xfrm>
            <a:off x="-2626987" y="5959426"/>
            <a:ext cx="23541974" cy="0"/>
          </a:xfrm>
          <a:prstGeom prst="line">
            <a:avLst/>
          </a:prstGeom>
          <a:ln w="19050" cap="flat">
            <a:solidFill>
              <a:srgbClr val="211F1C"/>
            </a:solidFill>
            <a:prstDash val="solid"/>
            <a:headEnd type="none" w="sm" len="sm"/>
            <a:tailEnd type="none" w="sm" len="sm"/>
          </a:ln>
        </p:spPr>
        <p:txBody>
          <a:bodyPr/>
          <a:lstStyle/>
          <a:p>
            <a:endParaRPr lang="en-US"/>
          </a:p>
        </p:txBody>
      </p:sp>
      <p:sp>
        <p:nvSpPr>
          <p:cNvPr id="7" name="AutoShape 7"/>
          <p:cNvSpPr/>
          <p:nvPr/>
        </p:nvSpPr>
        <p:spPr>
          <a:xfrm flipH="1">
            <a:off x="2732346" y="5173785"/>
            <a:ext cx="0" cy="796637"/>
          </a:xfrm>
          <a:prstGeom prst="line">
            <a:avLst/>
          </a:prstGeom>
          <a:ln w="19050" cap="flat">
            <a:solidFill>
              <a:srgbClr val="211F1C"/>
            </a:solidFill>
            <a:prstDash val="solid"/>
            <a:headEnd type="none" w="sm" len="sm"/>
            <a:tailEnd type="none" w="sm" len="sm"/>
          </a:ln>
        </p:spPr>
        <p:txBody>
          <a:bodyPr/>
          <a:lstStyle/>
          <a:p>
            <a:endParaRPr lang="en-US"/>
          </a:p>
        </p:txBody>
      </p:sp>
      <p:grpSp>
        <p:nvGrpSpPr>
          <p:cNvPr id="8" name="Group 8"/>
          <p:cNvGrpSpPr/>
          <p:nvPr/>
        </p:nvGrpSpPr>
        <p:grpSpPr>
          <a:xfrm>
            <a:off x="819396" y="2084661"/>
            <a:ext cx="3825900" cy="3089124"/>
            <a:chOff x="0" y="0"/>
            <a:chExt cx="872834" cy="704747"/>
          </a:xfrm>
        </p:grpSpPr>
        <p:sp>
          <p:nvSpPr>
            <p:cNvPr id="9" name="Freeform 9"/>
            <p:cNvSpPr/>
            <p:nvPr/>
          </p:nvSpPr>
          <p:spPr>
            <a:xfrm>
              <a:off x="0" y="0"/>
              <a:ext cx="872834" cy="704747"/>
            </a:xfrm>
            <a:custGeom>
              <a:avLst/>
              <a:gdLst/>
              <a:ahLst/>
              <a:cxnLst/>
              <a:rect l="l" t="t" r="r" b="b"/>
              <a:pathLst>
                <a:path w="872834" h="704747">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txBody>
            <a:bodyPr/>
            <a:lstStyle/>
            <a:p>
              <a:endParaRPr lang="en-US"/>
            </a:p>
          </p:txBody>
        </p:sp>
        <p:sp>
          <p:nvSpPr>
            <p:cNvPr id="10" name="TextBox 10"/>
            <p:cNvSpPr txBox="1"/>
            <p:nvPr/>
          </p:nvSpPr>
          <p:spPr>
            <a:xfrm>
              <a:off x="0" y="-38100"/>
              <a:ext cx="872834" cy="742847"/>
            </a:xfrm>
            <a:prstGeom prst="rect">
              <a:avLst/>
            </a:prstGeom>
          </p:spPr>
          <p:txBody>
            <a:bodyPr lIns="58646" tIns="58646" rIns="58646" bIns="58646" rtlCol="0" anchor="ctr"/>
            <a:lstStyle/>
            <a:p>
              <a:pPr algn="ctr">
                <a:lnSpc>
                  <a:spcPts val="2116"/>
                </a:lnSpc>
              </a:pPr>
              <a:endParaRPr/>
            </a:p>
          </p:txBody>
        </p:sp>
      </p:grpSp>
      <p:sp>
        <p:nvSpPr>
          <p:cNvPr id="11" name="TextBox 11"/>
          <p:cNvSpPr txBox="1"/>
          <p:nvPr/>
        </p:nvSpPr>
        <p:spPr>
          <a:xfrm>
            <a:off x="1116186" y="2425202"/>
            <a:ext cx="3127211" cy="384860"/>
          </a:xfrm>
          <a:prstGeom prst="rect">
            <a:avLst/>
          </a:prstGeom>
        </p:spPr>
        <p:txBody>
          <a:bodyPr lIns="0" tIns="0" rIns="0" bIns="0" rtlCol="0" anchor="t">
            <a:spAutoFit/>
          </a:bodyPr>
          <a:lstStyle/>
          <a:p>
            <a:pPr algn="ctr">
              <a:lnSpc>
                <a:spcPts val="2915"/>
              </a:lnSpc>
            </a:pPr>
            <a:r>
              <a:rPr lang="en-US" sz="2886" spc="288">
                <a:solidFill>
                  <a:srgbClr val="211F1C"/>
                </a:solidFill>
                <a:latin typeface="Anton"/>
              </a:rPr>
              <a:t>STEP 1</a:t>
            </a:r>
          </a:p>
        </p:txBody>
      </p:sp>
      <p:sp>
        <p:nvSpPr>
          <p:cNvPr id="12" name="AutoShape 12"/>
          <p:cNvSpPr/>
          <p:nvPr/>
        </p:nvSpPr>
        <p:spPr>
          <a:xfrm flipH="1">
            <a:off x="7051697" y="5162789"/>
            <a:ext cx="0" cy="796637"/>
          </a:xfrm>
          <a:prstGeom prst="line">
            <a:avLst/>
          </a:prstGeom>
          <a:ln w="19050" cap="flat">
            <a:solidFill>
              <a:srgbClr val="211F1C"/>
            </a:solidFill>
            <a:prstDash val="solid"/>
            <a:headEnd type="none" w="sm" len="sm"/>
            <a:tailEnd type="none" w="sm" len="sm"/>
          </a:ln>
        </p:spPr>
        <p:txBody>
          <a:bodyPr/>
          <a:lstStyle/>
          <a:p>
            <a:endParaRPr lang="en-US"/>
          </a:p>
        </p:txBody>
      </p:sp>
      <p:grpSp>
        <p:nvGrpSpPr>
          <p:cNvPr id="13" name="Group 13"/>
          <p:cNvGrpSpPr/>
          <p:nvPr/>
        </p:nvGrpSpPr>
        <p:grpSpPr>
          <a:xfrm>
            <a:off x="5138747" y="2073665"/>
            <a:ext cx="3825900" cy="3089124"/>
            <a:chOff x="0" y="0"/>
            <a:chExt cx="872834" cy="704747"/>
          </a:xfrm>
        </p:grpSpPr>
        <p:sp>
          <p:nvSpPr>
            <p:cNvPr id="14" name="Freeform 14"/>
            <p:cNvSpPr/>
            <p:nvPr/>
          </p:nvSpPr>
          <p:spPr>
            <a:xfrm>
              <a:off x="0" y="0"/>
              <a:ext cx="872834" cy="704747"/>
            </a:xfrm>
            <a:custGeom>
              <a:avLst/>
              <a:gdLst/>
              <a:ahLst/>
              <a:cxnLst/>
              <a:rect l="l" t="t" r="r" b="b"/>
              <a:pathLst>
                <a:path w="872834" h="704747">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txBody>
            <a:bodyPr/>
            <a:lstStyle/>
            <a:p>
              <a:endParaRPr lang="en-US"/>
            </a:p>
          </p:txBody>
        </p:sp>
        <p:sp>
          <p:nvSpPr>
            <p:cNvPr id="15" name="TextBox 15"/>
            <p:cNvSpPr txBox="1"/>
            <p:nvPr/>
          </p:nvSpPr>
          <p:spPr>
            <a:xfrm>
              <a:off x="0" y="-38100"/>
              <a:ext cx="872834" cy="742847"/>
            </a:xfrm>
            <a:prstGeom prst="rect">
              <a:avLst/>
            </a:prstGeom>
          </p:spPr>
          <p:txBody>
            <a:bodyPr lIns="58646" tIns="58646" rIns="58646" bIns="58646" rtlCol="0" anchor="ctr"/>
            <a:lstStyle/>
            <a:p>
              <a:pPr algn="ctr">
                <a:lnSpc>
                  <a:spcPts val="2116"/>
                </a:lnSpc>
              </a:pPr>
              <a:endParaRPr/>
            </a:p>
          </p:txBody>
        </p:sp>
      </p:grpSp>
      <p:sp>
        <p:nvSpPr>
          <p:cNvPr id="16" name="TextBox 16"/>
          <p:cNvSpPr txBox="1"/>
          <p:nvPr/>
        </p:nvSpPr>
        <p:spPr>
          <a:xfrm>
            <a:off x="5488092" y="2425202"/>
            <a:ext cx="3127211" cy="384860"/>
          </a:xfrm>
          <a:prstGeom prst="rect">
            <a:avLst/>
          </a:prstGeom>
        </p:spPr>
        <p:txBody>
          <a:bodyPr lIns="0" tIns="0" rIns="0" bIns="0" rtlCol="0" anchor="t">
            <a:spAutoFit/>
          </a:bodyPr>
          <a:lstStyle/>
          <a:p>
            <a:pPr algn="ctr">
              <a:lnSpc>
                <a:spcPts val="2915"/>
              </a:lnSpc>
            </a:pPr>
            <a:r>
              <a:rPr lang="en-US" sz="2886" spc="288">
                <a:solidFill>
                  <a:srgbClr val="211F1C"/>
                </a:solidFill>
                <a:latin typeface="Anton"/>
              </a:rPr>
              <a:t>STEP 2</a:t>
            </a:r>
          </a:p>
        </p:txBody>
      </p:sp>
      <p:sp>
        <p:nvSpPr>
          <p:cNvPr id="17" name="AutoShape 17"/>
          <p:cNvSpPr/>
          <p:nvPr/>
        </p:nvSpPr>
        <p:spPr>
          <a:xfrm>
            <a:off x="11371048" y="5162789"/>
            <a:ext cx="0" cy="796637"/>
          </a:xfrm>
          <a:prstGeom prst="line">
            <a:avLst/>
          </a:prstGeom>
          <a:ln w="19050" cap="flat">
            <a:solidFill>
              <a:srgbClr val="211F1C"/>
            </a:solidFill>
            <a:prstDash val="solid"/>
            <a:headEnd type="none" w="sm" len="sm"/>
            <a:tailEnd type="none" w="sm" len="sm"/>
          </a:ln>
        </p:spPr>
        <p:txBody>
          <a:bodyPr/>
          <a:lstStyle/>
          <a:p>
            <a:endParaRPr lang="en-US"/>
          </a:p>
        </p:txBody>
      </p:sp>
      <p:grpSp>
        <p:nvGrpSpPr>
          <p:cNvPr id="18" name="Group 18"/>
          <p:cNvGrpSpPr/>
          <p:nvPr/>
        </p:nvGrpSpPr>
        <p:grpSpPr>
          <a:xfrm>
            <a:off x="9458097" y="2073665"/>
            <a:ext cx="3825900" cy="3089124"/>
            <a:chOff x="0" y="0"/>
            <a:chExt cx="872834" cy="704747"/>
          </a:xfrm>
        </p:grpSpPr>
        <p:sp>
          <p:nvSpPr>
            <p:cNvPr id="19" name="Freeform 19"/>
            <p:cNvSpPr/>
            <p:nvPr/>
          </p:nvSpPr>
          <p:spPr>
            <a:xfrm>
              <a:off x="0" y="0"/>
              <a:ext cx="872834" cy="704747"/>
            </a:xfrm>
            <a:custGeom>
              <a:avLst/>
              <a:gdLst/>
              <a:ahLst/>
              <a:cxnLst/>
              <a:rect l="l" t="t" r="r" b="b"/>
              <a:pathLst>
                <a:path w="872834" h="704747">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txBody>
            <a:bodyPr/>
            <a:lstStyle/>
            <a:p>
              <a:endParaRPr lang="en-US"/>
            </a:p>
          </p:txBody>
        </p:sp>
        <p:sp>
          <p:nvSpPr>
            <p:cNvPr id="20" name="TextBox 20"/>
            <p:cNvSpPr txBox="1"/>
            <p:nvPr/>
          </p:nvSpPr>
          <p:spPr>
            <a:xfrm>
              <a:off x="0" y="-38100"/>
              <a:ext cx="872834" cy="742847"/>
            </a:xfrm>
            <a:prstGeom prst="rect">
              <a:avLst/>
            </a:prstGeom>
          </p:spPr>
          <p:txBody>
            <a:bodyPr lIns="58646" tIns="58646" rIns="58646" bIns="58646" rtlCol="0" anchor="ctr"/>
            <a:lstStyle/>
            <a:p>
              <a:pPr algn="ctr">
                <a:lnSpc>
                  <a:spcPts val="2116"/>
                </a:lnSpc>
              </a:pPr>
              <a:endParaRPr/>
            </a:p>
          </p:txBody>
        </p:sp>
      </p:grpSp>
      <p:sp>
        <p:nvSpPr>
          <p:cNvPr id="21" name="TextBox 21"/>
          <p:cNvSpPr txBox="1"/>
          <p:nvPr/>
        </p:nvSpPr>
        <p:spPr>
          <a:xfrm>
            <a:off x="9635220" y="2425202"/>
            <a:ext cx="3471656" cy="747701"/>
          </a:xfrm>
          <a:prstGeom prst="rect">
            <a:avLst/>
          </a:prstGeom>
        </p:spPr>
        <p:txBody>
          <a:bodyPr lIns="0" tIns="0" rIns="0" bIns="0" rtlCol="0" anchor="t">
            <a:spAutoFit/>
          </a:bodyPr>
          <a:lstStyle/>
          <a:p>
            <a:pPr algn="ctr">
              <a:lnSpc>
                <a:spcPts val="2915"/>
              </a:lnSpc>
            </a:pPr>
            <a:r>
              <a:rPr lang="en-US" sz="2886" spc="288">
                <a:solidFill>
                  <a:srgbClr val="211F1C"/>
                </a:solidFill>
                <a:latin typeface="Anton"/>
              </a:rPr>
              <a:t>STEP 3</a:t>
            </a:r>
          </a:p>
          <a:p>
            <a:pPr algn="ctr">
              <a:lnSpc>
                <a:spcPts val="2915"/>
              </a:lnSpc>
            </a:pPr>
            <a:endParaRPr lang="en-US" sz="2886" spc="288">
              <a:solidFill>
                <a:srgbClr val="211F1C"/>
              </a:solidFill>
              <a:latin typeface="Anton"/>
            </a:endParaRPr>
          </a:p>
        </p:txBody>
      </p:sp>
      <p:sp>
        <p:nvSpPr>
          <p:cNvPr id="22" name="AutoShape 22"/>
          <p:cNvSpPr/>
          <p:nvPr/>
        </p:nvSpPr>
        <p:spPr>
          <a:xfrm>
            <a:off x="15690398" y="5162789"/>
            <a:ext cx="0" cy="796637"/>
          </a:xfrm>
          <a:prstGeom prst="line">
            <a:avLst/>
          </a:prstGeom>
          <a:ln w="19050" cap="flat">
            <a:solidFill>
              <a:srgbClr val="211F1C"/>
            </a:solidFill>
            <a:prstDash val="solid"/>
            <a:headEnd type="none" w="sm" len="sm"/>
            <a:tailEnd type="none" w="sm" len="sm"/>
          </a:ln>
        </p:spPr>
        <p:txBody>
          <a:bodyPr/>
          <a:lstStyle/>
          <a:p>
            <a:endParaRPr lang="en-US"/>
          </a:p>
        </p:txBody>
      </p:sp>
      <p:grpSp>
        <p:nvGrpSpPr>
          <p:cNvPr id="23" name="Group 23"/>
          <p:cNvGrpSpPr/>
          <p:nvPr/>
        </p:nvGrpSpPr>
        <p:grpSpPr>
          <a:xfrm>
            <a:off x="13652475" y="2073665"/>
            <a:ext cx="3825900" cy="3089124"/>
            <a:chOff x="0" y="0"/>
            <a:chExt cx="872834" cy="704747"/>
          </a:xfrm>
        </p:grpSpPr>
        <p:sp>
          <p:nvSpPr>
            <p:cNvPr id="24" name="Freeform 24"/>
            <p:cNvSpPr/>
            <p:nvPr/>
          </p:nvSpPr>
          <p:spPr>
            <a:xfrm>
              <a:off x="0" y="0"/>
              <a:ext cx="872834" cy="704747"/>
            </a:xfrm>
            <a:custGeom>
              <a:avLst/>
              <a:gdLst/>
              <a:ahLst/>
              <a:cxnLst/>
              <a:rect l="l" t="t" r="r" b="b"/>
              <a:pathLst>
                <a:path w="872834" h="704747">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txBody>
            <a:bodyPr/>
            <a:lstStyle/>
            <a:p>
              <a:endParaRPr lang="en-US"/>
            </a:p>
          </p:txBody>
        </p:sp>
        <p:sp>
          <p:nvSpPr>
            <p:cNvPr id="25" name="TextBox 25"/>
            <p:cNvSpPr txBox="1"/>
            <p:nvPr/>
          </p:nvSpPr>
          <p:spPr>
            <a:xfrm>
              <a:off x="0" y="-38100"/>
              <a:ext cx="872834" cy="742847"/>
            </a:xfrm>
            <a:prstGeom prst="rect">
              <a:avLst/>
            </a:prstGeom>
          </p:spPr>
          <p:txBody>
            <a:bodyPr lIns="58646" tIns="58646" rIns="58646" bIns="58646" rtlCol="0" anchor="ctr"/>
            <a:lstStyle/>
            <a:p>
              <a:pPr algn="ctr">
                <a:lnSpc>
                  <a:spcPts val="2116"/>
                </a:lnSpc>
              </a:pPr>
              <a:endParaRPr/>
            </a:p>
          </p:txBody>
        </p:sp>
      </p:grpSp>
      <p:sp>
        <p:nvSpPr>
          <p:cNvPr id="26" name="TextBox 26"/>
          <p:cNvSpPr txBox="1"/>
          <p:nvPr/>
        </p:nvSpPr>
        <p:spPr>
          <a:xfrm>
            <a:off x="14075345" y="2425202"/>
            <a:ext cx="3127211" cy="384860"/>
          </a:xfrm>
          <a:prstGeom prst="rect">
            <a:avLst/>
          </a:prstGeom>
        </p:spPr>
        <p:txBody>
          <a:bodyPr lIns="0" tIns="0" rIns="0" bIns="0" rtlCol="0" anchor="t">
            <a:spAutoFit/>
          </a:bodyPr>
          <a:lstStyle/>
          <a:p>
            <a:pPr algn="ctr">
              <a:lnSpc>
                <a:spcPts val="2915"/>
              </a:lnSpc>
            </a:pPr>
            <a:r>
              <a:rPr lang="en-US" sz="2886" spc="288">
                <a:solidFill>
                  <a:srgbClr val="211F1C"/>
                </a:solidFill>
                <a:latin typeface="Anton"/>
              </a:rPr>
              <a:t>STEP 4</a:t>
            </a:r>
          </a:p>
        </p:txBody>
      </p:sp>
      <p:sp>
        <p:nvSpPr>
          <p:cNvPr id="27" name="Freeform 27"/>
          <p:cNvSpPr/>
          <p:nvPr/>
        </p:nvSpPr>
        <p:spPr>
          <a:xfrm>
            <a:off x="14906978" y="9043238"/>
            <a:ext cx="2571397" cy="430125"/>
          </a:xfrm>
          <a:custGeom>
            <a:avLst/>
            <a:gdLst/>
            <a:ahLst/>
            <a:cxnLst/>
            <a:rect l="l" t="t" r="r" b="b"/>
            <a:pathLst>
              <a:path w="2571397" h="430125">
                <a:moveTo>
                  <a:pt x="0" y="0"/>
                </a:moveTo>
                <a:lnTo>
                  <a:pt x="2571397" y="0"/>
                </a:lnTo>
                <a:lnTo>
                  <a:pt x="2571397" y="430124"/>
                </a:lnTo>
                <a:lnTo>
                  <a:pt x="0" y="4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8" name="Freeform 28"/>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9" name="TextBox 29"/>
          <p:cNvSpPr txBox="1"/>
          <p:nvPr/>
        </p:nvSpPr>
        <p:spPr>
          <a:xfrm>
            <a:off x="809625" y="773985"/>
            <a:ext cx="4018637" cy="255395"/>
          </a:xfrm>
          <a:prstGeom prst="rect">
            <a:avLst/>
          </a:prstGeom>
        </p:spPr>
        <p:txBody>
          <a:bodyPr lIns="0" tIns="0" rIns="0" bIns="0" rtlCol="0" anchor="t">
            <a:spAutoFit/>
          </a:bodyPr>
          <a:lstStyle/>
          <a:p>
            <a:pPr marL="0" lvl="0" indent="0">
              <a:lnSpc>
                <a:spcPts val="2116"/>
              </a:lnSpc>
              <a:spcBef>
                <a:spcPct val="0"/>
              </a:spcBef>
            </a:pPr>
            <a:r>
              <a:rPr lang="en-US" sz="1439" spc="211">
                <a:solidFill>
                  <a:srgbClr val="211F1C"/>
                </a:solidFill>
                <a:latin typeface="Nunito Sans Expanded Semi-Bold"/>
              </a:rPr>
              <a:t>JAMEL P. HADJIRASUL</a:t>
            </a:r>
          </a:p>
        </p:txBody>
      </p:sp>
      <p:grpSp>
        <p:nvGrpSpPr>
          <p:cNvPr id="30" name="Group 30"/>
          <p:cNvGrpSpPr/>
          <p:nvPr/>
        </p:nvGrpSpPr>
        <p:grpSpPr>
          <a:xfrm>
            <a:off x="3879846" y="9043238"/>
            <a:ext cx="1066053" cy="432385"/>
            <a:chOff x="0" y="0"/>
            <a:chExt cx="3070231" cy="1245268"/>
          </a:xfrm>
        </p:grpSpPr>
        <p:sp>
          <p:nvSpPr>
            <p:cNvPr id="31" name="Freeform 31"/>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32" name="TextBox 32"/>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5/10</a:t>
              </a:r>
            </a:p>
          </p:txBody>
        </p:sp>
      </p:grpSp>
      <p:grpSp>
        <p:nvGrpSpPr>
          <p:cNvPr id="33" name="Group 33"/>
          <p:cNvGrpSpPr/>
          <p:nvPr/>
        </p:nvGrpSpPr>
        <p:grpSpPr>
          <a:xfrm>
            <a:off x="809625" y="9043238"/>
            <a:ext cx="2880627" cy="432385"/>
            <a:chOff x="0" y="0"/>
            <a:chExt cx="3840836" cy="576513"/>
          </a:xfrm>
        </p:grpSpPr>
        <p:grpSp>
          <p:nvGrpSpPr>
            <p:cNvPr id="34" name="Group 34"/>
            <p:cNvGrpSpPr/>
            <p:nvPr/>
          </p:nvGrpSpPr>
          <p:grpSpPr>
            <a:xfrm>
              <a:off x="0" y="0"/>
              <a:ext cx="3840836" cy="576513"/>
              <a:chOff x="0" y="0"/>
              <a:chExt cx="8296205" cy="1245268"/>
            </a:xfrm>
          </p:grpSpPr>
          <p:sp>
            <p:nvSpPr>
              <p:cNvPr id="35" name="Freeform 35"/>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36" name="TextBox 36"/>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37" name="Freeform 37"/>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8" name="Freeform 38"/>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sp>
        <p:nvSpPr>
          <p:cNvPr id="39" name="TextBox 39"/>
          <p:cNvSpPr txBox="1"/>
          <p:nvPr/>
        </p:nvSpPr>
        <p:spPr>
          <a:xfrm>
            <a:off x="958322" y="3131289"/>
            <a:ext cx="3471656" cy="1474145"/>
          </a:xfrm>
          <a:prstGeom prst="rect">
            <a:avLst/>
          </a:prstGeom>
        </p:spPr>
        <p:txBody>
          <a:bodyPr lIns="0" tIns="0" rIns="0" bIns="0" rtlCol="0" anchor="t">
            <a:spAutoFit/>
          </a:bodyPr>
          <a:lstStyle/>
          <a:p>
            <a:pPr marL="0" lvl="0" indent="0" algn="ctr">
              <a:lnSpc>
                <a:spcPts val="2940"/>
              </a:lnSpc>
              <a:spcBef>
                <a:spcPct val="0"/>
              </a:spcBef>
            </a:pPr>
            <a:r>
              <a:rPr lang="en-US" sz="2000" dirty="0">
                <a:solidFill>
                  <a:srgbClr val="211F1C"/>
                </a:solidFill>
                <a:latin typeface="Roboto Mono"/>
              </a:rPr>
              <a:t>Users must first register or create an account to generate a user ID</a:t>
            </a:r>
          </a:p>
        </p:txBody>
      </p:sp>
      <p:sp>
        <p:nvSpPr>
          <p:cNvPr id="40" name="TextBox 40"/>
          <p:cNvSpPr txBox="1"/>
          <p:nvPr/>
        </p:nvSpPr>
        <p:spPr>
          <a:xfrm>
            <a:off x="5367317" y="3131289"/>
            <a:ext cx="3471656" cy="1845539"/>
          </a:xfrm>
          <a:prstGeom prst="rect">
            <a:avLst/>
          </a:prstGeom>
        </p:spPr>
        <p:txBody>
          <a:bodyPr lIns="0" tIns="0" rIns="0" bIns="0" rtlCol="0" anchor="t">
            <a:spAutoFit/>
          </a:bodyPr>
          <a:lstStyle/>
          <a:p>
            <a:pPr marL="0" lvl="0" indent="0" algn="ctr">
              <a:lnSpc>
                <a:spcPts val="2940"/>
              </a:lnSpc>
              <a:spcBef>
                <a:spcPct val="0"/>
              </a:spcBef>
            </a:pPr>
            <a:r>
              <a:rPr lang="en-US" sz="2000">
                <a:solidFill>
                  <a:srgbClr val="211F1C"/>
                </a:solidFill>
                <a:latin typeface="Roboto Mono"/>
              </a:rPr>
              <a:t>Users will select and occupy their preferred parking spot by inputting their user ID</a:t>
            </a:r>
          </a:p>
        </p:txBody>
      </p:sp>
      <p:sp>
        <p:nvSpPr>
          <p:cNvPr id="41" name="TextBox 41"/>
          <p:cNvSpPr txBox="1"/>
          <p:nvPr/>
        </p:nvSpPr>
        <p:spPr>
          <a:xfrm>
            <a:off x="9688547" y="3115754"/>
            <a:ext cx="3471656" cy="1474145"/>
          </a:xfrm>
          <a:prstGeom prst="rect">
            <a:avLst/>
          </a:prstGeom>
        </p:spPr>
        <p:txBody>
          <a:bodyPr lIns="0" tIns="0" rIns="0" bIns="0" rtlCol="0" anchor="t">
            <a:spAutoFit/>
          </a:bodyPr>
          <a:lstStyle/>
          <a:p>
            <a:pPr marL="0" lvl="0" indent="0" algn="ctr">
              <a:lnSpc>
                <a:spcPts val="2940"/>
              </a:lnSpc>
              <a:spcBef>
                <a:spcPct val="0"/>
              </a:spcBef>
            </a:pPr>
            <a:r>
              <a:rPr lang="en-US" sz="2000">
                <a:solidFill>
                  <a:srgbClr val="211F1C"/>
                </a:solidFill>
                <a:latin typeface="Roboto Mono"/>
              </a:rPr>
              <a:t>After occupying a parking spot, a ticket number will be generated</a:t>
            </a:r>
          </a:p>
        </p:txBody>
      </p:sp>
      <p:sp>
        <p:nvSpPr>
          <p:cNvPr id="42" name="TextBox 42"/>
          <p:cNvSpPr txBox="1"/>
          <p:nvPr/>
        </p:nvSpPr>
        <p:spPr>
          <a:xfrm>
            <a:off x="13903123" y="2945592"/>
            <a:ext cx="3471656" cy="1845539"/>
          </a:xfrm>
          <a:prstGeom prst="rect">
            <a:avLst/>
          </a:prstGeom>
        </p:spPr>
        <p:txBody>
          <a:bodyPr lIns="0" tIns="0" rIns="0" bIns="0" rtlCol="0" anchor="t">
            <a:spAutoFit/>
          </a:bodyPr>
          <a:lstStyle/>
          <a:p>
            <a:pPr marL="0" lvl="0" indent="0" algn="ctr">
              <a:lnSpc>
                <a:spcPts val="2940"/>
              </a:lnSpc>
              <a:spcBef>
                <a:spcPct val="0"/>
              </a:spcBef>
            </a:pPr>
            <a:r>
              <a:rPr lang="en-US" sz="2000">
                <a:solidFill>
                  <a:srgbClr val="211F1C"/>
                </a:solidFill>
                <a:latin typeface="Roboto Mono"/>
              </a:rPr>
              <a:t>The user will check out after selecting a mode of payment, and the program will generate a receipt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Freeform 5"/>
          <p:cNvSpPr/>
          <p:nvPr/>
        </p:nvSpPr>
        <p:spPr>
          <a:xfrm>
            <a:off x="14906978" y="9043238"/>
            <a:ext cx="2571397" cy="430125"/>
          </a:xfrm>
          <a:custGeom>
            <a:avLst/>
            <a:gdLst/>
            <a:ahLst/>
            <a:cxnLst/>
            <a:rect l="l" t="t" r="r" b="b"/>
            <a:pathLst>
              <a:path w="2571397" h="430125">
                <a:moveTo>
                  <a:pt x="0" y="0"/>
                </a:moveTo>
                <a:lnTo>
                  <a:pt x="2571397" y="0"/>
                </a:lnTo>
                <a:lnTo>
                  <a:pt x="2571397" y="430124"/>
                </a:lnTo>
                <a:lnTo>
                  <a:pt x="0" y="4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6" name="Group 6"/>
          <p:cNvGrpSpPr/>
          <p:nvPr/>
        </p:nvGrpSpPr>
        <p:grpSpPr>
          <a:xfrm>
            <a:off x="742520" y="496912"/>
            <a:ext cx="7923159" cy="8410723"/>
            <a:chOff x="0" y="0"/>
            <a:chExt cx="2527420" cy="2682949"/>
          </a:xfrm>
        </p:grpSpPr>
        <p:sp>
          <p:nvSpPr>
            <p:cNvPr id="7" name="Freeform 7"/>
            <p:cNvSpPr/>
            <p:nvPr/>
          </p:nvSpPr>
          <p:spPr>
            <a:xfrm>
              <a:off x="0" y="0"/>
              <a:ext cx="2527420" cy="2682949"/>
            </a:xfrm>
            <a:custGeom>
              <a:avLst/>
              <a:gdLst/>
              <a:ahLst/>
              <a:cxnLst/>
              <a:rect l="l" t="t" r="r" b="b"/>
              <a:pathLst>
                <a:path w="2527420" h="2682949">
                  <a:moveTo>
                    <a:pt x="35177" y="0"/>
                  </a:moveTo>
                  <a:lnTo>
                    <a:pt x="2492244" y="0"/>
                  </a:lnTo>
                  <a:cubicBezTo>
                    <a:pt x="2511671" y="0"/>
                    <a:pt x="2527420" y="15749"/>
                    <a:pt x="2527420" y="35177"/>
                  </a:cubicBezTo>
                  <a:lnTo>
                    <a:pt x="2527420" y="2647772"/>
                  </a:lnTo>
                  <a:cubicBezTo>
                    <a:pt x="2527420" y="2657102"/>
                    <a:pt x="2523714" y="2666049"/>
                    <a:pt x="2517117" y="2672646"/>
                  </a:cubicBezTo>
                  <a:cubicBezTo>
                    <a:pt x="2510520" y="2679243"/>
                    <a:pt x="2501573" y="2682949"/>
                    <a:pt x="2492244" y="2682949"/>
                  </a:cubicBezTo>
                  <a:lnTo>
                    <a:pt x="35177" y="2682949"/>
                  </a:lnTo>
                  <a:cubicBezTo>
                    <a:pt x="15749" y="2682949"/>
                    <a:pt x="0" y="2667200"/>
                    <a:pt x="0" y="2647772"/>
                  </a:cubicBezTo>
                  <a:lnTo>
                    <a:pt x="0" y="35177"/>
                  </a:lnTo>
                  <a:cubicBezTo>
                    <a:pt x="0" y="15749"/>
                    <a:pt x="15749" y="0"/>
                    <a:pt x="35177" y="0"/>
                  </a:cubicBezTo>
                  <a:close/>
                </a:path>
              </a:pathLst>
            </a:custGeom>
            <a:solidFill>
              <a:srgbClr val="F1F1F1"/>
            </a:solidFill>
            <a:ln w="19050" cap="rnd">
              <a:solidFill>
                <a:srgbClr val="000000"/>
              </a:solidFill>
              <a:prstDash val="solid"/>
              <a:round/>
            </a:ln>
          </p:spPr>
          <p:txBody>
            <a:bodyPr/>
            <a:lstStyle/>
            <a:p>
              <a:endParaRPr lang="en-US"/>
            </a:p>
          </p:txBody>
        </p:sp>
        <p:sp>
          <p:nvSpPr>
            <p:cNvPr id="8" name="TextBox 8"/>
            <p:cNvSpPr txBox="1"/>
            <p:nvPr/>
          </p:nvSpPr>
          <p:spPr>
            <a:xfrm>
              <a:off x="0" y="-38100"/>
              <a:ext cx="2527420" cy="2721049"/>
            </a:xfrm>
            <a:prstGeom prst="rect">
              <a:avLst/>
            </a:prstGeom>
          </p:spPr>
          <p:txBody>
            <a:bodyPr lIns="50800" tIns="50800" rIns="50800" bIns="50800" rtlCol="0" anchor="ctr"/>
            <a:lstStyle/>
            <a:p>
              <a:pPr algn="ctr">
                <a:lnSpc>
                  <a:spcPts val="2116"/>
                </a:lnSpc>
              </a:pPr>
              <a:endParaRPr/>
            </a:p>
          </p:txBody>
        </p:sp>
      </p:grpSp>
      <p:grpSp>
        <p:nvGrpSpPr>
          <p:cNvPr id="9" name="Group 9"/>
          <p:cNvGrpSpPr/>
          <p:nvPr/>
        </p:nvGrpSpPr>
        <p:grpSpPr>
          <a:xfrm>
            <a:off x="3879846" y="9043238"/>
            <a:ext cx="1066053" cy="432385"/>
            <a:chOff x="0" y="0"/>
            <a:chExt cx="3070231" cy="1245268"/>
          </a:xfrm>
        </p:grpSpPr>
        <p:sp>
          <p:nvSpPr>
            <p:cNvPr id="10" name="Freeform 10"/>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11" name="TextBox 11"/>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6/10</a:t>
              </a:r>
            </a:p>
          </p:txBody>
        </p:sp>
      </p:grpSp>
      <p:grpSp>
        <p:nvGrpSpPr>
          <p:cNvPr id="12" name="Group 12"/>
          <p:cNvGrpSpPr/>
          <p:nvPr/>
        </p:nvGrpSpPr>
        <p:grpSpPr>
          <a:xfrm>
            <a:off x="9336141" y="496912"/>
            <a:ext cx="7923159" cy="8410723"/>
            <a:chOff x="0" y="0"/>
            <a:chExt cx="2527420" cy="2682949"/>
          </a:xfrm>
        </p:grpSpPr>
        <p:sp>
          <p:nvSpPr>
            <p:cNvPr id="13" name="Freeform 13"/>
            <p:cNvSpPr/>
            <p:nvPr/>
          </p:nvSpPr>
          <p:spPr>
            <a:xfrm>
              <a:off x="0" y="0"/>
              <a:ext cx="2527420" cy="2682949"/>
            </a:xfrm>
            <a:custGeom>
              <a:avLst/>
              <a:gdLst/>
              <a:ahLst/>
              <a:cxnLst/>
              <a:rect l="l" t="t" r="r" b="b"/>
              <a:pathLst>
                <a:path w="2527420" h="2682949">
                  <a:moveTo>
                    <a:pt x="35177" y="0"/>
                  </a:moveTo>
                  <a:lnTo>
                    <a:pt x="2492244" y="0"/>
                  </a:lnTo>
                  <a:cubicBezTo>
                    <a:pt x="2511671" y="0"/>
                    <a:pt x="2527420" y="15749"/>
                    <a:pt x="2527420" y="35177"/>
                  </a:cubicBezTo>
                  <a:lnTo>
                    <a:pt x="2527420" y="2647772"/>
                  </a:lnTo>
                  <a:cubicBezTo>
                    <a:pt x="2527420" y="2657102"/>
                    <a:pt x="2523714" y="2666049"/>
                    <a:pt x="2517117" y="2672646"/>
                  </a:cubicBezTo>
                  <a:cubicBezTo>
                    <a:pt x="2510520" y="2679243"/>
                    <a:pt x="2501573" y="2682949"/>
                    <a:pt x="2492244" y="2682949"/>
                  </a:cubicBezTo>
                  <a:lnTo>
                    <a:pt x="35177" y="2682949"/>
                  </a:lnTo>
                  <a:cubicBezTo>
                    <a:pt x="15749" y="2682949"/>
                    <a:pt x="0" y="2667200"/>
                    <a:pt x="0" y="2647772"/>
                  </a:cubicBezTo>
                  <a:lnTo>
                    <a:pt x="0" y="35177"/>
                  </a:lnTo>
                  <a:cubicBezTo>
                    <a:pt x="0" y="15749"/>
                    <a:pt x="15749" y="0"/>
                    <a:pt x="35177" y="0"/>
                  </a:cubicBezTo>
                  <a:close/>
                </a:path>
              </a:pathLst>
            </a:custGeom>
            <a:solidFill>
              <a:srgbClr val="F1F1F1"/>
            </a:solidFill>
            <a:ln w="19050" cap="rnd">
              <a:solidFill>
                <a:srgbClr val="000000"/>
              </a:solidFill>
              <a:prstDash val="solid"/>
              <a:round/>
            </a:ln>
          </p:spPr>
          <p:txBody>
            <a:bodyPr/>
            <a:lstStyle/>
            <a:p>
              <a:endParaRPr lang="en-US"/>
            </a:p>
          </p:txBody>
        </p:sp>
        <p:sp>
          <p:nvSpPr>
            <p:cNvPr id="14" name="TextBox 14"/>
            <p:cNvSpPr txBox="1"/>
            <p:nvPr/>
          </p:nvSpPr>
          <p:spPr>
            <a:xfrm>
              <a:off x="0" y="-38100"/>
              <a:ext cx="2527420" cy="2721049"/>
            </a:xfrm>
            <a:prstGeom prst="rect">
              <a:avLst/>
            </a:prstGeom>
          </p:spPr>
          <p:txBody>
            <a:bodyPr lIns="50800" tIns="50800" rIns="50800" bIns="50800" rtlCol="0" anchor="ctr"/>
            <a:lstStyle/>
            <a:p>
              <a:pPr algn="ctr">
                <a:lnSpc>
                  <a:spcPts val="2116"/>
                </a:lnSpc>
              </a:pPr>
              <a:endParaRPr/>
            </a:p>
          </p:txBody>
        </p:sp>
      </p:grpSp>
      <p:grpSp>
        <p:nvGrpSpPr>
          <p:cNvPr id="16" name="Group 16"/>
          <p:cNvGrpSpPr/>
          <p:nvPr/>
        </p:nvGrpSpPr>
        <p:grpSpPr>
          <a:xfrm>
            <a:off x="1438398" y="2843791"/>
            <a:ext cx="6665612" cy="2454976"/>
            <a:chOff x="0" y="0"/>
            <a:chExt cx="1755552" cy="646578"/>
          </a:xfrm>
        </p:grpSpPr>
        <p:sp>
          <p:nvSpPr>
            <p:cNvPr id="17" name="Freeform 17"/>
            <p:cNvSpPr/>
            <p:nvPr/>
          </p:nvSpPr>
          <p:spPr>
            <a:xfrm>
              <a:off x="0" y="0"/>
              <a:ext cx="1755552" cy="646578"/>
            </a:xfrm>
            <a:custGeom>
              <a:avLst/>
              <a:gdLst/>
              <a:ahLst/>
              <a:cxnLst/>
              <a:rect l="l" t="t" r="r" b="b"/>
              <a:pathLst>
                <a:path w="1755552" h="646578">
                  <a:moveTo>
                    <a:pt x="0" y="0"/>
                  </a:moveTo>
                  <a:lnTo>
                    <a:pt x="1755552" y="0"/>
                  </a:lnTo>
                  <a:lnTo>
                    <a:pt x="1755552" y="646578"/>
                  </a:lnTo>
                  <a:lnTo>
                    <a:pt x="0" y="646578"/>
                  </a:lnTo>
                  <a:close/>
                </a:path>
              </a:pathLst>
            </a:custGeom>
            <a:solidFill>
              <a:srgbClr val="FFFFFF"/>
            </a:solidFill>
            <a:ln w="38100" cap="sq">
              <a:solidFill>
                <a:srgbClr val="000000"/>
              </a:solidFill>
              <a:prstDash val="solid"/>
              <a:miter/>
            </a:ln>
          </p:spPr>
          <p:txBody>
            <a:bodyPr/>
            <a:lstStyle/>
            <a:p>
              <a:endParaRPr lang="en-US"/>
            </a:p>
          </p:txBody>
        </p:sp>
        <p:sp>
          <p:nvSpPr>
            <p:cNvPr id="18" name="TextBox 18"/>
            <p:cNvSpPr txBox="1"/>
            <p:nvPr/>
          </p:nvSpPr>
          <p:spPr>
            <a:xfrm>
              <a:off x="0" y="-38100"/>
              <a:ext cx="1755552" cy="684678"/>
            </a:xfrm>
            <a:prstGeom prst="rect">
              <a:avLst/>
            </a:prstGeom>
          </p:spPr>
          <p:txBody>
            <a:bodyPr lIns="50800" tIns="50800" rIns="50800" bIns="50800" rtlCol="0" anchor="ctr"/>
            <a:lstStyle/>
            <a:p>
              <a:pPr algn="ctr">
                <a:lnSpc>
                  <a:spcPts val="2116"/>
                </a:lnSpc>
              </a:pPr>
              <a:r>
                <a:rPr lang="en-US" sz="1439" spc="211">
                  <a:solidFill>
                    <a:srgbClr val="FFFFFF"/>
                  </a:solidFill>
                  <a:latin typeface="Nunito Sans Expanded Semi-Bold"/>
                </a:rPr>
                <a:t>SD</a:t>
              </a:r>
            </a:p>
          </p:txBody>
        </p:sp>
      </p:grpSp>
      <p:grpSp>
        <p:nvGrpSpPr>
          <p:cNvPr id="19" name="Group 19"/>
          <p:cNvGrpSpPr/>
          <p:nvPr/>
        </p:nvGrpSpPr>
        <p:grpSpPr>
          <a:xfrm>
            <a:off x="2621370" y="5615725"/>
            <a:ext cx="729390" cy="1035592"/>
            <a:chOff x="0" y="0"/>
            <a:chExt cx="572473" cy="812800"/>
          </a:xfrm>
        </p:grpSpPr>
        <p:sp>
          <p:nvSpPr>
            <p:cNvPr id="20" name="Freeform 20"/>
            <p:cNvSpPr/>
            <p:nvPr/>
          </p:nvSpPr>
          <p:spPr>
            <a:xfrm>
              <a:off x="0" y="0"/>
              <a:ext cx="572473" cy="812800"/>
            </a:xfrm>
            <a:custGeom>
              <a:avLst/>
              <a:gdLst/>
              <a:ahLst/>
              <a:cxnLst/>
              <a:rect l="l" t="t" r="r" b="b"/>
              <a:pathLst>
                <a:path w="572473" h="812800">
                  <a:moveTo>
                    <a:pt x="286236" y="0"/>
                  </a:moveTo>
                  <a:lnTo>
                    <a:pt x="0" y="406400"/>
                  </a:lnTo>
                  <a:lnTo>
                    <a:pt x="203200" y="406400"/>
                  </a:lnTo>
                  <a:lnTo>
                    <a:pt x="203200" y="812800"/>
                  </a:lnTo>
                  <a:lnTo>
                    <a:pt x="369273" y="812800"/>
                  </a:lnTo>
                  <a:lnTo>
                    <a:pt x="369273" y="406400"/>
                  </a:lnTo>
                  <a:lnTo>
                    <a:pt x="572473" y="406400"/>
                  </a:lnTo>
                  <a:lnTo>
                    <a:pt x="286236" y="0"/>
                  </a:lnTo>
                  <a:close/>
                </a:path>
              </a:pathLst>
            </a:custGeom>
            <a:solidFill>
              <a:srgbClr val="666666"/>
            </a:solidFill>
          </p:spPr>
          <p:txBody>
            <a:bodyPr/>
            <a:lstStyle/>
            <a:p>
              <a:endParaRPr lang="en-US"/>
            </a:p>
          </p:txBody>
        </p:sp>
        <p:sp>
          <p:nvSpPr>
            <p:cNvPr id="21" name="TextBox 21"/>
            <p:cNvSpPr txBox="1"/>
            <p:nvPr/>
          </p:nvSpPr>
          <p:spPr>
            <a:xfrm>
              <a:off x="203200" y="63500"/>
              <a:ext cx="166073" cy="749300"/>
            </a:xfrm>
            <a:prstGeom prst="rect">
              <a:avLst/>
            </a:prstGeom>
          </p:spPr>
          <p:txBody>
            <a:bodyPr lIns="50800" tIns="50800" rIns="50800" bIns="50800" rtlCol="0" anchor="ctr"/>
            <a:lstStyle/>
            <a:p>
              <a:pPr algn="ctr">
                <a:lnSpc>
                  <a:spcPts val="2116"/>
                </a:lnSpc>
              </a:pPr>
              <a:endParaRPr/>
            </a:p>
          </p:txBody>
        </p:sp>
      </p:grpSp>
      <p:sp>
        <p:nvSpPr>
          <p:cNvPr id="22" name="TextBox 22"/>
          <p:cNvSpPr txBox="1"/>
          <p:nvPr/>
        </p:nvSpPr>
        <p:spPr>
          <a:xfrm>
            <a:off x="1371293" y="3469553"/>
            <a:ext cx="6799823" cy="1393953"/>
          </a:xfrm>
          <a:prstGeom prst="rect">
            <a:avLst/>
          </a:prstGeom>
        </p:spPr>
        <p:txBody>
          <a:bodyPr lIns="0" tIns="0" rIns="0" bIns="0" rtlCol="0" anchor="t">
            <a:spAutoFit/>
          </a:bodyPr>
          <a:lstStyle/>
          <a:p>
            <a:pPr algn="ctr">
              <a:lnSpc>
                <a:spcPts val="10504"/>
              </a:lnSpc>
            </a:pPr>
            <a:r>
              <a:rPr lang="en-US" sz="10400" spc="1040" dirty="0">
                <a:solidFill>
                  <a:srgbClr val="211F1C"/>
                </a:solidFill>
                <a:latin typeface="Anton"/>
              </a:rPr>
              <a:t>K32 - 804</a:t>
            </a:r>
          </a:p>
        </p:txBody>
      </p:sp>
      <p:sp>
        <p:nvSpPr>
          <p:cNvPr id="23" name="TextBox 23"/>
          <p:cNvSpPr txBox="1"/>
          <p:nvPr/>
        </p:nvSpPr>
        <p:spPr>
          <a:xfrm>
            <a:off x="1952905" y="6960557"/>
            <a:ext cx="2066320" cy="359964"/>
          </a:xfrm>
          <a:prstGeom prst="rect">
            <a:avLst/>
          </a:prstGeom>
        </p:spPr>
        <p:txBody>
          <a:bodyPr lIns="0" tIns="0" rIns="0" bIns="0" rtlCol="0" anchor="t">
            <a:spAutoFit/>
          </a:bodyPr>
          <a:lstStyle/>
          <a:p>
            <a:pPr marL="0" lvl="0" indent="0" algn="ctr">
              <a:lnSpc>
                <a:spcPts val="2940"/>
              </a:lnSpc>
              <a:spcBef>
                <a:spcPct val="0"/>
              </a:spcBef>
            </a:pPr>
            <a:r>
              <a:rPr lang="en-US" sz="2000">
                <a:solidFill>
                  <a:srgbClr val="211F1C"/>
                </a:solidFill>
                <a:latin typeface="Roboto Mono"/>
              </a:rPr>
              <a:t>PARKING CODE</a:t>
            </a:r>
          </a:p>
        </p:txBody>
      </p:sp>
      <p:sp>
        <p:nvSpPr>
          <p:cNvPr id="24" name="TextBox 24"/>
          <p:cNvSpPr txBox="1"/>
          <p:nvPr/>
        </p:nvSpPr>
        <p:spPr>
          <a:xfrm>
            <a:off x="5349980" y="6960557"/>
            <a:ext cx="2686926" cy="731357"/>
          </a:xfrm>
          <a:prstGeom prst="rect">
            <a:avLst/>
          </a:prstGeom>
        </p:spPr>
        <p:txBody>
          <a:bodyPr lIns="0" tIns="0" rIns="0" bIns="0" rtlCol="0" anchor="t">
            <a:spAutoFit/>
          </a:bodyPr>
          <a:lstStyle/>
          <a:p>
            <a:pPr marL="0" lvl="0" indent="0" algn="ctr">
              <a:lnSpc>
                <a:spcPts val="2940"/>
              </a:lnSpc>
              <a:spcBef>
                <a:spcPct val="0"/>
              </a:spcBef>
            </a:pPr>
            <a:r>
              <a:rPr lang="en-US" sz="2000">
                <a:solidFill>
                  <a:srgbClr val="211F1C"/>
                </a:solidFill>
                <a:latin typeface="Roboto Mono"/>
              </a:rPr>
              <a:t>LAST 3 DIGITS OF USER’S ID</a:t>
            </a:r>
          </a:p>
        </p:txBody>
      </p:sp>
      <p:grpSp>
        <p:nvGrpSpPr>
          <p:cNvPr id="25" name="Group 25"/>
          <p:cNvGrpSpPr/>
          <p:nvPr/>
        </p:nvGrpSpPr>
        <p:grpSpPr>
          <a:xfrm>
            <a:off x="6328747" y="5615725"/>
            <a:ext cx="729390" cy="1035592"/>
            <a:chOff x="0" y="0"/>
            <a:chExt cx="572473" cy="812800"/>
          </a:xfrm>
        </p:grpSpPr>
        <p:sp>
          <p:nvSpPr>
            <p:cNvPr id="26" name="Freeform 26"/>
            <p:cNvSpPr/>
            <p:nvPr/>
          </p:nvSpPr>
          <p:spPr>
            <a:xfrm>
              <a:off x="0" y="0"/>
              <a:ext cx="572473" cy="812800"/>
            </a:xfrm>
            <a:custGeom>
              <a:avLst/>
              <a:gdLst/>
              <a:ahLst/>
              <a:cxnLst/>
              <a:rect l="l" t="t" r="r" b="b"/>
              <a:pathLst>
                <a:path w="572473" h="812800">
                  <a:moveTo>
                    <a:pt x="286236" y="0"/>
                  </a:moveTo>
                  <a:lnTo>
                    <a:pt x="0" y="406400"/>
                  </a:lnTo>
                  <a:lnTo>
                    <a:pt x="203200" y="406400"/>
                  </a:lnTo>
                  <a:lnTo>
                    <a:pt x="203200" y="812800"/>
                  </a:lnTo>
                  <a:lnTo>
                    <a:pt x="369273" y="812800"/>
                  </a:lnTo>
                  <a:lnTo>
                    <a:pt x="369273" y="406400"/>
                  </a:lnTo>
                  <a:lnTo>
                    <a:pt x="572473" y="406400"/>
                  </a:lnTo>
                  <a:lnTo>
                    <a:pt x="286236" y="0"/>
                  </a:lnTo>
                  <a:close/>
                </a:path>
              </a:pathLst>
            </a:custGeom>
            <a:solidFill>
              <a:srgbClr val="666666"/>
            </a:solidFill>
          </p:spPr>
          <p:txBody>
            <a:bodyPr/>
            <a:lstStyle/>
            <a:p>
              <a:endParaRPr lang="en-US"/>
            </a:p>
          </p:txBody>
        </p:sp>
        <p:sp>
          <p:nvSpPr>
            <p:cNvPr id="27" name="TextBox 27"/>
            <p:cNvSpPr txBox="1"/>
            <p:nvPr/>
          </p:nvSpPr>
          <p:spPr>
            <a:xfrm>
              <a:off x="203200" y="63500"/>
              <a:ext cx="166073" cy="749300"/>
            </a:xfrm>
            <a:prstGeom prst="rect">
              <a:avLst/>
            </a:prstGeom>
          </p:spPr>
          <p:txBody>
            <a:bodyPr lIns="50800" tIns="50800" rIns="50800" bIns="50800" rtlCol="0" anchor="ctr"/>
            <a:lstStyle/>
            <a:p>
              <a:pPr algn="ctr">
                <a:lnSpc>
                  <a:spcPts val="2116"/>
                </a:lnSpc>
              </a:pPr>
              <a:endParaRPr/>
            </a:p>
          </p:txBody>
        </p:sp>
      </p:grpSp>
      <p:sp>
        <p:nvSpPr>
          <p:cNvPr id="28" name="TextBox 28"/>
          <p:cNvSpPr txBox="1"/>
          <p:nvPr/>
        </p:nvSpPr>
        <p:spPr>
          <a:xfrm>
            <a:off x="2724080" y="1168412"/>
            <a:ext cx="4361592" cy="763671"/>
          </a:xfrm>
          <a:prstGeom prst="rect">
            <a:avLst/>
          </a:prstGeom>
        </p:spPr>
        <p:txBody>
          <a:bodyPr wrap="square" lIns="0" tIns="0" rIns="0" bIns="0" rtlCol="0" anchor="t">
            <a:spAutoFit/>
          </a:bodyPr>
          <a:lstStyle/>
          <a:p>
            <a:pPr marL="0" lvl="0" indent="0" algn="l">
              <a:lnSpc>
                <a:spcPts val="5656"/>
              </a:lnSpc>
              <a:spcBef>
                <a:spcPct val="0"/>
              </a:spcBef>
            </a:pPr>
            <a:r>
              <a:rPr lang="en-US" sz="5600" dirty="0">
                <a:solidFill>
                  <a:srgbClr val="211F1C"/>
                </a:solidFill>
                <a:latin typeface="Nunito Sans Expanded Bold"/>
              </a:rPr>
              <a:t>TICKET #</a:t>
            </a:r>
          </a:p>
        </p:txBody>
      </p:sp>
      <p:sp>
        <p:nvSpPr>
          <p:cNvPr id="29" name="TextBox 29"/>
          <p:cNvSpPr txBox="1"/>
          <p:nvPr/>
        </p:nvSpPr>
        <p:spPr>
          <a:xfrm>
            <a:off x="11632068" y="848190"/>
            <a:ext cx="4062080" cy="754253"/>
          </a:xfrm>
          <a:prstGeom prst="rect">
            <a:avLst/>
          </a:prstGeom>
        </p:spPr>
        <p:txBody>
          <a:bodyPr lIns="0" tIns="0" rIns="0" bIns="0" rtlCol="0" anchor="t">
            <a:spAutoFit/>
          </a:bodyPr>
          <a:lstStyle/>
          <a:p>
            <a:pPr marL="0" lvl="0" indent="0" algn="l">
              <a:lnSpc>
                <a:spcPts val="5656"/>
              </a:lnSpc>
              <a:spcBef>
                <a:spcPct val="0"/>
              </a:spcBef>
            </a:pPr>
            <a:r>
              <a:rPr lang="en-US" sz="5600" dirty="0">
                <a:solidFill>
                  <a:srgbClr val="211F1C"/>
                </a:solidFill>
                <a:latin typeface="Nunito Sans Expanded Bold"/>
              </a:rPr>
              <a:t>RECEIPT</a:t>
            </a:r>
          </a:p>
        </p:txBody>
      </p:sp>
      <p:grpSp>
        <p:nvGrpSpPr>
          <p:cNvPr id="30" name="Group 30"/>
          <p:cNvGrpSpPr/>
          <p:nvPr/>
        </p:nvGrpSpPr>
        <p:grpSpPr>
          <a:xfrm>
            <a:off x="809625" y="9043238"/>
            <a:ext cx="2880627" cy="432385"/>
            <a:chOff x="0" y="0"/>
            <a:chExt cx="3840836" cy="576513"/>
          </a:xfrm>
        </p:grpSpPr>
        <p:grpSp>
          <p:nvGrpSpPr>
            <p:cNvPr id="31" name="Group 31"/>
            <p:cNvGrpSpPr/>
            <p:nvPr/>
          </p:nvGrpSpPr>
          <p:grpSpPr>
            <a:xfrm>
              <a:off x="0" y="0"/>
              <a:ext cx="3840836" cy="576513"/>
              <a:chOff x="0" y="0"/>
              <a:chExt cx="8296205" cy="1245268"/>
            </a:xfrm>
          </p:grpSpPr>
          <p:sp>
            <p:nvSpPr>
              <p:cNvPr id="32" name="Freeform 32"/>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33" name="TextBox 33"/>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34" name="Freeform 34"/>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5" name="Freeform 35"/>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pic>
        <p:nvPicPr>
          <p:cNvPr id="37" name="Picture 36">
            <a:extLst>
              <a:ext uri="{FF2B5EF4-FFF2-40B4-BE49-F238E27FC236}">
                <a16:creationId xmlns:a16="http://schemas.microsoft.com/office/drawing/2014/main" id="{AA4B0E9A-AAA5-5877-1478-9622F345B676}"/>
              </a:ext>
            </a:extLst>
          </p:cNvPr>
          <p:cNvPicPr>
            <a:picLocks noChangeAspect="1"/>
          </p:cNvPicPr>
          <p:nvPr/>
        </p:nvPicPr>
        <p:blipFill>
          <a:blip r:embed="rId8"/>
          <a:stretch>
            <a:fillRect/>
          </a:stretch>
        </p:blipFill>
        <p:spPr>
          <a:xfrm>
            <a:off x="9501871" y="1644028"/>
            <a:ext cx="7623570" cy="7080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961580" y="-561115"/>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AutoShape 5"/>
          <p:cNvSpPr/>
          <p:nvPr/>
        </p:nvSpPr>
        <p:spPr>
          <a:xfrm>
            <a:off x="-2626987" y="5959426"/>
            <a:ext cx="23541974" cy="0"/>
          </a:xfrm>
          <a:prstGeom prst="line">
            <a:avLst/>
          </a:prstGeom>
          <a:ln w="19050" cap="flat">
            <a:solidFill>
              <a:srgbClr val="211F1C"/>
            </a:solidFill>
            <a:prstDash val="solid"/>
            <a:headEnd type="none" w="sm" len="sm"/>
            <a:tailEnd type="none" w="sm" len="sm"/>
          </a:ln>
        </p:spPr>
        <p:txBody>
          <a:bodyPr/>
          <a:lstStyle/>
          <a:p>
            <a:endParaRPr lang="en-US"/>
          </a:p>
        </p:txBody>
      </p:sp>
      <p:sp>
        <p:nvSpPr>
          <p:cNvPr id="6" name="AutoShape 6"/>
          <p:cNvSpPr/>
          <p:nvPr/>
        </p:nvSpPr>
        <p:spPr>
          <a:xfrm flipH="1">
            <a:off x="4170353" y="5140514"/>
            <a:ext cx="0" cy="796637"/>
          </a:xfrm>
          <a:prstGeom prst="line">
            <a:avLst/>
          </a:prstGeom>
          <a:ln w="19050" cap="flat">
            <a:solidFill>
              <a:srgbClr val="211F1C"/>
            </a:solidFill>
            <a:prstDash val="solid"/>
            <a:headEnd type="none" w="sm" len="sm"/>
            <a:tailEnd type="none" w="sm" len="sm"/>
          </a:ln>
        </p:spPr>
        <p:txBody>
          <a:bodyPr/>
          <a:lstStyle/>
          <a:p>
            <a:endParaRPr lang="en-US"/>
          </a:p>
        </p:txBody>
      </p:sp>
      <p:grpSp>
        <p:nvGrpSpPr>
          <p:cNvPr id="7" name="Group 7"/>
          <p:cNvGrpSpPr/>
          <p:nvPr/>
        </p:nvGrpSpPr>
        <p:grpSpPr>
          <a:xfrm>
            <a:off x="2257403" y="2054376"/>
            <a:ext cx="3825900" cy="3089124"/>
            <a:chOff x="0" y="0"/>
            <a:chExt cx="872834" cy="704747"/>
          </a:xfrm>
        </p:grpSpPr>
        <p:sp>
          <p:nvSpPr>
            <p:cNvPr id="8" name="Freeform 8"/>
            <p:cNvSpPr/>
            <p:nvPr/>
          </p:nvSpPr>
          <p:spPr>
            <a:xfrm>
              <a:off x="0" y="0"/>
              <a:ext cx="872834" cy="704747"/>
            </a:xfrm>
            <a:custGeom>
              <a:avLst/>
              <a:gdLst/>
              <a:ahLst/>
              <a:cxnLst/>
              <a:rect l="l" t="t" r="r" b="b"/>
              <a:pathLst>
                <a:path w="872834" h="704747">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txBody>
            <a:bodyPr/>
            <a:lstStyle/>
            <a:p>
              <a:endParaRPr lang="en-US"/>
            </a:p>
          </p:txBody>
        </p:sp>
        <p:sp>
          <p:nvSpPr>
            <p:cNvPr id="9" name="TextBox 9"/>
            <p:cNvSpPr txBox="1"/>
            <p:nvPr/>
          </p:nvSpPr>
          <p:spPr>
            <a:xfrm>
              <a:off x="0" y="-38100"/>
              <a:ext cx="872834" cy="742847"/>
            </a:xfrm>
            <a:prstGeom prst="rect">
              <a:avLst/>
            </a:prstGeom>
          </p:spPr>
          <p:txBody>
            <a:bodyPr lIns="58646" tIns="58646" rIns="58646" bIns="58646" rtlCol="0" anchor="ctr"/>
            <a:lstStyle/>
            <a:p>
              <a:pPr algn="ctr">
                <a:lnSpc>
                  <a:spcPts val="2116"/>
                </a:lnSpc>
              </a:pPr>
              <a:endParaRPr/>
            </a:p>
          </p:txBody>
        </p:sp>
      </p:grpSp>
      <p:sp>
        <p:nvSpPr>
          <p:cNvPr id="10" name="AutoShape 10"/>
          <p:cNvSpPr/>
          <p:nvPr/>
        </p:nvSpPr>
        <p:spPr>
          <a:xfrm>
            <a:off x="12910083" y="5143500"/>
            <a:ext cx="0" cy="796637"/>
          </a:xfrm>
          <a:prstGeom prst="line">
            <a:avLst/>
          </a:prstGeom>
          <a:ln w="19050" cap="flat">
            <a:solidFill>
              <a:srgbClr val="211F1C"/>
            </a:solidFill>
            <a:prstDash val="solid"/>
            <a:headEnd type="none" w="sm" len="sm"/>
            <a:tailEnd type="none" w="sm" len="sm"/>
          </a:ln>
        </p:spPr>
        <p:txBody>
          <a:bodyPr/>
          <a:lstStyle/>
          <a:p>
            <a:endParaRPr lang="en-US"/>
          </a:p>
        </p:txBody>
      </p:sp>
      <p:grpSp>
        <p:nvGrpSpPr>
          <p:cNvPr id="11" name="Group 11"/>
          <p:cNvGrpSpPr/>
          <p:nvPr/>
        </p:nvGrpSpPr>
        <p:grpSpPr>
          <a:xfrm>
            <a:off x="10997133" y="2051390"/>
            <a:ext cx="3825900" cy="3089124"/>
            <a:chOff x="0" y="0"/>
            <a:chExt cx="872834" cy="704747"/>
          </a:xfrm>
        </p:grpSpPr>
        <p:sp>
          <p:nvSpPr>
            <p:cNvPr id="12" name="Freeform 12"/>
            <p:cNvSpPr/>
            <p:nvPr/>
          </p:nvSpPr>
          <p:spPr>
            <a:xfrm>
              <a:off x="0" y="0"/>
              <a:ext cx="872834" cy="704747"/>
            </a:xfrm>
            <a:custGeom>
              <a:avLst/>
              <a:gdLst/>
              <a:ahLst/>
              <a:cxnLst/>
              <a:rect l="l" t="t" r="r" b="b"/>
              <a:pathLst>
                <a:path w="872834" h="704747">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txBody>
            <a:bodyPr/>
            <a:lstStyle/>
            <a:p>
              <a:endParaRPr lang="en-US"/>
            </a:p>
          </p:txBody>
        </p:sp>
        <p:sp>
          <p:nvSpPr>
            <p:cNvPr id="13" name="TextBox 13"/>
            <p:cNvSpPr txBox="1"/>
            <p:nvPr/>
          </p:nvSpPr>
          <p:spPr>
            <a:xfrm>
              <a:off x="0" y="-38100"/>
              <a:ext cx="872834" cy="742847"/>
            </a:xfrm>
            <a:prstGeom prst="rect">
              <a:avLst/>
            </a:prstGeom>
          </p:spPr>
          <p:txBody>
            <a:bodyPr lIns="58646" tIns="58646" rIns="58646" bIns="58646" rtlCol="0" anchor="ctr"/>
            <a:lstStyle/>
            <a:p>
              <a:pPr algn="ctr">
                <a:lnSpc>
                  <a:spcPts val="2116"/>
                </a:lnSpc>
              </a:pPr>
              <a:endParaRPr/>
            </a:p>
          </p:txBody>
        </p:sp>
      </p:grpSp>
      <p:sp>
        <p:nvSpPr>
          <p:cNvPr id="14" name="Freeform 14"/>
          <p:cNvSpPr/>
          <p:nvPr/>
        </p:nvSpPr>
        <p:spPr>
          <a:xfrm>
            <a:off x="14906978" y="9043238"/>
            <a:ext cx="2571397" cy="430125"/>
          </a:xfrm>
          <a:custGeom>
            <a:avLst/>
            <a:gdLst/>
            <a:ahLst/>
            <a:cxnLst/>
            <a:rect l="l" t="t" r="r" b="b"/>
            <a:pathLst>
              <a:path w="2571397" h="430125">
                <a:moveTo>
                  <a:pt x="0" y="0"/>
                </a:moveTo>
                <a:lnTo>
                  <a:pt x="2571397" y="0"/>
                </a:lnTo>
                <a:lnTo>
                  <a:pt x="2571397" y="430124"/>
                </a:lnTo>
                <a:lnTo>
                  <a:pt x="0" y="4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TextBox 16"/>
          <p:cNvSpPr txBox="1"/>
          <p:nvPr/>
        </p:nvSpPr>
        <p:spPr>
          <a:xfrm>
            <a:off x="809625" y="773985"/>
            <a:ext cx="4018637" cy="255395"/>
          </a:xfrm>
          <a:prstGeom prst="rect">
            <a:avLst/>
          </a:prstGeom>
        </p:spPr>
        <p:txBody>
          <a:bodyPr lIns="0" tIns="0" rIns="0" bIns="0" rtlCol="0" anchor="t">
            <a:spAutoFit/>
          </a:bodyPr>
          <a:lstStyle/>
          <a:p>
            <a:pPr marL="0" lvl="0" indent="0">
              <a:lnSpc>
                <a:spcPts val="2116"/>
              </a:lnSpc>
              <a:spcBef>
                <a:spcPct val="0"/>
              </a:spcBef>
            </a:pPr>
            <a:r>
              <a:rPr lang="en-US" sz="1439" spc="211">
                <a:solidFill>
                  <a:srgbClr val="211F1C"/>
                </a:solidFill>
                <a:latin typeface="Nunito Sans Expanded Semi-Bold"/>
              </a:rPr>
              <a:t>JAMEL P. HADJIRASUL</a:t>
            </a:r>
          </a:p>
        </p:txBody>
      </p:sp>
      <p:grpSp>
        <p:nvGrpSpPr>
          <p:cNvPr id="17" name="Group 17"/>
          <p:cNvGrpSpPr/>
          <p:nvPr/>
        </p:nvGrpSpPr>
        <p:grpSpPr>
          <a:xfrm>
            <a:off x="3889371" y="9043238"/>
            <a:ext cx="1066053" cy="432385"/>
            <a:chOff x="0" y="0"/>
            <a:chExt cx="3070231" cy="1245268"/>
          </a:xfrm>
        </p:grpSpPr>
        <p:sp>
          <p:nvSpPr>
            <p:cNvPr id="18" name="Freeform 18"/>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19" name="TextBox 19"/>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7/10</a:t>
              </a:r>
            </a:p>
          </p:txBody>
        </p:sp>
      </p:grpSp>
      <p:grpSp>
        <p:nvGrpSpPr>
          <p:cNvPr id="20" name="Group 20"/>
          <p:cNvGrpSpPr/>
          <p:nvPr/>
        </p:nvGrpSpPr>
        <p:grpSpPr>
          <a:xfrm>
            <a:off x="809625" y="9043238"/>
            <a:ext cx="2880627" cy="432385"/>
            <a:chOff x="0" y="0"/>
            <a:chExt cx="3840836" cy="576513"/>
          </a:xfrm>
        </p:grpSpPr>
        <p:grpSp>
          <p:nvGrpSpPr>
            <p:cNvPr id="21" name="Group 21"/>
            <p:cNvGrpSpPr/>
            <p:nvPr/>
          </p:nvGrpSpPr>
          <p:grpSpPr>
            <a:xfrm>
              <a:off x="0" y="0"/>
              <a:ext cx="3840836" cy="576513"/>
              <a:chOff x="0" y="0"/>
              <a:chExt cx="8296205" cy="1245268"/>
            </a:xfrm>
          </p:grpSpPr>
          <p:sp>
            <p:nvSpPr>
              <p:cNvPr id="22" name="Freeform 22"/>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23" name="TextBox 23"/>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24" name="Freeform 24"/>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5" name="Freeform 25"/>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sp>
        <p:nvSpPr>
          <p:cNvPr id="26" name="TextBox 26"/>
          <p:cNvSpPr txBox="1"/>
          <p:nvPr/>
        </p:nvSpPr>
        <p:spPr>
          <a:xfrm>
            <a:off x="7524334" y="6911926"/>
            <a:ext cx="2880627" cy="1115033"/>
          </a:xfrm>
          <a:prstGeom prst="rect">
            <a:avLst/>
          </a:prstGeom>
        </p:spPr>
        <p:txBody>
          <a:bodyPr lIns="0" tIns="0" rIns="0" bIns="0" rtlCol="0" anchor="t">
            <a:spAutoFit/>
          </a:bodyPr>
          <a:lstStyle/>
          <a:p>
            <a:pPr>
              <a:lnSpc>
                <a:spcPts val="8475"/>
              </a:lnSpc>
            </a:pPr>
            <a:r>
              <a:rPr lang="en-US" sz="8392">
                <a:solidFill>
                  <a:srgbClr val="211F1C"/>
                </a:solidFill>
                <a:latin typeface="Anton"/>
              </a:rPr>
              <a:t>ADMIN</a:t>
            </a:r>
          </a:p>
        </p:txBody>
      </p:sp>
      <p:sp>
        <p:nvSpPr>
          <p:cNvPr id="27" name="TextBox 27"/>
          <p:cNvSpPr txBox="1"/>
          <p:nvPr/>
        </p:nvSpPr>
        <p:spPr>
          <a:xfrm>
            <a:off x="2567834" y="2374365"/>
            <a:ext cx="3299433" cy="747701"/>
          </a:xfrm>
          <a:prstGeom prst="rect">
            <a:avLst/>
          </a:prstGeom>
        </p:spPr>
        <p:txBody>
          <a:bodyPr lIns="0" tIns="0" rIns="0" bIns="0" rtlCol="0" anchor="t">
            <a:spAutoFit/>
          </a:bodyPr>
          <a:lstStyle/>
          <a:p>
            <a:pPr algn="ctr">
              <a:lnSpc>
                <a:spcPts val="2915"/>
              </a:lnSpc>
            </a:pPr>
            <a:r>
              <a:rPr lang="en-US" sz="2886" spc="288" dirty="0">
                <a:solidFill>
                  <a:srgbClr val="211F1C"/>
                </a:solidFill>
                <a:latin typeface="Anton"/>
              </a:rPr>
              <a:t>USER AND EMPLOYEE DATBASE</a:t>
            </a:r>
          </a:p>
        </p:txBody>
      </p:sp>
      <p:sp>
        <p:nvSpPr>
          <p:cNvPr id="28" name="TextBox 28"/>
          <p:cNvSpPr txBox="1"/>
          <p:nvPr/>
        </p:nvSpPr>
        <p:spPr>
          <a:xfrm>
            <a:off x="2466984" y="3550064"/>
            <a:ext cx="3471656" cy="1102751"/>
          </a:xfrm>
          <a:prstGeom prst="rect">
            <a:avLst/>
          </a:prstGeom>
        </p:spPr>
        <p:txBody>
          <a:bodyPr lIns="0" tIns="0" rIns="0" bIns="0" rtlCol="0" anchor="t">
            <a:spAutoFit/>
          </a:bodyPr>
          <a:lstStyle/>
          <a:p>
            <a:pPr marL="0" lvl="0" indent="0" algn="ctr">
              <a:lnSpc>
                <a:spcPts val="2940"/>
              </a:lnSpc>
              <a:spcBef>
                <a:spcPct val="0"/>
              </a:spcBef>
            </a:pPr>
            <a:r>
              <a:rPr lang="en-US" sz="2000" dirty="0">
                <a:solidFill>
                  <a:srgbClr val="211F1C"/>
                </a:solidFill>
                <a:latin typeface="Roboto Mono"/>
              </a:rPr>
              <a:t>Only the admin can create accounts for employees</a:t>
            </a:r>
          </a:p>
        </p:txBody>
      </p:sp>
      <p:grpSp>
        <p:nvGrpSpPr>
          <p:cNvPr id="31" name="Group 7">
            <a:extLst>
              <a:ext uri="{FF2B5EF4-FFF2-40B4-BE49-F238E27FC236}">
                <a16:creationId xmlns:a16="http://schemas.microsoft.com/office/drawing/2014/main" id="{9DF9C703-C580-3455-91B1-BB22F40AAFE5}"/>
              </a:ext>
            </a:extLst>
          </p:cNvPr>
          <p:cNvGrpSpPr/>
          <p:nvPr/>
        </p:nvGrpSpPr>
        <p:grpSpPr>
          <a:xfrm>
            <a:off x="6621450" y="2051390"/>
            <a:ext cx="3825900" cy="3089124"/>
            <a:chOff x="0" y="0"/>
            <a:chExt cx="872834" cy="704747"/>
          </a:xfrm>
        </p:grpSpPr>
        <p:sp>
          <p:nvSpPr>
            <p:cNvPr id="32" name="Freeform 8">
              <a:extLst>
                <a:ext uri="{FF2B5EF4-FFF2-40B4-BE49-F238E27FC236}">
                  <a16:creationId xmlns:a16="http://schemas.microsoft.com/office/drawing/2014/main" id="{1B14020D-2F53-62E9-7EB5-FCA3420C547A}"/>
                </a:ext>
              </a:extLst>
            </p:cNvPr>
            <p:cNvSpPr/>
            <p:nvPr/>
          </p:nvSpPr>
          <p:spPr>
            <a:xfrm>
              <a:off x="0" y="0"/>
              <a:ext cx="872834" cy="704747"/>
            </a:xfrm>
            <a:custGeom>
              <a:avLst/>
              <a:gdLst/>
              <a:ahLst/>
              <a:cxnLst/>
              <a:rect l="l" t="t" r="r" b="b"/>
              <a:pathLst>
                <a:path w="872834" h="704747">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txBody>
            <a:bodyPr/>
            <a:lstStyle/>
            <a:p>
              <a:endParaRPr lang="en-US"/>
            </a:p>
          </p:txBody>
        </p:sp>
        <p:sp>
          <p:nvSpPr>
            <p:cNvPr id="33" name="TextBox 9">
              <a:extLst>
                <a:ext uri="{FF2B5EF4-FFF2-40B4-BE49-F238E27FC236}">
                  <a16:creationId xmlns:a16="http://schemas.microsoft.com/office/drawing/2014/main" id="{DF2C9EE5-85E9-7F1B-369D-087F34F2C7FE}"/>
                </a:ext>
              </a:extLst>
            </p:cNvPr>
            <p:cNvSpPr txBox="1"/>
            <p:nvPr/>
          </p:nvSpPr>
          <p:spPr>
            <a:xfrm>
              <a:off x="0" y="-38100"/>
              <a:ext cx="872834" cy="742847"/>
            </a:xfrm>
            <a:prstGeom prst="rect">
              <a:avLst/>
            </a:prstGeom>
          </p:spPr>
          <p:txBody>
            <a:bodyPr lIns="58646" tIns="58646" rIns="58646" bIns="58646" rtlCol="0" anchor="ctr"/>
            <a:lstStyle/>
            <a:p>
              <a:pPr algn="ctr">
                <a:lnSpc>
                  <a:spcPts val="2116"/>
                </a:lnSpc>
              </a:pPr>
              <a:endParaRPr/>
            </a:p>
          </p:txBody>
        </p:sp>
      </p:grpSp>
      <p:sp>
        <p:nvSpPr>
          <p:cNvPr id="34" name="AutoShape 10">
            <a:extLst>
              <a:ext uri="{FF2B5EF4-FFF2-40B4-BE49-F238E27FC236}">
                <a16:creationId xmlns:a16="http://schemas.microsoft.com/office/drawing/2014/main" id="{F4564437-5D7E-9173-C056-3086F0455263}"/>
              </a:ext>
            </a:extLst>
          </p:cNvPr>
          <p:cNvSpPr/>
          <p:nvPr/>
        </p:nvSpPr>
        <p:spPr>
          <a:xfrm>
            <a:off x="8534400" y="5140514"/>
            <a:ext cx="0" cy="796637"/>
          </a:xfrm>
          <a:prstGeom prst="line">
            <a:avLst/>
          </a:prstGeom>
          <a:ln w="19050" cap="flat">
            <a:solidFill>
              <a:srgbClr val="211F1C"/>
            </a:solidFill>
            <a:prstDash val="solid"/>
            <a:headEnd type="none" w="sm" len="sm"/>
            <a:tailEnd type="none" w="sm" len="sm"/>
          </a:ln>
        </p:spPr>
        <p:txBody>
          <a:bodyPr/>
          <a:lstStyle/>
          <a:p>
            <a:endParaRPr lang="en-US"/>
          </a:p>
        </p:txBody>
      </p:sp>
      <p:sp>
        <p:nvSpPr>
          <p:cNvPr id="30" name="TextBox 30"/>
          <p:cNvSpPr txBox="1"/>
          <p:nvPr/>
        </p:nvSpPr>
        <p:spPr>
          <a:xfrm>
            <a:off x="6871418" y="3190119"/>
            <a:ext cx="3471656" cy="1474145"/>
          </a:xfrm>
          <a:prstGeom prst="rect">
            <a:avLst/>
          </a:prstGeom>
        </p:spPr>
        <p:txBody>
          <a:bodyPr lIns="0" tIns="0" rIns="0" bIns="0" rtlCol="0" anchor="t">
            <a:spAutoFit/>
          </a:bodyPr>
          <a:lstStyle/>
          <a:p>
            <a:pPr marL="0" lvl="0" indent="0" algn="ctr">
              <a:lnSpc>
                <a:spcPts val="2940"/>
              </a:lnSpc>
              <a:spcBef>
                <a:spcPct val="0"/>
              </a:spcBef>
            </a:pPr>
            <a:r>
              <a:rPr lang="en-US" sz="2000" dirty="0">
                <a:solidFill>
                  <a:srgbClr val="211F1C"/>
                </a:solidFill>
                <a:latin typeface="Roboto Mono"/>
              </a:rPr>
              <a:t>The admin can view the current status of parking and manage onsite payments and</a:t>
            </a:r>
          </a:p>
        </p:txBody>
      </p:sp>
      <p:sp>
        <p:nvSpPr>
          <p:cNvPr id="29" name="TextBox 29"/>
          <p:cNvSpPr txBox="1"/>
          <p:nvPr/>
        </p:nvSpPr>
        <p:spPr>
          <a:xfrm>
            <a:off x="6884683" y="2497230"/>
            <a:ext cx="3299433" cy="384860"/>
          </a:xfrm>
          <a:prstGeom prst="rect">
            <a:avLst/>
          </a:prstGeom>
        </p:spPr>
        <p:txBody>
          <a:bodyPr lIns="0" tIns="0" rIns="0" bIns="0" rtlCol="0" anchor="t">
            <a:spAutoFit/>
          </a:bodyPr>
          <a:lstStyle/>
          <a:p>
            <a:pPr algn="ctr">
              <a:lnSpc>
                <a:spcPts val="2915"/>
              </a:lnSpc>
            </a:pPr>
            <a:r>
              <a:rPr lang="en-US" sz="2886" spc="288" dirty="0">
                <a:solidFill>
                  <a:srgbClr val="211F1C"/>
                </a:solidFill>
                <a:latin typeface="Anton"/>
              </a:rPr>
              <a:t>PARKING LOG</a:t>
            </a:r>
          </a:p>
        </p:txBody>
      </p:sp>
      <p:sp>
        <p:nvSpPr>
          <p:cNvPr id="38" name="TextBox 29">
            <a:extLst>
              <a:ext uri="{FF2B5EF4-FFF2-40B4-BE49-F238E27FC236}">
                <a16:creationId xmlns:a16="http://schemas.microsoft.com/office/drawing/2014/main" id="{1BDA34F5-63D2-27DC-DDA8-D6FD456A6227}"/>
              </a:ext>
            </a:extLst>
          </p:cNvPr>
          <p:cNvSpPr txBox="1"/>
          <p:nvPr/>
        </p:nvSpPr>
        <p:spPr>
          <a:xfrm>
            <a:off x="11312135" y="2506726"/>
            <a:ext cx="3299433" cy="384860"/>
          </a:xfrm>
          <a:prstGeom prst="rect">
            <a:avLst/>
          </a:prstGeom>
        </p:spPr>
        <p:txBody>
          <a:bodyPr lIns="0" tIns="0" rIns="0" bIns="0" rtlCol="0" anchor="t">
            <a:spAutoFit/>
          </a:bodyPr>
          <a:lstStyle/>
          <a:p>
            <a:pPr algn="ctr">
              <a:lnSpc>
                <a:spcPts val="2915"/>
              </a:lnSpc>
            </a:pPr>
            <a:r>
              <a:rPr lang="en-US" sz="2886" spc="288" dirty="0">
                <a:solidFill>
                  <a:srgbClr val="211F1C"/>
                </a:solidFill>
                <a:latin typeface="Anton"/>
              </a:rPr>
              <a:t>SALES REPORT</a:t>
            </a:r>
          </a:p>
        </p:txBody>
      </p:sp>
      <p:sp>
        <p:nvSpPr>
          <p:cNvPr id="39" name="TextBox 30">
            <a:extLst>
              <a:ext uri="{FF2B5EF4-FFF2-40B4-BE49-F238E27FC236}">
                <a16:creationId xmlns:a16="http://schemas.microsoft.com/office/drawing/2014/main" id="{84A6E324-56C1-6D94-7BEE-803D73923B5C}"/>
              </a:ext>
            </a:extLst>
          </p:cNvPr>
          <p:cNvSpPr txBox="1"/>
          <p:nvPr/>
        </p:nvSpPr>
        <p:spPr>
          <a:xfrm>
            <a:off x="11130675" y="3206429"/>
            <a:ext cx="3616319" cy="1457835"/>
          </a:xfrm>
          <a:prstGeom prst="rect">
            <a:avLst/>
          </a:prstGeom>
        </p:spPr>
        <p:txBody>
          <a:bodyPr wrap="square" lIns="0" tIns="0" rIns="0" bIns="0" rtlCol="0" anchor="t">
            <a:spAutoFit/>
          </a:bodyPr>
          <a:lstStyle/>
          <a:p>
            <a:pPr marL="0" lvl="0" indent="0" algn="ctr">
              <a:lnSpc>
                <a:spcPts val="2940"/>
              </a:lnSpc>
              <a:spcBef>
                <a:spcPct val="0"/>
              </a:spcBef>
            </a:pPr>
            <a:r>
              <a:rPr lang="en-US" sz="2000" dirty="0">
                <a:latin typeface="Roboto Mono" panose="00000009000000000000" pitchFamily="49" charset="0"/>
                <a:ea typeface="Roboto Mono" panose="00000009000000000000" pitchFamily="49" charset="0"/>
              </a:rPr>
              <a:t>The admin can view the sales report or the total parking fee for a specified date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4284663" y="425796"/>
            <a:ext cx="13483583" cy="8381427"/>
            <a:chOff x="0" y="0"/>
            <a:chExt cx="4301148" cy="2673604"/>
          </a:xfrm>
        </p:grpSpPr>
        <p:sp>
          <p:nvSpPr>
            <p:cNvPr id="6" name="Freeform 6"/>
            <p:cNvSpPr/>
            <p:nvPr/>
          </p:nvSpPr>
          <p:spPr>
            <a:xfrm>
              <a:off x="0" y="0"/>
              <a:ext cx="4301148" cy="2673604"/>
            </a:xfrm>
            <a:custGeom>
              <a:avLst/>
              <a:gdLst/>
              <a:ahLst/>
              <a:cxnLst/>
              <a:rect l="l" t="t" r="r" b="b"/>
              <a:pathLst>
                <a:path w="4301148" h="2673604">
                  <a:moveTo>
                    <a:pt x="20670" y="0"/>
                  </a:moveTo>
                  <a:lnTo>
                    <a:pt x="4280477" y="0"/>
                  </a:lnTo>
                  <a:cubicBezTo>
                    <a:pt x="4285960" y="0"/>
                    <a:pt x="4291217" y="2178"/>
                    <a:pt x="4295094" y="6054"/>
                  </a:cubicBezTo>
                  <a:cubicBezTo>
                    <a:pt x="4298970" y="9931"/>
                    <a:pt x="4301148" y="15188"/>
                    <a:pt x="4301148" y="20670"/>
                  </a:cubicBezTo>
                  <a:lnTo>
                    <a:pt x="4301148" y="2652934"/>
                  </a:lnTo>
                  <a:cubicBezTo>
                    <a:pt x="4301148" y="2658416"/>
                    <a:pt x="4298970" y="2663673"/>
                    <a:pt x="4295094" y="2667550"/>
                  </a:cubicBezTo>
                  <a:cubicBezTo>
                    <a:pt x="4291217" y="2671426"/>
                    <a:pt x="4285960" y="2673604"/>
                    <a:pt x="4280477" y="2673604"/>
                  </a:cubicBezTo>
                  <a:lnTo>
                    <a:pt x="20670" y="2673604"/>
                  </a:lnTo>
                  <a:cubicBezTo>
                    <a:pt x="15188" y="2673604"/>
                    <a:pt x="9931" y="2671426"/>
                    <a:pt x="6054" y="2667550"/>
                  </a:cubicBezTo>
                  <a:cubicBezTo>
                    <a:pt x="2178" y="2663673"/>
                    <a:pt x="0" y="2658416"/>
                    <a:pt x="0" y="2652934"/>
                  </a:cubicBezTo>
                  <a:lnTo>
                    <a:pt x="0" y="20670"/>
                  </a:lnTo>
                  <a:cubicBezTo>
                    <a:pt x="0" y="15188"/>
                    <a:pt x="2178" y="9931"/>
                    <a:pt x="6054" y="6054"/>
                  </a:cubicBezTo>
                  <a:cubicBezTo>
                    <a:pt x="9931" y="2178"/>
                    <a:pt x="15188" y="0"/>
                    <a:pt x="20670" y="0"/>
                  </a:cubicBezTo>
                  <a:close/>
                </a:path>
              </a:pathLst>
            </a:custGeom>
            <a:solidFill>
              <a:srgbClr val="F1F1F1"/>
            </a:solidFill>
            <a:ln w="19050" cap="rnd">
              <a:solidFill>
                <a:srgbClr val="000000"/>
              </a:solidFill>
              <a:prstDash val="solid"/>
              <a:round/>
            </a:ln>
          </p:spPr>
          <p:txBody>
            <a:bodyPr/>
            <a:lstStyle/>
            <a:p>
              <a:endParaRPr lang="en-US"/>
            </a:p>
          </p:txBody>
        </p:sp>
        <p:sp>
          <p:nvSpPr>
            <p:cNvPr id="7" name="TextBox 7"/>
            <p:cNvSpPr txBox="1"/>
            <p:nvPr/>
          </p:nvSpPr>
          <p:spPr>
            <a:xfrm>
              <a:off x="0" y="-38100"/>
              <a:ext cx="4301148" cy="2711704"/>
            </a:xfrm>
            <a:prstGeom prst="rect">
              <a:avLst/>
            </a:prstGeom>
          </p:spPr>
          <p:txBody>
            <a:bodyPr lIns="50800" tIns="50800" rIns="50800" bIns="50800" rtlCol="0" anchor="ctr"/>
            <a:lstStyle/>
            <a:p>
              <a:pPr algn="ctr">
                <a:lnSpc>
                  <a:spcPts val="2116"/>
                </a:lnSpc>
              </a:pPr>
              <a:endParaRPr/>
            </a:p>
          </p:txBody>
        </p:sp>
      </p:grpSp>
      <p:grpSp>
        <p:nvGrpSpPr>
          <p:cNvPr id="8" name="Group 8"/>
          <p:cNvGrpSpPr/>
          <p:nvPr/>
        </p:nvGrpSpPr>
        <p:grpSpPr>
          <a:xfrm>
            <a:off x="4678967" y="673271"/>
            <a:ext cx="12694974" cy="7886476"/>
            <a:chOff x="0" y="0"/>
            <a:chExt cx="10354349" cy="6432414"/>
          </a:xfrm>
        </p:grpSpPr>
        <p:sp>
          <p:nvSpPr>
            <p:cNvPr id="9" name="Freeform 9"/>
            <p:cNvSpPr/>
            <p:nvPr/>
          </p:nvSpPr>
          <p:spPr>
            <a:xfrm>
              <a:off x="0" y="0"/>
              <a:ext cx="10355619" cy="6432414"/>
            </a:xfrm>
            <a:custGeom>
              <a:avLst/>
              <a:gdLst/>
              <a:ahLst/>
              <a:cxnLst/>
              <a:rect l="l" t="t" r="r" b="b"/>
              <a:pathLst>
                <a:path w="10355619" h="6432414">
                  <a:moveTo>
                    <a:pt x="9760009" y="0"/>
                  </a:moveTo>
                  <a:lnTo>
                    <a:pt x="594340" y="0"/>
                  </a:lnTo>
                  <a:cubicBezTo>
                    <a:pt x="265071" y="0"/>
                    <a:pt x="0" y="164670"/>
                    <a:pt x="0" y="369221"/>
                  </a:cubicBezTo>
                  <a:lnTo>
                    <a:pt x="0" y="6064480"/>
                  </a:lnTo>
                  <a:cubicBezTo>
                    <a:pt x="0" y="6267745"/>
                    <a:pt x="265071" y="6432414"/>
                    <a:pt x="594340" y="6432414"/>
                  </a:cubicBezTo>
                  <a:lnTo>
                    <a:pt x="9762081" y="6432414"/>
                  </a:lnTo>
                  <a:cubicBezTo>
                    <a:pt x="10089278" y="6432414"/>
                    <a:pt x="10355619" y="6267745"/>
                    <a:pt x="10355619" y="6063193"/>
                  </a:cubicBezTo>
                  <a:lnTo>
                    <a:pt x="10355619" y="369221"/>
                  </a:lnTo>
                  <a:cubicBezTo>
                    <a:pt x="10354349" y="164670"/>
                    <a:pt x="10089278" y="0"/>
                    <a:pt x="9760009" y="0"/>
                  </a:cubicBezTo>
                  <a:close/>
                </a:path>
              </a:pathLst>
            </a:custGeom>
            <a:blipFill>
              <a:blip r:embed="rId4"/>
              <a:stretch>
                <a:fillRect t="-522" b="-522"/>
              </a:stretch>
            </a:blipFill>
          </p:spPr>
          <p:txBody>
            <a:bodyPr/>
            <a:lstStyle/>
            <a:p>
              <a:endParaRPr lang="en-US"/>
            </a:p>
          </p:txBody>
        </p:sp>
      </p:grpSp>
      <p:sp>
        <p:nvSpPr>
          <p:cNvPr id="10" name="Freeform 10"/>
          <p:cNvSpPr/>
          <p:nvPr/>
        </p:nvSpPr>
        <p:spPr>
          <a:xfrm>
            <a:off x="809625"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1" name="Group 11"/>
          <p:cNvGrpSpPr/>
          <p:nvPr/>
        </p:nvGrpSpPr>
        <p:grpSpPr>
          <a:xfrm>
            <a:off x="3879846" y="9043238"/>
            <a:ext cx="1066053" cy="432385"/>
            <a:chOff x="0" y="0"/>
            <a:chExt cx="3070231" cy="1245268"/>
          </a:xfrm>
        </p:grpSpPr>
        <p:sp>
          <p:nvSpPr>
            <p:cNvPr id="12" name="Freeform 12"/>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txBody>
            <a:bodyPr/>
            <a:lstStyle/>
            <a:p>
              <a:endParaRPr lang="en-US"/>
            </a:p>
          </p:txBody>
        </p:sp>
        <p:sp>
          <p:nvSpPr>
            <p:cNvPr id="13" name="TextBox 13"/>
            <p:cNvSpPr txBox="1"/>
            <p:nvPr/>
          </p:nvSpPr>
          <p:spPr>
            <a:xfrm>
              <a:off x="0" y="-38100"/>
              <a:ext cx="3070231"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Semi-Bold"/>
                </a:rPr>
                <a:t>8/10</a:t>
              </a:r>
            </a:p>
          </p:txBody>
        </p:sp>
      </p:grpSp>
      <p:sp>
        <p:nvSpPr>
          <p:cNvPr id="14" name="TextBox 14"/>
          <p:cNvSpPr txBox="1"/>
          <p:nvPr/>
        </p:nvSpPr>
        <p:spPr>
          <a:xfrm>
            <a:off x="-219255" y="3220138"/>
            <a:ext cx="4280182" cy="2078774"/>
          </a:xfrm>
          <a:prstGeom prst="rect">
            <a:avLst/>
          </a:prstGeom>
        </p:spPr>
        <p:txBody>
          <a:bodyPr lIns="0" tIns="0" rIns="0" bIns="0" rtlCol="0" anchor="t">
            <a:spAutoFit/>
          </a:bodyPr>
          <a:lstStyle/>
          <a:p>
            <a:pPr marL="0" lvl="0" indent="0" algn="ctr">
              <a:lnSpc>
                <a:spcPts val="8080"/>
              </a:lnSpc>
              <a:spcBef>
                <a:spcPct val="0"/>
              </a:spcBef>
            </a:pPr>
            <a:r>
              <a:rPr lang="en-US" sz="8000">
                <a:solidFill>
                  <a:srgbClr val="211F1C"/>
                </a:solidFill>
                <a:latin typeface="Anton"/>
              </a:rPr>
              <a:t>CLASS DIAGRAM</a:t>
            </a:r>
          </a:p>
        </p:txBody>
      </p:sp>
      <p:grpSp>
        <p:nvGrpSpPr>
          <p:cNvPr id="15" name="Group 15"/>
          <p:cNvGrpSpPr/>
          <p:nvPr/>
        </p:nvGrpSpPr>
        <p:grpSpPr>
          <a:xfrm>
            <a:off x="809625" y="9043238"/>
            <a:ext cx="2880627" cy="432385"/>
            <a:chOff x="0" y="0"/>
            <a:chExt cx="3840836" cy="576513"/>
          </a:xfrm>
        </p:grpSpPr>
        <p:grpSp>
          <p:nvGrpSpPr>
            <p:cNvPr id="16" name="Group 16"/>
            <p:cNvGrpSpPr/>
            <p:nvPr/>
          </p:nvGrpSpPr>
          <p:grpSpPr>
            <a:xfrm>
              <a:off x="0" y="0"/>
              <a:ext cx="3840836" cy="576513"/>
              <a:chOff x="0" y="0"/>
              <a:chExt cx="8296205" cy="1245268"/>
            </a:xfrm>
          </p:grpSpPr>
          <p:sp>
            <p:nvSpPr>
              <p:cNvPr id="17" name="Freeform 17"/>
              <p:cNvSpPr/>
              <p:nvPr/>
            </p:nvSpPr>
            <p:spPr>
              <a:xfrm>
                <a:off x="0" y="0"/>
                <a:ext cx="8296205" cy="1245268"/>
              </a:xfrm>
              <a:custGeom>
                <a:avLst/>
                <a:gdLst/>
                <a:ahLst/>
                <a:cxnLst/>
                <a:rect l="l" t="t" r="r" b="b"/>
                <a:pathLst>
                  <a:path w="8296205" h="1245268">
                    <a:moveTo>
                      <a:pt x="83315" y="0"/>
                    </a:moveTo>
                    <a:lnTo>
                      <a:pt x="8212890" y="0"/>
                    </a:lnTo>
                    <a:cubicBezTo>
                      <a:pt x="8258904" y="0"/>
                      <a:pt x="8296205" y="37301"/>
                      <a:pt x="8296205" y="83315"/>
                    </a:cubicBezTo>
                    <a:lnTo>
                      <a:pt x="8296205" y="1161953"/>
                    </a:lnTo>
                    <a:cubicBezTo>
                      <a:pt x="8296205" y="1207966"/>
                      <a:pt x="8258904" y="1245268"/>
                      <a:pt x="8212890" y="1245268"/>
                    </a:cubicBezTo>
                    <a:lnTo>
                      <a:pt x="83315" y="1245268"/>
                    </a:lnTo>
                    <a:cubicBezTo>
                      <a:pt x="37301" y="1245268"/>
                      <a:pt x="0" y="1207966"/>
                      <a:pt x="0" y="1161953"/>
                    </a:cubicBezTo>
                    <a:lnTo>
                      <a:pt x="0" y="83315"/>
                    </a:lnTo>
                    <a:cubicBezTo>
                      <a:pt x="0" y="37301"/>
                      <a:pt x="37301" y="0"/>
                      <a:pt x="83315" y="0"/>
                    </a:cubicBezTo>
                    <a:close/>
                  </a:path>
                </a:pathLst>
              </a:custGeom>
              <a:solidFill>
                <a:srgbClr val="F1F1F1"/>
              </a:solidFill>
              <a:ln w="9525" cap="rnd">
                <a:solidFill>
                  <a:srgbClr val="000000"/>
                </a:solidFill>
                <a:prstDash val="solid"/>
                <a:round/>
              </a:ln>
            </p:spPr>
            <p:txBody>
              <a:bodyPr/>
              <a:lstStyle/>
              <a:p>
                <a:endParaRPr lang="en-US"/>
              </a:p>
            </p:txBody>
          </p:sp>
          <p:sp>
            <p:nvSpPr>
              <p:cNvPr id="18" name="TextBox 18"/>
              <p:cNvSpPr txBox="1"/>
              <p:nvPr/>
            </p:nvSpPr>
            <p:spPr>
              <a:xfrm>
                <a:off x="0" y="-38100"/>
                <a:ext cx="8296205" cy="1283368"/>
              </a:xfrm>
              <a:prstGeom prst="rect">
                <a:avLst/>
              </a:prstGeom>
            </p:spPr>
            <p:txBody>
              <a:bodyPr lIns="12700" tIns="12700" rIns="12700" bIns="12700" rtlCol="0" anchor="ctr"/>
              <a:lstStyle/>
              <a:p>
                <a:pPr marL="0" lvl="0" indent="0" algn="ctr">
                  <a:lnSpc>
                    <a:spcPts val="2116"/>
                  </a:lnSpc>
                  <a:spcBef>
                    <a:spcPct val="0"/>
                  </a:spcBef>
                </a:pPr>
                <a:r>
                  <a:rPr lang="en-US" sz="1439" spc="211">
                    <a:solidFill>
                      <a:srgbClr val="211F1C"/>
                    </a:solidFill>
                    <a:latin typeface="Nunito Sans Expanded Bold"/>
                  </a:rPr>
                  <a:t>PARKEASE</a:t>
                </a:r>
              </a:p>
            </p:txBody>
          </p:sp>
        </p:grpSp>
        <p:sp>
          <p:nvSpPr>
            <p:cNvPr id="19" name="Freeform 19"/>
            <p:cNvSpPr/>
            <p:nvPr/>
          </p:nvSpPr>
          <p:spPr>
            <a:xfrm>
              <a:off x="3233807" y="116532"/>
              <a:ext cx="341941" cy="341941"/>
            </a:xfrm>
            <a:custGeom>
              <a:avLst/>
              <a:gdLst/>
              <a:ahLst/>
              <a:cxnLst/>
              <a:rect l="l" t="t" r="r" b="b"/>
              <a:pathLst>
                <a:path w="341941" h="341941">
                  <a:moveTo>
                    <a:pt x="0" y="0"/>
                  </a:moveTo>
                  <a:lnTo>
                    <a:pt x="341942" y="0"/>
                  </a:lnTo>
                  <a:lnTo>
                    <a:pt x="341942" y="341942"/>
                  </a:lnTo>
                  <a:lnTo>
                    <a:pt x="0" y="34194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0" name="Freeform 20"/>
            <p:cNvSpPr/>
            <p:nvPr/>
          </p:nvSpPr>
          <p:spPr>
            <a:xfrm>
              <a:off x="265087" y="118039"/>
              <a:ext cx="341941" cy="341941"/>
            </a:xfrm>
            <a:custGeom>
              <a:avLst/>
              <a:gdLst/>
              <a:ahLst/>
              <a:cxnLst/>
              <a:rect l="l" t="t" r="r" b="b"/>
              <a:pathLst>
                <a:path w="341941" h="341941">
                  <a:moveTo>
                    <a:pt x="0" y="0"/>
                  </a:moveTo>
                  <a:lnTo>
                    <a:pt x="341941" y="0"/>
                  </a:lnTo>
                  <a:lnTo>
                    <a:pt x="341941" y="341941"/>
                  </a:lnTo>
                  <a:lnTo>
                    <a:pt x="0" y="3419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305</Words>
  <Application>Microsoft Office PowerPoint</Application>
  <PresentationFormat>Custom</PresentationFormat>
  <Paragraphs>80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Nunito Sans Expanded Bold</vt:lpstr>
      <vt:lpstr>Roboto Mono</vt:lpstr>
      <vt:lpstr>Nunito Sans Expanded Medium</vt:lpstr>
      <vt:lpstr>Courier Prime</vt:lpstr>
      <vt:lpstr>Calibri</vt:lpstr>
      <vt:lpstr>Arial</vt:lpstr>
      <vt:lpstr>Anton</vt:lpstr>
      <vt:lpstr>Nunito Sans Expanded Semi-Bold</vt:lpstr>
      <vt:lpstr>Nunito Sans Expanded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CPE262 Project Presentation</dc:title>
  <dc:creator>admin</dc:creator>
  <cp:lastModifiedBy>Jamel    Hadjirasul</cp:lastModifiedBy>
  <cp:revision>8</cp:revision>
  <dcterms:created xsi:type="dcterms:W3CDTF">2006-08-16T00:00:00Z</dcterms:created>
  <dcterms:modified xsi:type="dcterms:W3CDTF">2024-04-25T22:50:34Z</dcterms:modified>
  <dc:identifier>DAGDBkKve6M</dc:identifier>
</cp:coreProperties>
</file>