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47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B6D5-49DA-F343-8E1B-A13EE7576E01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4324-96D6-B144-B7B5-80DB8B37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EF44-2F8F-C544-AA84-A8A51F003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Monte Carlo: Practical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4FC93-A19B-384A-8FB0-8E063C365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</a:t>
            </a:r>
            <a:r>
              <a:rPr lang="en-US" dirty="0" err="1"/>
              <a:t>Shulenburger</a:t>
            </a:r>
            <a:r>
              <a:rPr lang="en-US" dirty="0"/>
              <a:t> </a:t>
            </a:r>
          </a:p>
          <a:p>
            <a:r>
              <a:rPr lang="en-US" dirty="0"/>
              <a:t>(adapted from previous school’s presentation by B. </a:t>
            </a:r>
            <a:r>
              <a:rPr lang="en-US" dirty="0" err="1"/>
              <a:t>Busemeyer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2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8420-9930-7C4C-9F83-7C0F378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212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9E2-833B-924B-9CDF-B5103145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2297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Create instance: calls __</a:t>
            </a:r>
            <a:r>
              <a:rPr lang="en-US" dirty="0" err="1"/>
              <a:t>init</a:t>
            </a:r>
            <a:r>
              <a:rPr lang="en-US" dirty="0"/>
              <a:t>__(self,…)</a:t>
            </a:r>
            <a:br>
              <a:rPr lang="en-US" dirty="0"/>
            </a:br>
            <a:r>
              <a:rPr lang="en-US" dirty="0"/>
              <a:t>ham=Hamiltonian(Z=2)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functions</a:t>
            </a:r>
            <a:br>
              <a:rPr lang="en-US" dirty="0"/>
            </a:br>
            <a:r>
              <a:rPr lang="en-US" dirty="0" err="1"/>
              <a:t>ham.compute_energy</a:t>
            </a:r>
            <a:r>
              <a:rPr lang="en-US" dirty="0"/>
              <a:t>(pos1)</a:t>
            </a:r>
            <a:br>
              <a:rPr lang="en-US" dirty="0"/>
            </a:br>
            <a:r>
              <a:rPr lang="en-US" dirty="0" err="1"/>
              <a:t>ham.compute_energy</a:t>
            </a:r>
            <a:r>
              <a:rPr lang="en-US" dirty="0"/>
              <a:t>(pos2)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4ACB0-5D7B-1041-B15C-469648A76B75}"/>
              </a:ext>
            </a:extLst>
          </p:cNvPr>
          <p:cNvSpPr txBox="1"/>
          <p:nvPr/>
        </p:nvSpPr>
        <p:spPr>
          <a:xfrm>
            <a:off x="628650" y="2208069"/>
            <a:ext cx="7886700" cy="9233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dirty="0"/>
              <a:t>Member data:</a:t>
            </a:r>
          </a:p>
          <a:p>
            <a:r>
              <a:rPr lang="en-US" dirty="0" err="1"/>
              <a:t>Self.Z</a:t>
            </a:r>
            <a:endParaRPr lang="en-US" dirty="0"/>
          </a:p>
          <a:p>
            <a:r>
              <a:rPr lang="en-US" dirty="0"/>
              <a:t>(ion charge)</a:t>
            </a:r>
            <a:br>
              <a:rPr lang="en-US" dirty="0"/>
            </a:br>
            <a:r>
              <a:rPr lang="en-US" dirty="0"/>
              <a:t>Member functions: </a:t>
            </a:r>
          </a:p>
          <a:p>
            <a:r>
              <a:rPr lang="en-US" dirty="0"/>
              <a:t>Def </a:t>
            </a:r>
            <a:r>
              <a:rPr lang="en-US" dirty="0" err="1"/>
              <a:t>compute_energy</a:t>
            </a:r>
            <a:r>
              <a:rPr lang="en-US" dirty="0"/>
              <a:t>(self, pos) </a:t>
            </a:r>
          </a:p>
          <a:p>
            <a:r>
              <a:rPr lang="en-US" dirty="0"/>
              <a:t>(compute an energy)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856A-C5F2-FE4E-9A04-7B59BB72A9DE}"/>
              </a:ext>
            </a:extLst>
          </p:cNvPr>
          <p:cNvSpPr txBox="1"/>
          <p:nvPr/>
        </p:nvSpPr>
        <p:spPr>
          <a:xfrm>
            <a:off x="1906731" y="1813214"/>
            <a:ext cx="488892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dirty="0"/>
              <a:t>Class Hamiltonian</a:t>
            </a:r>
          </a:p>
        </p:txBody>
      </p:sp>
    </p:spTree>
    <p:extLst>
      <p:ext uri="{BB962C8B-B14F-4D97-AF65-F5344CB8AC3E}">
        <p14:creationId xmlns:p14="http://schemas.microsoft.com/office/powerpoint/2010/main" val="14567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DD08-6911-E144-A05C-B6681177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3266-786E-FA46-B0BB-72E1D0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He atom: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Implement pieces (evaluation and sample)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Explore parameters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Explore the effect of including correlation in the wavefunction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Details are provided in “</a:t>
            </a:r>
            <a:r>
              <a:rPr lang="en-US" dirty="0" err="1"/>
              <a:t>instructions.pdf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3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9E0D-0D88-7849-974F-DA44103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B671-8DB5-FF45-8DE7-671BDB93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early and often</a:t>
            </a:r>
          </a:p>
          <a:p>
            <a:r>
              <a:rPr lang="en-US" dirty="0"/>
              <a:t>Do simplest implementation first</a:t>
            </a:r>
          </a:p>
          <a:p>
            <a:r>
              <a:rPr lang="en-US" dirty="0"/>
              <a:t>Avoid solutions until you’ve been stuck for quite some time.  Ask questions first!!!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 interpretation question with group</a:t>
            </a:r>
          </a:p>
        </p:txBody>
      </p:sp>
    </p:spTree>
    <p:extLst>
      <p:ext uri="{BB962C8B-B14F-4D97-AF65-F5344CB8AC3E}">
        <p14:creationId xmlns:p14="http://schemas.microsoft.com/office/powerpoint/2010/main" val="159278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47D5-9064-E045-B198-94CAB710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 in VMC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50FB-1994-DC45-8827-95DE98D8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4105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Compute an expectation value for a known (parameterized) wavefunction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DBED-4D00-E24F-AC05-FEA3A0A8D859}"/>
              </a:ext>
            </a:extLst>
          </p:cNvPr>
          <p:cNvSpPr txBox="1"/>
          <p:nvPr/>
        </p:nvSpPr>
        <p:spPr>
          <a:xfrm>
            <a:off x="4419081" y="5180044"/>
            <a:ext cx="219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function of R:</a:t>
            </a:r>
            <a:br>
              <a:rPr lang="en-US" dirty="0"/>
            </a:br>
            <a:r>
              <a:rPr lang="en-US" dirty="0"/>
              <a:t> E(R)  “local energy”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88E4E1-4885-D84D-9F4B-E25C09B11C07}"/>
                  </a:ext>
                </a:extLst>
              </p:cNvPr>
              <p:cNvSpPr txBox="1"/>
              <p:nvPr/>
            </p:nvSpPr>
            <p:spPr>
              <a:xfrm>
                <a:off x="2179865" y="2762247"/>
                <a:ext cx="3877665" cy="939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88E4E1-4885-D84D-9F4B-E25C09B1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865" y="2762247"/>
                <a:ext cx="3877665" cy="939873"/>
              </a:xfrm>
              <a:prstGeom prst="rect">
                <a:avLst/>
              </a:prstGeom>
              <a:blipFill>
                <a:blip r:embed="rId2"/>
                <a:stretch>
                  <a:fillRect l="-5882" t="-131579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03F897-4E1B-7540-90D6-2DBE0AFB82FB}"/>
              </a:ext>
            </a:extLst>
          </p:cNvPr>
          <p:cNvSpPr txBox="1"/>
          <p:nvPr/>
        </p:nvSpPr>
        <p:spPr>
          <a:xfrm>
            <a:off x="1889462" y="5085659"/>
            <a:ext cx="158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DD320-E2D0-084C-80F7-6679E41BA703}"/>
              </a:ext>
            </a:extLst>
          </p:cNvPr>
          <p:cNvSpPr txBox="1"/>
          <p:nvPr/>
        </p:nvSpPr>
        <p:spPr>
          <a:xfrm>
            <a:off x="6629400" y="268480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positions</a:t>
            </a:r>
          </a:p>
          <a:p>
            <a:r>
              <a:rPr lang="en-US" dirty="0"/>
              <a:t>P: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F49B5-AACF-4D40-BB6C-B7F1441911A3}"/>
                  </a:ext>
                </a:extLst>
              </p:cNvPr>
              <p:cNvSpPr txBox="1"/>
              <p:nvPr/>
            </p:nvSpPr>
            <p:spPr>
              <a:xfrm>
                <a:off x="2065565" y="3679036"/>
                <a:ext cx="4106265" cy="1078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F49B5-AACF-4D40-BB6C-B7F14419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565" y="3679036"/>
                <a:ext cx="4106265" cy="1078244"/>
              </a:xfrm>
              <a:prstGeom prst="rect">
                <a:avLst/>
              </a:prstGeom>
              <a:blipFill>
                <a:blip r:embed="rId3"/>
                <a:stretch>
                  <a:fillRect l="-13889" t="-23256" b="-8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1B19B-2CE3-F947-BF07-4F26B19018A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793899" y="4731415"/>
            <a:ext cx="723093" cy="44862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76F332-8F50-624E-BED9-B97C18311D87}"/>
              </a:ext>
            </a:extLst>
          </p:cNvPr>
          <p:cNvCxnSpPr>
            <a:cxnSpLocks/>
          </p:cNvCxnSpPr>
          <p:nvPr/>
        </p:nvCxnSpPr>
        <p:spPr>
          <a:xfrm flipV="1">
            <a:off x="2622965" y="4601684"/>
            <a:ext cx="844632" cy="367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B37F-9A59-DD4A-9C57-86987D3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E35-B23B-594F-A8B3-863365A3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/>
              <a:t>Including all pieces necessary to evaluate a gaussian wavefunction (eventually times a Jastrow factor) for the local energy</a:t>
            </a:r>
          </a:p>
          <a:p>
            <a:pPr marL="385763" indent="-385763">
              <a:buAutoNum type="arabicPeriod"/>
            </a:pPr>
            <a:r>
              <a:rPr lang="en-US" dirty="0"/>
              <a:t>Using the metropolis algorithm to be able to sample the probability distribution from the square of the wavefunction</a:t>
            </a:r>
          </a:p>
          <a:p>
            <a:pPr marL="385763" indent="-385763">
              <a:buAutoNum type="arabicPeriod"/>
            </a:pPr>
            <a:r>
              <a:rPr lang="en-US" dirty="0"/>
              <a:t>Once we can evaluate these for generic choices of parameter, can think about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4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206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Variational Monte Carlo: Practical Session</vt:lpstr>
      <vt:lpstr>Classes in python:</vt:lpstr>
      <vt:lpstr>Goals </vt:lpstr>
      <vt:lpstr>Nota bene:</vt:lpstr>
      <vt:lpstr>What are we trying to do in VMC</vt:lpstr>
      <vt:lpstr>In this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Monte Carlo: Practical Session</dc:title>
  <dc:creator>Microsoft Office User</dc:creator>
  <cp:lastModifiedBy>Microsoft Office User</cp:lastModifiedBy>
  <cp:revision>7</cp:revision>
  <dcterms:created xsi:type="dcterms:W3CDTF">2019-07-29T06:34:48Z</dcterms:created>
  <dcterms:modified xsi:type="dcterms:W3CDTF">2019-07-29T13:19:18Z</dcterms:modified>
</cp:coreProperties>
</file>