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31"/>
    <p:restoredTop sz="94663"/>
  </p:normalViewPr>
  <p:slideViewPr>
    <p:cSldViewPr snapToGrid="0" snapToObjects="1">
      <p:cViewPr>
        <p:scale>
          <a:sx n="47" d="100"/>
          <a:sy n="47" d="100"/>
        </p:scale>
        <p:origin x="144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EE77-D5FE-A64F-8C77-C1A5632F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984FF-33C8-2745-98D4-E1D5D4CBE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5A678-6BD8-A746-A9A1-CE8A09E1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5F22E-3158-0C40-865D-7BD6B38E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F7B95-7055-A348-816D-DACFC737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2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1101-C61C-8744-AB71-80186D61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9B9FE-4F05-9646-8D08-8C438E664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633D-8E5E-EC45-A406-0B9E7D6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0763-C8B5-1345-843F-7DE0BF00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F04E-4022-0D4B-9FEB-F40FEB9A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8CA2C-280D-0848-92E7-0EF03926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8B705-19CB-F64F-8A9D-496E3CB59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C0DFA-F01E-D84A-A1E1-2FBE5C71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173A-6BE4-D946-B36A-0AC9BC82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D299-35A4-4641-AA9F-2E31F4D6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4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D1D1-B68F-8C48-9091-E6449A73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84AD-FD24-ED44-AB0E-3CC3D015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3C56-2B42-DE49-A4B4-0D43A856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A657-31B0-944B-8C2E-D7FC0783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608D8-1E5D-0649-9C5F-92536159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907E-FBE4-1943-B528-75DA6BF3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96409-A7D1-E149-ABA7-286F879F5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F77F8-D279-9B43-8028-5744700C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FBDF-FE2C-4046-8787-3F1FB1D3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9494-A423-0342-BE02-3D9D2DFB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6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DD00-628F-3145-877A-BB57BC34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CCBE1-4475-0348-B978-BCF3DF24A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8A20C-1BDB-C640-9E59-76522CCD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E0054-A060-AD4B-9B99-EE40F4E6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96021-AD9A-1E42-8011-C09A4039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D2601-1B66-3E4A-B370-5E4759AD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1764-B658-8D41-B36A-DC292683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1156-FF91-574D-98BA-6BFA36AC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A4C6B-7E8D-904A-B5C6-07D7F1B9D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56B90-7698-C94D-9E8F-6B3EF79D1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B3C23-F748-B24C-B106-21A991295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E4FB9-E60A-E74B-9EFD-6CF4A3E4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9F536-29B0-C94C-AA84-0613F9BD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D4F95-E7AC-C64F-A756-6928BCA7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06A9-3343-A945-9162-30E90982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910F5-838A-BE49-A252-C8FCD22B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DE99-E72D-0541-A926-A0DC9B72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04F7F-5DE2-274E-981D-51797C23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9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69880-EF1A-5C4F-A056-3052EAA4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C2DB9-AB96-3A49-B6AF-1D382E10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5A446-1FF4-7541-B68D-1AF916CB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DB42-E3BF-2044-A4E8-C118D1EE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3732-9CB4-D74F-B07A-2E8AB6B77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3581-386F-324B-B9AB-898735967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0D02-EA76-7B44-AD34-9A7BCB99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1797C-AE6B-1142-B650-6F7C228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77A17-4855-C746-883C-B095EA9C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8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8F60-1146-0B40-92D1-185E43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A33C3-2C3A-9E42-AA0E-B44B61244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A6C74-0245-1941-BDD7-68287B42C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7B011-41B5-3B45-BE35-8D11CE2B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AB5FB-C294-0F4E-8294-34CCC71B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68628-4530-704E-8A88-75B25DF3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8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3AFA8-E1C9-ED40-B914-383301E6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950D-C9F6-1049-AB21-FCD77F706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CAF53-F99C-9343-BD92-2540D2EE0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6FC1-22B4-0A4D-9C25-DB2271C0C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02CA-9AB1-1840-AFA9-C85CE14E0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3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EF44-2F8F-C544-AA84-A8A51F003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Variational Monte Carlo: Practical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4FC93-A19B-384A-8FB0-8E063C365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Luke </a:t>
            </a:r>
            <a:r>
              <a:rPr lang="en-US" dirty="0" err="1"/>
              <a:t>Shulenburger</a:t>
            </a:r>
            <a:r>
              <a:rPr lang="en-US" dirty="0"/>
              <a:t> </a:t>
            </a:r>
          </a:p>
          <a:p>
            <a:r>
              <a:rPr lang="en-US" dirty="0"/>
              <a:t>(adapted from previous school’s presentation by B. </a:t>
            </a:r>
            <a:r>
              <a:rPr lang="en-US" dirty="0" err="1"/>
              <a:t>Busemeyer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52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8420-9930-7C4C-9F83-7C0F3782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n-US" dirty="0"/>
              <a:t>Classes in python: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89E2-833B-924B-9CDF-B5103145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use: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instance: calls __</a:t>
            </a:r>
            <a:r>
              <a:rPr lang="en-US" dirty="0" err="1"/>
              <a:t>init</a:t>
            </a:r>
            <a:r>
              <a:rPr lang="en-US" dirty="0"/>
              <a:t>__(self,…)</a:t>
            </a:r>
            <a:br>
              <a:rPr lang="en-US" dirty="0"/>
            </a:br>
            <a:r>
              <a:rPr lang="en-US" dirty="0"/>
              <a:t>ham=Hamiltonian(Z=2)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functions</a:t>
            </a:r>
            <a:br>
              <a:rPr lang="en-US" dirty="0"/>
            </a:br>
            <a:r>
              <a:rPr lang="en-US" dirty="0" err="1"/>
              <a:t>ham.compute_energy</a:t>
            </a:r>
            <a:r>
              <a:rPr lang="en-US" dirty="0"/>
              <a:t>(pos1)</a:t>
            </a:r>
            <a:br>
              <a:rPr lang="en-US" dirty="0"/>
            </a:br>
            <a:r>
              <a:rPr lang="en-US" dirty="0" err="1"/>
              <a:t>ham.compute_energy</a:t>
            </a:r>
            <a:r>
              <a:rPr lang="en-US" dirty="0"/>
              <a:t>(pos2)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4ACB0-5D7B-1041-B15C-469648A76B75}"/>
              </a:ext>
            </a:extLst>
          </p:cNvPr>
          <p:cNvSpPr txBox="1"/>
          <p:nvPr/>
        </p:nvSpPr>
        <p:spPr>
          <a:xfrm>
            <a:off x="838200" y="1801091"/>
            <a:ext cx="10515600" cy="1200329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sz="2400" dirty="0"/>
              <a:t>Member data:</a:t>
            </a:r>
          </a:p>
          <a:p>
            <a:r>
              <a:rPr lang="en-US" sz="2400" dirty="0" err="1"/>
              <a:t>Self.Z</a:t>
            </a:r>
            <a:endParaRPr lang="en-US" sz="2400" dirty="0"/>
          </a:p>
          <a:p>
            <a:r>
              <a:rPr lang="en-US" sz="2400" dirty="0"/>
              <a:t>(ion charge)</a:t>
            </a:r>
            <a:br>
              <a:rPr lang="en-US" sz="2400" dirty="0"/>
            </a:br>
            <a:r>
              <a:rPr lang="en-US" sz="2400" dirty="0"/>
              <a:t>Member functions: </a:t>
            </a:r>
          </a:p>
          <a:p>
            <a:r>
              <a:rPr lang="en-US" sz="2400" dirty="0"/>
              <a:t>Def </a:t>
            </a:r>
            <a:r>
              <a:rPr lang="en-US" sz="2400" dirty="0" err="1"/>
              <a:t>compute_energy</a:t>
            </a:r>
            <a:r>
              <a:rPr lang="en-US" sz="2400" dirty="0"/>
              <a:t>(self, pos) </a:t>
            </a:r>
          </a:p>
          <a:p>
            <a:r>
              <a:rPr lang="en-US" sz="2400" dirty="0"/>
              <a:t>(compute an energy)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4856A-C5F2-FE4E-9A04-7B59BB72A9DE}"/>
              </a:ext>
            </a:extLst>
          </p:cNvPr>
          <p:cNvSpPr txBox="1"/>
          <p:nvPr/>
        </p:nvSpPr>
        <p:spPr>
          <a:xfrm>
            <a:off x="2542307" y="1274618"/>
            <a:ext cx="6518565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sz="2400" dirty="0"/>
              <a:t>Class Hamiltonian</a:t>
            </a:r>
          </a:p>
        </p:txBody>
      </p:sp>
    </p:spTree>
    <p:extLst>
      <p:ext uri="{BB962C8B-B14F-4D97-AF65-F5344CB8AC3E}">
        <p14:creationId xmlns:p14="http://schemas.microsoft.com/office/powerpoint/2010/main" val="145674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DD08-6911-E144-A05C-B6681177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A3266-786E-FA46-B0BB-72E1D088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 He atom: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pieces (evaluation and sample)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the effect of including correlation in the wavefunction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Details are provided in “</a:t>
            </a:r>
            <a:r>
              <a:rPr lang="en-US" dirty="0" err="1"/>
              <a:t>instructions.pdf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31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9E0D-0D88-7849-974F-DA44103E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 bene: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B671-8DB5-FF45-8DE7-671BDB93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early and often</a:t>
            </a:r>
          </a:p>
          <a:p>
            <a:r>
              <a:rPr lang="en-US" dirty="0"/>
              <a:t>Do simplest implementation first</a:t>
            </a:r>
          </a:p>
          <a:p>
            <a:r>
              <a:rPr lang="en-US" dirty="0"/>
              <a:t>Avoid solutions until you’ve been stuck for quite some time.  Ask questions first!!!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Discuss interpretation question with group</a:t>
            </a:r>
          </a:p>
        </p:txBody>
      </p:sp>
    </p:spTree>
    <p:extLst>
      <p:ext uri="{BB962C8B-B14F-4D97-AF65-F5344CB8AC3E}">
        <p14:creationId xmlns:p14="http://schemas.microsoft.com/office/powerpoint/2010/main" val="159278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47D5-9064-E045-B198-94CAB710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do in VMC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50FB-1994-DC45-8827-95DE98D8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7461"/>
          </a:xfrm>
        </p:spPr>
        <p:txBody>
          <a:bodyPr>
            <a:normAutofit fontScale="92500"/>
          </a:bodyPr>
          <a:lstStyle/>
          <a:p>
            <a:r>
              <a:rPr lang="en-US" dirty="0"/>
              <a:t>Compute an expectation value for a known (parameterized) wavefunction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8DBED-4D00-E24F-AC05-FEA3A0A8D859}"/>
              </a:ext>
            </a:extLst>
          </p:cNvPr>
          <p:cNvSpPr txBox="1"/>
          <p:nvPr/>
        </p:nvSpPr>
        <p:spPr>
          <a:xfrm>
            <a:off x="7119257" y="5274907"/>
            <a:ext cx="292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function of R:</a:t>
            </a:r>
            <a:br>
              <a:rPr lang="en-US" sz="2400" dirty="0"/>
            </a:br>
            <a:r>
              <a:rPr lang="en-US" sz="2400" dirty="0"/>
              <a:t> E(R)  “local energy”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88E4E1-4885-D84D-9F4B-E25C09B11C07}"/>
                  </a:ext>
                </a:extLst>
              </p:cNvPr>
              <p:cNvSpPr txBox="1"/>
              <p:nvPr/>
            </p:nvSpPr>
            <p:spPr>
              <a:xfrm>
                <a:off x="2906486" y="2539995"/>
                <a:ext cx="5170220" cy="1222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88E4E1-4885-D84D-9F4B-E25C09B11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86" y="2539995"/>
                <a:ext cx="5170220" cy="1222386"/>
              </a:xfrm>
              <a:prstGeom prst="rect">
                <a:avLst/>
              </a:prstGeom>
              <a:blipFill>
                <a:blip r:embed="rId2"/>
                <a:stretch>
                  <a:fillRect l="-5882" t="-139175" b="-19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203F897-4E1B-7540-90D6-2DBE0AFB82FB}"/>
              </a:ext>
            </a:extLst>
          </p:cNvPr>
          <p:cNvSpPr txBox="1"/>
          <p:nvPr/>
        </p:nvSpPr>
        <p:spPr>
          <a:xfrm>
            <a:off x="3683331" y="5186759"/>
            <a:ext cx="2107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Probability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DD320-E2D0-084C-80F7-6679E41BA703}"/>
              </a:ext>
            </a:extLst>
          </p:cNvPr>
          <p:cNvSpPr txBox="1"/>
          <p:nvPr/>
        </p:nvSpPr>
        <p:spPr>
          <a:xfrm>
            <a:off x="8839200" y="2436739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R: positions</a:t>
            </a:r>
          </a:p>
          <a:p>
            <a:r>
              <a:rPr lang="en-US" sz="2400" dirty="0"/>
              <a:t>P: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1F49B5-AACF-4D40-BB6C-B7F1441911A3}"/>
                  </a:ext>
                </a:extLst>
              </p:cNvPr>
              <p:cNvSpPr txBox="1"/>
              <p:nvPr/>
            </p:nvSpPr>
            <p:spPr>
              <a:xfrm>
                <a:off x="2754086" y="3762381"/>
                <a:ext cx="5475020" cy="914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el-G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1F49B5-AACF-4D40-BB6C-B7F144191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086" y="3762381"/>
                <a:ext cx="5475020" cy="914353"/>
              </a:xfrm>
              <a:prstGeom prst="rect">
                <a:avLst/>
              </a:prstGeom>
              <a:blipFill>
                <a:blip r:embed="rId3"/>
                <a:stretch>
                  <a:fillRect t="-90411" r="-463" b="-145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E1B19B-2CE3-F947-BF07-4F26B19018A4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7619012" y="4676734"/>
            <a:ext cx="964127" cy="598173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76F332-8F50-624E-BED9-B97C18311D87}"/>
              </a:ext>
            </a:extLst>
          </p:cNvPr>
          <p:cNvCxnSpPr>
            <a:cxnSpLocks/>
          </p:cNvCxnSpPr>
          <p:nvPr/>
        </p:nvCxnSpPr>
        <p:spPr>
          <a:xfrm flipV="1">
            <a:off x="4581897" y="4661887"/>
            <a:ext cx="1126176" cy="4897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1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B37F-9A59-DD4A-9C57-86987D34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5E35-B23B-594F-A8B3-863365A3C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Including all pieces necessary to evaluate a gaussian wavefunction (eventually times a Jastrow factor) for the local energy</a:t>
            </a:r>
          </a:p>
          <a:p>
            <a:pPr marL="514350" indent="-514350">
              <a:buAutoNum type="arabicPeriod"/>
            </a:pPr>
            <a:r>
              <a:rPr lang="en-US" dirty="0"/>
              <a:t>Using the metropolis algorithm to be able to sample the probability distribution from the square of the wavefunction</a:t>
            </a:r>
          </a:p>
          <a:p>
            <a:pPr marL="514350" indent="-514350">
              <a:buAutoNum type="arabicPeriod"/>
            </a:pPr>
            <a:r>
              <a:rPr lang="en-US" dirty="0"/>
              <a:t>Once we can evaluate these for generic choices of parameter, can think about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42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206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Variational Monte Carlo: Practical Session</vt:lpstr>
      <vt:lpstr>Classes in python:</vt:lpstr>
      <vt:lpstr>Goals </vt:lpstr>
      <vt:lpstr>Nota bene:</vt:lpstr>
      <vt:lpstr>What are we trying to do in VMC</vt:lpstr>
      <vt:lpstr>In this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Monte Carlo: Practical Session</dc:title>
  <dc:creator>Microsoft Office User</dc:creator>
  <cp:lastModifiedBy>Microsoft Office User</cp:lastModifiedBy>
  <cp:revision>6</cp:revision>
  <dcterms:created xsi:type="dcterms:W3CDTF">2019-07-29T06:34:48Z</dcterms:created>
  <dcterms:modified xsi:type="dcterms:W3CDTF">2019-07-29T07:22:51Z</dcterms:modified>
</cp:coreProperties>
</file>