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9" r:id="rId3"/>
    <p:sldId id="257" r:id="rId4"/>
    <p:sldId id="258" r:id="rId5"/>
    <p:sldId id="262" r:id="rId6"/>
    <p:sldId id="263" r:id="rId7"/>
    <p:sldId id="264" r:id="rId8"/>
    <p:sldId id="260" r:id="rId9"/>
    <p:sldId id="266" r:id="rId10"/>
    <p:sldId id="261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6"/>
    <p:restoredTop sz="79213"/>
  </p:normalViewPr>
  <p:slideViewPr>
    <p:cSldViewPr snapToGrid="0" snapToObjects="1">
      <p:cViewPr varScale="1">
        <p:scale>
          <a:sx n="97" d="100"/>
          <a:sy n="97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3295B-C7FA-D349-A388-00CDC1337E5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4F68B-F9AE-4947-8E6B-66D5C0557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0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Will attempt to present everything so that it can be completed with no prior knowledge</a:t>
            </a:r>
          </a:p>
          <a:p>
            <a:pPr lvl="1"/>
            <a:r>
              <a:rPr lang="en-US" dirty="0"/>
              <a:t>However, let’s take some time to sort into groups, Groups of roughly 3 tend to work well, if possible, try to have at least 1 person experienced with python and one experienced with QMC in each group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4F68B-F9AE-4947-8E6B-66D5C0557F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69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4F68B-F9AE-4947-8E6B-66D5C0557F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8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3A27-C133-6544-A842-466D8596340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4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3A27-C133-6544-A842-466D8596340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3A27-C133-6544-A842-466D8596340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3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3A27-C133-6544-A842-466D8596340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6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3A27-C133-6544-A842-466D8596340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9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3A27-C133-6544-A842-466D8596340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7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3A27-C133-6544-A842-466D8596340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8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3A27-C133-6544-A842-466D8596340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1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3A27-C133-6544-A842-466D8596340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1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3A27-C133-6544-A842-466D8596340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4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3A27-C133-6544-A842-466D8596340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6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A3A27-C133-6544-A842-466D8596340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3883A-1CE3-0F46-B606-50B34FD2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7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kwagner/StochasticSchool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7FDF-B63A-5A42-B3A8-8AA674D4B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Preliminaries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BF00B-8862-6643-ACA1-77E61D4A3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Luke </a:t>
            </a:r>
            <a:r>
              <a:rPr lang="en-US" dirty="0" err="1"/>
              <a:t>Shulenburger</a:t>
            </a:r>
            <a:endParaRPr lang="en-US" dirty="0"/>
          </a:p>
          <a:p>
            <a:r>
              <a:rPr lang="en-US" dirty="0"/>
              <a:t>(adapted from previous school’s presentation by James Shepherd)</a:t>
            </a:r>
          </a:p>
        </p:txBody>
      </p:sp>
    </p:spTree>
    <p:extLst>
      <p:ext uri="{BB962C8B-B14F-4D97-AF65-F5344CB8AC3E}">
        <p14:creationId xmlns:p14="http://schemas.microsoft.com/office/powerpoint/2010/main" val="187848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F345-EFFF-4E4A-A89B-86D4F8B5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Basic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34F40-5836-9B4C-9DD2-8C9FC6373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libraries are likely to be encountered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(essentials for scientific computing)</a:t>
            </a:r>
          </a:p>
          <a:p>
            <a:pPr lvl="1"/>
            <a:r>
              <a:rPr lang="en-US" dirty="0" err="1"/>
              <a:t>Scipy</a:t>
            </a:r>
            <a:r>
              <a:rPr lang="en-US" dirty="0"/>
              <a:t> (augments </a:t>
            </a:r>
            <a:r>
              <a:rPr lang="en-US" dirty="0" err="1"/>
              <a:t>numpy</a:t>
            </a:r>
            <a:r>
              <a:rPr lang="en-US" dirty="0"/>
              <a:t> functionality)</a:t>
            </a:r>
          </a:p>
          <a:p>
            <a:pPr lvl="1"/>
            <a:r>
              <a:rPr lang="en-US" dirty="0"/>
              <a:t>Pandas (data manipulation)</a:t>
            </a:r>
          </a:p>
        </p:txBody>
      </p:sp>
    </p:spTree>
    <p:extLst>
      <p:ext uri="{BB962C8B-B14F-4D97-AF65-F5344CB8AC3E}">
        <p14:creationId xmlns:p14="http://schemas.microsoft.com/office/powerpoint/2010/main" val="155639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1995-8ABD-4C4A-856B-BB3F2EEA4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61E9E-4941-8947-AC69-D777D4EFF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~$ python</a:t>
            </a:r>
          </a:p>
          <a:p>
            <a:pPr marL="0" indent="0">
              <a:buNone/>
            </a:pPr>
            <a:r>
              <a:rPr lang="en-US" sz="2400" dirty="0"/>
              <a:t>    &gt;&gt;&gt; import </a:t>
            </a:r>
            <a:r>
              <a:rPr lang="en-US" sz="2400" dirty="0" err="1"/>
              <a:t>numpy</a:t>
            </a:r>
            <a:r>
              <a:rPr lang="en-US" sz="2400" dirty="0"/>
              <a:t> as np</a:t>
            </a:r>
          </a:p>
          <a:p>
            <a:pPr marL="0" indent="0">
              <a:buNone/>
            </a:pPr>
            <a:r>
              <a:rPr lang="en-US" sz="2400" dirty="0"/>
              <a:t>    &gt;&gt;&gt; import pandas as pd</a:t>
            </a:r>
          </a:p>
          <a:p>
            <a:pPr marL="0" indent="0">
              <a:buNone/>
            </a:pPr>
            <a:r>
              <a:rPr lang="en-US" sz="2400" dirty="0"/>
              <a:t>    &gt;&gt;&gt; </a:t>
            </a:r>
            <a:r>
              <a:rPr lang="en-US" sz="2400" dirty="0" err="1"/>
              <a:t>npts</a:t>
            </a:r>
            <a:r>
              <a:rPr lang="en-US" sz="2400" dirty="0"/>
              <a:t> = 50</a:t>
            </a:r>
          </a:p>
          <a:p>
            <a:pPr marL="0" indent="0">
              <a:buNone/>
            </a:pPr>
            <a:r>
              <a:rPr lang="en-US" sz="2400" dirty="0"/>
              <a:t>    &gt;&gt;&gt; df={‘a’:</a:t>
            </a:r>
            <a:r>
              <a:rPr lang="en-US" sz="2400" dirty="0" err="1"/>
              <a:t>np.random.random</a:t>
            </a:r>
            <a:r>
              <a:rPr lang="en-US" sz="2400" dirty="0"/>
              <a:t>(</a:t>
            </a:r>
            <a:r>
              <a:rPr lang="en-US" sz="2400" dirty="0" err="1"/>
              <a:t>npts</a:t>
            </a:r>
            <a:r>
              <a:rPr lang="en-US" sz="2400" dirty="0"/>
              <a:t>),</a:t>
            </a:r>
          </a:p>
          <a:p>
            <a:pPr marL="0" indent="0">
              <a:buNone/>
            </a:pPr>
            <a:r>
              <a:rPr lang="en-US" sz="2400" dirty="0"/>
              <a:t>                   ’b’:</a:t>
            </a:r>
            <a:r>
              <a:rPr lang="en-US" sz="2400" dirty="0" err="1"/>
              <a:t>np.random.random</a:t>
            </a:r>
            <a:r>
              <a:rPr lang="en-US" sz="2400" dirty="0"/>
              <a:t>(</a:t>
            </a:r>
            <a:r>
              <a:rPr lang="en-US" sz="2400" dirty="0" err="1"/>
              <a:t>npts</a:t>
            </a:r>
            <a:r>
              <a:rPr lang="en-US" sz="2400" dirty="0"/>
              <a:t>),</a:t>
            </a:r>
          </a:p>
          <a:p>
            <a:pPr marL="0" indent="0">
              <a:buNone/>
            </a:pPr>
            <a:r>
              <a:rPr lang="en-US" sz="2400" dirty="0"/>
              <a:t>                   ‘category’:[‘cat1’]*int(</a:t>
            </a:r>
            <a:r>
              <a:rPr lang="en-US" sz="2400" dirty="0" err="1"/>
              <a:t>npts</a:t>
            </a:r>
            <a:r>
              <a:rPr lang="en-US" sz="2400" dirty="0"/>
              <a:t>/2) + [‘cat2’]*int(</a:t>
            </a:r>
            <a:r>
              <a:rPr lang="en-US" sz="2400" dirty="0" err="1"/>
              <a:t>npts</a:t>
            </a:r>
            <a:r>
              <a:rPr lang="en-US" sz="2400" dirty="0"/>
              <a:t>/2) }</a:t>
            </a:r>
          </a:p>
          <a:p>
            <a:pPr marL="0" indent="0">
              <a:buNone/>
            </a:pPr>
            <a:r>
              <a:rPr lang="en-US" sz="2400" dirty="0"/>
              <a:t>    &gt;&gt;&gt; df=</a:t>
            </a:r>
            <a:r>
              <a:rPr lang="en-US" sz="2400" dirty="0" err="1"/>
              <a:t>pd.DataFrame</a:t>
            </a:r>
            <a:r>
              <a:rPr lang="en-US" sz="2400" dirty="0"/>
              <a:t>(df)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4604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F345-EFFF-4E4A-A89B-86D4F8B5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Basic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34F40-5836-9B4C-9DD2-8C9FC6373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libraries are likely to be encountered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(essentials for scientific computing)</a:t>
            </a:r>
          </a:p>
          <a:p>
            <a:pPr lvl="1"/>
            <a:r>
              <a:rPr lang="en-US" dirty="0" err="1"/>
              <a:t>Scipy</a:t>
            </a:r>
            <a:r>
              <a:rPr lang="en-US" dirty="0"/>
              <a:t> (augments </a:t>
            </a:r>
            <a:r>
              <a:rPr lang="en-US" dirty="0" err="1"/>
              <a:t>numpy</a:t>
            </a:r>
            <a:r>
              <a:rPr lang="en-US" dirty="0"/>
              <a:t> functionality)</a:t>
            </a:r>
          </a:p>
          <a:p>
            <a:pPr lvl="1"/>
            <a:r>
              <a:rPr lang="en-US" dirty="0"/>
              <a:t>Pandas (data manipulation)</a:t>
            </a:r>
          </a:p>
          <a:p>
            <a:pPr lvl="1"/>
            <a:r>
              <a:rPr lang="en-US" dirty="0"/>
              <a:t>Matplotlib (a 2d plotting library)</a:t>
            </a:r>
          </a:p>
        </p:txBody>
      </p:sp>
    </p:spTree>
    <p:extLst>
      <p:ext uri="{BB962C8B-B14F-4D97-AF65-F5344CB8AC3E}">
        <p14:creationId xmlns:p14="http://schemas.microsoft.com/office/powerpoint/2010/main" val="273450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F7E0F-1DC1-8847-A78E-9D300C82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previous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9118-AB67-9B4D-A5DB-82C143E8E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   &gt;&gt;&gt; import </a:t>
            </a:r>
            <a:r>
              <a:rPr lang="en-US" sz="2400" dirty="0" err="1"/>
              <a:t>matplotlib.pyplot</a:t>
            </a:r>
            <a:r>
              <a:rPr lang="en-US" sz="2400" dirty="0"/>
              <a:t> as </a:t>
            </a:r>
            <a:r>
              <a:rPr lang="en-US" sz="2400" dirty="0" err="1"/>
              <a:t>plt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&gt;&gt;&gt; </a:t>
            </a:r>
            <a:r>
              <a:rPr lang="en-US" sz="2400" dirty="0" err="1"/>
              <a:t>plt.figure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    &gt;&gt;&gt; </a:t>
            </a:r>
            <a:r>
              <a:rPr lang="en-US" sz="2400" dirty="0" err="1"/>
              <a:t>plt.scatter</a:t>
            </a:r>
            <a:r>
              <a:rPr lang="en-US" sz="2400" dirty="0"/>
              <a:t>(‘</a:t>
            </a:r>
            <a:r>
              <a:rPr lang="en-US" sz="2400" dirty="0" err="1"/>
              <a:t>a’,’b’,data</a:t>
            </a:r>
            <a:r>
              <a:rPr lang="en-US" sz="2400" dirty="0"/>
              <a:t>=df)</a:t>
            </a:r>
          </a:p>
          <a:p>
            <a:pPr marL="0" indent="0">
              <a:buNone/>
            </a:pPr>
            <a:r>
              <a:rPr lang="en-US" sz="2400" dirty="0"/>
              <a:t>    &gt;&gt;&gt; </a:t>
            </a:r>
            <a:r>
              <a:rPr lang="en-US" sz="2400" dirty="0" err="1"/>
              <a:t>plt.xlabel</a:t>
            </a:r>
            <a:r>
              <a:rPr lang="en-US" sz="2400" dirty="0"/>
              <a:t>(‘a’); </a:t>
            </a:r>
            <a:r>
              <a:rPr lang="en-US" sz="2400" dirty="0" err="1"/>
              <a:t>plt.ylabel</a:t>
            </a:r>
            <a:r>
              <a:rPr lang="en-US" sz="2400" dirty="0"/>
              <a:t>(‘b’);</a:t>
            </a:r>
          </a:p>
          <a:p>
            <a:pPr marL="0" indent="0">
              <a:buNone/>
            </a:pPr>
            <a:r>
              <a:rPr lang="en-US" sz="2400" dirty="0"/>
              <a:t>    &gt;&gt;&gt; </a:t>
            </a:r>
            <a:r>
              <a:rPr lang="en-US" sz="2400" dirty="0" err="1"/>
              <a:t>plt.savefig</a:t>
            </a:r>
            <a:r>
              <a:rPr lang="en-US" sz="2400" dirty="0"/>
              <a:t>(“scatter.pdf”,</a:t>
            </a:r>
            <a:r>
              <a:rPr lang="en-US" sz="2400" dirty="0" err="1"/>
              <a:t>bbox_inches</a:t>
            </a:r>
            <a:r>
              <a:rPr lang="en-US" sz="2400" dirty="0"/>
              <a:t>=‘tight’)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46458-7783-334B-A956-0ED5691CA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427" y="4451455"/>
            <a:ext cx="3002270" cy="229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47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4A9E-2447-9040-8114-DF2CC63D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quick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4A878-BC21-2744-BDEA-454EFFE71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plot creation</a:t>
            </a:r>
          </a:p>
          <a:p>
            <a:r>
              <a:rPr lang="en-US" dirty="0" err="1"/>
              <a:t>plt.figure</a:t>
            </a:r>
            <a:r>
              <a:rPr lang="en-US" dirty="0"/>
              <a:t> – creates a canvas</a:t>
            </a:r>
          </a:p>
          <a:p>
            <a:r>
              <a:rPr lang="en-US" dirty="0" err="1"/>
              <a:t>plt.plot</a:t>
            </a:r>
            <a:r>
              <a:rPr lang="en-US" dirty="0"/>
              <a:t> – produces a plot of bivariate data</a:t>
            </a:r>
          </a:p>
          <a:p>
            <a:r>
              <a:rPr lang="en-US" dirty="0" err="1"/>
              <a:t>plt.scatter</a:t>
            </a:r>
            <a:r>
              <a:rPr lang="en-US" dirty="0"/>
              <a:t> – scatter plot</a:t>
            </a:r>
          </a:p>
          <a:p>
            <a:r>
              <a:rPr lang="en-US" dirty="0" err="1"/>
              <a:t>plt.subplots</a:t>
            </a:r>
            <a:r>
              <a:rPr lang="en-US" dirty="0"/>
              <a:t> – return a subplot axes in a grid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simple formatting</a:t>
            </a:r>
          </a:p>
          <a:p>
            <a:r>
              <a:rPr lang="en-US" dirty="0" err="1"/>
              <a:t>plt.xlabel</a:t>
            </a:r>
            <a:r>
              <a:rPr lang="en-US" dirty="0"/>
              <a:t> and </a:t>
            </a:r>
            <a:r>
              <a:rPr lang="en-US" dirty="0" err="1"/>
              <a:t>plt.ylabel</a:t>
            </a:r>
            <a:r>
              <a:rPr lang="en-US" dirty="0"/>
              <a:t> – set axis labels</a:t>
            </a:r>
          </a:p>
          <a:p>
            <a:r>
              <a:rPr lang="en-US" dirty="0" err="1"/>
              <a:t>plt.xlim</a:t>
            </a:r>
            <a:r>
              <a:rPr lang="en-US" dirty="0"/>
              <a:t> and </a:t>
            </a:r>
            <a:r>
              <a:rPr lang="en-US" dirty="0" err="1"/>
              <a:t>plt.ylim</a:t>
            </a:r>
            <a:r>
              <a:rPr lang="en-US" dirty="0"/>
              <a:t> – set axis limits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 err="1"/>
              <a:t>plt.savefig</a:t>
            </a:r>
            <a:r>
              <a:rPr lang="en-US" dirty="0"/>
              <a:t> – save file</a:t>
            </a:r>
          </a:p>
          <a:p>
            <a:r>
              <a:rPr lang="en-US" dirty="0" err="1"/>
              <a:t>plt.show</a:t>
            </a:r>
            <a:r>
              <a:rPr lang="en-US" dirty="0"/>
              <a:t> – see the plots on screen</a:t>
            </a:r>
          </a:p>
        </p:txBody>
      </p:sp>
    </p:spTree>
    <p:extLst>
      <p:ext uri="{BB962C8B-B14F-4D97-AF65-F5344CB8AC3E}">
        <p14:creationId xmlns:p14="http://schemas.microsoft.com/office/powerpoint/2010/main" val="2074302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F345-EFFF-4E4A-A89B-86D4F8B5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Basic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34F40-5836-9B4C-9DD2-8C9FC6373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libraries are likely to be encountered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(essentials for scientific computing)</a:t>
            </a:r>
          </a:p>
          <a:p>
            <a:pPr lvl="1"/>
            <a:r>
              <a:rPr lang="en-US" dirty="0" err="1"/>
              <a:t>Scipy</a:t>
            </a:r>
            <a:r>
              <a:rPr lang="en-US" dirty="0"/>
              <a:t> (augments </a:t>
            </a:r>
            <a:r>
              <a:rPr lang="en-US" dirty="0" err="1"/>
              <a:t>numpy</a:t>
            </a:r>
            <a:r>
              <a:rPr lang="en-US" dirty="0"/>
              <a:t> functionality)</a:t>
            </a:r>
          </a:p>
          <a:p>
            <a:pPr lvl="1"/>
            <a:r>
              <a:rPr lang="en-US" dirty="0"/>
              <a:t>Pandas (data manipulation)</a:t>
            </a:r>
          </a:p>
          <a:p>
            <a:pPr lvl="1"/>
            <a:r>
              <a:rPr lang="en-US" dirty="0"/>
              <a:t>Matplotlib (a 2d plotting library)</a:t>
            </a:r>
          </a:p>
          <a:p>
            <a:pPr lvl="1"/>
            <a:r>
              <a:rPr lang="en-US" dirty="0"/>
              <a:t>Seaborn (interfaces with matplotlib for drawing </a:t>
            </a:r>
            <a:r>
              <a:rPr lang="en-US" dirty="0" err="1"/>
              <a:t>aractive</a:t>
            </a:r>
            <a:r>
              <a:rPr lang="en-US" dirty="0"/>
              <a:t> statistical graphics)</a:t>
            </a:r>
          </a:p>
        </p:txBody>
      </p:sp>
    </p:spTree>
    <p:extLst>
      <p:ext uri="{BB962C8B-B14F-4D97-AF65-F5344CB8AC3E}">
        <p14:creationId xmlns:p14="http://schemas.microsoft.com/office/powerpoint/2010/main" val="1835239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A1CC-4F32-6C4A-8AB2-9B92BFA9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previous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1AEFE-9B93-8F44-85EC-222B2F714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import seaborn as sea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plt.figure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sea.regplot</a:t>
            </a:r>
            <a:r>
              <a:rPr lang="en-US" dirty="0"/>
              <a:t>(x=‘a’, y=‘b’, data=df)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plt.savefig</a:t>
            </a:r>
            <a:r>
              <a:rPr lang="en-US" dirty="0"/>
              <a:t>(“</a:t>
            </a:r>
            <a:r>
              <a:rPr lang="en-US" dirty="0" err="1"/>
              <a:t>regression.pdf</a:t>
            </a:r>
            <a:r>
              <a:rPr lang="en-US" dirty="0"/>
              <a:t>”, </a:t>
            </a:r>
            <a:r>
              <a:rPr lang="en-US" dirty="0" err="1"/>
              <a:t>bbox_inches</a:t>
            </a:r>
            <a:r>
              <a:rPr lang="en-US" dirty="0"/>
              <a:t>=’tight’)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E1238-EBAA-A94C-AC69-752FA9E45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0" y="3940835"/>
            <a:ext cx="3883301" cy="291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06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42AE-85A4-9C49-A7A0-A80E62B9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Coding in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21E51-7157-FA46-9105-F975C68E4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1: Compare exponential evaluation of a random number (interval [1,2]) with a truncated Taylor series</a:t>
            </a:r>
          </a:p>
          <a:p>
            <a:r>
              <a:rPr lang="en-US" dirty="0"/>
              <a:t>Exercise 2: Generate list of points normally distributed in 3d around the origin and return a list of distances to the origin</a:t>
            </a:r>
          </a:p>
          <a:p>
            <a:r>
              <a:rPr lang="en-US" dirty="0"/>
              <a:t>Exercise 3: Monte Carlo evaluation of 𝜋</a:t>
            </a:r>
          </a:p>
        </p:txBody>
      </p:sp>
    </p:spTree>
    <p:extLst>
      <p:ext uri="{BB962C8B-B14F-4D97-AF65-F5344CB8AC3E}">
        <p14:creationId xmlns:p14="http://schemas.microsoft.com/office/powerpoint/2010/main" val="1824683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8E0A-FF38-4C4E-A073-8912F682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25" dirty="0"/>
              <a:t>Exercise 1:Compare exponential evaluation of a random number (interval [1,2]) with a truncated Taylor series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576FA-B234-664A-8B32-E0A60B3FD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81561"/>
            <a:ext cx="7886700" cy="32635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Explicitly import </a:t>
            </a:r>
            <a:r>
              <a:rPr lang="en-US" dirty="0" err="1"/>
              <a:t>numpy</a:t>
            </a:r>
            <a:r>
              <a:rPr lang="en-US" dirty="0"/>
              <a:t> as np, </a:t>
            </a:r>
            <a:r>
              <a:rPr lang="en-US" dirty="0" err="1"/>
              <a:t>scipy</a:t>
            </a:r>
            <a:r>
              <a:rPr lang="en-US" dirty="0"/>
              <a:t> as </a:t>
            </a:r>
            <a:r>
              <a:rPr lang="en-US" dirty="0" err="1"/>
              <a:t>sp</a:t>
            </a:r>
            <a:r>
              <a:rPr lang="en-US" dirty="0"/>
              <a:t> and </a:t>
            </a:r>
            <a:r>
              <a:rPr lang="en-US" dirty="0" err="1"/>
              <a:t>scipy.special</a:t>
            </a:r>
            <a:endParaRPr lang="en-US" dirty="0"/>
          </a:p>
          <a:p>
            <a:r>
              <a:rPr lang="en-US" dirty="0"/>
              <a:t>Generate a random value with </a:t>
            </a:r>
            <a:r>
              <a:rPr lang="en-US" dirty="0" err="1"/>
              <a:t>np.random.rand</a:t>
            </a:r>
            <a:r>
              <a:rPr lang="en-US" dirty="0"/>
              <a:t>()</a:t>
            </a:r>
          </a:p>
          <a:p>
            <a:r>
              <a:rPr lang="en-US" dirty="0"/>
              <a:t>For Taylor series, use </a:t>
            </a:r>
            <a:r>
              <a:rPr lang="en-US" dirty="0" err="1"/>
              <a:t>sp.special.factorial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and </a:t>
            </a:r>
            <a:r>
              <a:rPr lang="en-US" dirty="0" err="1"/>
              <a:t>np.power</a:t>
            </a:r>
            <a:r>
              <a:rPr lang="en-US" dirty="0"/>
              <a:t>(</a:t>
            </a:r>
            <a:r>
              <a:rPr lang="en-US" dirty="0" err="1"/>
              <a:t>x,i</a:t>
            </a:r>
            <a:r>
              <a:rPr lang="en-US" dirty="0"/>
              <a:t>)</a:t>
            </a:r>
          </a:p>
          <a:p>
            <a:r>
              <a:rPr lang="en-US" dirty="0"/>
              <a:t>Obtain comparison between exp(x) and Taylor series for 10 orders</a:t>
            </a:r>
          </a:p>
          <a:p>
            <a:r>
              <a:rPr lang="en-US" dirty="0"/>
              <a:t>Can use </a:t>
            </a:r>
            <a:r>
              <a:rPr lang="en-US" dirty="0" err="1"/>
              <a:t>np.sum</a:t>
            </a:r>
            <a:r>
              <a:rPr lang="en-US" dirty="0"/>
              <a:t>(array) and </a:t>
            </a:r>
            <a:r>
              <a:rPr lang="en-US" dirty="0" err="1"/>
              <a:t>np.multiply</a:t>
            </a:r>
            <a:r>
              <a:rPr lang="en-US" dirty="0"/>
              <a:t>(array1,array2)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8FB373-4550-F347-96BE-176EF77160EE}"/>
                  </a:ext>
                </a:extLst>
              </p:cNvPr>
              <p:cNvSpPr txBox="1"/>
              <p:nvPr/>
            </p:nvSpPr>
            <p:spPr>
              <a:xfrm>
                <a:off x="2409284" y="1735458"/>
                <a:ext cx="3945796" cy="958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8FB373-4550-F347-96BE-176EF7716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284" y="1735458"/>
                <a:ext cx="3945796" cy="958083"/>
              </a:xfrm>
              <a:prstGeom prst="rect">
                <a:avLst/>
              </a:prstGeom>
              <a:blipFill>
                <a:blip r:embed="rId2"/>
                <a:stretch>
                  <a:fillRect t="-98684" b="-15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141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25271-FF68-5844-93DB-302FAFB3D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30" y="423934"/>
            <a:ext cx="5634990" cy="60987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scipy</a:t>
            </a:r>
            <a:r>
              <a:rPr lang="en-US" dirty="0"/>
              <a:t> as </a:t>
            </a:r>
            <a:r>
              <a:rPr lang="en-US" dirty="0" err="1"/>
              <a:t>sp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scipy.special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n=10</a:t>
            </a:r>
          </a:p>
          <a:p>
            <a:pPr marL="0" indent="0">
              <a:buNone/>
            </a:pPr>
            <a:r>
              <a:rPr lang="en-US" dirty="0"/>
              <a:t>estimates=</a:t>
            </a:r>
            <a:r>
              <a:rPr lang="en-US" dirty="0" err="1"/>
              <a:t>np.arange</a:t>
            </a:r>
            <a:r>
              <a:rPr lang="en-US" dirty="0"/>
              <a:t>(</a:t>
            </a:r>
            <a:r>
              <a:rPr lang="en-US" dirty="0" err="1"/>
              <a:t>n,dtype</a:t>
            </a:r>
            <a:r>
              <a:rPr lang="en-US" dirty="0"/>
              <a:t>='float64')</a:t>
            </a:r>
          </a:p>
          <a:p>
            <a:pPr marL="0" indent="0">
              <a:buNone/>
            </a:pPr>
            <a:r>
              <a:rPr lang="en-US" dirty="0"/>
              <a:t>x=</a:t>
            </a:r>
            <a:r>
              <a:rPr lang="en-US" dirty="0" err="1"/>
              <a:t>np.random.random</a:t>
            </a:r>
            <a:r>
              <a:rPr lang="en-US" dirty="0"/>
              <a:t>()+1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range(n):</a:t>
            </a:r>
          </a:p>
          <a:p>
            <a:pPr marL="0" indent="0">
              <a:buNone/>
            </a:pPr>
            <a:r>
              <a:rPr lang="en-US" dirty="0"/>
              <a:t>    d=</a:t>
            </a:r>
            <a:r>
              <a:rPr lang="en-US" dirty="0" err="1"/>
              <a:t>np.arange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c=1.0/</a:t>
            </a:r>
            <a:r>
              <a:rPr lang="en-US" dirty="0" err="1"/>
              <a:t>sp.special.factorial</a:t>
            </a:r>
            <a:r>
              <a:rPr lang="en-US" dirty="0"/>
              <a:t>(d)</a:t>
            </a:r>
          </a:p>
          <a:p>
            <a:pPr marL="0" indent="0">
              <a:buNone/>
            </a:pPr>
            <a:r>
              <a:rPr lang="en-US" dirty="0"/>
              <a:t>    d=</a:t>
            </a:r>
            <a:r>
              <a:rPr lang="en-US" dirty="0" err="1"/>
              <a:t>np.power</a:t>
            </a:r>
            <a:r>
              <a:rPr lang="en-US" dirty="0"/>
              <a:t>(</a:t>
            </a:r>
            <a:r>
              <a:rPr lang="en-US" dirty="0" err="1"/>
              <a:t>x,d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estimates[</a:t>
            </a:r>
            <a:r>
              <a:rPr lang="en-US" dirty="0" err="1"/>
              <a:t>i</a:t>
            </a:r>
            <a:r>
              <a:rPr lang="en-US" dirty="0"/>
              <a:t>]=</a:t>
            </a:r>
            <a:r>
              <a:rPr lang="en-US" dirty="0" err="1"/>
              <a:t>np.sum</a:t>
            </a:r>
            <a:r>
              <a:rPr lang="en-US" dirty="0"/>
              <a:t>(</a:t>
            </a:r>
            <a:r>
              <a:rPr lang="en-US" dirty="0" err="1"/>
              <a:t>np.multiply</a:t>
            </a:r>
            <a:r>
              <a:rPr lang="en-US" dirty="0"/>
              <a:t>(</a:t>
            </a:r>
            <a:r>
              <a:rPr lang="en-US" dirty="0" err="1"/>
              <a:t>c,d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print("x=",x, "Exp(x)=",</a:t>
            </a:r>
            <a:r>
              <a:rPr lang="en-US" dirty="0" err="1"/>
              <a:t>np.exp</a:t>
            </a:r>
            <a:r>
              <a:rPr lang="en-US" dirty="0"/>
              <a:t>(x))</a:t>
            </a:r>
          </a:p>
          <a:p>
            <a:pPr marL="0" indent="0">
              <a:buNone/>
            </a:pPr>
            <a:r>
              <a:rPr lang="en-US" dirty="0"/>
              <a:t>print(estimates)</a:t>
            </a:r>
          </a:p>
          <a:p>
            <a:pPr marL="0" indent="0">
              <a:buNone/>
            </a:pPr>
            <a:r>
              <a:rPr lang="en-US" dirty="0"/>
              <a:t>print(estimates-</a:t>
            </a:r>
            <a:r>
              <a:rPr lang="en-US" dirty="0" err="1"/>
              <a:t>np.exp</a:t>
            </a:r>
            <a:r>
              <a:rPr lang="en-US" dirty="0"/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408047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51E5-CB3C-B546-8322-33EBA7D2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- 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750DA-B26B-1F4E-94E1-7F48B2F35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arrangement</a:t>
            </a:r>
          </a:p>
          <a:p>
            <a:r>
              <a:rPr lang="en-US" dirty="0"/>
              <a:t>Have working python (2 or 3), need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matplotlib, pandas, seaborn</a:t>
            </a:r>
          </a:p>
          <a:p>
            <a:pPr lvl="1"/>
            <a:r>
              <a:rPr lang="en-US" dirty="0"/>
              <a:t>Anaconda works well for instance</a:t>
            </a:r>
          </a:p>
          <a:p>
            <a:r>
              <a:rPr lang="en-US" dirty="0"/>
              <a:t>Clone the git repository with materials from the school:</a:t>
            </a:r>
          </a:p>
          <a:p>
            <a:pPr lvl="1"/>
            <a:r>
              <a:rPr lang="en-US" sz="2000" dirty="0"/>
              <a:t>git clone </a:t>
            </a:r>
            <a:r>
              <a:rPr lang="en-US" sz="2000" dirty="0">
                <a:hlinkClick r:id="rId3"/>
              </a:rPr>
              <a:t>https://github.com/lkwagner/StochasticSchool.git</a:t>
            </a:r>
            <a:endParaRPr lang="en-US" sz="2000" dirty="0"/>
          </a:p>
          <a:p>
            <a:pPr lvl="1"/>
            <a:r>
              <a:rPr lang="en-US" sz="2000" dirty="0"/>
              <a:t>Everything from today is in Day1 (</a:t>
            </a:r>
            <a:r>
              <a:rPr lang="en-US" sz="2000"/>
              <a:t>update frequently)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28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BA46-1EE3-ED4F-9559-8534D6E3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2: Take an array of positions normally distributed about the origin and return the distance to the 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221F-D876-3148-9D2B-EB056987D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13095"/>
            <a:ext cx="7886700" cy="30768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Array of random points is generated for you (note </a:t>
            </a:r>
            <a:r>
              <a:rPr lang="en-US" dirty="0" err="1"/>
              <a:t>randn</a:t>
            </a:r>
            <a:r>
              <a:rPr lang="en-US" dirty="0"/>
              <a:t> instead of random)</a:t>
            </a:r>
          </a:p>
          <a:p>
            <a:r>
              <a:rPr lang="en-US" dirty="0"/>
              <a:t>Will need to use </a:t>
            </a:r>
            <a:r>
              <a:rPr lang="en-US" dirty="0" err="1"/>
              <a:t>numpy.sqrt</a:t>
            </a:r>
            <a:endParaRPr lang="en-US" dirty="0"/>
          </a:p>
          <a:p>
            <a:r>
              <a:rPr lang="en-US" dirty="0"/>
              <a:t>Can take advantage of </a:t>
            </a:r>
            <a:r>
              <a:rPr lang="en-US" dirty="0" err="1"/>
              <a:t>numpy.sum</a:t>
            </a:r>
            <a:r>
              <a:rPr lang="en-US" dirty="0"/>
              <a:t>(</a:t>
            </a:r>
            <a:r>
              <a:rPr lang="en-US" dirty="0" err="1"/>
              <a:t>x,axis</a:t>
            </a:r>
            <a:r>
              <a:rPr lang="en-US" dirty="0"/>
              <a:t>=n)</a:t>
            </a:r>
          </a:p>
          <a:p>
            <a:pPr lvl="1"/>
            <a:r>
              <a:rPr lang="en-US" dirty="0"/>
              <a:t>For a given value of n, sums over the </a:t>
            </a:r>
            <a:r>
              <a:rPr lang="en-US" dirty="0" err="1"/>
              <a:t>n’th</a:t>
            </a:r>
            <a:r>
              <a:rPr lang="en-US" dirty="0"/>
              <a:t> </a:t>
            </a:r>
            <a:r>
              <a:rPr lang="en-US" dirty="0" err="1"/>
              <a:t>indes</a:t>
            </a:r>
            <a:r>
              <a:rPr lang="en-US" dirty="0"/>
              <a:t> of the array x</a:t>
            </a:r>
          </a:p>
          <a:p>
            <a:pPr lvl="1"/>
            <a:r>
              <a:rPr lang="en-US" dirty="0"/>
              <a:t>In the case of the example, the 0</a:t>
            </a:r>
            <a:r>
              <a:rPr lang="en-US" baseline="30000" dirty="0"/>
              <a:t>th</a:t>
            </a:r>
            <a:r>
              <a:rPr lang="en-US" dirty="0"/>
              <a:t> index is the points, and the 1</a:t>
            </a:r>
            <a:r>
              <a:rPr lang="en-US" baseline="30000" dirty="0"/>
              <a:t>st</a:t>
            </a:r>
            <a:r>
              <a:rPr lang="en-US" dirty="0"/>
              <a:t> index is the positions</a:t>
            </a:r>
          </a:p>
          <a:p>
            <a:pPr marL="3429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34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4F1AF-158B-034E-B489-020A7DCF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59" y="399501"/>
            <a:ext cx="7780021" cy="610797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npts</a:t>
            </a:r>
            <a:r>
              <a:rPr lang="en-US" dirty="0"/>
              <a:t>=10</a:t>
            </a:r>
          </a:p>
          <a:p>
            <a:pPr marL="0" indent="0">
              <a:buNone/>
            </a:pPr>
            <a:r>
              <a:rPr lang="en-US" dirty="0"/>
              <a:t>pos=</a:t>
            </a:r>
            <a:r>
              <a:rPr lang="en-US" dirty="0" err="1"/>
              <a:t>np.random.randn</a:t>
            </a:r>
            <a:r>
              <a:rPr lang="en-US" dirty="0"/>
              <a:t>(npts,3)</a:t>
            </a:r>
          </a:p>
          <a:p>
            <a:pPr marL="0" indent="0">
              <a:buNone/>
            </a:pPr>
            <a:r>
              <a:rPr lang="en-US" dirty="0"/>
              <a:t>#pos holds </a:t>
            </a:r>
            <a:r>
              <a:rPr lang="en-US" dirty="0" err="1"/>
              <a:t>npts</a:t>
            </a:r>
            <a:r>
              <a:rPr lang="en-US" dirty="0"/>
              <a:t> points in 3 dimensions where </a:t>
            </a:r>
            <a:r>
              <a:rPr lang="en-US" dirty="0" err="1"/>
              <a:t>x,y</a:t>
            </a:r>
            <a:r>
              <a:rPr lang="en-US" dirty="0"/>
              <a:t> and z are chosen</a:t>
            </a:r>
          </a:p>
          <a:p>
            <a:pPr marL="0" indent="0">
              <a:buNone/>
            </a:pPr>
            <a:r>
              <a:rPr lang="en-US" dirty="0"/>
              <a:t>#as normally distributed around zero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#want to find the distance form the origin for each point in a new array </a:t>
            </a:r>
            <a:r>
              <a:rPr lang="en-US" dirty="0" err="1"/>
              <a:t>dist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dist</a:t>
            </a:r>
            <a:r>
              <a:rPr lang="en-US" dirty="0"/>
              <a:t>=</a:t>
            </a:r>
            <a:r>
              <a:rPr lang="en-US" dirty="0" err="1"/>
              <a:t>np.sqrt</a:t>
            </a:r>
            <a:r>
              <a:rPr lang="en-US" dirty="0"/>
              <a:t>(</a:t>
            </a:r>
            <a:r>
              <a:rPr lang="en-US" dirty="0" err="1"/>
              <a:t>np.sum</a:t>
            </a:r>
            <a:r>
              <a:rPr lang="en-US" dirty="0"/>
              <a:t>(pos**2,axis=1))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#alternative solution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scipy</a:t>
            </a:r>
            <a:r>
              <a:rPr lang="en-US" dirty="0"/>
              <a:t> as </a:t>
            </a:r>
            <a:r>
              <a:rPr lang="en-US" dirty="0" err="1"/>
              <a:t>sp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scipy.linalg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dist2=</a:t>
            </a:r>
            <a:r>
              <a:rPr lang="en-US" dirty="0" err="1"/>
              <a:t>np.zeros</a:t>
            </a:r>
            <a:r>
              <a:rPr lang="en-US" dirty="0"/>
              <a:t>(</a:t>
            </a:r>
            <a:r>
              <a:rPr lang="en-US" dirty="0" err="1"/>
              <a:t>npts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np.arange</a:t>
            </a:r>
            <a:r>
              <a:rPr lang="en-US" dirty="0"/>
              <a:t>(</a:t>
            </a:r>
            <a:r>
              <a:rPr lang="en-US" dirty="0" err="1"/>
              <a:t>npts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dist2[</a:t>
            </a:r>
            <a:r>
              <a:rPr lang="en-US" dirty="0" err="1"/>
              <a:t>i</a:t>
            </a:r>
            <a:r>
              <a:rPr lang="en-US" dirty="0"/>
              <a:t>]=</a:t>
            </a:r>
            <a:r>
              <a:rPr lang="en-US" dirty="0" err="1"/>
              <a:t>sp.linalg.norm</a:t>
            </a:r>
            <a:r>
              <a:rPr lang="en-US" dirty="0"/>
              <a:t>(pos[</a:t>
            </a:r>
            <a:r>
              <a:rPr lang="en-US" dirty="0" err="1"/>
              <a:t>i</a:t>
            </a:r>
            <a:r>
              <a:rPr lang="en-US" dirty="0"/>
              <a:t>,:])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dist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print(dist2)</a:t>
            </a:r>
          </a:p>
        </p:txBody>
      </p:sp>
    </p:spTree>
    <p:extLst>
      <p:ext uri="{BB962C8B-B14F-4D97-AF65-F5344CB8AC3E}">
        <p14:creationId xmlns:p14="http://schemas.microsoft.com/office/powerpoint/2010/main" val="2589807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EBB9-5872-5240-9DCB-A6F2355D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3:Monte Carlo evaluation of pi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F9E06-1807-274D-8EE9-869EB082E9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the formula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𝑎𝑟𝑒𝑎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𝑐𝑖𝑟𝑐𝑙𝑒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𝑎𝑟𝑒𝑎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𝑠𝑞𝑢𝑎𝑟𝑒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by randomly sampling points inside a square and counting how many end up inside a circle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F9E06-1807-274D-8EE9-869EB082E9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877" r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047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4B63C-9C69-3445-A189-CEF8CF6EE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57251"/>
            <a:ext cx="7886700" cy="574166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np; import </a:t>
            </a:r>
            <a:r>
              <a:rPr lang="en-US" dirty="0" err="1"/>
              <a:t>scipy</a:t>
            </a:r>
            <a:r>
              <a:rPr lang="en-US" dirty="0"/>
              <a:t> as </a:t>
            </a:r>
            <a:r>
              <a:rPr lang="en-US" dirty="0" err="1"/>
              <a:t>sp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scipy.linalg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scipy.stats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nsamples</a:t>
            </a:r>
            <a:r>
              <a:rPr lang="en-US" dirty="0"/>
              <a:t>=18 # number of sample sizes</a:t>
            </a:r>
          </a:p>
          <a:p>
            <a:pPr marL="0" indent="0">
              <a:buNone/>
            </a:pPr>
            <a:r>
              <a:rPr lang="en-US" dirty="0"/>
              <a:t>estimate=</a:t>
            </a:r>
            <a:r>
              <a:rPr lang="en-US" dirty="0" err="1"/>
              <a:t>np.zeros</a:t>
            </a:r>
            <a:r>
              <a:rPr lang="en-US" dirty="0"/>
              <a:t>(</a:t>
            </a:r>
            <a:r>
              <a:rPr lang="en-US" dirty="0" err="1"/>
              <a:t>nsamples</a:t>
            </a:r>
            <a:r>
              <a:rPr lang="en-US" dirty="0"/>
              <a:t>)*1.0 # data arrays</a:t>
            </a:r>
          </a:p>
          <a:p>
            <a:pPr marL="0" indent="0">
              <a:buNone/>
            </a:pPr>
            <a:r>
              <a:rPr lang="en-US" dirty="0"/>
              <a:t>error=</a:t>
            </a:r>
            <a:r>
              <a:rPr lang="en-US" dirty="0" err="1"/>
              <a:t>np.zeros</a:t>
            </a:r>
            <a:r>
              <a:rPr lang="en-US" dirty="0"/>
              <a:t>(</a:t>
            </a:r>
            <a:r>
              <a:rPr lang="en-US" dirty="0" err="1"/>
              <a:t>nsamples</a:t>
            </a:r>
            <a:r>
              <a:rPr lang="en-US" dirty="0"/>
              <a:t>)*1.0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j in </a:t>
            </a:r>
            <a:r>
              <a:rPr lang="en-US" dirty="0" err="1"/>
              <a:t>np.arange</a:t>
            </a:r>
            <a:r>
              <a:rPr lang="en-US" dirty="0"/>
              <a:t>(</a:t>
            </a:r>
            <a:r>
              <a:rPr lang="en-US" dirty="0" err="1"/>
              <a:t>nsamples</a:t>
            </a:r>
            <a:r>
              <a:rPr lang="en-US" dirty="0"/>
              <a:t>)+1: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npts</a:t>
            </a:r>
            <a:r>
              <a:rPr lang="en-US" dirty="0"/>
              <a:t>=</a:t>
            </a:r>
            <a:r>
              <a:rPr lang="en-US" dirty="0" err="1"/>
              <a:t>np.power</a:t>
            </a:r>
            <a:r>
              <a:rPr lang="en-US" dirty="0"/>
              <a:t>(2,j) # double sampling points each time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acircle</a:t>
            </a:r>
            <a:r>
              <a:rPr lang="en-US" dirty="0"/>
              <a:t>=</a:t>
            </a:r>
            <a:r>
              <a:rPr lang="en-US" dirty="0" err="1"/>
              <a:t>np.zeros</a:t>
            </a:r>
            <a:r>
              <a:rPr lang="en-US" dirty="0"/>
              <a:t>(</a:t>
            </a:r>
            <a:r>
              <a:rPr lang="en-US" dirty="0" err="1"/>
              <a:t>npts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pts=</a:t>
            </a:r>
            <a:r>
              <a:rPr lang="en-US" dirty="0" err="1"/>
              <a:t>np.random.rand</a:t>
            </a:r>
            <a:r>
              <a:rPr lang="en-US" dirty="0"/>
              <a:t>(npts,2)*2.0-1.0 # generate points inside unit square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(pts)):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scipy.linalg.norm</a:t>
            </a:r>
            <a:r>
              <a:rPr lang="en-US" dirty="0"/>
              <a:t>(pts[</a:t>
            </a:r>
            <a:r>
              <a:rPr lang="en-US" dirty="0" err="1"/>
              <a:t>i</a:t>
            </a:r>
            <a:r>
              <a:rPr lang="en-US" dirty="0"/>
              <a:t>]) &lt; 1.0: # points inside the unit circle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acircle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]=1</a:t>
            </a:r>
          </a:p>
          <a:p>
            <a:pPr marL="0" indent="0">
              <a:buNone/>
            </a:pPr>
            <a:r>
              <a:rPr lang="en-US" dirty="0"/>
              <a:t>    estimate[j-1]=</a:t>
            </a:r>
            <a:r>
              <a:rPr lang="en-US" dirty="0" err="1"/>
              <a:t>np.mean</a:t>
            </a:r>
            <a:r>
              <a:rPr lang="en-US" dirty="0"/>
              <a:t>(</a:t>
            </a:r>
            <a:r>
              <a:rPr lang="en-US" dirty="0" err="1"/>
              <a:t>acircle</a:t>
            </a:r>
            <a:r>
              <a:rPr lang="en-US" dirty="0"/>
              <a:t>)*4.0</a:t>
            </a:r>
          </a:p>
          <a:p>
            <a:pPr marL="0" indent="0">
              <a:buNone/>
            </a:pPr>
            <a:r>
              <a:rPr lang="en-US" dirty="0"/>
              <a:t>    error[j-1]=</a:t>
            </a:r>
            <a:r>
              <a:rPr lang="en-US" dirty="0" err="1"/>
              <a:t>sp.stats.sem</a:t>
            </a:r>
            <a:r>
              <a:rPr lang="en-US" dirty="0"/>
              <a:t>(</a:t>
            </a:r>
            <a:r>
              <a:rPr lang="en-US" dirty="0" err="1"/>
              <a:t>acircle</a:t>
            </a:r>
            <a:r>
              <a:rPr lang="en-US" dirty="0"/>
              <a:t>)*4.0</a:t>
            </a:r>
          </a:p>
          <a:p>
            <a:pPr marL="0" indent="0">
              <a:buNone/>
            </a:pPr>
            <a:r>
              <a:rPr lang="en-US" dirty="0"/>
              <a:t>    print (estimate[j-1], "+/-", error[j-1])</a:t>
            </a:r>
          </a:p>
        </p:txBody>
      </p:sp>
    </p:spTree>
    <p:extLst>
      <p:ext uri="{BB962C8B-B14F-4D97-AF65-F5344CB8AC3E}">
        <p14:creationId xmlns:p14="http://schemas.microsoft.com/office/powerpoint/2010/main" val="72885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1731-B54D-5149-81FF-F99F844C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use python throughout the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464DA-F90C-3C45-86CE-22FC09B9D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parts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Introduce a few basic libraries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Exercises to solve in groups</a:t>
            </a:r>
          </a:p>
        </p:txBody>
      </p:sp>
    </p:spTree>
    <p:extLst>
      <p:ext uri="{BB962C8B-B14F-4D97-AF65-F5344CB8AC3E}">
        <p14:creationId xmlns:p14="http://schemas.microsoft.com/office/powerpoint/2010/main" val="153069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F345-EFFF-4E4A-A89B-86D4F8B5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Basic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34F40-5836-9B4C-9DD2-8C9FC6373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libraries are likely to be encountered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(essentials for scientific computing)</a:t>
            </a:r>
          </a:p>
          <a:p>
            <a:pPr lvl="2"/>
            <a:r>
              <a:rPr lang="en-US" dirty="0"/>
              <a:t>Class: </a:t>
            </a:r>
            <a:r>
              <a:rPr lang="en-US" dirty="0" err="1"/>
              <a:t>numpy.ndarray</a:t>
            </a:r>
            <a:r>
              <a:rPr lang="en-US" dirty="0"/>
              <a:t> – a multidimensional container</a:t>
            </a:r>
          </a:p>
          <a:p>
            <a:pPr lvl="2"/>
            <a:r>
              <a:rPr lang="en-US" dirty="0"/>
              <a:t>Function: </a:t>
            </a:r>
            <a:r>
              <a:rPr lang="en-US" dirty="0" err="1"/>
              <a:t>numpy.array</a:t>
            </a:r>
            <a:r>
              <a:rPr lang="en-US" dirty="0"/>
              <a:t>() – turns a list into an array</a:t>
            </a:r>
          </a:p>
          <a:p>
            <a:pPr lvl="2"/>
            <a:r>
              <a:rPr lang="en-US" dirty="0"/>
              <a:t>Method: </a:t>
            </a:r>
            <a:r>
              <a:rPr lang="en-US" dirty="0" err="1"/>
              <a:t>numpy.ndarray.max</a:t>
            </a:r>
            <a:r>
              <a:rPr lang="en-US" dirty="0"/>
              <a:t> – finds max of an array</a:t>
            </a:r>
          </a:p>
          <a:p>
            <a:pPr lvl="2"/>
            <a:r>
              <a:rPr lang="en-US" dirty="0"/>
              <a:t>Etc.</a:t>
            </a:r>
          </a:p>
          <a:p>
            <a:pPr lvl="2"/>
            <a:r>
              <a:rPr lang="en-US" dirty="0"/>
              <a:t>Powerful N-dimensional array object (</a:t>
            </a:r>
            <a:r>
              <a:rPr lang="en-US" dirty="0" err="1"/>
              <a:t>ndarray</a:t>
            </a:r>
            <a:r>
              <a:rPr lang="en-US" dirty="0"/>
              <a:t> or array)</a:t>
            </a:r>
          </a:p>
          <a:p>
            <a:pPr lvl="2"/>
            <a:r>
              <a:rPr lang="en-US" dirty="0"/>
              <a:t>Linear algebra, Fourier transform, and random number capabilities</a:t>
            </a:r>
          </a:p>
        </p:txBody>
      </p:sp>
    </p:spTree>
    <p:extLst>
      <p:ext uri="{BB962C8B-B14F-4D97-AF65-F5344CB8AC3E}">
        <p14:creationId xmlns:p14="http://schemas.microsoft.com/office/powerpoint/2010/main" val="71714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A69F-B7EB-C349-BE6D-0FC387A3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4415-65A2-1E47-9D67-68A6C09F3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~$ python</a:t>
            </a:r>
          </a:p>
          <a:p>
            <a:pPr marL="0" indent="0">
              <a:buNone/>
            </a:pPr>
            <a:r>
              <a:rPr lang="en-US" dirty="0"/>
              <a:t>    &gt;&gt;&gt;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    &gt;&gt;&gt; a = </a:t>
            </a:r>
            <a:r>
              <a:rPr lang="en-US" dirty="0" err="1"/>
              <a:t>np.array</a:t>
            </a:r>
            <a:r>
              <a:rPr lang="en-US" dirty="0"/>
              <a:t>([2,3,4])</a:t>
            </a:r>
          </a:p>
          <a:p>
            <a:pPr marL="0" indent="0">
              <a:buNone/>
            </a:pPr>
            <a:r>
              <a:rPr lang="en-US" dirty="0"/>
              <a:t>    &gt;&gt;&gt; a</a:t>
            </a:r>
          </a:p>
          <a:p>
            <a:pPr marL="0" indent="0">
              <a:buNone/>
            </a:pPr>
            <a:r>
              <a:rPr lang="en-US" dirty="0"/>
              <a:t>    array([2, 3, 4])</a:t>
            </a:r>
          </a:p>
          <a:p>
            <a:pPr marL="0" indent="0">
              <a:buNone/>
            </a:pPr>
            <a:r>
              <a:rPr lang="en-US" dirty="0"/>
              <a:t>    &gt;&gt;&gt; print(a)</a:t>
            </a:r>
          </a:p>
          <a:p>
            <a:pPr marL="0" indent="0">
              <a:buNone/>
            </a:pPr>
            <a:r>
              <a:rPr lang="en-US" dirty="0"/>
              <a:t>    [2,3,4]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1499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A69F-B7EB-C349-BE6D-0FC387A3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4415-65A2-1E47-9D67-68A6C09F3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~$ python</a:t>
            </a:r>
          </a:p>
          <a:p>
            <a:pPr marL="0" indent="0">
              <a:buNone/>
            </a:pPr>
            <a:r>
              <a:rPr lang="en-US" dirty="0"/>
              <a:t>    &gt;&gt;&gt;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    &gt;&gt;&gt; b = </a:t>
            </a:r>
            <a:r>
              <a:rPr lang="en-US" dirty="0" err="1"/>
              <a:t>np.array</a:t>
            </a:r>
            <a:r>
              <a:rPr lang="en-US" dirty="0"/>
              <a:t>([[1.2, 3.5, 5.1],[1.2, 3.5, 5.2]])</a:t>
            </a:r>
          </a:p>
          <a:p>
            <a:pPr marL="0" indent="0">
              <a:buNone/>
            </a:pPr>
            <a:r>
              <a:rPr lang="en-US" dirty="0"/>
              <a:t>    &gt;&gt;&gt; print(b)</a:t>
            </a:r>
          </a:p>
          <a:p>
            <a:pPr marL="0" indent="0">
              <a:buNone/>
            </a:pPr>
            <a:r>
              <a:rPr lang="en-US" dirty="0"/>
              <a:t>    [[ 1.2  3.5  5.1]</a:t>
            </a:r>
          </a:p>
          <a:p>
            <a:pPr marL="0" indent="0">
              <a:buNone/>
            </a:pPr>
            <a:r>
              <a:rPr lang="en-US" dirty="0"/>
              <a:t>     [ 1.2  3.5  5.2]]</a:t>
            </a:r>
          </a:p>
          <a:p>
            <a:pPr marL="0" indent="0">
              <a:buNone/>
            </a:pPr>
            <a:r>
              <a:rPr lang="en-US" dirty="0"/>
              <a:t>    &gt;&gt;&gt; </a:t>
            </a:r>
            <a:r>
              <a:rPr lang="en-US" dirty="0" err="1"/>
              <a:t>b.shape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(2, 3)    </a:t>
            </a:r>
          </a:p>
        </p:txBody>
      </p:sp>
    </p:spTree>
    <p:extLst>
      <p:ext uri="{BB962C8B-B14F-4D97-AF65-F5344CB8AC3E}">
        <p14:creationId xmlns:p14="http://schemas.microsoft.com/office/powerpoint/2010/main" val="304359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A601-ACA7-7F41-B587-9F7AD14F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quick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8E042-CC19-314E-B22F-829D11D1E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890" y="1537088"/>
            <a:ext cx="6473190" cy="483386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array creation </a:t>
            </a:r>
          </a:p>
          <a:p>
            <a:r>
              <a:rPr lang="en-US" dirty="0" err="1"/>
              <a:t>np.random.randn</a:t>
            </a:r>
            <a:r>
              <a:rPr lang="en-US" dirty="0"/>
              <a:t> – normally distributed random numbers </a:t>
            </a:r>
          </a:p>
          <a:p>
            <a:r>
              <a:rPr lang="en-US" dirty="0" err="1"/>
              <a:t>np.zeros</a:t>
            </a:r>
            <a:r>
              <a:rPr lang="en-US" dirty="0"/>
              <a:t> – an array of zeros</a:t>
            </a:r>
          </a:p>
          <a:p>
            <a:r>
              <a:rPr lang="en-US" dirty="0" err="1"/>
              <a:t>np.arange</a:t>
            </a:r>
            <a:r>
              <a:rPr lang="en-US" dirty="0"/>
              <a:t> – sequential array starting at 0 and going to n-1</a:t>
            </a:r>
          </a:p>
          <a:p>
            <a:r>
              <a:rPr lang="en-US" dirty="0" err="1"/>
              <a:t>np.newaxis</a:t>
            </a:r>
            <a:r>
              <a:rPr lang="en-US" dirty="0"/>
              <a:t> – increase dimension of array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simple math </a:t>
            </a:r>
          </a:p>
          <a:p>
            <a:r>
              <a:rPr lang="en-US" dirty="0" err="1"/>
              <a:t>np.sqrt</a:t>
            </a:r>
            <a:r>
              <a:rPr lang="en-US" dirty="0"/>
              <a:t> – square root</a:t>
            </a:r>
          </a:p>
          <a:p>
            <a:r>
              <a:rPr lang="en-US" dirty="0" err="1"/>
              <a:t>np.exp</a:t>
            </a:r>
            <a:r>
              <a:rPr lang="en-US" dirty="0"/>
              <a:t> – exponential function</a:t>
            </a:r>
          </a:p>
          <a:p>
            <a:r>
              <a:rPr lang="en-US" dirty="0" err="1"/>
              <a:t>np.outer</a:t>
            </a:r>
            <a:r>
              <a:rPr lang="en-US" dirty="0"/>
              <a:t> – outer product for vectors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statistics </a:t>
            </a:r>
          </a:p>
          <a:p>
            <a:r>
              <a:rPr lang="en-US" dirty="0" err="1"/>
              <a:t>np.sum</a:t>
            </a:r>
            <a:r>
              <a:rPr lang="en-US" dirty="0"/>
              <a:t> – sum of elements</a:t>
            </a:r>
          </a:p>
          <a:p>
            <a:r>
              <a:rPr lang="en-US" dirty="0" err="1"/>
              <a:t>np.mean</a:t>
            </a:r>
            <a:r>
              <a:rPr lang="en-US" dirty="0"/>
              <a:t> – average</a:t>
            </a:r>
          </a:p>
          <a:p>
            <a:r>
              <a:rPr lang="en-US" dirty="0" err="1"/>
              <a:t>np.std</a:t>
            </a:r>
            <a:r>
              <a:rPr lang="en-US" dirty="0"/>
              <a:t> – standard deviation </a:t>
            </a:r>
          </a:p>
        </p:txBody>
      </p:sp>
    </p:spTree>
    <p:extLst>
      <p:ext uri="{BB962C8B-B14F-4D97-AF65-F5344CB8AC3E}">
        <p14:creationId xmlns:p14="http://schemas.microsoft.com/office/powerpoint/2010/main" val="107557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F345-EFFF-4E4A-A89B-86D4F8B5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Basic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34F40-5836-9B4C-9DD2-8C9FC6373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libraries are likely to be encountered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(essentials for scientific computing)</a:t>
            </a:r>
          </a:p>
          <a:p>
            <a:pPr lvl="1"/>
            <a:r>
              <a:rPr lang="en-US" dirty="0" err="1"/>
              <a:t>Scipy</a:t>
            </a:r>
            <a:r>
              <a:rPr lang="en-US" dirty="0"/>
              <a:t> (augments </a:t>
            </a:r>
            <a:r>
              <a:rPr lang="en-US" dirty="0" err="1"/>
              <a:t>numpy</a:t>
            </a:r>
            <a:r>
              <a:rPr lang="en-US" dirty="0"/>
              <a:t> functionality)</a:t>
            </a:r>
          </a:p>
          <a:p>
            <a:pPr lvl="2"/>
            <a:r>
              <a:rPr lang="en-US" dirty="0"/>
              <a:t>More linear algebra, integration, interpolation, special functions, FFT, signal and image processing, ODE solvers and more</a:t>
            </a:r>
          </a:p>
        </p:txBody>
      </p:sp>
    </p:spTree>
    <p:extLst>
      <p:ext uri="{BB962C8B-B14F-4D97-AF65-F5344CB8AC3E}">
        <p14:creationId xmlns:p14="http://schemas.microsoft.com/office/powerpoint/2010/main" val="375777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F41A8E-DE22-D04D-9E35-23C2F3FB8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262" y="1103885"/>
            <a:ext cx="6308585" cy="4650231"/>
          </a:xfrm>
        </p:spPr>
      </p:pic>
    </p:spTree>
    <p:extLst>
      <p:ext uri="{BB962C8B-B14F-4D97-AF65-F5344CB8AC3E}">
        <p14:creationId xmlns:p14="http://schemas.microsoft.com/office/powerpoint/2010/main" val="114126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1557</Words>
  <Application>Microsoft Macintosh PowerPoint</Application>
  <PresentationFormat>On-screen Show (4:3)</PresentationFormat>
  <Paragraphs>192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Python Preliminaries</vt:lpstr>
      <vt:lpstr>Pre - preliminaries</vt:lpstr>
      <vt:lpstr>Will use python throughout the week</vt:lpstr>
      <vt:lpstr>Part 1: Basic Libraries</vt:lpstr>
      <vt:lpstr>Numpy example</vt:lpstr>
      <vt:lpstr>Numpy example</vt:lpstr>
      <vt:lpstr>Numpy quick functionality</vt:lpstr>
      <vt:lpstr>Part 1: Basic Libraries</vt:lpstr>
      <vt:lpstr>PowerPoint Presentation</vt:lpstr>
      <vt:lpstr>Part 1: Basic Libraries</vt:lpstr>
      <vt:lpstr>Pandas example</vt:lpstr>
      <vt:lpstr>Part 1: Basic Libraries</vt:lpstr>
      <vt:lpstr>Continuing previous example</vt:lpstr>
      <vt:lpstr>Matplotlib quick functionality</vt:lpstr>
      <vt:lpstr>Part 1: Basic Libraries</vt:lpstr>
      <vt:lpstr>Continuing previous example</vt:lpstr>
      <vt:lpstr>Part 2: Coding in groups</vt:lpstr>
      <vt:lpstr>Exercise 1:Compare exponential evaluation of a random number (interval [1,2]) with a truncated Taylor series</vt:lpstr>
      <vt:lpstr>PowerPoint Presentation</vt:lpstr>
      <vt:lpstr>Exercise 2: Take an array of positions normally distributed about the origin and return the distance to the origin</vt:lpstr>
      <vt:lpstr>PowerPoint Presentation</vt:lpstr>
      <vt:lpstr>Exercise 3:Monte Carlo evaluation of pi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Preliminaries</dc:title>
  <dc:creator>Microsoft Office User</dc:creator>
  <cp:lastModifiedBy>Microsoft Office User</cp:lastModifiedBy>
  <cp:revision>16</cp:revision>
  <cp:lastPrinted>2019-07-29T06:15:28Z</cp:lastPrinted>
  <dcterms:created xsi:type="dcterms:W3CDTF">2019-07-29T03:34:24Z</dcterms:created>
  <dcterms:modified xsi:type="dcterms:W3CDTF">2019-07-29T13:25:53Z</dcterms:modified>
</cp:coreProperties>
</file>