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77CB-8F7B-C44C-B24D-8BB32FF9DDC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53789-5B4E-0C45-8510-26C71F548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AE14-3B55-B348-AE27-473C77B296E3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08F8-471F-A347-B15D-072A120F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kwagner/TellurideSchool2017.gi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Analysis for 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164904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data into successively larger blocks and compute the error using this blocked data</a:t>
                </a:r>
              </a:p>
              <a:p>
                <a:pPr lvl="1"/>
                <a:r>
                  <a:rPr lang="en-US" dirty="0"/>
                  <a:t>For correlated data this will increase until roughly block size equals the autocorrelation time</a:t>
                </a:r>
              </a:p>
              <a:p>
                <a:pPr lvl="1"/>
                <a:r>
                  <a:rPr lang="en-US" dirty="0"/>
                  <a:t>Specifically,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the number of samples in each block is growing (doubling is convenient) and m</a:t>
                </a:r>
                <a:r>
                  <a:rPr lang="en-US" baseline="-25000" dirty="0"/>
                  <a:t>i</a:t>
                </a:r>
                <a:r>
                  <a:rPr lang="en-US" dirty="0"/>
                  <a:t> is the average of the data in each block</a:t>
                </a:r>
              </a:p>
              <a:p>
                <a:pPr lvl="2"/>
                <a:r>
                  <a:rPr lang="en-US" dirty="0"/>
                  <a:t>Can also estimate the error in the error estimates as: error estimate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−1)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Blocking method example (courtesy C. </a:t>
            </a:r>
            <a:r>
              <a:rPr lang="en-US" sz="3000" dirty="0" err="1"/>
              <a:t>Umrigar</a:t>
            </a:r>
            <a:r>
              <a:rPr lang="en-US" sz="3000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/>
        </p:blipFill>
        <p:spPr>
          <a:xfrm>
            <a:off x="1698619" y="1861867"/>
            <a:ext cx="5367725" cy="3926198"/>
          </a:xfrm>
        </p:spPr>
      </p:pic>
    </p:spTree>
    <p:extLst>
      <p:ext uri="{BB962C8B-B14F-4D97-AF65-F5344CB8AC3E}">
        <p14:creationId xmlns:p14="http://schemas.microsoft.com/office/powerpoint/2010/main" val="139937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calculation of autocorrelation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Calculate the autocorrelation function: f(k)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is-I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is-I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of how correlated data is with data k units of time away</a:t>
                </a:r>
              </a:p>
              <a:p>
                <a:r>
                  <a:rPr lang="en-US" sz="1800" dirty="0"/>
                  <a:t>Define autocorrelation time: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=1+2</m:t>
                    </m:r>
                    <m:nary>
                      <m:naryPr>
                        <m:chr m:val="∑"/>
                        <m:limLoc m:val="subSup"/>
                        <m:ctrlPr>
                          <a:rPr lang="is-I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p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1+2</m:t>
                    </m:r>
                    <m:nary>
                      <m:naryPr>
                        <m:chr m:val="∑"/>
                        <m:limLoc m:val="subSup"/>
                        <m:ctrlPr>
                          <a:rPr lang="is-I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&gt;0</m:t>
                        </m:r>
                      </m:sup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sz="1800" dirty="0"/>
                  <a:t>Now the number of samples used in determining the error is reduced by a factor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𝑒𝑟𝑟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charset="0"/>
                      </a:rPr>
                      <m:t>= 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𝜅</m:t>
                        </m:r>
                      </m:e>
                    </m:ra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either the blocking method or the autocorrelation method to determine the average and error in that average for data from the equilibrated part of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139242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algorithms from exercises 1 and 2 and analyze the data from </a:t>
            </a:r>
            <a:r>
              <a:rPr lang="en-US" dirty="0" err="1"/>
              <a:t>RandomWalk.py</a:t>
            </a:r>
            <a:endParaRPr lang="en-US" dirty="0"/>
          </a:p>
          <a:p>
            <a:pPr lvl="1"/>
            <a:r>
              <a:rPr lang="en-US" dirty="0"/>
              <a:t>Perform an initial calculation with 128 walkers, 2000 steps and a </a:t>
            </a:r>
            <a:r>
              <a:rPr lang="en-US" dirty="0" err="1"/>
              <a:t>timestep</a:t>
            </a:r>
            <a:r>
              <a:rPr lang="en-US" dirty="0"/>
              <a:t> of 0.005</a:t>
            </a:r>
          </a:p>
          <a:p>
            <a:pPr lvl="1"/>
            <a:r>
              <a:rPr lang="en-US" dirty="0"/>
              <a:t>Using the same number of walkers, how many steps would be necessary to get the same error bar with a </a:t>
            </a:r>
            <a:r>
              <a:rPr lang="en-US" dirty="0" err="1"/>
              <a:t>timestep</a:t>
            </a:r>
            <a:r>
              <a:rPr lang="en-US" dirty="0"/>
              <a:t> of 0.0025?</a:t>
            </a:r>
          </a:p>
          <a:p>
            <a:pPr lvl="1"/>
            <a:r>
              <a:rPr lang="en-US" dirty="0"/>
              <a:t>If you double the number of walkers, how many steps are necessary to get the same error bar?</a:t>
            </a:r>
          </a:p>
        </p:txBody>
      </p:sp>
    </p:spTree>
    <p:extLst>
      <p:ext uri="{BB962C8B-B14F-4D97-AF65-F5344CB8AC3E}">
        <p14:creationId xmlns:p14="http://schemas.microsoft.com/office/powerpoint/2010/main" val="113731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ergodicity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everything previous we have assumed ergodicity</a:t>
            </a:r>
          </a:p>
          <a:p>
            <a:pPr lvl="1"/>
            <a:r>
              <a:rPr lang="en-US" dirty="0"/>
              <a:t>Basically that given enough propagation time, a walker can come arbitrarily close to any point in space</a:t>
            </a:r>
          </a:p>
          <a:p>
            <a:pPr lvl="1"/>
            <a:r>
              <a:rPr lang="en-US" dirty="0"/>
              <a:t>Must always be aware of the possibility that this could be violated</a:t>
            </a:r>
          </a:p>
        </p:txBody>
      </p:sp>
    </p:spTree>
    <p:extLst>
      <p:ext uri="{BB962C8B-B14F-4D97-AF65-F5344CB8AC3E}">
        <p14:creationId xmlns:p14="http://schemas.microsoft.com/office/powerpoint/2010/main" val="190156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err="1"/>
              <a:t>RandomWalk.py</a:t>
            </a:r>
            <a:r>
              <a:rPr lang="en-US" dirty="0"/>
              <a:t> so that walkers are initially distributed from -4 to 4 (rather than 2-3, see line ~45)</a:t>
            </a:r>
          </a:p>
          <a:p>
            <a:r>
              <a:rPr lang="en-US" dirty="0"/>
              <a:t>For various values of the </a:t>
            </a:r>
            <a:r>
              <a:rPr lang="en-US" dirty="0" err="1"/>
              <a:t>timestep</a:t>
            </a:r>
            <a:r>
              <a:rPr lang="en-US" dirty="0"/>
              <a:t> is it possible to enter into a </a:t>
            </a:r>
            <a:r>
              <a:rPr lang="en-US" dirty="0" err="1"/>
              <a:t>nonergodic</a:t>
            </a:r>
            <a:r>
              <a:rPr lang="en-US" dirty="0"/>
              <a:t> calculation?</a:t>
            </a:r>
          </a:p>
          <a:p>
            <a:pPr lvl="1"/>
            <a:r>
              <a:rPr lang="en-US" dirty="0"/>
              <a:t>Look at </a:t>
            </a:r>
            <a:r>
              <a:rPr lang="en-US" dirty="0" err="1"/>
              <a:t>timeseries</a:t>
            </a:r>
            <a:r>
              <a:rPr lang="en-US" dirty="0"/>
              <a:t> of energies</a:t>
            </a:r>
          </a:p>
          <a:p>
            <a:pPr lvl="1"/>
            <a:r>
              <a:rPr lang="en-US" dirty="0"/>
              <a:t>Use histogram of final positions (example code at end of file)</a:t>
            </a:r>
          </a:p>
        </p:txBody>
      </p:sp>
    </p:spTree>
    <p:extLst>
      <p:ext uri="{BB962C8B-B14F-4D97-AF65-F5344CB8AC3E}">
        <p14:creationId xmlns:p14="http://schemas.microsoft.com/office/powerpoint/2010/main" val="13373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advice from a D. </a:t>
            </a:r>
            <a:r>
              <a:rPr lang="en-US" dirty="0" err="1"/>
              <a:t>Ceperely</a:t>
            </a:r>
            <a:r>
              <a:rPr lang="en-US" dirty="0"/>
              <a:t> lecture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Shouldn’t </a:t>
            </a:r>
            <a:r>
              <a:rPr lang="en-US" altLang="ja-JP" dirty="0">
                <a:ea typeface="ＭＳ Ｐゴシック" charset="-128"/>
              </a:rPr>
              <a:t>the </a:t>
            </a:r>
            <a:r>
              <a:rPr lang="en-US" altLang="ja-JP" u="sng" dirty="0">
                <a:ea typeface="ＭＳ Ｐゴシック" charset="-128"/>
              </a:rPr>
              <a:t>energy</a:t>
            </a:r>
            <a:r>
              <a:rPr lang="en-US" altLang="ja-JP" dirty="0">
                <a:ea typeface="ＭＳ Ｐゴシック" charset="-128"/>
              </a:rPr>
              <a:t> settle down to a constant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NO. It fluctuates forever.  It is the overall mean which converges.</a:t>
            </a:r>
          </a:p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The cumulative energy has converged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.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BEWARE. Even pathological cases have smooth cumulative energy curves.</a:t>
            </a:r>
          </a:p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Data set A differs from B by 2 error bars. Therefore it must be different</a:t>
            </a:r>
            <a:r>
              <a:rPr lang="ja-JP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.  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This is normal in 1 out of 10 cases. </a:t>
            </a:r>
            <a:r>
              <a:rPr lang="en-US" altLang="x-none" dirty="0">
                <a:solidFill>
                  <a:srgbClr val="FF3300"/>
                </a:solidFill>
                <a:ea typeface="ＭＳ Ｐゴシック" charset="-128"/>
              </a:rPr>
              <a:t>If things agree too well, something is wrong!</a:t>
            </a:r>
          </a:p>
          <a:p>
            <a:r>
              <a:rPr lang="ja-JP" altLang="en-US" dirty="0">
                <a:ea typeface="ＭＳ Ｐゴシック" charset="-128"/>
              </a:rPr>
              <a:t>“</a:t>
            </a:r>
            <a:r>
              <a:rPr lang="en-US" altLang="ja-JP" dirty="0">
                <a:ea typeface="ＭＳ Ｐゴシック" charset="-128"/>
              </a:rPr>
              <a:t>My procedure is too complicated to compute errors</a:t>
            </a:r>
            <a:r>
              <a:rPr lang="ja-JP" altLang="en-US" dirty="0">
                <a:ea typeface="ＭＳ Ｐゴシック" charset="-128"/>
              </a:rPr>
              <a:t>”</a:t>
            </a:r>
            <a:endParaRPr lang="en-US" altLang="ja-JP" dirty="0">
              <a:ea typeface="ＭＳ Ｐゴシック" charset="-128"/>
            </a:endParaRPr>
          </a:p>
          <a:p>
            <a:pPr lvl="1"/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NO! NEVER! </a:t>
            </a:r>
            <a:r>
              <a:rPr lang="en-US" altLang="x-none" dirty="0">
                <a:ea typeface="ＭＳ Ｐゴシック" charset="-128"/>
              </a:rPr>
              <a:t>Run your whole code 10 times and compute the mean and variance from the different runs. If a quantity is important, you MUST estimate its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Markov Chain is a random walk in state space 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S</a:t>
                </a:r>
                <a:r>
                  <a:rPr lang="en-US" baseline="-25000" dirty="0">
                    <a:sym typeface="Wingdings"/>
                  </a:rPr>
                  <a:t>2</a:t>
                </a:r>
                <a:r>
                  <a:rPr lang="en-US" dirty="0">
                    <a:sym typeface="Wingdings"/>
                  </a:rPr>
                  <a:t>  S</a:t>
                </a:r>
                <a:r>
                  <a:rPr lang="en-US" baseline="-25000" dirty="0">
                    <a:sym typeface="Wingdings"/>
                  </a:rPr>
                  <a:t>3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mr-IN" dirty="0">
                    <a:sym typeface="Wingdings"/>
                  </a:rPr>
                  <a:t>…</a:t>
                </a:r>
                <a:endParaRPr lang="en-US" dirty="0">
                  <a:sym typeface="Wingdings"/>
                </a:endParaRPr>
              </a:p>
              <a:p>
                <a:r>
                  <a:rPr lang="en-US" dirty="0">
                    <a:sym typeface="Wingdings"/>
                  </a:rPr>
                  <a:t>The transition probability that takes us from one state to the next is a stochastic matrix:</a:t>
                </a:r>
              </a:p>
              <a:p>
                <a:pPr marL="0" indent="0" algn="ctr">
                  <a:buNone/>
                </a:pPr>
                <a:r>
                  <a:rPr lang="en-US" dirty="0">
                    <a:sym typeface="Wingdings"/>
                  </a:rPr>
                  <a:t>P(</a:t>
                </a:r>
                <a:r>
                  <a:rPr lang="en-US" dirty="0" err="1">
                    <a:sym typeface="Wingdings"/>
                  </a:rPr>
                  <a:t>ss</a:t>
                </a:r>
                <a:r>
                  <a:rPr lang="en-US" baseline="30000" dirty="0">
                    <a:sym typeface="Wingdings"/>
                  </a:rPr>
                  <a:t>’</a:t>
                </a:r>
                <a:r>
                  <a:rPr lang="en-US" dirty="0">
                    <a:sym typeface="Wingdings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probability of states at a given iteration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sSup>
                          <m:sSupPr>
                            <m:ctrlPr>
                              <a:rPr lang="is-I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stationary states of this are eigenstates of P</a:t>
                </a:r>
              </a:p>
              <a:p>
                <a:r>
                  <a:rPr lang="en-US" dirty="0"/>
                  <a:t>If the random walk is ergodic, there will be a unique equilibrium state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509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Monte Carlo methods we will learn about are largely Markov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understand the statistical data from them</a:t>
            </a:r>
          </a:p>
          <a:p>
            <a:r>
              <a:rPr lang="en-US" dirty="0"/>
              <a:t>A classic example of a Markov Chain is Brownian Motion</a:t>
            </a:r>
          </a:p>
          <a:p>
            <a:pPr lvl="1"/>
            <a:r>
              <a:rPr lang="en-US" dirty="0"/>
              <a:t>Imagine scattering some larger particles in a fluid</a:t>
            </a:r>
          </a:p>
          <a:p>
            <a:pPr lvl="1"/>
            <a:r>
              <a:rPr lang="en-US" dirty="0"/>
              <a:t>The initial positions are random</a:t>
            </a:r>
          </a:p>
          <a:p>
            <a:pPr lvl="1"/>
            <a:r>
              <a:rPr lang="en-US" dirty="0"/>
              <a:t>The positions of the particles evolve by collisions with the rest of the fluid</a:t>
            </a:r>
          </a:p>
          <a:p>
            <a:pPr lvl="1"/>
            <a:r>
              <a:rPr lang="en-US" dirty="0"/>
              <a:t>After some equilibration, the position of the particles satisfies the diffusion equation</a:t>
            </a:r>
          </a:p>
        </p:txBody>
      </p:sp>
    </p:spTree>
    <p:extLst>
      <p:ext uri="{BB962C8B-B14F-4D97-AF65-F5344CB8AC3E}">
        <p14:creationId xmlns:p14="http://schemas.microsoft.com/office/powerpoint/2010/main" val="166858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Day 1 directory of the git repository (</a:t>
            </a:r>
            <a:r>
              <a:rPr lang="en-US" dirty="0">
                <a:hlinkClick r:id="rId2"/>
              </a:rPr>
              <a:t>https://github.com/lkwagner/StochasticSchool.git)</a:t>
            </a:r>
            <a:endParaRPr lang="en-US" dirty="0"/>
          </a:p>
          <a:p>
            <a:r>
              <a:rPr lang="en-US" dirty="0"/>
              <a:t>The code </a:t>
            </a:r>
            <a:r>
              <a:rPr lang="en-US" dirty="0" err="1"/>
              <a:t>RandomWalk.py</a:t>
            </a:r>
            <a:r>
              <a:rPr lang="en-US" dirty="0"/>
              <a:t> simulates a random walk of N particles in a quartic potential</a:t>
            </a:r>
          </a:p>
          <a:p>
            <a:r>
              <a:rPr lang="en-US" dirty="0"/>
              <a:t>Parameters such as the time step of the propagation, the number of walkers and the total number of time steps can be changed in the top of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application with 128 walkers and a </a:t>
            </a:r>
            <a:r>
              <a:rPr lang="en-US" dirty="0" err="1"/>
              <a:t>timestep</a:t>
            </a:r>
            <a:r>
              <a:rPr lang="en-US" dirty="0"/>
              <a:t> of 0.01 to generate a time series like the following:</a:t>
            </a:r>
          </a:p>
          <a:p>
            <a:r>
              <a:rPr lang="en-US" dirty="0"/>
              <a:t> This is can be divided into two</a:t>
            </a:r>
            <a:br>
              <a:rPr lang="en-US" dirty="0"/>
            </a:br>
            <a:r>
              <a:rPr lang="en-US" dirty="0"/>
              <a:t>phases, equilibration and </a:t>
            </a:r>
            <a:br>
              <a:rPr lang="en-US" dirty="0"/>
            </a:br>
            <a:r>
              <a:rPr lang="en-US" dirty="0"/>
              <a:t>equilibrium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34475" y="2854924"/>
            <a:ext cx="4353823" cy="3088420"/>
            <a:chOff x="5895944" y="2594116"/>
            <a:chExt cx="5805096" cy="41178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714" y="2594116"/>
              <a:ext cx="5733326" cy="39416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32831" y="6311899"/>
              <a:ext cx="256957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Timestep</a:t>
              </a:r>
              <a:r>
                <a:rPr lang="en-US" sz="1350" dirty="0"/>
                <a:t> number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5204302" y="4436742"/>
              <a:ext cx="178339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Potential 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algorithm to divide the time series into equilibration and equilibrated phases</a:t>
            </a:r>
          </a:p>
          <a:p>
            <a:pPr lvl="1"/>
            <a:r>
              <a:rPr lang="en-US" dirty="0"/>
              <a:t>Hint: start from the end of the calculation </a:t>
            </a:r>
          </a:p>
        </p:txBody>
      </p:sp>
    </p:spTree>
    <p:extLst>
      <p:ext uri="{BB962C8B-B14F-4D97-AF65-F5344CB8AC3E}">
        <p14:creationId xmlns:p14="http://schemas.microsoft.com/office/powerpoint/2010/main" val="9437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 that equilibrium phase is identified, want to calculate statistics</a:t>
                </a:r>
              </a:p>
              <a:p>
                <a:pPr lvl="1"/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well is this mean known?</a:t>
                </a:r>
              </a:p>
              <a:p>
                <a:pPr lvl="2"/>
                <a:r>
                  <a:rPr lang="en-US" dirty="0"/>
                  <a:t>If all samples from the Markov chain were uncorrelated:</a:t>
                </a:r>
              </a:p>
              <a:p>
                <a:pPr lvl="3"/>
                <a:r>
                  <a:rPr lang="en-US" dirty="0"/>
                  <a:t>standard deviation of the samples: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standard error of the 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8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Now that equilibrium phase is identified, want to calculate statistics</a:t>
                </a:r>
              </a:p>
              <a:p>
                <a:pPr lvl="1"/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well is this mean known?</a:t>
                </a:r>
              </a:p>
              <a:p>
                <a:pPr lvl="2"/>
                <a:r>
                  <a:rPr lang="en-US" dirty="0"/>
                  <a:t>If all samples from the Markov chain were uncorrelated:</a:t>
                </a:r>
              </a:p>
              <a:p>
                <a:pPr lvl="3"/>
                <a:r>
                  <a:rPr lang="en-US" dirty="0"/>
                  <a:t>standard deviation of the samples: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standard error of the 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Unfortunately, the data is NOT uncorrelated</a:t>
                </a:r>
              </a:p>
              <a:p>
                <a:pPr lvl="1"/>
                <a:r>
                  <a:rPr lang="en-US" dirty="0"/>
                  <a:t>Knowing where the walkers were at step n gives a good idea of where they will be at step n+1</a:t>
                </a:r>
              </a:p>
              <a:p>
                <a:pPr lvl="1"/>
                <a:r>
                  <a:rPr lang="en-US" dirty="0"/>
                  <a:t>Need to know the time it takes to “forget” this history (autocorrelation time)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801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9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commonly used methods of handling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  <a:p>
            <a:r>
              <a:rPr lang="en-US" dirty="0"/>
              <a:t>Direct use of autocorrelation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11238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</TotalTime>
  <Words>958</Words>
  <Application>Microsoft Macintosh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Statistical Analysis for Monte Carlo Simulations</vt:lpstr>
      <vt:lpstr>Markov Chains</vt:lpstr>
      <vt:lpstr>The Monte Carlo methods we will learn about are largely Markov Chains</vt:lpstr>
      <vt:lpstr>Example Code</vt:lpstr>
      <vt:lpstr>Example Code continued</vt:lpstr>
      <vt:lpstr>Exercise #1</vt:lpstr>
      <vt:lpstr>Calculating properties</vt:lpstr>
      <vt:lpstr>Calculating properties</vt:lpstr>
      <vt:lpstr>Two commonly used methods of handling this</vt:lpstr>
      <vt:lpstr>Blocking method</vt:lpstr>
      <vt:lpstr>Blocking method example (courtesy C. Umrigar)</vt:lpstr>
      <vt:lpstr>Direct calculation of autocorrelation function</vt:lpstr>
      <vt:lpstr>Exercise #2</vt:lpstr>
      <vt:lpstr>Exercise #3</vt:lpstr>
      <vt:lpstr>Digression on ergodicity</vt:lpstr>
      <vt:lpstr>Exercise #4</vt:lpstr>
      <vt:lpstr>A set of advice from a D. Ceperely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Monte Carlo Simulations</dc:title>
  <dc:creator>Microsoft Office User</dc:creator>
  <cp:lastModifiedBy>Microsoft Office User</cp:lastModifiedBy>
  <cp:revision>21</cp:revision>
  <cp:lastPrinted>2017-07-11T15:08:32Z</cp:lastPrinted>
  <dcterms:created xsi:type="dcterms:W3CDTF">2017-07-10T06:07:06Z</dcterms:created>
  <dcterms:modified xsi:type="dcterms:W3CDTF">2019-07-29T13:21:34Z</dcterms:modified>
</cp:coreProperties>
</file>