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0" r:id="rId9"/>
    <p:sldId id="266" r:id="rId10"/>
    <p:sldId id="261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6"/>
    <p:restoredTop sz="79213"/>
  </p:normalViewPr>
  <p:slideViewPr>
    <p:cSldViewPr snapToGrid="0" snapToObjects="1">
      <p:cViewPr varScale="1">
        <p:scale>
          <a:sx n="63" d="100"/>
          <a:sy n="63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3295B-C7FA-D349-A388-00CDC1337E5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4F68B-F9AE-4947-8E6B-66D5C055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Will attempt to present everything so that it can be completed with no prior knowledge</a:t>
            </a:r>
          </a:p>
          <a:p>
            <a:pPr lvl="1"/>
            <a:r>
              <a:rPr lang="en-US" dirty="0"/>
              <a:t>However, let’s take some time to sort into groups, Groups of roughly 3 tend to work well, if possible, try to have at least 1 person experienced with python and one experienced with QMC in each group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4F68B-F9AE-4947-8E6B-66D5C0557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4F68B-F9AE-4947-8E6B-66D5C0557F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5C6B-A908-AE46-8BD9-33C5D356F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4448F-4995-B445-A577-D314067D9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1727-91E8-B64D-A8ED-EEB8E5FA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6FDD-D8B7-7449-8426-C67D6B55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079F-03F8-6647-829D-55A212D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E2A4-4812-9140-8C09-0BD5BD56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1B469-EB70-B144-B784-7EFAE70B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1D1C-54F5-004A-A75D-BA5A9694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5627-635D-5B42-B43B-F8A66741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6B82-2F84-EF4E-A919-6FCA118E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2DDD9-0F00-4E47-80C2-B98CAEECE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D5BBA-C0C8-1749-A738-6AD07827E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7C3E-D0A6-4F4E-80A1-E78FFE6D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3F60-2D59-7747-A7F2-F1E9097D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F931B-A780-7F4A-8A95-3ABE4894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BA26-8961-B04D-B18E-D1286118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41AE-F50F-514E-88F5-52E1DA04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1D43-D980-994A-AA81-DA19C3A6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2536-483E-4248-BD66-D3E913E2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C644-5FD4-4F40-99AC-57A01B4C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F793-9BB3-674F-A7E4-C8FCD9FB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672A-87B2-D44C-98A3-4BD689A4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6986-528B-3447-AEA2-A674F7F9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9A23-2EFA-B745-8E9C-B1C3CDA3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F8C0-7CCD-A348-B595-CC71F0AA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9D9D-B570-CB4B-9475-F28BC5C1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04BC-752E-2249-A5CC-0BC6119B9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E74F-3949-D546-A333-904E5BCB2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E0B1D-BC32-6B4E-A686-9F978808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FA83-45DB-454E-B0B2-1B03D1E0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9C64-51F2-884B-86F8-5DBAD811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42CF-D9D1-0242-AA99-77C465A5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ECA17-7BB7-284D-AAE2-EAAC4CAC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7FFC0-3434-2B4B-BDB9-34BCE281A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1BCC1-710E-9D4A-A013-489452A11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6C59-594D-FB47-9627-3300A7D14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3823F-F1D2-424B-9468-EFDAB5E2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C8EF7-641E-E048-8FD1-0DEDFA5D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D239-02B4-114E-B3EA-8FA9AD4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3444-CBE6-414C-8AE0-A029A4F9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1CEA9-983F-3F44-9553-691CEB37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C6D40-8C2D-D14F-A3E3-8F673FAB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F1104-EB80-FF40-91A5-B575A86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22652-70A8-0745-8559-2F7B9F96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5C43-61A5-294C-A702-70A07346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C9A9-3C73-F349-9D0B-50D870A9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44AE-47DF-7446-80DE-0ACF63E7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BA06-489A-B34C-A6FB-851AF1A7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042B-E1CF-034A-94B0-2272B117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21B1-AB70-B34E-8413-CB107A70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D4EA-8AF6-E84B-A995-D6E08E63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A868D-3E3A-C847-A257-2C32A151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47CD-8E11-4D49-95BE-1F215588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9C633-AFBA-C04C-9DF9-CDADDC86B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74EE-6839-814B-8F63-015B539DE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DC6E1-C238-CF49-90F5-BC04C226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7D0D3-BB8D-CF49-839C-37C203C0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58066-C3EF-AE4C-A543-6AA27553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CD01B-3751-6B48-AEEF-B6C1971C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28B3-8709-394B-8E08-D72D935D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C8E5-4A6A-7D4A-BA9B-0ADD03F83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B769-7D25-8C43-A90E-FFF746492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A4DC-2727-5B4C-86F9-83153870B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kwagner/StochasticSchool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FDF-B63A-5A42-B3A8-8AA674D4B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Preliminaries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BF00B-8862-6643-ACA1-77E61D4A3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</a:t>
            </a:r>
            <a:r>
              <a:rPr lang="en-US" dirty="0" err="1"/>
              <a:t>Shulenburger</a:t>
            </a:r>
            <a:endParaRPr lang="en-US" dirty="0"/>
          </a:p>
          <a:p>
            <a:r>
              <a:rPr lang="en-US" dirty="0"/>
              <a:t>(adapted from previous school’s presentation by James Shepherd)</a:t>
            </a:r>
          </a:p>
        </p:txBody>
      </p:sp>
    </p:spTree>
    <p:extLst>
      <p:ext uri="{BB962C8B-B14F-4D97-AF65-F5344CB8AC3E}">
        <p14:creationId xmlns:p14="http://schemas.microsoft.com/office/powerpoint/2010/main" val="18784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1"/>
            <a:r>
              <a:rPr lang="en-US" dirty="0"/>
              <a:t>Pandas (data manipulation)</a:t>
            </a:r>
          </a:p>
        </p:txBody>
      </p:sp>
    </p:spTree>
    <p:extLst>
      <p:ext uri="{BB962C8B-B14F-4D97-AF65-F5344CB8AC3E}">
        <p14:creationId xmlns:p14="http://schemas.microsoft.com/office/powerpoint/2010/main" val="155639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1995-8ABD-4C4A-856B-BB3F2EEA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1E9E-4941-8947-AC69-D777D4EF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~$ python</a:t>
            </a:r>
          </a:p>
          <a:p>
            <a:pPr marL="0" indent="0">
              <a:buNone/>
            </a:pPr>
            <a:r>
              <a:rPr lang="en-US" dirty="0"/>
              <a:t>   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   &gt;&gt;&gt; import pandas as pd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npts</a:t>
            </a:r>
            <a:r>
              <a:rPr lang="en-US" dirty="0"/>
              <a:t> = 50</a:t>
            </a:r>
          </a:p>
          <a:p>
            <a:pPr marL="0" indent="0">
              <a:buNone/>
            </a:pPr>
            <a:r>
              <a:rPr lang="en-US" dirty="0"/>
              <a:t>    &gt;&gt;&gt; df={‘a’:</a:t>
            </a:r>
            <a:r>
              <a:rPr lang="en-US" dirty="0" err="1"/>
              <a:t>np.random.random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          ’b’:</a:t>
            </a:r>
            <a:r>
              <a:rPr lang="en-US" dirty="0" err="1"/>
              <a:t>np.random.random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          ‘category’:[‘cat1’]*int(</a:t>
            </a:r>
            <a:r>
              <a:rPr lang="en-US" dirty="0" err="1"/>
              <a:t>npts</a:t>
            </a:r>
            <a:r>
              <a:rPr lang="en-US" dirty="0"/>
              <a:t>/2) + [‘cat2’]*int(</a:t>
            </a:r>
            <a:r>
              <a:rPr lang="en-US" dirty="0" err="1"/>
              <a:t>npts</a:t>
            </a:r>
            <a:r>
              <a:rPr lang="en-US" dirty="0"/>
              <a:t>/2) }</a:t>
            </a:r>
          </a:p>
          <a:p>
            <a:pPr marL="0" indent="0">
              <a:buNone/>
            </a:pPr>
            <a:r>
              <a:rPr lang="en-US" dirty="0"/>
              <a:t>    &gt;&gt;&gt; df=</a:t>
            </a:r>
            <a:r>
              <a:rPr lang="en-US" dirty="0" err="1"/>
              <a:t>pd.DataFrame</a:t>
            </a:r>
            <a:r>
              <a:rPr lang="en-US" dirty="0"/>
              <a:t>(df)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FE8E2-CC74-BB45-925A-ECF159210AFE}"/>
              </a:ext>
            </a:extLst>
          </p:cNvPr>
          <p:cNvSpPr/>
          <p:nvPr/>
        </p:nvSpPr>
        <p:spPr>
          <a:xfrm>
            <a:off x="4830846" y="3244334"/>
            <a:ext cx="253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15460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1"/>
            <a:r>
              <a:rPr lang="en-US" dirty="0"/>
              <a:t>Pandas (data manipulation)</a:t>
            </a:r>
          </a:p>
          <a:p>
            <a:pPr lvl="1"/>
            <a:r>
              <a:rPr lang="en-US" dirty="0"/>
              <a:t>Matplotlib (a 2d plotting library)</a:t>
            </a:r>
          </a:p>
        </p:txBody>
      </p:sp>
    </p:spTree>
    <p:extLst>
      <p:ext uri="{BB962C8B-B14F-4D97-AF65-F5344CB8AC3E}">
        <p14:creationId xmlns:p14="http://schemas.microsoft.com/office/powerpoint/2010/main" val="273450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7E0F-1DC1-8847-A78E-9D300C82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previous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9118-AB67-9B4D-A5DB-82C143E8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   &gt;&gt;&gt; import </a:t>
            </a:r>
            <a:r>
              <a:rPr lang="en-US" sz="1800" dirty="0" err="1"/>
              <a:t>matplotlib.pyplot</a:t>
            </a:r>
            <a:r>
              <a:rPr lang="en-US" sz="1800" dirty="0"/>
              <a:t> as </a:t>
            </a:r>
            <a:r>
              <a:rPr lang="en-US" sz="1800" dirty="0" err="1"/>
              <a:t>plt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&gt;&gt;&gt; </a:t>
            </a:r>
            <a:r>
              <a:rPr lang="en-US" sz="1800" dirty="0" err="1"/>
              <a:t>plt.figure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&gt;&gt;&gt; </a:t>
            </a:r>
            <a:r>
              <a:rPr lang="en-US" sz="1800" dirty="0" err="1"/>
              <a:t>plt.scatter</a:t>
            </a:r>
            <a:r>
              <a:rPr lang="en-US" sz="1800" dirty="0"/>
              <a:t>(‘</a:t>
            </a:r>
            <a:r>
              <a:rPr lang="en-US" sz="1800" dirty="0" err="1"/>
              <a:t>a’,’b’,data</a:t>
            </a:r>
            <a:r>
              <a:rPr lang="en-US" sz="1800" dirty="0"/>
              <a:t>=df)</a:t>
            </a:r>
          </a:p>
          <a:p>
            <a:pPr marL="0" indent="0">
              <a:buNone/>
            </a:pPr>
            <a:r>
              <a:rPr lang="en-US" sz="1800" dirty="0"/>
              <a:t>    &gt;&gt;&gt; </a:t>
            </a:r>
            <a:r>
              <a:rPr lang="en-US" sz="1800" dirty="0" err="1"/>
              <a:t>plt.xlabel</a:t>
            </a:r>
            <a:r>
              <a:rPr lang="en-US" sz="1800" dirty="0"/>
              <a:t>(‘a’); </a:t>
            </a:r>
            <a:r>
              <a:rPr lang="en-US" sz="1800" dirty="0" err="1"/>
              <a:t>plt.ylabel</a:t>
            </a:r>
            <a:r>
              <a:rPr lang="en-US" sz="1800" dirty="0"/>
              <a:t>(‘b’);</a:t>
            </a:r>
          </a:p>
          <a:p>
            <a:pPr marL="0" indent="0">
              <a:buNone/>
            </a:pPr>
            <a:r>
              <a:rPr lang="en-US" sz="1800" dirty="0"/>
              <a:t>    &gt;&gt;&gt; </a:t>
            </a:r>
            <a:r>
              <a:rPr lang="en-US" sz="1800" dirty="0" err="1"/>
              <a:t>plt.savefig</a:t>
            </a:r>
            <a:r>
              <a:rPr lang="en-US" sz="1800" dirty="0"/>
              <a:t>(“scatter.pdf”,</a:t>
            </a:r>
            <a:r>
              <a:rPr lang="en-US" sz="1800" dirty="0" err="1"/>
              <a:t>bbox_inches</a:t>
            </a:r>
            <a:r>
              <a:rPr lang="en-US" sz="1800" dirty="0"/>
              <a:t>=‘tight’)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46458-7783-334B-A956-0ED5691C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543" y="3674673"/>
            <a:ext cx="4003026" cy="305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4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4A9E-2447-9040-8114-DF2CC63D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quick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A878-BC21-2744-BDEA-454EFFE7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plot creation</a:t>
            </a:r>
          </a:p>
          <a:p>
            <a:r>
              <a:rPr lang="en-US" dirty="0" err="1"/>
              <a:t>plt.figure</a:t>
            </a:r>
            <a:r>
              <a:rPr lang="en-US" dirty="0"/>
              <a:t> – creates a canvas</a:t>
            </a:r>
          </a:p>
          <a:p>
            <a:r>
              <a:rPr lang="en-US" dirty="0" err="1"/>
              <a:t>plt.plot</a:t>
            </a:r>
            <a:r>
              <a:rPr lang="en-US" dirty="0"/>
              <a:t> – produces a plot of bivariate data</a:t>
            </a:r>
          </a:p>
          <a:p>
            <a:r>
              <a:rPr lang="en-US" dirty="0" err="1"/>
              <a:t>plt.scatter</a:t>
            </a:r>
            <a:r>
              <a:rPr lang="en-US" dirty="0"/>
              <a:t> – scatter plot</a:t>
            </a:r>
          </a:p>
          <a:p>
            <a:r>
              <a:rPr lang="en-US" dirty="0" err="1"/>
              <a:t>plt.subplots</a:t>
            </a:r>
            <a:r>
              <a:rPr lang="en-US" dirty="0"/>
              <a:t> – return a subplot axes in a grid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simple formatting</a:t>
            </a:r>
          </a:p>
          <a:p>
            <a:r>
              <a:rPr lang="en-US" dirty="0" err="1"/>
              <a:t>plt.xlabel</a:t>
            </a:r>
            <a:r>
              <a:rPr lang="en-US" dirty="0"/>
              <a:t> and </a:t>
            </a:r>
            <a:r>
              <a:rPr lang="en-US" dirty="0" err="1"/>
              <a:t>plt.ylabel</a:t>
            </a:r>
            <a:r>
              <a:rPr lang="en-US" dirty="0"/>
              <a:t> – set axis labels</a:t>
            </a:r>
          </a:p>
          <a:p>
            <a:r>
              <a:rPr lang="en-US" dirty="0" err="1"/>
              <a:t>plt.xlim</a:t>
            </a:r>
            <a:r>
              <a:rPr lang="en-US" dirty="0"/>
              <a:t> and </a:t>
            </a:r>
            <a:r>
              <a:rPr lang="en-US" dirty="0" err="1"/>
              <a:t>plt.ylim</a:t>
            </a:r>
            <a:r>
              <a:rPr lang="en-US" dirty="0"/>
              <a:t> – set axis limits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plt.savefig</a:t>
            </a:r>
            <a:r>
              <a:rPr lang="en-US" dirty="0"/>
              <a:t> – save file</a:t>
            </a:r>
          </a:p>
          <a:p>
            <a:r>
              <a:rPr lang="en-US" dirty="0" err="1"/>
              <a:t>plt.show</a:t>
            </a:r>
            <a:r>
              <a:rPr lang="en-US" dirty="0"/>
              <a:t> – see the plots on screen</a:t>
            </a:r>
          </a:p>
        </p:txBody>
      </p:sp>
    </p:spTree>
    <p:extLst>
      <p:ext uri="{BB962C8B-B14F-4D97-AF65-F5344CB8AC3E}">
        <p14:creationId xmlns:p14="http://schemas.microsoft.com/office/powerpoint/2010/main" val="207430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1"/>
            <a:r>
              <a:rPr lang="en-US" dirty="0"/>
              <a:t>Pandas (data manipulation)</a:t>
            </a:r>
          </a:p>
          <a:p>
            <a:pPr lvl="1"/>
            <a:r>
              <a:rPr lang="en-US" dirty="0"/>
              <a:t>Matplotlib (a 2d plotting library)</a:t>
            </a:r>
          </a:p>
          <a:p>
            <a:pPr lvl="1"/>
            <a:r>
              <a:rPr lang="en-US" dirty="0"/>
              <a:t>Seaborn (interfaces with matplotlib for drawing </a:t>
            </a:r>
            <a:r>
              <a:rPr lang="en-US" dirty="0" err="1"/>
              <a:t>aractive</a:t>
            </a:r>
            <a:r>
              <a:rPr lang="en-US" dirty="0"/>
              <a:t> statistical graphics)</a:t>
            </a:r>
          </a:p>
        </p:txBody>
      </p:sp>
    </p:spTree>
    <p:extLst>
      <p:ext uri="{BB962C8B-B14F-4D97-AF65-F5344CB8AC3E}">
        <p14:creationId xmlns:p14="http://schemas.microsoft.com/office/powerpoint/2010/main" val="183523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A1CC-4F32-6C4A-8AB2-9B92BFA9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previous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AEFE-9B93-8F44-85EC-222B2F71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import seaborn as sea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sea.regplot</a:t>
            </a:r>
            <a:r>
              <a:rPr lang="en-US" dirty="0"/>
              <a:t>(x=‘a’, y=‘b’, data=df)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plt.savefig</a:t>
            </a:r>
            <a:r>
              <a:rPr lang="en-US" dirty="0"/>
              <a:t>(“</a:t>
            </a:r>
            <a:r>
              <a:rPr lang="en-US" dirty="0" err="1"/>
              <a:t>regression.pdf</a:t>
            </a:r>
            <a:r>
              <a:rPr lang="en-US" dirty="0"/>
              <a:t>”, </a:t>
            </a:r>
            <a:r>
              <a:rPr lang="en-US" dirty="0" err="1"/>
              <a:t>bbox_inches</a:t>
            </a:r>
            <a:r>
              <a:rPr lang="en-US" dirty="0"/>
              <a:t>=’tight’)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E1238-EBAA-A94C-AC69-752FA9E4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7" y="3887637"/>
            <a:ext cx="3954117" cy="29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42AE-85A4-9C49-A7A0-A80E62B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Coding in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1E51-7157-FA46-9105-F975C68E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1: Compare exponential evaluation of a random number (interval [1,2]) with a truncated Taylor series</a:t>
            </a:r>
          </a:p>
          <a:p>
            <a:r>
              <a:rPr lang="en-US" dirty="0"/>
              <a:t>Exercise 2: Generate list of points normally distributed in 3d around the origin and return a list of distances to the origin</a:t>
            </a:r>
          </a:p>
          <a:p>
            <a:r>
              <a:rPr lang="en-US" dirty="0"/>
              <a:t>Exercise 3: Monte Carlo evaluation of 𝜋</a:t>
            </a:r>
          </a:p>
        </p:txBody>
      </p:sp>
    </p:spTree>
    <p:extLst>
      <p:ext uri="{BB962C8B-B14F-4D97-AF65-F5344CB8AC3E}">
        <p14:creationId xmlns:p14="http://schemas.microsoft.com/office/powerpoint/2010/main" val="182468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8E0A-FF38-4C4E-A073-8912F682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Exercise 1:Compare exponential evaluation of a random number (interval [1,2]) with a truncated Taylor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76FA-B234-664A-8B32-E0A60B3F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9081"/>
            <a:ext cx="10515600" cy="4351338"/>
          </a:xfrm>
        </p:spPr>
        <p:txBody>
          <a:bodyPr/>
          <a:lstStyle/>
          <a:p>
            <a:r>
              <a:rPr lang="en-US" dirty="0"/>
              <a:t>Explicitly import </a:t>
            </a:r>
            <a:r>
              <a:rPr lang="en-US" dirty="0" err="1"/>
              <a:t>numpy</a:t>
            </a:r>
            <a:r>
              <a:rPr lang="en-US" dirty="0"/>
              <a:t> as np,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r>
              <a:rPr lang="en-US" dirty="0"/>
              <a:t> and </a:t>
            </a:r>
            <a:r>
              <a:rPr lang="en-US" dirty="0" err="1"/>
              <a:t>scipy.special</a:t>
            </a:r>
            <a:endParaRPr lang="en-US" dirty="0"/>
          </a:p>
          <a:p>
            <a:r>
              <a:rPr lang="en-US" dirty="0"/>
              <a:t>Generate a random value with </a:t>
            </a:r>
            <a:r>
              <a:rPr lang="en-US" dirty="0" err="1"/>
              <a:t>np.random.rand</a:t>
            </a:r>
            <a:r>
              <a:rPr lang="en-US" dirty="0"/>
              <a:t>()</a:t>
            </a:r>
          </a:p>
          <a:p>
            <a:r>
              <a:rPr lang="en-US" dirty="0"/>
              <a:t>For Taylor series, use </a:t>
            </a:r>
            <a:r>
              <a:rPr lang="en-US" dirty="0" err="1"/>
              <a:t>sp.special.factorial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and </a:t>
            </a:r>
            <a:r>
              <a:rPr lang="en-US" dirty="0" err="1"/>
              <a:t>np.power</a:t>
            </a:r>
            <a:r>
              <a:rPr lang="en-US" dirty="0"/>
              <a:t>(</a:t>
            </a:r>
            <a:r>
              <a:rPr lang="en-US" dirty="0" err="1"/>
              <a:t>x,i</a:t>
            </a:r>
            <a:r>
              <a:rPr lang="en-US" dirty="0"/>
              <a:t>)</a:t>
            </a:r>
          </a:p>
          <a:p>
            <a:r>
              <a:rPr lang="en-US" dirty="0"/>
              <a:t>Obtain comparison between exp(x) and Taylor series for 10 orders</a:t>
            </a:r>
          </a:p>
          <a:p>
            <a:r>
              <a:rPr lang="en-US" dirty="0"/>
              <a:t>Can use </a:t>
            </a:r>
            <a:r>
              <a:rPr lang="en-US" dirty="0" err="1"/>
              <a:t>np.sum</a:t>
            </a:r>
            <a:r>
              <a:rPr lang="en-US" dirty="0"/>
              <a:t>(array) and </a:t>
            </a:r>
            <a:r>
              <a:rPr lang="en-US" dirty="0" err="1"/>
              <a:t>np.multiply</a:t>
            </a:r>
            <a:r>
              <a:rPr lang="en-US" dirty="0"/>
              <a:t>(array1,array2)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FB373-4550-F347-96BE-176EF77160EE}"/>
                  </a:ext>
                </a:extLst>
              </p:cNvPr>
              <p:cNvSpPr txBox="1"/>
              <p:nvPr/>
            </p:nvSpPr>
            <p:spPr>
              <a:xfrm>
                <a:off x="3903259" y="1759156"/>
                <a:ext cx="3302758" cy="87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FB373-4550-F347-96BE-176EF771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59" y="1759156"/>
                <a:ext cx="3302758" cy="871457"/>
              </a:xfrm>
              <a:prstGeom prst="rect">
                <a:avLst/>
              </a:prstGeom>
              <a:blipFill>
                <a:blip r:embed="rId2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14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5271-FF68-5844-93DB-302FAFB3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scipy.special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n=10</a:t>
            </a:r>
          </a:p>
          <a:p>
            <a:pPr marL="0" indent="0">
              <a:buNone/>
            </a:pPr>
            <a:r>
              <a:rPr lang="en-US" dirty="0"/>
              <a:t>estimates=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n,dtype</a:t>
            </a:r>
            <a:r>
              <a:rPr lang="en-US" dirty="0"/>
              <a:t>='float64')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np.random.random</a:t>
            </a:r>
            <a:r>
              <a:rPr lang="en-US" dirty="0"/>
              <a:t>()+1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0" indent="0">
              <a:buNone/>
            </a:pPr>
            <a:r>
              <a:rPr lang="en-US" dirty="0"/>
              <a:t>    d=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c=1.0/</a:t>
            </a:r>
            <a:r>
              <a:rPr lang="en-US" dirty="0" err="1"/>
              <a:t>sp.special.factorial</a:t>
            </a:r>
            <a:r>
              <a:rPr lang="en-US" dirty="0"/>
              <a:t>(d)</a:t>
            </a:r>
          </a:p>
          <a:p>
            <a:pPr marL="0" indent="0">
              <a:buNone/>
            </a:pPr>
            <a:r>
              <a:rPr lang="en-US" dirty="0"/>
              <a:t>    d=</a:t>
            </a:r>
            <a:r>
              <a:rPr lang="en-US" dirty="0" err="1"/>
              <a:t>np.power</a:t>
            </a:r>
            <a:r>
              <a:rPr lang="en-US" dirty="0"/>
              <a:t>(</a:t>
            </a:r>
            <a:r>
              <a:rPr lang="en-US" dirty="0" err="1"/>
              <a:t>x,d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estimates[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np.multiply</a:t>
            </a:r>
            <a:r>
              <a:rPr lang="en-US" dirty="0"/>
              <a:t>(</a:t>
            </a:r>
            <a:r>
              <a:rPr lang="en-US" dirty="0" err="1"/>
              <a:t>c,d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print("x=",x, "Exp(x)=",</a:t>
            </a:r>
            <a:r>
              <a:rPr lang="en-US" dirty="0" err="1"/>
              <a:t>np.exp</a:t>
            </a:r>
            <a:r>
              <a:rPr lang="en-US" dirty="0"/>
              <a:t>(x))</a:t>
            </a:r>
          </a:p>
          <a:p>
            <a:pPr marL="0" indent="0">
              <a:buNone/>
            </a:pPr>
            <a:r>
              <a:rPr lang="en-US" dirty="0"/>
              <a:t>print(estimates)</a:t>
            </a:r>
          </a:p>
          <a:p>
            <a:pPr marL="0" indent="0">
              <a:buNone/>
            </a:pPr>
            <a:r>
              <a:rPr lang="en-US" dirty="0"/>
              <a:t>print(estimates-</a:t>
            </a:r>
            <a:r>
              <a:rPr lang="en-US" dirty="0" err="1"/>
              <a:t>np.exp</a:t>
            </a:r>
            <a:r>
              <a:rPr lang="en-US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0804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51E5-CB3C-B546-8322-33EBA7D2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0DA-B26B-1F4E-94E1-7F48B2F3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arrangement</a:t>
            </a:r>
          </a:p>
          <a:p>
            <a:r>
              <a:rPr lang="en-US" dirty="0"/>
              <a:t>Have working python (2 or 3), need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pandas, seaborn</a:t>
            </a:r>
          </a:p>
          <a:p>
            <a:pPr lvl="1"/>
            <a:r>
              <a:rPr lang="en-US" dirty="0"/>
              <a:t>Anaconda works well for instance</a:t>
            </a:r>
          </a:p>
          <a:p>
            <a:r>
              <a:rPr lang="en-US" dirty="0"/>
              <a:t>Clone the git repository with materials from the school:</a:t>
            </a:r>
          </a:p>
          <a:p>
            <a:pPr lvl="1"/>
            <a:r>
              <a:rPr lang="en-US" sz="2000" dirty="0"/>
              <a:t>git clone </a:t>
            </a:r>
            <a:r>
              <a:rPr lang="en-US" sz="2000" dirty="0">
                <a:hlinkClick r:id="rId3"/>
              </a:rPr>
              <a:t>https://github.com/lkwagner/StochasticSchool.git</a:t>
            </a:r>
            <a:endParaRPr lang="en-US" sz="2000" dirty="0"/>
          </a:p>
          <a:p>
            <a:pPr lvl="1"/>
            <a:r>
              <a:rPr lang="en-US" sz="2000" dirty="0"/>
              <a:t>Everything from today is in Day1 (update frequently)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2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BA46-1EE3-ED4F-9559-8534D6E3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2: Take an array of positions normally distributed about the origin and return the distance to the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221F-D876-3148-9D2B-EB056987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459"/>
            <a:ext cx="10515600" cy="4102503"/>
          </a:xfrm>
        </p:spPr>
        <p:txBody>
          <a:bodyPr/>
          <a:lstStyle/>
          <a:p>
            <a:r>
              <a:rPr lang="en-US" dirty="0"/>
              <a:t>Array of random points is generated for you (note </a:t>
            </a:r>
            <a:r>
              <a:rPr lang="en-US" dirty="0" err="1"/>
              <a:t>randn</a:t>
            </a:r>
            <a:r>
              <a:rPr lang="en-US" dirty="0"/>
              <a:t> instead of random)</a:t>
            </a:r>
          </a:p>
          <a:p>
            <a:r>
              <a:rPr lang="en-US" dirty="0"/>
              <a:t>Will need to use </a:t>
            </a:r>
            <a:r>
              <a:rPr lang="en-US" dirty="0" err="1"/>
              <a:t>numpy.sqrt</a:t>
            </a:r>
            <a:endParaRPr lang="en-US" dirty="0"/>
          </a:p>
          <a:p>
            <a:r>
              <a:rPr lang="en-US" dirty="0"/>
              <a:t>Can take advantage of </a:t>
            </a:r>
            <a:r>
              <a:rPr lang="en-US" dirty="0" err="1"/>
              <a:t>numpy.sum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=n)</a:t>
            </a:r>
          </a:p>
          <a:p>
            <a:pPr lvl="1"/>
            <a:r>
              <a:rPr lang="en-US" dirty="0"/>
              <a:t>For a given value of n, sums over the </a:t>
            </a:r>
            <a:r>
              <a:rPr lang="en-US" dirty="0" err="1"/>
              <a:t>n’th</a:t>
            </a:r>
            <a:r>
              <a:rPr lang="en-US" dirty="0"/>
              <a:t> </a:t>
            </a:r>
            <a:r>
              <a:rPr lang="en-US" dirty="0" err="1"/>
              <a:t>indes</a:t>
            </a:r>
            <a:r>
              <a:rPr lang="en-US" dirty="0"/>
              <a:t> of the array x</a:t>
            </a:r>
          </a:p>
          <a:p>
            <a:pPr lvl="1"/>
            <a:r>
              <a:rPr lang="en-US" dirty="0"/>
              <a:t>In the case of the example, the 0</a:t>
            </a:r>
            <a:r>
              <a:rPr lang="en-US" baseline="30000" dirty="0"/>
              <a:t>th</a:t>
            </a:r>
            <a:r>
              <a:rPr lang="en-US" dirty="0"/>
              <a:t> index is the points, and the 1</a:t>
            </a:r>
            <a:r>
              <a:rPr lang="en-US" baseline="30000" dirty="0"/>
              <a:t>st</a:t>
            </a:r>
            <a:r>
              <a:rPr lang="en-US" dirty="0"/>
              <a:t> index is the positions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1AF-158B-034E-B489-020A7DCF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46308"/>
            <a:ext cx="8768862" cy="62358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npts</a:t>
            </a:r>
            <a:r>
              <a:rPr lang="en-US" dirty="0"/>
              <a:t>=10</a:t>
            </a:r>
          </a:p>
          <a:p>
            <a:pPr marL="0" indent="0">
              <a:buNone/>
            </a:pPr>
            <a:r>
              <a:rPr lang="en-US" dirty="0"/>
              <a:t>pos=</a:t>
            </a:r>
            <a:r>
              <a:rPr lang="en-US" dirty="0" err="1"/>
              <a:t>np.random.randn</a:t>
            </a:r>
            <a:r>
              <a:rPr lang="en-US" dirty="0"/>
              <a:t>(npts,3)</a:t>
            </a:r>
          </a:p>
          <a:p>
            <a:pPr marL="0" indent="0">
              <a:buNone/>
            </a:pPr>
            <a:r>
              <a:rPr lang="en-US" dirty="0"/>
              <a:t>#pos holds </a:t>
            </a:r>
            <a:r>
              <a:rPr lang="en-US" dirty="0" err="1"/>
              <a:t>npts</a:t>
            </a:r>
            <a:r>
              <a:rPr lang="en-US" dirty="0"/>
              <a:t> points in 3 dimensions where </a:t>
            </a:r>
            <a:r>
              <a:rPr lang="en-US" dirty="0" err="1"/>
              <a:t>x,y</a:t>
            </a:r>
            <a:r>
              <a:rPr lang="en-US" dirty="0"/>
              <a:t> and z are chosen</a:t>
            </a:r>
          </a:p>
          <a:p>
            <a:pPr marL="0" indent="0">
              <a:buNone/>
            </a:pPr>
            <a:r>
              <a:rPr lang="en-US" dirty="0"/>
              <a:t>#as normally distributed around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#want to find the distance form the origin for each point in a new array </a:t>
            </a:r>
            <a:r>
              <a:rPr lang="en-US" dirty="0" err="1"/>
              <a:t>dist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dist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np.sum</a:t>
            </a:r>
            <a:r>
              <a:rPr lang="en-US" dirty="0"/>
              <a:t>(pos**2,axis=1))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#alternative solution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dist2=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dist2[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sp.linalg.norm</a:t>
            </a:r>
            <a:r>
              <a:rPr lang="en-US" dirty="0"/>
              <a:t>(pos[</a:t>
            </a:r>
            <a:r>
              <a:rPr lang="en-US" dirty="0" err="1"/>
              <a:t>i</a:t>
            </a:r>
            <a:r>
              <a:rPr lang="en-US" dirty="0"/>
              <a:t>,:])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print(dist2)</a:t>
            </a:r>
          </a:p>
        </p:txBody>
      </p:sp>
    </p:spTree>
    <p:extLst>
      <p:ext uri="{BB962C8B-B14F-4D97-AF65-F5344CB8AC3E}">
        <p14:creationId xmlns:p14="http://schemas.microsoft.com/office/powerpoint/2010/main" val="258980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EBB9-5872-5240-9DCB-A6F2355D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3:Monte Carlo evaluation of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9E06-1807-274D-8EE9-869EB082E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the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𝑐𝑖𝑟𝑐𝑙𝑒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𝑠𝑞𝑢𝑎𝑟𝑒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by randomly sampling points inside a square and counting how many end up inside a circle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9E06-1807-274D-8EE9-869EB082E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877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04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B63C-9C69-3445-A189-CEF8CF6E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np; 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scipy.stats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nsamples</a:t>
            </a:r>
            <a:r>
              <a:rPr lang="en-US" dirty="0"/>
              <a:t>=18 # number of sample sizes</a:t>
            </a:r>
          </a:p>
          <a:p>
            <a:pPr marL="0" indent="0">
              <a:buNone/>
            </a:pPr>
            <a:r>
              <a:rPr lang="en-US" dirty="0"/>
              <a:t>estimate=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nsamples</a:t>
            </a:r>
            <a:r>
              <a:rPr lang="en-US" dirty="0"/>
              <a:t>)*1.0 # data arrays</a:t>
            </a:r>
          </a:p>
          <a:p>
            <a:pPr marL="0" indent="0">
              <a:buNone/>
            </a:pPr>
            <a:r>
              <a:rPr lang="en-US" dirty="0"/>
              <a:t>error=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nsamples</a:t>
            </a:r>
            <a:r>
              <a:rPr lang="en-US" dirty="0"/>
              <a:t>)*1.0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j in 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nsamples</a:t>
            </a:r>
            <a:r>
              <a:rPr lang="en-US" dirty="0"/>
              <a:t>)+1: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npts</a:t>
            </a:r>
            <a:r>
              <a:rPr lang="en-US" dirty="0"/>
              <a:t>=</a:t>
            </a:r>
            <a:r>
              <a:rPr lang="en-US" dirty="0" err="1"/>
              <a:t>np.power</a:t>
            </a:r>
            <a:r>
              <a:rPr lang="en-US" dirty="0"/>
              <a:t>(2,j) # double sampling points each time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acircle</a:t>
            </a:r>
            <a:r>
              <a:rPr lang="en-US" dirty="0"/>
              <a:t>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pts=</a:t>
            </a:r>
            <a:r>
              <a:rPr lang="en-US" dirty="0" err="1"/>
              <a:t>np.random.rand</a:t>
            </a:r>
            <a:r>
              <a:rPr lang="en-US" dirty="0"/>
              <a:t>(npts,2)*2.0-1.0 # generate points inside unit square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(pts)):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scipy.linalg.norm</a:t>
            </a:r>
            <a:r>
              <a:rPr lang="en-US" dirty="0"/>
              <a:t>(pts[</a:t>
            </a:r>
            <a:r>
              <a:rPr lang="en-US" dirty="0" err="1"/>
              <a:t>i</a:t>
            </a:r>
            <a:r>
              <a:rPr lang="en-US" dirty="0"/>
              <a:t>]) &lt; 1.0: # points inside the unit circle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acircle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]=1</a:t>
            </a:r>
          </a:p>
          <a:p>
            <a:pPr marL="0" indent="0">
              <a:buNone/>
            </a:pPr>
            <a:r>
              <a:rPr lang="en-US" dirty="0"/>
              <a:t>    estimate[j-1]=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acircle</a:t>
            </a:r>
            <a:r>
              <a:rPr lang="en-US" dirty="0"/>
              <a:t>)*4.0</a:t>
            </a:r>
          </a:p>
          <a:p>
            <a:pPr marL="0" indent="0">
              <a:buNone/>
            </a:pPr>
            <a:r>
              <a:rPr lang="en-US" dirty="0"/>
              <a:t>    error[j-1]=</a:t>
            </a:r>
            <a:r>
              <a:rPr lang="en-US" dirty="0" err="1"/>
              <a:t>sp.stats.sem</a:t>
            </a:r>
            <a:r>
              <a:rPr lang="en-US" dirty="0"/>
              <a:t>(</a:t>
            </a:r>
            <a:r>
              <a:rPr lang="en-US" dirty="0" err="1"/>
              <a:t>acircle</a:t>
            </a:r>
            <a:r>
              <a:rPr lang="en-US" dirty="0"/>
              <a:t>)*4.0</a:t>
            </a:r>
          </a:p>
          <a:p>
            <a:pPr marL="0" indent="0">
              <a:buNone/>
            </a:pPr>
            <a:r>
              <a:rPr lang="en-US" dirty="0"/>
              <a:t>    print (estimate[j-1], "+/-", error[j-1])</a:t>
            </a:r>
          </a:p>
        </p:txBody>
      </p:sp>
    </p:spTree>
    <p:extLst>
      <p:ext uri="{BB962C8B-B14F-4D97-AF65-F5344CB8AC3E}">
        <p14:creationId xmlns:p14="http://schemas.microsoft.com/office/powerpoint/2010/main" val="7288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1731-B54D-5149-81FF-F99F844C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use python throughout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64DA-F90C-3C45-86CE-22FC09B9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a few basic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Exercises to solve in groups</a:t>
            </a:r>
          </a:p>
        </p:txBody>
      </p:sp>
    </p:spTree>
    <p:extLst>
      <p:ext uri="{BB962C8B-B14F-4D97-AF65-F5344CB8AC3E}">
        <p14:creationId xmlns:p14="http://schemas.microsoft.com/office/powerpoint/2010/main" val="153069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2"/>
            <a:r>
              <a:rPr lang="en-US" dirty="0"/>
              <a:t>Class: </a:t>
            </a:r>
            <a:r>
              <a:rPr lang="en-US" dirty="0" err="1"/>
              <a:t>numpy.ndarray</a:t>
            </a:r>
            <a:r>
              <a:rPr lang="en-US" dirty="0"/>
              <a:t> – a multidimensional container</a:t>
            </a:r>
          </a:p>
          <a:p>
            <a:pPr lvl="2"/>
            <a:r>
              <a:rPr lang="en-US" dirty="0"/>
              <a:t>Function: </a:t>
            </a:r>
            <a:r>
              <a:rPr lang="en-US" dirty="0" err="1"/>
              <a:t>numpy.array</a:t>
            </a:r>
            <a:r>
              <a:rPr lang="en-US" dirty="0"/>
              <a:t>() – turns a list into an array</a:t>
            </a:r>
          </a:p>
          <a:p>
            <a:pPr lvl="2"/>
            <a:r>
              <a:rPr lang="en-US" dirty="0"/>
              <a:t>Method: </a:t>
            </a:r>
            <a:r>
              <a:rPr lang="en-US" dirty="0" err="1"/>
              <a:t>numpy.ndarray.max</a:t>
            </a:r>
            <a:r>
              <a:rPr lang="en-US" dirty="0"/>
              <a:t> – finds max of an array</a:t>
            </a:r>
          </a:p>
          <a:p>
            <a:pPr lvl="2"/>
            <a:r>
              <a:rPr lang="en-US" dirty="0"/>
              <a:t>Etc.</a:t>
            </a:r>
          </a:p>
          <a:p>
            <a:pPr lvl="2"/>
            <a:r>
              <a:rPr lang="en-US" dirty="0"/>
              <a:t>Powerful N-dimensional array object (</a:t>
            </a:r>
            <a:r>
              <a:rPr lang="en-US" dirty="0" err="1"/>
              <a:t>ndarray</a:t>
            </a:r>
            <a:r>
              <a:rPr lang="en-US" dirty="0"/>
              <a:t> or array)</a:t>
            </a:r>
          </a:p>
          <a:p>
            <a:pPr lvl="2"/>
            <a:r>
              <a:rPr lang="en-US" dirty="0"/>
              <a:t>Linear algebra, Fourier transform, and random number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71714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A69F-B7EB-C349-BE6D-0FC387A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4415-65A2-1E47-9D67-68A6C09F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~$ python</a:t>
            </a:r>
          </a:p>
          <a:p>
            <a:pPr marL="0" indent="0">
              <a:buNone/>
            </a:pPr>
            <a:r>
              <a:rPr lang="en-US" dirty="0"/>
              <a:t>   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   &gt;&gt;&gt; a = </a:t>
            </a:r>
            <a:r>
              <a:rPr lang="en-US" dirty="0" err="1"/>
              <a:t>np.array</a:t>
            </a:r>
            <a:r>
              <a:rPr lang="en-US" dirty="0"/>
              <a:t>([2,3,4])</a:t>
            </a:r>
          </a:p>
          <a:p>
            <a:pPr marL="0" indent="0">
              <a:buNone/>
            </a:pPr>
            <a:r>
              <a:rPr lang="en-US" dirty="0"/>
              <a:t>    &gt;&gt;&gt; a</a:t>
            </a:r>
          </a:p>
          <a:p>
            <a:pPr marL="0" indent="0">
              <a:buNone/>
            </a:pPr>
            <a:r>
              <a:rPr lang="en-US" dirty="0"/>
              <a:t>    array([2, 3, 4])</a:t>
            </a:r>
          </a:p>
          <a:p>
            <a:pPr marL="0" indent="0">
              <a:buNone/>
            </a:pPr>
            <a:r>
              <a:rPr lang="en-US" dirty="0"/>
              <a:t>    &gt;&gt;&gt; print(a)</a:t>
            </a:r>
          </a:p>
          <a:p>
            <a:pPr marL="0" indent="0">
              <a:buNone/>
            </a:pPr>
            <a:r>
              <a:rPr lang="en-US" dirty="0"/>
              <a:t>    [2,3,4]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49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A69F-B7EB-C349-BE6D-0FC387A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4415-65A2-1E47-9D67-68A6C09F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~$ python</a:t>
            </a:r>
          </a:p>
          <a:p>
            <a:pPr marL="0" indent="0">
              <a:buNone/>
            </a:pPr>
            <a:r>
              <a:rPr lang="en-US" dirty="0"/>
              <a:t>   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   &gt;&gt;&gt; b = </a:t>
            </a:r>
            <a:r>
              <a:rPr lang="en-US" dirty="0" err="1"/>
              <a:t>np.array</a:t>
            </a:r>
            <a:r>
              <a:rPr lang="en-US" dirty="0"/>
              <a:t>([[1.2, 3.5, 5.1],[1.2, 3.5, 5.2]])</a:t>
            </a:r>
          </a:p>
          <a:p>
            <a:pPr marL="0" indent="0">
              <a:buNone/>
            </a:pPr>
            <a:r>
              <a:rPr lang="en-US" dirty="0"/>
              <a:t>    &gt;&gt;&gt; print(b)</a:t>
            </a:r>
          </a:p>
          <a:p>
            <a:pPr marL="0" indent="0">
              <a:buNone/>
            </a:pPr>
            <a:r>
              <a:rPr lang="en-US" dirty="0"/>
              <a:t>    [[ 1.2  3.5  5.1]</a:t>
            </a:r>
          </a:p>
          <a:p>
            <a:pPr marL="0" indent="0">
              <a:buNone/>
            </a:pPr>
            <a:r>
              <a:rPr lang="en-US" dirty="0"/>
              <a:t>     [ 1.2  3.5  5.2]]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b.shape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(2, 3)    </a:t>
            </a:r>
          </a:p>
        </p:txBody>
      </p:sp>
    </p:spTree>
    <p:extLst>
      <p:ext uri="{BB962C8B-B14F-4D97-AF65-F5344CB8AC3E}">
        <p14:creationId xmlns:p14="http://schemas.microsoft.com/office/powerpoint/2010/main" val="304359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601-ACA7-7F41-B587-9F7AD14F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quick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042-CC19-314E-B22F-829D11D1E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array creation </a:t>
            </a:r>
          </a:p>
          <a:p>
            <a:r>
              <a:rPr lang="en-US" dirty="0" err="1"/>
              <a:t>np.random.randn</a:t>
            </a:r>
            <a:r>
              <a:rPr lang="en-US" dirty="0"/>
              <a:t> – normally distributed random numbers </a:t>
            </a:r>
          </a:p>
          <a:p>
            <a:r>
              <a:rPr lang="en-US" dirty="0" err="1"/>
              <a:t>np.zeros</a:t>
            </a:r>
            <a:r>
              <a:rPr lang="en-US" dirty="0"/>
              <a:t> – an array of zeros</a:t>
            </a:r>
          </a:p>
          <a:p>
            <a:r>
              <a:rPr lang="en-US" dirty="0" err="1"/>
              <a:t>np.arange</a:t>
            </a:r>
            <a:r>
              <a:rPr lang="en-US" dirty="0"/>
              <a:t> – sequential array starting at 0 and going to n-1</a:t>
            </a:r>
          </a:p>
          <a:p>
            <a:r>
              <a:rPr lang="en-US" dirty="0" err="1"/>
              <a:t>np.newaxis</a:t>
            </a:r>
            <a:r>
              <a:rPr lang="en-US" dirty="0"/>
              <a:t> – increase dimension of array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math </a:t>
            </a:r>
          </a:p>
          <a:p>
            <a:r>
              <a:rPr lang="en-US" dirty="0" err="1"/>
              <a:t>np.sqrt</a:t>
            </a:r>
            <a:r>
              <a:rPr lang="en-US" dirty="0"/>
              <a:t> – square root</a:t>
            </a:r>
          </a:p>
          <a:p>
            <a:r>
              <a:rPr lang="en-US" dirty="0" err="1"/>
              <a:t>np.exp</a:t>
            </a:r>
            <a:r>
              <a:rPr lang="en-US" dirty="0"/>
              <a:t> – exponential function</a:t>
            </a:r>
          </a:p>
          <a:p>
            <a:r>
              <a:rPr lang="en-US" dirty="0" err="1"/>
              <a:t>np.outer</a:t>
            </a:r>
            <a:r>
              <a:rPr lang="en-US" dirty="0"/>
              <a:t> – outer product for vectors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statistics </a:t>
            </a:r>
          </a:p>
          <a:p>
            <a:r>
              <a:rPr lang="en-US" dirty="0" err="1"/>
              <a:t>np.sum</a:t>
            </a:r>
            <a:r>
              <a:rPr lang="en-US" dirty="0"/>
              <a:t> – sum of elements</a:t>
            </a:r>
          </a:p>
          <a:p>
            <a:r>
              <a:rPr lang="en-US" dirty="0" err="1"/>
              <a:t>np.mean</a:t>
            </a:r>
            <a:r>
              <a:rPr lang="en-US" dirty="0"/>
              <a:t> – average</a:t>
            </a:r>
          </a:p>
          <a:p>
            <a:r>
              <a:rPr lang="en-US" dirty="0" err="1"/>
              <a:t>np.std</a:t>
            </a:r>
            <a:r>
              <a:rPr lang="en-US" dirty="0"/>
              <a:t> – standard deviation </a:t>
            </a:r>
          </a:p>
        </p:txBody>
      </p:sp>
    </p:spTree>
    <p:extLst>
      <p:ext uri="{BB962C8B-B14F-4D97-AF65-F5344CB8AC3E}">
        <p14:creationId xmlns:p14="http://schemas.microsoft.com/office/powerpoint/2010/main" val="107557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2"/>
            <a:r>
              <a:rPr lang="en-US" dirty="0"/>
              <a:t>More linear algebra, integration, interpolation, special functions, FFT, signal and image processing, ODE solvers and more</a:t>
            </a:r>
          </a:p>
        </p:txBody>
      </p:sp>
    </p:spTree>
    <p:extLst>
      <p:ext uri="{BB962C8B-B14F-4D97-AF65-F5344CB8AC3E}">
        <p14:creationId xmlns:p14="http://schemas.microsoft.com/office/powerpoint/2010/main" val="375777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41A8E-DE22-D04D-9E35-23C2F3FB8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9" y="328846"/>
            <a:ext cx="8411446" cy="6200308"/>
          </a:xfrm>
        </p:spPr>
      </p:pic>
    </p:spTree>
    <p:extLst>
      <p:ext uri="{BB962C8B-B14F-4D97-AF65-F5344CB8AC3E}">
        <p14:creationId xmlns:p14="http://schemas.microsoft.com/office/powerpoint/2010/main" val="11412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1563</Words>
  <Application>Microsoft Macintosh PowerPoint</Application>
  <PresentationFormat>Widescreen</PresentationFormat>
  <Paragraphs>193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Python Preliminaries</vt:lpstr>
      <vt:lpstr>Pre - preliminaries</vt:lpstr>
      <vt:lpstr>Will use python throughout the week</vt:lpstr>
      <vt:lpstr>Part 1: Basic Libraries</vt:lpstr>
      <vt:lpstr>Numpy example</vt:lpstr>
      <vt:lpstr>Numpy example</vt:lpstr>
      <vt:lpstr>Numpy quick functionality</vt:lpstr>
      <vt:lpstr>Part 1: Basic Libraries</vt:lpstr>
      <vt:lpstr>PowerPoint Presentation</vt:lpstr>
      <vt:lpstr>Part 1: Basic Libraries</vt:lpstr>
      <vt:lpstr>Pandas example</vt:lpstr>
      <vt:lpstr>Part 1: Basic Libraries</vt:lpstr>
      <vt:lpstr>Continuing previous example</vt:lpstr>
      <vt:lpstr>Matplotlib quick functionality</vt:lpstr>
      <vt:lpstr>Part 1: Basic Libraries</vt:lpstr>
      <vt:lpstr>Continuing previous example</vt:lpstr>
      <vt:lpstr>Part 2: Coding in groups</vt:lpstr>
      <vt:lpstr>Exercise 1:Compare exponential evaluation of a random number (interval [1,2]) with a truncated Taylor series</vt:lpstr>
      <vt:lpstr>PowerPoint Presentation</vt:lpstr>
      <vt:lpstr>Exercise 2: Take an array of positions normally distributed about the origin and return the distance to the origin</vt:lpstr>
      <vt:lpstr>PowerPoint Presentation</vt:lpstr>
      <vt:lpstr>Exercise 3:Monte Carlo evaluation of 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Preliminaries</dc:title>
  <dc:creator>Microsoft Office User</dc:creator>
  <cp:lastModifiedBy>Microsoft Office User</cp:lastModifiedBy>
  <cp:revision>14</cp:revision>
  <cp:lastPrinted>2019-07-29T06:15:28Z</cp:lastPrinted>
  <dcterms:created xsi:type="dcterms:W3CDTF">2019-07-29T03:34:24Z</dcterms:created>
  <dcterms:modified xsi:type="dcterms:W3CDTF">2019-07-29T13:27:52Z</dcterms:modified>
</cp:coreProperties>
</file>