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1" autoAdjust="0"/>
    <p:restoredTop sz="87859" autoAdjust="0"/>
  </p:normalViewPr>
  <p:slideViewPr>
    <p:cSldViewPr snapToGrid="0">
      <p:cViewPr>
        <p:scale>
          <a:sx n="73" d="100"/>
          <a:sy n="73" d="100"/>
        </p:scale>
        <p:origin x="10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F78136-B17A-4A7C-BC59-9161A1BF5F7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A9EC118-8585-4EE3-8423-4D594B97E4E4}">
      <dgm:prSet/>
      <dgm:spPr/>
      <dgm:t>
        <a:bodyPr/>
        <a:lstStyle/>
        <a:p>
          <a:r>
            <a:rPr lang="en-US" baseline="0"/>
            <a:t>Interest in Prediction Models</a:t>
          </a:r>
          <a:endParaRPr lang="en-US"/>
        </a:p>
      </dgm:t>
    </dgm:pt>
    <dgm:pt modelId="{B34CAC6E-F1D8-42C6-AC3E-C1D2AFC12017}" type="parTrans" cxnId="{AC49E8E8-7E1E-4ABA-BBEA-583B963FB870}">
      <dgm:prSet/>
      <dgm:spPr/>
      <dgm:t>
        <a:bodyPr/>
        <a:lstStyle/>
        <a:p>
          <a:endParaRPr lang="en-US"/>
        </a:p>
      </dgm:t>
    </dgm:pt>
    <dgm:pt modelId="{FBAC8171-5574-4DC1-8E11-0BF10FEEF129}" type="sibTrans" cxnId="{AC49E8E8-7E1E-4ABA-BBEA-583B963FB870}">
      <dgm:prSet/>
      <dgm:spPr/>
      <dgm:t>
        <a:bodyPr/>
        <a:lstStyle/>
        <a:p>
          <a:endParaRPr lang="en-US"/>
        </a:p>
      </dgm:t>
    </dgm:pt>
    <dgm:pt modelId="{F2FBC639-CFF1-428A-B253-7B80101D7955}">
      <dgm:prSet/>
      <dgm:spPr/>
      <dgm:t>
        <a:bodyPr/>
        <a:lstStyle/>
        <a:p>
          <a:r>
            <a:rPr lang="en-US" baseline="0"/>
            <a:t>NBA Consistency</a:t>
          </a:r>
          <a:endParaRPr lang="en-US"/>
        </a:p>
      </dgm:t>
    </dgm:pt>
    <dgm:pt modelId="{7BA44A36-3782-4936-A44E-0045F989D264}" type="parTrans" cxnId="{354C548B-06F5-4BF8-B367-DFE2322666AF}">
      <dgm:prSet/>
      <dgm:spPr/>
      <dgm:t>
        <a:bodyPr/>
        <a:lstStyle/>
        <a:p>
          <a:endParaRPr lang="en-US"/>
        </a:p>
      </dgm:t>
    </dgm:pt>
    <dgm:pt modelId="{45E5D6E3-2782-4B1A-9691-50B2EC4D64DF}" type="sibTrans" cxnId="{354C548B-06F5-4BF8-B367-DFE2322666AF}">
      <dgm:prSet/>
      <dgm:spPr/>
      <dgm:t>
        <a:bodyPr/>
        <a:lstStyle/>
        <a:p>
          <a:endParaRPr lang="en-US"/>
        </a:p>
      </dgm:t>
    </dgm:pt>
    <dgm:pt modelId="{67D83076-F9B0-4A30-A408-FEAFAAEF27FA}">
      <dgm:prSet/>
      <dgm:spPr/>
      <dgm:t>
        <a:bodyPr/>
        <a:lstStyle/>
        <a:p>
          <a:r>
            <a:rPr lang="en-US" baseline="0"/>
            <a:t>Various Applications</a:t>
          </a:r>
          <a:endParaRPr lang="en-US"/>
        </a:p>
      </dgm:t>
    </dgm:pt>
    <dgm:pt modelId="{B2A0DBF3-1DA2-4517-9F87-EB473BB53A67}" type="parTrans" cxnId="{D4940D66-2923-4B0E-BD3E-84B5A763B185}">
      <dgm:prSet/>
      <dgm:spPr/>
      <dgm:t>
        <a:bodyPr/>
        <a:lstStyle/>
        <a:p>
          <a:endParaRPr lang="en-US"/>
        </a:p>
      </dgm:t>
    </dgm:pt>
    <dgm:pt modelId="{2C3F2715-B4AD-4CB1-B707-E72074019E8F}" type="sibTrans" cxnId="{D4940D66-2923-4B0E-BD3E-84B5A763B185}">
      <dgm:prSet/>
      <dgm:spPr/>
      <dgm:t>
        <a:bodyPr/>
        <a:lstStyle/>
        <a:p>
          <a:endParaRPr lang="en-US"/>
        </a:p>
      </dgm:t>
    </dgm:pt>
    <dgm:pt modelId="{C371606E-F7E8-475D-B532-499C97B06E0F}" type="pres">
      <dgm:prSet presAssocID="{04F78136-B17A-4A7C-BC59-9161A1BF5F78}" presName="root" presStyleCnt="0">
        <dgm:presLayoutVars>
          <dgm:dir/>
          <dgm:resizeHandles val="exact"/>
        </dgm:presLayoutVars>
      </dgm:prSet>
      <dgm:spPr/>
    </dgm:pt>
    <dgm:pt modelId="{75F8CCDA-35BE-4CE1-AF0E-47C6952E1FBF}" type="pres">
      <dgm:prSet presAssocID="{EA9EC118-8585-4EE3-8423-4D594B97E4E4}" presName="compNode" presStyleCnt="0"/>
      <dgm:spPr/>
    </dgm:pt>
    <dgm:pt modelId="{250A7BB6-1B3C-4A96-8639-3ECB4E368DCC}" type="pres">
      <dgm:prSet presAssocID="{EA9EC118-8585-4EE3-8423-4D594B97E4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483F3B6-C122-49FF-B2F8-C931C65EB83F}" type="pres">
      <dgm:prSet presAssocID="{EA9EC118-8585-4EE3-8423-4D594B97E4E4}" presName="spaceRect" presStyleCnt="0"/>
      <dgm:spPr/>
    </dgm:pt>
    <dgm:pt modelId="{895AA82F-0990-4F82-AF71-44E2F70AF87D}" type="pres">
      <dgm:prSet presAssocID="{EA9EC118-8585-4EE3-8423-4D594B97E4E4}" presName="textRect" presStyleLbl="revTx" presStyleIdx="0" presStyleCnt="3">
        <dgm:presLayoutVars>
          <dgm:chMax val="1"/>
          <dgm:chPref val="1"/>
        </dgm:presLayoutVars>
      </dgm:prSet>
      <dgm:spPr/>
    </dgm:pt>
    <dgm:pt modelId="{C810FCE2-F71F-46B1-BA70-43730A2F3DFA}" type="pres">
      <dgm:prSet presAssocID="{FBAC8171-5574-4DC1-8E11-0BF10FEEF129}" presName="sibTrans" presStyleCnt="0"/>
      <dgm:spPr/>
    </dgm:pt>
    <dgm:pt modelId="{7146B4AE-F73B-4C67-844C-6CBD5781103D}" type="pres">
      <dgm:prSet presAssocID="{F2FBC639-CFF1-428A-B253-7B80101D7955}" presName="compNode" presStyleCnt="0"/>
      <dgm:spPr/>
    </dgm:pt>
    <dgm:pt modelId="{C8964D69-442C-4A91-BC78-C81C2EFA134B}" type="pres">
      <dgm:prSet presAssocID="{F2FBC639-CFF1-428A-B253-7B80101D79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7EA731E7-7C9C-4F20-B129-69EBA38B29C7}" type="pres">
      <dgm:prSet presAssocID="{F2FBC639-CFF1-428A-B253-7B80101D7955}" presName="spaceRect" presStyleCnt="0"/>
      <dgm:spPr/>
    </dgm:pt>
    <dgm:pt modelId="{C1B75868-1428-47BA-9013-8246E9FC3CDC}" type="pres">
      <dgm:prSet presAssocID="{F2FBC639-CFF1-428A-B253-7B80101D7955}" presName="textRect" presStyleLbl="revTx" presStyleIdx="1" presStyleCnt="3">
        <dgm:presLayoutVars>
          <dgm:chMax val="1"/>
          <dgm:chPref val="1"/>
        </dgm:presLayoutVars>
      </dgm:prSet>
      <dgm:spPr/>
    </dgm:pt>
    <dgm:pt modelId="{ECD8842B-7BD1-4C97-9642-51E0E8BF62EF}" type="pres">
      <dgm:prSet presAssocID="{45E5D6E3-2782-4B1A-9691-50B2EC4D64DF}" presName="sibTrans" presStyleCnt="0"/>
      <dgm:spPr/>
    </dgm:pt>
    <dgm:pt modelId="{CE9FA781-E8DC-483C-B859-4D164D06296C}" type="pres">
      <dgm:prSet presAssocID="{67D83076-F9B0-4A30-A408-FEAFAAEF27FA}" presName="compNode" presStyleCnt="0"/>
      <dgm:spPr/>
    </dgm:pt>
    <dgm:pt modelId="{49E6E3B9-709C-4CC7-872F-644C7398458E}" type="pres">
      <dgm:prSet presAssocID="{67D83076-F9B0-4A30-A408-FEAFAAEF27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lderSearch"/>
        </a:ext>
      </dgm:extLst>
    </dgm:pt>
    <dgm:pt modelId="{C2482F7B-9329-4DF8-8F9D-D9715FF204BE}" type="pres">
      <dgm:prSet presAssocID="{67D83076-F9B0-4A30-A408-FEAFAAEF27FA}" presName="spaceRect" presStyleCnt="0"/>
      <dgm:spPr/>
    </dgm:pt>
    <dgm:pt modelId="{4999D212-9084-4808-AAF1-E15C15E29B77}" type="pres">
      <dgm:prSet presAssocID="{67D83076-F9B0-4A30-A408-FEAFAAEF27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5DDC34-D7DC-492E-80EE-7EA9C057E12C}" type="presOf" srcId="{F2FBC639-CFF1-428A-B253-7B80101D7955}" destId="{C1B75868-1428-47BA-9013-8246E9FC3CDC}" srcOrd="0" destOrd="0" presId="urn:microsoft.com/office/officeart/2018/2/layout/IconLabelList"/>
    <dgm:cxn modelId="{D4940D66-2923-4B0E-BD3E-84B5A763B185}" srcId="{04F78136-B17A-4A7C-BC59-9161A1BF5F78}" destId="{67D83076-F9B0-4A30-A408-FEAFAAEF27FA}" srcOrd="2" destOrd="0" parTransId="{B2A0DBF3-1DA2-4517-9F87-EB473BB53A67}" sibTransId="{2C3F2715-B4AD-4CB1-B707-E72074019E8F}"/>
    <dgm:cxn modelId="{D48D3E7A-B8C2-49A3-93B9-640CFA15E54A}" type="presOf" srcId="{EA9EC118-8585-4EE3-8423-4D594B97E4E4}" destId="{895AA82F-0990-4F82-AF71-44E2F70AF87D}" srcOrd="0" destOrd="0" presId="urn:microsoft.com/office/officeart/2018/2/layout/IconLabelList"/>
    <dgm:cxn modelId="{354C548B-06F5-4BF8-B367-DFE2322666AF}" srcId="{04F78136-B17A-4A7C-BC59-9161A1BF5F78}" destId="{F2FBC639-CFF1-428A-B253-7B80101D7955}" srcOrd="1" destOrd="0" parTransId="{7BA44A36-3782-4936-A44E-0045F989D264}" sibTransId="{45E5D6E3-2782-4B1A-9691-50B2EC4D64DF}"/>
    <dgm:cxn modelId="{1CD85795-D67F-4FC5-96FD-B0102AAF3ED3}" type="presOf" srcId="{04F78136-B17A-4A7C-BC59-9161A1BF5F78}" destId="{C371606E-F7E8-475D-B532-499C97B06E0F}" srcOrd="0" destOrd="0" presId="urn:microsoft.com/office/officeart/2018/2/layout/IconLabelList"/>
    <dgm:cxn modelId="{AC49E8E8-7E1E-4ABA-BBEA-583B963FB870}" srcId="{04F78136-B17A-4A7C-BC59-9161A1BF5F78}" destId="{EA9EC118-8585-4EE3-8423-4D594B97E4E4}" srcOrd="0" destOrd="0" parTransId="{B34CAC6E-F1D8-42C6-AC3E-C1D2AFC12017}" sibTransId="{FBAC8171-5574-4DC1-8E11-0BF10FEEF129}"/>
    <dgm:cxn modelId="{2DB3FCEB-E6F9-4AA7-AEA9-D413852FD3AE}" type="presOf" srcId="{67D83076-F9B0-4A30-A408-FEAFAAEF27FA}" destId="{4999D212-9084-4808-AAF1-E15C15E29B77}" srcOrd="0" destOrd="0" presId="urn:microsoft.com/office/officeart/2018/2/layout/IconLabelList"/>
    <dgm:cxn modelId="{FDCE7BE2-E73C-470A-BE65-356CF3EA2035}" type="presParOf" srcId="{C371606E-F7E8-475D-B532-499C97B06E0F}" destId="{75F8CCDA-35BE-4CE1-AF0E-47C6952E1FBF}" srcOrd="0" destOrd="0" presId="urn:microsoft.com/office/officeart/2018/2/layout/IconLabelList"/>
    <dgm:cxn modelId="{9817FA28-8168-434F-8337-189F48C68164}" type="presParOf" srcId="{75F8CCDA-35BE-4CE1-AF0E-47C6952E1FBF}" destId="{250A7BB6-1B3C-4A96-8639-3ECB4E368DCC}" srcOrd="0" destOrd="0" presId="urn:microsoft.com/office/officeart/2018/2/layout/IconLabelList"/>
    <dgm:cxn modelId="{937250B5-F176-42AF-A6DD-8E440A5D65E6}" type="presParOf" srcId="{75F8CCDA-35BE-4CE1-AF0E-47C6952E1FBF}" destId="{E483F3B6-C122-49FF-B2F8-C931C65EB83F}" srcOrd="1" destOrd="0" presId="urn:microsoft.com/office/officeart/2018/2/layout/IconLabelList"/>
    <dgm:cxn modelId="{68D16ECD-A47D-4B9A-8D39-626E849E6248}" type="presParOf" srcId="{75F8CCDA-35BE-4CE1-AF0E-47C6952E1FBF}" destId="{895AA82F-0990-4F82-AF71-44E2F70AF87D}" srcOrd="2" destOrd="0" presId="urn:microsoft.com/office/officeart/2018/2/layout/IconLabelList"/>
    <dgm:cxn modelId="{82F91559-B4BB-4C30-8FCB-2CC520223E2B}" type="presParOf" srcId="{C371606E-F7E8-475D-B532-499C97B06E0F}" destId="{C810FCE2-F71F-46B1-BA70-43730A2F3DFA}" srcOrd="1" destOrd="0" presId="urn:microsoft.com/office/officeart/2018/2/layout/IconLabelList"/>
    <dgm:cxn modelId="{E0760DA7-54E6-4090-944C-0A070B36A06B}" type="presParOf" srcId="{C371606E-F7E8-475D-B532-499C97B06E0F}" destId="{7146B4AE-F73B-4C67-844C-6CBD5781103D}" srcOrd="2" destOrd="0" presId="urn:microsoft.com/office/officeart/2018/2/layout/IconLabelList"/>
    <dgm:cxn modelId="{25316811-6618-4705-B218-558E207BEADE}" type="presParOf" srcId="{7146B4AE-F73B-4C67-844C-6CBD5781103D}" destId="{C8964D69-442C-4A91-BC78-C81C2EFA134B}" srcOrd="0" destOrd="0" presId="urn:microsoft.com/office/officeart/2018/2/layout/IconLabelList"/>
    <dgm:cxn modelId="{FF5C9347-4AFD-4FC0-9804-8503BFCCEB2C}" type="presParOf" srcId="{7146B4AE-F73B-4C67-844C-6CBD5781103D}" destId="{7EA731E7-7C9C-4F20-B129-69EBA38B29C7}" srcOrd="1" destOrd="0" presId="urn:microsoft.com/office/officeart/2018/2/layout/IconLabelList"/>
    <dgm:cxn modelId="{8C294DC6-8AE8-4F74-BA91-46A60B0A3ADE}" type="presParOf" srcId="{7146B4AE-F73B-4C67-844C-6CBD5781103D}" destId="{C1B75868-1428-47BA-9013-8246E9FC3CDC}" srcOrd="2" destOrd="0" presId="urn:microsoft.com/office/officeart/2018/2/layout/IconLabelList"/>
    <dgm:cxn modelId="{4FC81874-AADF-4B89-95F4-2D6BE0554FAE}" type="presParOf" srcId="{C371606E-F7E8-475D-B532-499C97B06E0F}" destId="{ECD8842B-7BD1-4C97-9642-51E0E8BF62EF}" srcOrd="3" destOrd="0" presId="urn:microsoft.com/office/officeart/2018/2/layout/IconLabelList"/>
    <dgm:cxn modelId="{7C6C015F-1957-4D81-BB84-0D880BCB5728}" type="presParOf" srcId="{C371606E-F7E8-475D-B532-499C97B06E0F}" destId="{CE9FA781-E8DC-483C-B859-4D164D06296C}" srcOrd="4" destOrd="0" presId="urn:microsoft.com/office/officeart/2018/2/layout/IconLabelList"/>
    <dgm:cxn modelId="{8737C34F-DFB9-4D7C-B3FA-C0A6B3382A69}" type="presParOf" srcId="{CE9FA781-E8DC-483C-B859-4D164D06296C}" destId="{49E6E3B9-709C-4CC7-872F-644C7398458E}" srcOrd="0" destOrd="0" presId="urn:microsoft.com/office/officeart/2018/2/layout/IconLabelList"/>
    <dgm:cxn modelId="{77FA5076-0FCC-40AE-9091-9B0CEF62D84E}" type="presParOf" srcId="{CE9FA781-E8DC-483C-B859-4D164D06296C}" destId="{C2482F7B-9329-4DF8-8F9D-D9715FF204BE}" srcOrd="1" destOrd="0" presId="urn:microsoft.com/office/officeart/2018/2/layout/IconLabelList"/>
    <dgm:cxn modelId="{AB40776E-3E75-46BE-AB02-07D7661B74C7}" type="presParOf" srcId="{CE9FA781-E8DC-483C-B859-4D164D06296C}" destId="{4999D212-9084-4808-AAF1-E15C15E29B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643F2-41E4-488C-A08E-267B51980A1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E714A9-4343-49CA-A05A-FA76D7E94D99}">
      <dgm:prSet/>
      <dgm:spPr/>
      <dgm:t>
        <a:bodyPr/>
        <a:lstStyle/>
        <a:p>
          <a:r>
            <a:rPr lang="en-US" baseline="0"/>
            <a:t>Points Per Game</a:t>
          </a:r>
          <a:endParaRPr lang="en-US"/>
        </a:p>
      </dgm:t>
    </dgm:pt>
    <dgm:pt modelId="{5AB36F1D-9B2A-4A94-9A2D-3142B05EAA93}" type="parTrans" cxnId="{713ECCC5-F7F0-419A-91EB-33AE7B5750E7}">
      <dgm:prSet/>
      <dgm:spPr/>
      <dgm:t>
        <a:bodyPr/>
        <a:lstStyle/>
        <a:p>
          <a:endParaRPr lang="en-US"/>
        </a:p>
      </dgm:t>
    </dgm:pt>
    <dgm:pt modelId="{19305C46-19D0-44D4-8B01-423F762D67EB}" type="sibTrans" cxnId="{713ECCC5-F7F0-419A-91EB-33AE7B5750E7}">
      <dgm:prSet/>
      <dgm:spPr/>
      <dgm:t>
        <a:bodyPr/>
        <a:lstStyle/>
        <a:p>
          <a:endParaRPr lang="en-US"/>
        </a:p>
      </dgm:t>
    </dgm:pt>
    <dgm:pt modelId="{A58BD6D4-7BD8-40AC-B38C-377B8678B6D5}">
      <dgm:prSet/>
      <dgm:spPr/>
      <dgm:t>
        <a:bodyPr/>
        <a:lstStyle/>
        <a:p>
          <a:r>
            <a:rPr lang="en-US" baseline="0"/>
            <a:t>Points Per Game last 3 games</a:t>
          </a:r>
          <a:endParaRPr lang="en-US"/>
        </a:p>
      </dgm:t>
    </dgm:pt>
    <dgm:pt modelId="{D8C58D09-BE3B-43B2-9B75-F91A4015BF2F}" type="parTrans" cxnId="{DEB9D92B-73B9-47C8-A699-04FAD2F41809}">
      <dgm:prSet/>
      <dgm:spPr/>
      <dgm:t>
        <a:bodyPr/>
        <a:lstStyle/>
        <a:p>
          <a:endParaRPr lang="en-US"/>
        </a:p>
      </dgm:t>
    </dgm:pt>
    <dgm:pt modelId="{E26DE4DE-EE31-4078-AAEF-5576BB9F1CB6}" type="sibTrans" cxnId="{DEB9D92B-73B9-47C8-A699-04FAD2F41809}">
      <dgm:prSet/>
      <dgm:spPr/>
      <dgm:t>
        <a:bodyPr/>
        <a:lstStyle/>
        <a:p>
          <a:endParaRPr lang="en-US"/>
        </a:p>
      </dgm:t>
    </dgm:pt>
    <dgm:pt modelId="{6B29FEAF-DF7B-48BE-8F17-B8A4EF0084B9}">
      <dgm:prSet/>
      <dgm:spPr/>
      <dgm:t>
        <a:bodyPr/>
        <a:lstStyle/>
        <a:p>
          <a:r>
            <a:rPr lang="en-US" baseline="0"/>
            <a:t>Opponent Defensive strength</a:t>
          </a:r>
          <a:endParaRPr lang="en-US"/>
        </a:p>
      </dgm:t>
    </dgm:pt>
    <dgm:pt modelId="{9A9EEBD6-0FF5-44ED-A7FD-3A590EACCF6A}" type="parTrans" cxnId="{B752A5EC-8FB6-454D-B786-CBE8CD55C1FB}">
      <dgm:prSet/>
      <dgm:spPr/>
      <dgm:t>
        <a:bodyPr/>
        <a:lstStyle/>
        <a:p>
          <a:endParaRPr lang="en-US"/>
        </a:p>
      </dgm:t>
    </dgm:pt>
    <dgm:pt modelId="{61B86CB3-2859-4797-8153-55EA045C702E}" type="sibTrans" cxnId="{B752A5EC-8FB6-454D-B786-CBE8CD55C1FB}">
      <dgm:prSet/>
      <dgm:spPr/>
      <dgm:t>
        <a:bodyPr/>
        <a:lstStyle/>
        <a:p>
          <a:endParaRPr lang="en-US"/>
        </a:p>
      </dgm:t>
    </dgm:pt>
    <dgm:pt modelId="{0BC9C5B6-0684-4A5A-9327-B89DECDA962D}">
      <dgm:prSet/>
      <dgm:spPr/>
      <dgm:t>
        <a:bodyPr/>
        <a:lstStyle/>
        <a:p>
          <a:r>
            <a:rPr lang="en-US" baseline="0"/>
            <a:t>Average Minutes Per Game</a:t>
          </a:r>
          <a:endParaRPr lang="en-US"/>
        </a:p>
      </dgm:t>
    </dgm:pt>
    <dgm:pt modelId="{D5A4A75D-4209-446F-909F-DDF6B5D0979D}" type="parTrans" cxnId="{B98B866C-ACED-4EB7-B351-2A820196324A}">
      <dgm:prSet/>
      <dgm:spPr/>
      <dgm:t>
        <a:bodyPr/>
        <a:lstStyle/>
        <a:p>
          <a:endParaRPr lang="en-US"/>
        </a:p>
      </dgm:t>
    </dgm:pt>
    <dgm:pt modelId="{ACA313B4-A995-4DF4-AE11-53D6D1B2B366}" type="sibTrans" cxnId="{B98B866C-ACED-4EB7-B351-2A820196324A}">
      <dgm:prSet/>
      <dgm:spPr/>
      <dgm:t>
        <a:bodyPr/>
        <a:lstStyle/>
        <a:p>
          <a:endParaRPr lang="en-US"/>
        </a:p>
      </dgm:t>
    </dgm:pt>
    <dgm:pt modelId="{E75F792B-1966-4175-BF08-C96D5F2C7302}" type="pres">
      <dgm:prSet presAssocID="{575643F2-41E4-488C-A08E-267B51980A1C}" presName="linear" presStyleCnt="0">
        <dgm:presLayoutVars>
          <dgm:animLvl val="lvl"/>
          <dgm:resizeHandles val="exact"/>
        </dgm:presLayoutVars>
      </dgm:prSet>
      <dgm:spPr/>
    </dgm:pt>
    <dgm:pt modelId="{8FAC518A-CF29-4DDB-82C9-857226799001}" type="pres">
      <dgm:prSet presAssocID="{A9E714A9-4343-49CA-A05A-FA76D7E94D9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45DC139-5652-49E7-974A-01EB7EFF0E41}" type="pres">
      <dgm:prSet presAssocID="{19305C46-19D0-44D4-8B01-423F762D67EB}" presName="spacer" presStyleCnt="0"/>
      <dgm:spPr/>
    </dgm:pt>
    <dgm:pt modelId="{623ECABF-7C17-4C82-A56F-8A4F685FAEA3}" type="pres">
      <dgm:prSet presAssocID="{A58BD6D4-7BD8-40AC-B38C-377B8678B6D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565AF1-605C-48FF-BE87-63FA1089C58B}" type="pres">
      <dgm:prSet presAssocID="{E26DE4DE-EE31-4078-AAEF-5576BB9F1CB6}" presName="spacer" presStyleCnt="0"/>
      <dgm:spPr/>
    </dgm:pt>
    <dgm:pt modelId="{D75D3372-05BB-4F66-97D7-968332E73A92}" type="pres">
      <dgm:prSet presAssocID="{6B29FEAF-DF7B-48BE-8F17-B8A4EF0084B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8A6529-50A8-4FE8-A2FD-993371202BB8}" type="pres">
      <dgm:prSet presAssocID="{61B86CB3-2859-4797-8153-55EA045C702E}" presName="spacer" presStyleCnt="0"/>
      <dgm:spPr/>
    </dgm:pt>
    <dgm:pt modelId="{7EC34686-E197-4CB3-AF0E-545083AF435E}" type="pres">
      <dgm:prSet presAssocID="{0BC9C5B6-0684-4A5A-9327-B89DECDA962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EB9D92B-73B9-47C8-A699-04FAD2F41809}" srcId="{575643F2-41E4-488C-A08E-267B51980A1C}" destId="{A58BD6D4-7BD8-40AC-B38C-377B8678B6D5}" srcOrd="1" destOrd="0" parTransId="{D8C58D09-BE3B-43B2-9B75-F91A4015BF2F}" sibTransId="{E26DE4DE-EE31-4078-AAEF-5576BB9F1CB6}"/>
    <dgm:cxn modelId="{F55B593A-130D-4026-AE3E-5B3CCC88398E}" type="presOf" srcId="{6B29FEAF-DF7B-48BE-8F17-B8A4EF0084B9}" destId="{D75D3372-05BB-4F66-97D7-968332E73A92}" srcOrd="0" destOrd="0" presId="urn:microsoft.com/office/officeart/2005/8/layout/vList2"/>
    <dgm:cxn modelId="{B98B866C-ACED-4EB7-B351-2A820196324A}" srcId="{575643F2-41E4-488C-A08E-267B51980A1C}" destId="{0BC9C5B6-0684-4A5A-9327-B89DECDA962D}" srcOrd="3" destOrd="0" parTransId="{D5A4A75D-4209-446F-909F-DDF6B5D0979D}" sibTransId="{ACA313B4-A995-4DF4-AE11-53D6D1B2B366}"/>
    <dgm:cxn modelId="{7E132082-80ED-4F5D-A5EF-DE58BD278871}" type="presOf" srcId="{575643F2-41E4-488C-A08E-267B51980A1C}" destId="{E75F792B-1966-4175-BF08-C96D5F2C7302}" srcOrd="0" destOrd="0" presId="urn:microsoft.com/office/officeart/2005/8/layout/vList2"/>
    <dgm:cxn modelId="{A1400FB7-6EF6-4C26-8981-E61643958423}" type="presOf" srcId="{0BC9C5B6-0684-4A5A-9327-B89DECDA962D}" destId="{7EC34686-E197-4CB3-AF0E-545083AF435E}" srcOrd="0" destOrd="0" presId="urn:microsoft.com/office/officeart/2005/8/layout/vList2"/>
    <dgm:cxn modelId="{713ECCC5-F7F0-419A-91EB-33AE7B5750E7}" srcId="{575643F2-41E4-488C-A08E-267B51980A1C}" destId="{A9E714A9-4343-49CA-A05A-FA76D7E94D99}" srcOrd="0" destOrd="0" parTransId="{5AB36F1D-9B2A-4A94-9A2D-3142B05EAA93}" sibTransId="{19305C46-19D0-44D4-8B01-423F762D67EB}"/>
    <dgm:cxn modelId="{693CA0D4-632E-48C3-8136-C48CCAAB9396}" type="presOf" srcId="{A9E714A9-4343-49CA-A05A-FA76D7E94D99}" destId="{8FAC518A-CF29-4DDB-82C9-857226799001}" srcOrd="0" destOrd="0" presId="urn:microsoft.com/office/officeart/2005/8/layout/vList2"/>
    <dgm:cxn modelId="{D97A04E0-D39F-418E-B605-F23C7165FD26}" type="presOf" srcId="{A58BD6D4-7BD8-40AC-B38C-377B8678B6D5}" destId="{623ECABF-7C17-4C82-A56F-8A4F685FAEA3}" srcOrd="0" destOrd="0" presId="urn:microsoft.com/office/officeart/2005/8/layout/vList2"/>
    <dgm:cxn modelId="{B752A5EC-8FB6-454D-B786-CBE8CD55C1FB}" srcId="{575643F2-41E4-488C-A08E-267B51980A1C}" destId="{6B29FEAF-DF7B-48BE-8F17-B8A4EF0084B9}" srcOrd="2" destOrd="0" parTransId="{9A9EEBD6-0FF5-44ED-A7FD-3A590EACCF6A}" sibTransId="{61B86CB3-2859-4797-8153-55EA045C702E}"/>
    <dgm:cxn modelId="{7A8841EC-8705-4C52-ACDB-9E35B7FF7CA3}" type="presParOf" srcId="{E75F792B-1966-4175-BF08-C96D5F2C7302}" destId="{8FAC518A-CF29-4DDB-82C9-857226799001}" srcOrd="0" destOrd="0" presId="urn:microsoft.com/office/officeart/2005/8/layout/vList2"/>
    <dgm:cxn modelId="{9A50BF15-1615-4BA1-8B99-DB75D3149CB2}" type="presParOf" srcId="{E75F792B-1966-4175-BF08-C96D5F2C7302}" destId="{445DC139-5652-49E7-974A-01EB7EFF0E41}" srcOrd="1" destOrd="0" presId="urn:microsoft.com/office/officeart/2005/8/layout/vList2"/>
    <dgm:cxn modelId="{0D7ACAA0-2DDB-49D7-85EA-398C16CB080E}" type="presParOf" srcId="{E75F792B-1966-4175-BF08-C96D5F2C7302}" destId="{623ECABF-7C17-4C82-A56F-8A4F685FAEA3}" srcOrd="2" destOrd="0" presId="urn:microsoft.com/office/officeart/2005/8/layout/vList2"/>
    <dgm:cxn modelId="{03AB77BB-3C35-49DD-867B-52A0508E4B74}" type="presParOf" srcId="{E75F792B-1966-4175-BF08-C96D5F2C7302}" destId="{EB565AF1-605C-48FF-BE87-63FA1089C58B}" srcOrd="3" destOrd="0" presId="urn:microsoft.com/office/officeart/2005/8/layout/vList2"/>
    <dgm:cxn modelId="{7DE8F5AD-9359-4164-A947-4FFBE53C8DFF}" type="presParOf" srcId="{E75F792B-1966-4175-BF08-C96D5F2C7302}" destId="{D75D3372-05BB-4F66-97D7-968332E73A92}" srcOrd="4" destOrd="0" presId="urn:microsoft.com/office/officeart/2005/8/layout/vList2"/>
    <dgm:cxn modelId="{B1153C0F-8110-47F3-BCFC-262742FD3059}" type="presParOf" srcId="{E75F792B-1966-4175-BF08-C96D5F2C7302}" destId="{458A6529-50A8-4FE8-A2FD-993371202BB8}" srcOrd="5" destOrd="0" presId="urn:microsoft.com/office/officeart/2005/8/layout/vList2"/>
    <dgm:cxn modelId="{33AC8392-BCEA-4312-A664-07A15E9A4EF2}" type="presParOf" srcId="{E75F792B-1966-4175-BF08-C96D5F2C7302}" destId="{7EC34686-E197-4CB3-AF0E-545083AF435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1307F3-8975-4690-9713-17E71B477EAF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E18CE1-5E90-475F-BEE8-B6BAB14BA0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 of Sports Betting</a:t>
          </a:r>
        </a:p>
      </dgm:t>
    </dgm:pt>
    <dgm:pt modelId="{D418970C-863B-4CAB-BCB5-440A26265AF4}" type="parTrans" cxnId="{9BF56EB4-0FB8-472E-AF18-25792A6CF93F}">
      <dgm:prSet/>
      <dgm:spPr/>
      <dgm:t>
        <a:bodyPr/>
        <a:lstStyle/>
        <a:p>
          <a:endParaRPr lang="en-US"/>
        </a:p>
      </dgm:t>
    </dgm:pt>
    <dgm:pt modelId="{278E9DDB-747D-44B6-9F07-464F8229554A}" type="sibTrans" cxnId="{9BF56EB4-0FB8-472E-AF18-25792A6CF93F}">
      <dgm:prSet/>
      <dgm:spPr/>
      <dgm:t>
        <a:bodyPr/>
        <a:lstStyle/>
        <a:p>
          <a:endParaRPr lang="en-US"/>
        </a:p>
      </dgm:t>
    </dgm:pt>
    <dgm:pt modelId="{E9A02DDE-887F-4867-82B2-32B1C2C8CC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Sportsbook accuracy is usually high</a:t>
          </a:r>
        </a:p>
      </dgm:t>
    </dgm:pt>
    <dgm:pt modelId="{8AEE20CF-56FE-405A-BF50-50FF31FAE8CA}" type="parTrans" cxnId="{D0310AB1-89D6-43DB-97A0-2136D97A6EF3}">
      <dgm:prSet/>
      <dgm:spPr/>
      <dgm:t>
        <a:bodyPr/>
        <a:lstStyle/>
        <a:p>
          <a:endParaRPr lang="en-US"/>
        </a:p>
      </dgm:t>
    </dgm:pt>
    <dgm:pt modelId="{4CF2CAB0-ECBD-4C64-99DA-C80347F35285}" type="sibTrans" cxnId="{D0310AB1-89D6-43DB-97A0-2136D97A6EF3}">
      <dgm:prSet/>
      <dgm:spPr/>
      <dgm:t>
        <a:bodyPr/>
        <a:lstStyle/>
        <a:p>
          <a:endParaRPr lang="en-US"/>
        </a:p>
      </dgm:t>
    </dgm:pt>
    <dgm:pt modelId="{E42DBCC7-6116-4EB3-AF67-5343C892AD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Good way to evaluate model</a:t>
          </a:r>
        </a:p>
      </dgm:t>
    </dgm:pt>
    <dgm:pt modelId="{9A86453C-B7BF-4B7A-867E-9AB19EABB364}" type="parTrans" cxnId="{F55AC3C5-0B42-4104-BEB7-6DC219447419}">
      <dgm:prSet/>
      <dgm:spPr/>
      <dgm:t>
        <a:bodyPr/>
        <a:lstStyle/>
        <a:p>
          <a:endParaRPr lang="en-US"/>
        </a:p>
      </dgm:t>
    </dgm:pt>
    <dgm:pt modelId="{069483CF-CBEB-474E-A316-6BE2F8F95F56}" type="sibTrans" cxnId="{F55AC3C5-0B42-4104-BEB7-6DC219447419}">
      <dgm:prSet/>
      <dgm:spPr/>
      <dgm:t>
        <a:bodyPr/>
        <a:lstStyle/>
        <a:p>
          <a:endParaRPr lang="en-US"/>
        </a:p>
      </dgm:t>
    </dgm:pt>
    <dgm:pt modelId="{5772FA6E-AE5B-4CB2-BE25-4CE04E42C4FA}" type="pres">
      <dgm:prSet presAssocID="{051307F3-8975-4690-9713-17E71B477EAF}" presName="root" presStyleCnt="0">
        <dgm:presLayoutVars>
          <dgm:dir/>
          <dgm:resizeHandles val="exact"/>
        </dgm:presLayoutVars>
      </dgm:prSet>
      <dgm:spPr/>
    </dgm:pt>
    <dgm:pt modelId="{AC94F406-91E2-4DC0-93FE-CE9BF95B7268}" type="pres">
      <dgm:prSet presAssocID="{B7E18CE1-5E90-475F-BEE8-B6BAB14BA0F0}" presName="compNode" presStyleCnt="0"/>
      <dgm:spPr/>
    </dgm:pt>
    <dgm:pt modelId="{3D642A7F-9BA2-451E-BA40-3A137F8D299F}" type="pres">
      <dgm:prSet presAssocID="{B7E18CE1-5E90-475F-BEE8-B6BAB14BA0F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29725F29-F8E6-4B95-A008-98504342C7CD}" type="pres">
      <dgm:prSet presAssocID="{B7E18CE1-5E90-475F-BEE8-B6BAB14BA0F0}" presName="spaceRect" presStyleCnt="0"/>
      <dgm:spPr/>
    </dgm:pt>
    <dgm:pt modelId="{D176CB55-EEEB-4EDD-8DFD-DA2514DE3845}" type="pres">
      <dgm:prSet presAssocID="{B7E18CE1-5E90-475F-BEE8-B6BAB14BA0F0}" presName="textRect" presStyleLbl="revTx" presStyleIdx="0" presStyleCnt="3">
        <dgm:presLayoutVars>
          <dgm:chMax val="1"/>
          <dgm:chPref val="1"/>
        </dgm:presLayoutVars>
      </dgm:prSet>
      <dgm:spPr/>
    </dgm:pt>
    <dgm:pt modelId="{1B82414D-4470-4924-A729-93768961DE5A}" type="pres">
      <dgm:prSet presAssocID="{278E9DDB-747D-44B6-9F07-464F8229554A}" presName="sibTrans" presStyleCnt="0"/>
      <dgm:spPr/>
    </dgm:pt>
    <dgm:pt modelId="{DE6E06A0-8549-4D63-BC1E-B1C81C8F3189}" type="pres">
      <dgm:prSet presAssocID="{E9A02DDE-887F-4867-82B2-32B1C2C8CC45}" presName="compNode" presStyleCnt="0"/>
      <dgm:spPr/>
    </dgm:pt>
    <dgm:pt modelId="{BC6CF269-1692-4269-B8BE-AC055C3CF6AA}" type="pres">
      <dgm:prSet presAssocID="{E9A02DDE-887F-4867-82B2-32B1C2C8CC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08CC261-3B2C-46F2-82C2-0E3E73BC44D2}" type="pres">
      <dgm:prSet presAssocID="{E9A02DDE-887F-4867-82B2-32B1C2C8CC45}" presName="spaceRect" presStyleCnt="0"/>
      <dgm:spPr/>
    </dgm:pt>
    <dgm:pt modelId="{2070FEA8-AC6B-4FA2-8DFC-AD8C964970A7}" type="pres">
      <dgm:prSet presAssocID="{E9A02DDE-887F-4867-82B2-32B1C2C8CC45}" presName="textRect" presStyleLbl="revTx" presStyleIdx="1" presStyleCnt="3">
        <dgm:presLayoutVars>
          <dgm:chMax val="1"/>
          <dgm:chPref val="1"/>
        </dgm:presLayoutVars>
      </dgm:prSet>
      <dgm:spPr/>
    </dgm:pt>
    <dgm:pt modelId="{DF353110-1E38-4A51-8DCA-D4A0A7942BBB}" type="pres">
      <dgm:prSet presAssocID="{4CF2CAB0-ECBD-4C64-99DA-C80347F35285}" presName="sibTrans" presStyleCnt="0"/>
      <dgm:spPr/>
    </dgm:pt>
    <dgm:pt modelId="{2FF91111-3CD5-422F-8BC0-45A2E9E86FE8}" type="pres">
      <dgm:prSet presAssocID="{E42DBCC7-6116-4EB3-AF67-5343C892ADD4}" presName="compNode" presStyleCnt="0"/>
      <dgm:spPr/>
    </dgm:pt>
    <dgm:pt modelId="{86B2CF9F-75ED-48F5-95F8-B72DDE5C76D0}" type="pres">
      <dgm:prSet presAssocID="{E42DBCC7-6116-4EB3-AF67-5343C892AD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0825EBE-7C1E-4664-A7E5-5FBDDB699533}" type="pres">
      <dgm:prSet presAssocID="{E42DBCC7-6116-4EB3-AF67-5343C892ADD4}" presName="spaceRect" presStyleCnt="0"/>
      <dgm:spPr/>
    </dgm:pt>
    <dgm:pt modelId="{D75B2F56-7E5A-4871-9A56-7B3E85C36159}" type="pres">
      <dgm:prSet presAssocID="{E42DBCC7-6116-4EB3-AF67-5343C892ADD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6DC856-9590-4F04-8AE3-94F1E905F7FA}" type="presOf" srcId="{B7E18CE1-5E90-475F-BEE8-B6BAB14BA0F0}" destId="{D176CB55-EEEB-4EDD-8DFD-DA2514DE3845}" srcOrd="0" destOrd="0" presId="urn:microsoft.com/office/officeart/2018/2/layout/IconLabelList"/>
    <dgm:cxn modelId="{8CA35280-A3BE-48BF-B2F6-B23F7465829C}" type="presOf" srcId="{E9A02DDE-887F-4867-82B2-32B1C2C8CC45}" destId="{2070FEA8-AC6B-4FA2-8DFC-AD8C964970A7}" srcOrd="0" destOrd="0" presId="urn:microsoft.com/office/officeart/2018/2/layout/IconLabelList"/>
    <dgm:cxn modelId="{D0310AB1-89D6-43DB-97A0-2136D97A6EF3}" srcId="{051307F3-8975-4690-9713-17E71B477EAF}" destId="{E9A02DDE-887F-4867-82B2-32B1C2C8CC45}" srcOrd="1" destOrd="0" parTransId="{8AEE20CF-56FE-405A-BF50-50FF31FAE8CA}" sibTransId="{4CF2CAB0-ECBD-4C64-99DA-C80347F35285}"/>
    <dgm:cxn modelId="{9BF56EB4-0FB8-472E-AF18-25792A6CF93F}" srcId="{051307F3-8975-4690-9713-17E71B477EAF}" destId="{B7E18CE1-5E90-475F-BEE8-B6BAB14BA0F0}" srcOrd="0" destOrd="0" parTransId="{D418970C-863B-4CAB-BCB5-440A26265AF4}" sibTransId="{278E9DDB-747D-44B6-9F07-464F8229554A}"/>
    <dgm:cxn modelId="{406307C4-D345-4F26-9163-E3122CF925C2}" type="presOf" srcId="{E42DBCC7-6116-4EB3-AF67-5343C892ADD4}" destId="{D75B2F56-7E5A-4871-9A56-7B3E85C36159}" srcOrd="0" destOrd="0" presId="urn:microsoft.com/office/officeart/2018/2/layout/IconLabelList"/>
    <dgm:cxn modelId="{F55AC3C5-0B42-4104-BEB7-6DC219447419}" srcId="{051307F3-8975-4690-9713-17E71B477EAF}" destId="{E42DBCC7-6116-4EB3-AF67-5343C892ADD4}" srcOrd="2" destOrd="0" parTransId="{9A86453C-B7BF-4B7A-867E-9AB19EABB364}" sibTransId="{069483CF-CBEB-474E-A316-6BE2F8F95F56}"/>
    <dgm:cxn modelId="{C7A146D0-4D8D-4077-81D0-C5B0BBF45006}" type="presOf" srcId="{051307F3-8975-4690-9713-17E71B477EAF}" destId="{5772FA6E-AE5B-4CB2-BE25-4CE04E42C4FA}" srcOrd="0" destOrd="0" presId="urn:microsoft.com/office/officeart/2018/2/layout/IconLabelList"/>
    <dgm:cxn modelId="{C221338C-A789-477E-B834-F4603B16CC15}" type="presParOf" srcId="{5772FA6E-AE5B-4CB2-BE25-4CE04E42C4FA}" destId="{AC94F406-91E2-4DC0-93FE-CE9BF95B7268}" srcOrd="0" destOrd="0" presId="urn:microsoft.com/office/officeart/2018/2/layout/IconLabelList"/>
    <dgm:cxn modelId="{4937A633-94A7-41D6-85EA-0929F9452771}" type="presParOf" srcId="{AC94F406-91E2-4DC0-93FE-CE9BF95B7268}" destId="{3D642A7F-9BA2-451E-BA40-3A137F8D299F}" srcOrd="0" destOrd="0" presId="urn:microsoft.com/office/officeart/2018/2/layout/IconLabelList"/>
    <dgm:cxn modelId="{78BF9098-5375-4659-879D-DF9A909D30B0}" type="presParOf" srcId="{AC94F406-91E2-4DC0-93FE-CE9BF95B7268}" destId="{29725F29-F8E6-4B95-A008-98504342C7CD}" srcOrd="1" destOrd="0" presId="urn:microsoft.com/office/officeart/2018/2/layout/IconLabelList"/>
    <dgm:cxn modelId="{D96D89DA-7CC9-415A-8916-4FD0BB902962}" type="presParOf" srcId="{AC94F406-91E2-4DC0-93FE-CE9BF95B7268}" destId="{D176CB55-EEEB-4EDD-8DFD-DA2514DE3845}" srcOrd="2" destOrd="0" presId="urn:microsoft.com/office/officeart/2018/2/layout/IconLabelList"/>
    <dgm:cxn modelId="{DD5DD208-419D-4F88-9E8C-F2EE9A1C7AD7}" type="presParOf" srcId="{5772FA6E-AE5B-4CB2-BE25-4CE04E42C4FA}" destId="{1B82414D-4470-4924-A729-93768961DE5A}" srcOrd="1" destOrd="0" presId="urn:microsoft.com/office/officeart/2018/2/layout/IconLabelList"/>
    <dgm:cxn modelId="{4B20497C-ECF2-477B-BB8E-E2DD4FEFF7F4}" type="presParOf" srcId="{5772FA6E-AE5B-4CB2-BE25-4CE04E42C4FA}" destId="{DE6E06A0-8549-4D63-BC1E-B1C81C8F3189}" srcOrd="2" destOrd="0" presId="urn:microsoft.com/office/officeart/2018/2/layout/IconLabelList"/>
    <dgm:cxn modelId="{8CFA9D40-CF65-4E42-BC0D-9310214DEEBF}" type="presParOf" srcId="{DE6E06A0-8549-4D63-BC1E-B1C81C8F3189}" destId="{BC6CF269-1692-4269-B8BE-AC055C3CF6AA}" srcOrd="0" destOrd="0" presId="urn:microsoft.com/office/officeart/2018/2/layout/IconLabelList"/>
    <dgm:cxn modelId="{31E8D8B1-7242-44CC-BED4-5F2A790C2167}" type="presParOf" srcId="{DE6E06A0-8549-4D63-BC1E-B1C81C8F3189}" destId="{908CC261-3B2C-46F2-82C2-0E3E73BC44D2}" srcOrd="1" destOrd="0" presId="urn:microsoft.com/office/officeart/2018/2/layout/IconLabelList"/>
    <dgm:cxn modelId="{5DA3BF06-EC43-473B-91E3-D0EA71465D36}" type="presParOf" srcId="{DE6E06A0-8549-4D63-BC1E-B1C81C8F3189}" destId="{2070FEA8-AC6B-4FA2-8DFC-AD8C964970A7}" srcOrd="2" destOrd="0" presId="urn:microsoft.com/office/officeart/2018/2/layout/IconLabelList"/>
    <dgm:cxn modelId="{FFC5503D-0E39-471B-A6C7-B20CAF1F7A55}" type="presParOf" srcId="{5772FA6E-AE5B-4CB2-BE25-4CE04E42C4FA}" destId="{DF353110-1E38-4A51-8DCA-D4A0A7942BBB}" srcOrd="3" destOrd="0" presId="urn:microsoft.com/office/officeart/2018/2/layout/IconLabelList"/>
    <dgm:cxn modelId="{111C4CEF-84E8-4191-B3B4-988C9C677031}" type="presParOf" srcId="{5772FA6E-AE5B-4CB2-BE25-4CE04E42C4FA}" destId="{2FF91111-3CD5-422F-8BC0-45A2E9E86FE8}" srcOrd="4" destOrd="0" presId="urn:microsoft.com/office/officeart/2018/2/layout/IconLabelList"/>
    <dgm:cxn modelId="{2953F187-8E21-4D87-80AD-D34FF22CD7B4}" type="presParOf" srcId="{2FF91111-3CD5-422F-8BC0-45A2E9E86FE8}" destId="{86B2CF9F-75ED-48F5-95F8-B72DDE5C76D0}" srcOrd="0" destOrd="0" presId="urn:microsoft.com/office/officeart/2018/2/layout/IconLabelList"/>
    <dgm:cxn modelId="{51B89080-5DA6-4DC9-A80E-8EFCEFCE8ED1}" type="presParOf" srcId="{2FF91111-3CD5-422F-8BC0-45A2E9E86FE8}" destId="{90825EBE-7C1E-4664-A7E5-5FBDDB699533}" srcOrd="1" destOrd="0" presId="urn:microsoft.com/office/officeart/2018/2/layout/IconLabelList"/>
    <dgm:cxn modelId="{FA9213EE-9FFF-41AE-9302-778DACAD47B5}" type="presParOf" srcId="{2FF91111-3CD5-422F-8BC0-45A2E9E86FE8}" destId="{D75B2F56-7E5A-4871-9A56-7B3E85C361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DD5E74-CFD2-470D-BF4D-50E87FC8A6B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5C34509-DCD7-40D7-B60A-BD0800145997}">
      <dgm:prSet/>
      <dgm:spPr/>
      <dgm:t>
        <a:bodyPr/>
        <a:lstStyle/>
        <a:p>
          <a:r>
            <a:rPr lang="en-US" baseline="0"/>
            <a:t>Modeling shows potential in application</a:t>
          </a:r>
          <a:endParaRPr lang="en-US"/>
        </a:p>
      </dgm:t>
    </dgm:pt>
    <dgm:pt modelId="{EA932728-43CF-4070-839B-C64FC67C5F7A}" type="parTrans" cxnId="{5810B282-A58C-46A1-8FF3-07211E06143E}">
      <dgm:prSet/>
      <dgm:spPr/>
      <dgm:t>
        <a:bodyPr/>
        <a:lstStyle/>
        <a:p>
          <a:endParaRPr lang="en-US"/>
        </a:p>
      </dgm:t>
    </dgm:pt>
    <dgm:pt modelId="{CC7704E8-A807-42E1-9C81-40EF3D10F4D6}" type="sibTrans" cxnId="{5810B282-A58C-46A1-8FF3-07211E06143E}">
      <dgm:prSet/>
      <dgm:spPr/>
      <dgm:t>
        <a:bodyPr/>
        <a:lstStyle/>
        <a:p>
          <a:endParaRPr lang="en-US"/>
        </a:p>
      </dgm:t>
    </dgm:pt>
    <dgm:pt modelId="{C53787E7-A193-43CA-AF4E-9D199ECACB53}">
      <dgm:prSet/>
      <dgm:spPr/>
      <dgm:t>
        <a:bodyPr/>
        <a:lstStyle/>
        <a:p>
          <a:r>
            <a:rPr lang="en-US" baseline="0"/>
            <a:t>Future Development</a:t>
          </a:r>
          <a:endParaRPr lang="en-US"/>
        </a:p>
      </dgm:t>
    </dgm:pt>
    <dgm:pt modelId="{90D7BEB2-BA89-4E88-99C3-F4FE4C98BE3F}" type="parTrans" cxnId="{DFE96E2C-B49E-4F86-A622-7703E46781BA}">
      <dgm:prSet/>
      <dgm:spPr/>
      <dgm:t>
        <a:bodyPr/>
        <a:lstStyle/>
        <a:p>
          <a:endParaRPr lang="en-US"/>
        </a:p>
      </dgm:t>
    </dgm:pt>
    <dgm:pt modelId="{C0A4D4EA-3C6D-4698-B537-23559D2AA136}" type="sibTrans" cxnId="{DFE96E2C-B49E-4F86-A622-7703E46781BA}">
      <dgm:prSet/>
      <dgm:spPr/>
      <dgm:t>
        <a:bodyPr/>
        <a:lstStyle/>
        <a:p>
          <a:endParaRPr lang="en-US"/>
        </a:p>
      </dgm:t>
    </dgm:pt>
    <dgm:pt modelId="{1F27E834-BEFD-4F67-81CA-81F2D659B7AF}">
      <dgm:prSet/>
      <dgm:spPr/>
      <dgm:t>
        <a:bodyPr/>
        <a:lstStyle/>
        <a:p>
          <a:r>
            <a:rPr lang="en-US"/>
            <a:t>New Features</a:t>
          </a:r>
        </a:p>
      </dgm:t>
    </dgm:pt>
    <dgm:pt modelId="{9717B9DB-3AA9-438C-9E9A-8825412F9853}" type="parTrans" cxnId="{931A9646-8945-4A4B-884C-6BB1AD152664}">
      <dgm:prSet/>
      <dgm:spPr/>
      <dgm:t>
        <a:bodyPr/>
        <a:lstStyle/>
        <a:p>
          <a:endParaRPr lang="en-US"/>
        </a:p>
      </dgm:t>
    </dgm:pt>
    <dgm:pt modelId="{A29E8F6A-86E7-4F4D-AFE0-FC74B1E4CF5C}" type="sibTrans" cxnId="{931A9646-8945-4A4B-884C-6BB1AD152664}">
      <dgm:prSet/>
      <dgm:spPr/>
      <dgm:t>
        <a:bodyPr/>
        <a:lstStyle/>
        <a:p>
          <a:endParaRPr lang="en-US"/>
        </a:p>
      </dgm:t>
    </dgm:pt>
    <dgm:pt modelId="{180D93D5-3790-427D-8CBF-81660FE418DE}">
      <dgm:prSet/>
      <dgm:spPr/>
      <dgm:t>
        <a:bodyPr/>
        <a:lstStyle/>
        <a:p>
          <a:r>
            <a:rPr lang="en-US"/>
            <a:t>Different Models</a:t>
          </a:r>
        </a:p>
      </dgm:t>
    </dgm:pt>
    <dgm:pt modelId="{9269A18C-CD31-405A-951F-7D2D9B6F87E8}" type="parTrans" cxnId="{DC6BB0F7-A2B9-4DD9-AE9C-0147ACA56CD1}">
      <dgm:prSet/>
      <dgm:spPr/>
      <dgm:t>
        <a:bodyPr/>
        <a:lstStyle/>
        <a:p>
          <a:endParaRPr lang="en-US"/>
        </a:p>
      </dgm:t>
    </dgm:pt>
    <dgm:pt modelId="{B5AFB767-2B0D-47BC-A0FF-229682727B0D}" type="sibTrans" cxnId="{DC6BB0F7-A2B9-4DD9-AE9C-0147ACA56CD1}">
      <dgm:prSet/>
      <dgm:spPr/>
      <dgm:t>
        <a:bodyPr/>
        <a:lstStyle/>
        <a:p>
          <a:endParaRPr lang="en-US"/>
        </a:p>
      </dgm:t>
    </dgm:pt>
    <dgm:pt modelId="{20C25126-967F-4226-A952-92E0FEC56C91}">
      <dgm:prSet/>
      <dgm:spPr/>
      <dgm:t>
        <a:bodyPr/>
        <a:lstStyle/>
        <a:p>
          <a:r>
            <a:rPr lang="en-US"/>
            <a:t>Condensed Data</a:t>
          </a:r>
        </a:p>
      </dgm:t>
    </dgm:pt>
    <dgm:pt modelId="{D132FBDA-9298-42AA-8441-FB58DB534815}" type="parTrans" cxnId="{1F3967D7-7236-4BA3-8A45-75FB021AE50C}">
      <dgm:prSet/>
      <dgm:spPr/>
      <dgm:t>
        <a:bodyPr/>
        <a:lstStyle/>
        <a:p>
          <a:endParaRPr lang="en-US"/>
        </a:p>
      </dgm:t>
    </dgm:pt>
    <dgm:pt modelId="{D5AC1EB2-462F-424E-9625-EDAE16D19403}" type="sibTrans" cxnId="{1F3967D7-7236-4BA3-8A45-75FB021AE50C}">
      <dgm:prSet/>
      <dgm:spPr/>
      <dgm:t>
        <a:bodyPr/>
        <a:lstStyle/>
        <a:p>
          <a:endParaRPr lang="en-US"/>
        </a:p>
      </dgm:t>
    </dgm:pt>
    <dgm:pt modelId="{8FCCB504-A8CA-45E8-8E81-0ECED7D61D41}" type="pres">
      <dgm:prSet presAssocID="{E5DD5E74-CFD2-470D-BF4D-50E87FC8A6B0}" presName="Name0" presStyleCnt="0">
        <dgm:presLayoutVars>
          <dgm:dir/>
          <dgm:animLvl val="lvl"/>
          <dgm:resizeHandles val="exact"/>
        </dgm:presLayoutVars>
      </dgm:prSet>
      <dgm:spPr/>
    </dgm:pt>
    <dgm:pt modelId="{EC0DEA7C-79CD-4FED-A934-E2C96A908979}" type="pres">
      <dgm:prSet presAssocID="{C53787E7-A193-43CA-AF4E-9D199ECACB53}" presName="boxAndChildren" presStyleCnt="0"/>
      <dgm:spPr/>
    </dgm:pt>
    <dgm:pt modelId="{CC0578D3-6455-4549-9DD2-2905203B12BF}" type="pres">
      <dgm:prSet presAssocID="{C53787E7-A193-43CA-AF4E-9D199ECACB53}" presName="parentTextBox" presStyleLbl="node1" presStyleIdx="0" presStyleCnt="2"/>
      <dgm:spPr/>
    </dgm:pt>
    <dgm:pt modelId="{41EFE6C3-5ECC-4244-8B5C-25024C6DCA1B}" type="pres">
      <dgm:prSet presAssocID="{C53787E7-A193-43CA-AF4E-9D199ECACB53}" presName="entireBox" presStyleLbl="node1" presStyleIdx="0" presStyleCnt="2"/>
      <dgm:spPr/>
    </dgm:pt>
    <dgm:pt modelId="{8085E828-57BE-4B56-94B5-20385D766C81}" type="pres">
      <dgm:prSet presAssocID="{C53787E7-A193-43CA-AF4E-9D199ECACB53}" presName="descendantBox" presStyleCnt="0"/>
      <dgm:spPr/>
    </dgm:pt>
    <dgm:pt modelId="{8783D96B-AAB5-43AD-8F01-707467B7E143}" type="pres">
      <dgm:prSet presAssocID="{1F27E834-BEFD-4F67-81CA-81F2D659B7AF}" presName="childTextBox" presStyleLbl="fgAccFollowNode1" presStyleIdx="0" presStyleCnt="3">
        <dgm:presLayoutVars>
          <dgm:bulletEnabled val="1"/>
        </dgm:presLayoutVars>
      </dgm:prSet>
      <dgm:spPr/>
    </dgm:pt>
    <dgm:pt modelId="{089AD044-8851-44FA-A76B-DAFF9BAB730A}" type="pres">
      <dgm:prSet presAssocID="{180D93D5-3790-427D-8CBF-81660FE418DE}" presName="childTextBox" presStyleLbl="fgAccFollowNode1" presStyleIdx="1" presStyleCnt="3">
        <dgm:presLayoutVars>
          <dgm:bulletEnabled val="1"/>
        </dgm:presLayoutVars>
      </dgm:prSet>
      <dgm:spPr/>
    </dgm:pt>
    <dgm:pt modelId="{7E2FED7A-FB6E-40D3-A710-D3753FCEAA2E}" type="pres">
      <dgm:prSet presAssocID="{20C25126-967F-4226-A952-92E0FEC56C91}" presName="childTextBox" presStyleLbl="fgAccFollowNode1" presStyleIdx="2" presStyleCnt="3">
        <dgm:presLayoutVars>
          <dgm:bulletEnabled val="1"/>
        </dgm:presLayoutVars>
      </dgm:prSet>
      <dgm:spPr/>
    </dgm:pt>
    <dgm:pt modelId="{E7805B0C-B8D8-4002-B801-73DA42149FC6}" type="pres">
      <dgm:prSet presAssocID="{CC7704E8-A807-42E1-9C81-40EF3D10F4D6}" presName="sp" presStyleCnt="0"/>
      <dgm:spPr/>
    </dgm:pt>
    <dgm:pt modelId="{3BED1C67-DFF2-437E-8FDA-FF866D0F16A2}" type="pres">
      <dgm:prSet presAssocID="{E5C34509-DCD7-40D7-B60A-BD0800145997}" presName="arrowAndChildren" presStyleCnt="0"/>
      <dgm:spPr/>
    </dgm:pt>
    <dgm:pt modelId="{03BE2045-EE4D-4344-B1A0-AFEC6D70886A}" type="pres">
      <dgm:prSet presAssocID="{E5C34509-DCD7-40D7-B60A-BD0800145997}" presName="parentTextArrow" presStyleLbl="node1" presStyleIdx="1" presStyleCnt="2"/>
      <dgm:spPr/>
    </dgm:pt>
  </dgm:ptLst>
  <dgm:cxnLst>
    <dgm:cxn modelId="{F476A817-3CF8-42E0-8C83-5EF498D53378}" type="presOf" srcId="{180D93D5-3790-427D-8CBF-81660FE418DE}" destId="{089AD044-8851-44FA-A76B-DAFF9BAB730A}" srcOrd="0" destOrd="0" presId="urn:microsoft.com/office/officeart/2005/8/layout/process4"/>
    <dgm:cxn modelId="{DFE96E2C-B49E-4F86-A622-7703E46781BA}" srcId="{E5DD5E74-CFD2-470D-BF4D-50E87FC8A6B0}" destId="{C53787E7-A193-43CA-AF4E-9D199ECACB53}" srcOrd="1" destOrd="0" parTransId="{90D7BEB2-BA89-4E88-99C3-F4FE4C98BE3F}" sibTransId="{C0A4D4EA-3C6D-4698-B537-23559D2AA136}"/>
    <dgm:cxn modelId="{CD95563C-1EF2-4632-B3DB-0AEC98CCC659}" type="presOf" srcId="{E5DD5E74-CFD2-470D-BF4D-50E87FC8A6B0}" destId="{8FCCB504-A8CA-45E8-8E81-0ECED7D61D41}" srcOrd="0" destOrd="0" presId="urn:microsoft.com/office/officeart/2005/8/layout/process4"/>
    <dgm:cxn modelId="{E76C9B65-C5CF-4C50-A754-8C0C110D90C8}" type="presOf" srcId="{C53787E7-A193-43CA-AF4E-9D199ECACB53}" destId="{41EFE6C3-5ECC-4244-8B5C-25024C6DCA1B}" srcOrd="1" destOrd="0" presId="urn:microsoft.com/office/officeart/2005/8/layout/process4"/>
    <dgm:cxn modelId="{931A9646-8945-4A4B-884C-6BB1AD152664}" srcId="{C53787E7-A193-43CA-AF4E-9D199ECACB53}" destId="{1F27E834-BEFD-4F67-81CA-81F2D659B7AF}" srcOrd="0" destOrd="0" parTransId="{9717B9DB-3AA9-438C-9E9A-8825412F9853}" sibTransId="{A29E8F6A-86E7-4F4D-AFE0-FC74B1E4CF5C}"/>
    <dgm:cxn modelId="{5810B282-A58C-46A1-8FF3-07211E06143E}" srcId="{E5DD5E74-CFD2-470D-BF4D-50E87FC8A6B0}" destId="{E5C34509-DCD7-40D7-B60A-BD0800145997}" srcOrd="0" destOrd="0" parTransId="{EA932728-43CF-4070-839B-C64FC67C5F7A}" sibTransId="{CC7704E8-A807-42E1-9C81-40EF3D10F4D6}"/>
    <dgm:cxn modelId="{1563FF98-C32B-41AE-83E1-F95E22B62ECC}" type="presOf" srcId="{20C25126-967F-4226-A952-92E0FEC56C91}" destId="{7E2FED7A-FB6E-40D3-A710-D3753FCEAA2E}" srcOrd="0" destOrd="0" presId="urn:microsoft.com/office/officeart/2005/8/layout/process4"/>
    <dgm:cxn modelId="{CDB317C7-A5C9-4C95-BF9E-BD7A78609A03}" type="presOf" srcId="{E5C34509-DCD7-40D7-B60A-BD0800145997}" destId="{03BE2045-EE4D-4344-B1A0-AFEC6D70886A}" srcOrd="0" destOrd="0" presId="urn:microsoft.com/office/officeart/2005/8/layout/process4"/>
    <dgm:cxn modelId="{1F3967D7-7236-4BA3-8A45-75FB021AE50C}" srcId="{C53787E7-A193-43CA-AF4E-9D199ECACB53}" destId="{20C25126-967F-4226-A952-92E0FEC56C91}" srcOrd="2" destOrd="0" parTransId="{D132FBDA-9298-42AA-8441-FB58DB534815}" sibTransId="{D5AC1EB2-462F-424E-9625-EDAE16D19403}"/>
    <dgm:cxn modelId="{FD7AA7DE-5285-4C4C-BB79-52611388E80A}" type="presOf" srcId="{C53787E7-A193-43CA-AF4E-9D199ECACB53}" destId="{CC0578D3-6455-4549-9DD2-2905203B12BF}" srcOrd="0" destOrd="0" presId="urn:microsoft.com/office/officeart/2005/8/layout/process4"/>
    <dgm:cxn modelId="{103836EC-0E81-468E-8D47-707317B5EC34}" type="presOf" srcId="{1F27E834-BEFD-4F67-81CA-81F2D659B7AF}" destId="{8783D96B-AAB5-43AD-8F01-707467B7E143}" srcOrd="0" destOrd="0" presId="urn:microsoft.com/office/officeart/2005/8/layout/process4"/>
    <dgm:cxn modelId="{DC6BB0F7-A2B9-4DD9-AE9C-0147ACA56CD1}" srcId="{C53787E7-A193-43CA-AF4E-9D199ECACB53}" destId="{180D93D5-3790-427D-8CBF-81660FE418DE}" srcOrd="1" destOrd="0" parTransId="{9269A18C-CD31-405A-951F-7D2D9B6F87E8}" sibTransId="{B5AFB767-2B0D-47BC-A0FF-229682727B0D}"/>
    <dgm:cxn modelId="{B8F2261E-D39A-47F8-B6F2-CF4D34A31169}" type="presParOf" srcId="{8FCCB504-A8CA-45E8-8E81-0ECED7D61D41}" destId="{EC0DEA7C-79CD-4FED-A934-E2C96A908979}" srcOrd="0" destOrd="0" presId="urn:microsoft.com/office/officeart/2005/8/layout/process4"/>
    <dgm:cxn modelId="{BCE70C38-58AB-46EE-BD92-CF707E0ED2DD}" type="presParOf" srcId="{EC0DEA7C-79CD-4FED-A934-E2C96A908979}" destId="{CC0578D3-6455-4549-9DD2-2905203B12BF}" srcOrd="0" destOrd="0" presId="urn:microsoft.com/office/officeart/2005/8/layout/process4"/>
    <dgm:cxn modelId="{44FE2405-D5CC-44D7-9481-5BF9E337EF03}" type="presParOf" srcId="{EC0DEA7C-79CD-4FED-A934-E2C96A908979}" destId="{41EFE6C3-5ECC-4244-8B5C-25024C6DCA1B}" srcOrd="1" destOrd="0" presId="urn:microsoft.com/office/officeart/2005/8/layout/process4"/>
    <dgm:cxn modelId="{F604E8D2-D4F1-4E5E-A394-D9E4E042A30F}" type="presParOf" srcId="{EC0DEA7C-79CD-4FED-A934-E2C96A908979}" destId="{8085E828-57BE-4B56-94B5-20385D766C81}" srcOrd="2" destOrd="0" presId="urn:microsoft.com/office/officeart/2005/8/layout/process4"/>
    <dgm:cxn modelId="{3EC2C4E9-0957-4373-8333-CD15DCEE1653}" type="presParOf" srcId="{8085E828-57BE-4B56-94B5-20385D766C81}" destId="{8783D96B-AAB5-43AD-8F01-707467B7E143}" srcOrd="0" destOrd="0" presId="urn:microsoft.com/office/officeart/2005/8/layout/process4"/>
    <dgm:cxn modelId="{1E8C38ED-5A7B-48C7-9C87-657F98CEA2EF}" type="presParOf" srcId="{8085E828-57BE-4B56-94B5-20385D766C81}" destId="{089AD044-8851-44FA-A76B-DAFF9BAB730A}" srcOrd="1" destOrd="0" presId="urn:microsoft.com/office/officeart/2005/8/layout/process4"/>
    <dgm:cxn modelId="{B79F382F-7570-41C1-893D-E457241EA2C8}" type="presParOf" srcId="{8085E828-57BE-4B56-94B5-20385D766C81}" destId="{7E2FED7A-FB6E-40D3-A710-D3753FCEAA2E}" srcOrd="2" destOrd="0" presId="urn:microsoft.com/office/officeart/2005/8/layout/process4"/>
    <dgm:cxn modelId="{A0D36F03-B8FD-49F2-B980-07452B33351C}" type="presParOf" srcId="{8FCCB504-A8CA-45E8-8E81-0ECED7D61D41}" destId="{E7805B0C-B8D8-4002-B801-73DA42149FC6}" srcOrd="1" destOrd="0" presId="urn:microsoft.com/office/officeart/2005/8/layout/process4"/>
    <dgm:cxn modelId="{014E48E4-4CD4-43EA-9FB8-0FF1D831A456}" type="presParOf" srcId="{8FCCB504-A8CA-45E8-8E81-0ECED7D61D41}" destId="{3BED1C67-DFF2-437E-8FDA-FF866D0F16A2}" srcOrd="2" destOrd="0" presId="urn:microsoft.com/office/officeart/2005/8/layout/process4"/>
    <dgm:cxn modelId="{1D80630A-2ABE-42A6-A59F-03A69A5C5D69}" type="presParOf" srcId="{3BED1C67-DFF2-437E-8FDA-FF866D0F16A2}" destId="{03BE2045-EE4D-4344-B1A0-AFEC6D70886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A7BB6-1B3C-4A96-8639-3ECB4E368DCC}">
      <dsp:nvSpPr>
        <dsp:cNvPr id="0" name=""/>
        <dsp:cNvSpPr/>
      </dsp:nvSpPr>
      <dsp:spPr>
        <a:xfrm>
          <a:off x="998912" y="934068"/>
          <a:ext cx="1263273" cy="12632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5AA82F-0990-4F82-AF71-44E2F70AF87D}">
      <dsp:nvSpPr>
        <dsp:cNvPr id="0" name=""/>
        <dsp:cNvSpPr/>
      </dsp:nvSpPr>
      <dsp:spPr>
        <a:xfrm>
          <a:off x="226911" y="2547409"/>
          <a:ext cx="2807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Interest in Prediction Models</a:t>
          </a:r>
          <a:endParaRPr lang="en-US" sz="2600" kern="1200"/>
        </a:p>
      </dsp:txBody>
      <dsp:txXfrm>
        <a:off x="226911" y="2547409"/>
        <a:ext cx="2807273" cy="720000"/>
      </dsp:txXfrm>
    </dsp:sp>
    <dsp:sp modelId="{C8964D69-442C-4A91-BC78-C81C2EFA134B}">
      <dsp:nvSpPr>
        <dsp:cNvPr id="0" name=""/>
        <dsp:cNvSpPr/>
      </dsp:nvSpPr>
      <dsp:spPr>
        <a:xfrm>
          <a:off x="4297458" y="934068"/>
          <a:ext cx="1263273" cy="12632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B75868-1428-47BA-9013-8246E9FC3CDC}">
      <dsp:nvSpPr>
        <dsp:cNvPr id="0" name=""/>
        <dsp:cNvSpPr/>
      </dsp:nvSpPr>
      <dsp:spPr>
        <a:xfrm>
          <a:off x="3525458" y="2547409"/>
          <a:ext cx="2807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NBA Consistency</a:t>
          </a:r>
          <a:endParaRPr lang="en-US" sz="2600" kern="1200"/>
        </a:p>
      </dsp:txBody>
      <dsp:txXfrm>
        <a:off x="3525458" y="2547409"/>
        <a:ext cx="2807273" cy="720000"/>
      </dsp:txXfrm>
    </dsp:sp>
    <dsp:sp modelId="{49E6E3B9-709C-4CC7-872F-644C7398458E}">
      <dsp:nvSpPr>
        <dsp:cNvPr id="0" name=""/>
        <dsp:cNvSpPr/>
      </dsp:nvSpPr>
      <dsp:spPr>
        <a:xfrm>
          <a:off x="7596005" y="934068"/>
          <a:ext cx="1263273" cy="12632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9D212-9084-4808-AAF1-E15C15E29B77}">
      <dsp:nvSpPr>
        <dsp:cNvPr id="0" name=""/>
        <dsp:cNvSpPr/>
      </dsp:nvSpPr>
      <dsp:spPr>
        <a:xfrm>
          <a:off x="6824005" y="2547409"/>
          <a:ext cx="280727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Various Applications</a:t>
          </a:r>
          <a:endParaRPr lang="en-US" sz="2600" kern="1200"/>
        </a:p>
      </dsp:txBody>
      <dsp:txXfrm>
        <a:off x="6824005" y="2547409"/>
        <a:ext cx="280727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C518A-CF29-4DDB-82C9-857226799001}">
      <dsp:nvSpPr>
        <dsp:cNvPr id="0" name=""/>
        <dsp:cNvSpPr/>
      </dsp:nvSpPr>
      <dsp:spPr>
        <a:xfrm>
          <a:off x="0" y="957746"/>
          <a:ext cx="599013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Points Per Game</a:t>
          </a:r>
          <a:endParaRPr lang="en-US" sz="3200" kern="1200"/>
        </a:p>
      </dsp:txBody>
      <dsp:txXfrm>
        <a:off x="37467" y="995213"/>
        <a:ext cx="5915201" cy="692586"/>
      </dsp:txXfrm>
    </dsp:sp>
    <dsp:sp modelId="{623ECABF-7C17-4C82-A56F-8A4F685FAEA3}">
      <dsp:nvSpPr>
        <dsp:cNvPr id="0" name=""/>
        <dsp:cNvSpPr/>
      </dsp:nvSpPr>
      <dsp:spPr>
        <a:xfrm>
          <a:off x="0" y="1817427"/>
          <a:ext cx="5990135" cy="767520"/>
        </a:xfrm>
        <a:prstGeom prst="roundRect">
          <a:avLst/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Points Per Game last 3 games</a:t>
          </a:r>
          <a:endParaRPr lang="en-US" sz="3200" kern="1200"/>
        </a:p>
      </dsp:txBody>
      <dsp:txXfrm>
        <a:off x="37467" y="1854894"/>
        <a:ext cx="5915201" cy="692586"/>
      </dsp:txXfrm>
    </dsp:sp>
    <dsp:sp modelId="{D75D3372-05BB-4F66-97D7-968332E73A92}">
      <dsp:nvSpPr>
        <dsp:cNvPr id="0" name=""/>
        <dsp:cNvSpPr/>
      </dsp:nvSpPr>
      <dsp:spPr>
        <a:xfrm>
          <a:off x="0" y="2677106"/>
          <a:ext cx="5990135" cy="767520"/>
        </a:xfrm>
        <a:prstGeom prst="roundRect">
          <a:avLst/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Opponent Defensive strength</a:t>
          </a:r>
          <a:endParaRPr lang="en-US" sz="3200" kern="1200"/>
        </a:p>
      </dsp:txBody>
      <dsp:txXfrm>
        <a:off x="37467" y="2714573"/>
        <a:ext cx="5915201" cy="692586"/>
      </dsp:txXfrm>
    </dsp:sp>
    <dsp:sp modelId="{7EC34686-E197-4CB3-AF0E-545083AF435E}">
      <dsp:nvSpPr>
        <dsp:cNvPr id="0" name=""/>
        <dsp:cNvSpPr/>
      </dsp:nvSpPr>
      <dsp:spPr>
        <a:xfrm>
          <a:off x="0" y="3536787"/>
          <a:ext cx="5990135" cy="76752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Average Minutes Per Game</a:t>
          </a:r>
          <a:endParaRPr lang="en-US" sz="3200" kern="1200"/>
        </a:p>
      </dsp:txBody>
      <dsp:txXfrm>
        <a:off x="37467" y="3574254"/>
        <a:ext cx="5915201" cy="6925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42A7F-9BA2-451E-BA40-3A137F8D299F}">
      <dsp:nvSpPr>
        <dsp:cNvPr id="0" name=""/>
        <dsp:cNvSpPr/>
      </dsp:nvSpPr>
      <dsp:spPr>
        <a:xfrm>
          <a:off x="705765" y="193978"/>
          <a:ext cx="792597" cy="7925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76CB55-EEEB-4EDD-8DFD-DA2514DE3845}">
      <dsp:nvSpPr>
        <dsp:cNvPr id="0" name=""/>
        <dsp:cNvSpPr/>
      </dsp:nvSpPr>
      <dsp:spPr>
        <a:xfrm>
          <a:off x="221400" y="1250971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Example of Sports Betting</a:t>
          </a:r>
        </a:p>
      </dsp:txBody>
      <dsp:txXfrm>
        <a:off x="221400" y="1250971"/>
        <a:ext cx="1761328" cy="704531"/>
      </dsp:txXfrm>
    </dsp:sp>
    <dsp:sp modelId="{BC6CF269-1692-4269-B8BE-AC055C3CF6AA}">
      <dsp:nvSpPr>
        <dsp:cNvPr id="0" name=""/>
        <dsp:cNvSpPr/>
      </dsp:nvSpPr>
      <dsp:spPr>
        <a:xfrm>
          <a:off x="2775325" y="193978"/>
          <a:ext cx="792597" cy="7925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70FEA8-AC6B-4FA2-8DFC-AD8C964970A7}">
      <dsp:nvSpPr>
        <dsp:cNvPr id="0" name=""/>
        <dsp:cNvSpPr/>
      </dsp:nvSpPr>
      <dsp:spPr>
        <a:xfrm>
          <a:off x="2290960" y="1250971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Sportsbook accuracy is usually high</a:t>
          </a:r>
        </a:p>
      </dsp:txBody>
      <dsp:txXfrm>
        <a:off x="2290960" y="1250971"/>
        <a:ext cx="1761328" cy="704531"/>
      </dsp:txXfrm>
    </dsp:sp>
    <dsp:sp modelId="{86B2CF9F-75ED-48F5-95F8-B72DDE5C76D0}">
      <dsp:nvSpPr>
        <dsp:cNvPr id="0" name=""/>
        <dsp:cNvSpPr/>
      </dsp:nvSpPr>
      <dsp:spPr>
        <a:xfrm>
          <a:off x="1740545" y="2395834"/>
          <a:ext cx="792597" cy="7925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5B2F56-7E5A-4871-9A56-7B3E85C36159}">
      <dsp:nvSpPr>
        <dsp:cNvPr id="0" name=""/>
        <dsp:cNvSpPr/>
      </dsp:nvSpPr>
      <dsp:spPr>
        <a:xfrm>
          <a:off x="1256180" y="3452826"/>
          <a:ext cx="1761328" cy="70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Good way to evaluate model</a:t>
          </a:r>
        </a:p>
      </dsp:txBody>
      <dsp:txXfrm>
        <a:off x="1256180" y="3452826"/>
        <a:ext cx="1761328" cy="7045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EFE6C3-5ECC-4244-8B5C-25024C6DCA1B}">
      <dsp:nvSpPr>
        <dsp:cNvPr id="0" name=""/>
        <dsp:cNvSpPr/>
      </dsp:nvSpPr>
      <dsp:spPr>
        <a:xfrm>
          <a:off x="0" y="3175928"/>
          <a:ext cx="5990135" cy="2083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baseline="0"/>
            <a:t>Future Development</a:t>
          </a:r>
          <a:endParaRPr lang="en-US" sz="3900" kern="1200"/>
        </a:p>
      </dsp:txBody>
      <dsp:txXfrm>
        <a:off x="0" y="3175928"/>
        <a:ext cx="5990135" cy="1125226"/>
      </dsp:txXfrm>
    </dsp:sp>
    <dsp:sp modelId="{8783D96B-AAB5-43AD-8F01-707467B7E143}">
      <dsp:nvSpPr>
        <dsp:cNvPr id="0" name=""/>
        <dsp:cNvSpPr/>
      </dsp:nvSpPr>
      <dsp:spPr>
        <a:xfrm>
          <a:off x="2924" y="4259479"/>
          <a:ext cx="1994762" cy="95852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New Features</a:t>
          </a:r>
        </a:p>
      </dsp:txBody>
      <dsp:txXfrm>
        <a:off x="2924" y="4259479"/>
        <a:ext cx="1994762" cy="958526"/>
      </dsp:txXfrm>
    </dsp:sp>
    <dsp:sp modelId="{089AD044-8851-44FA-A76B-DAFF9BAB730A}">
      <dsp:nvSpPr>
        <dsp:cNvPr id="0" name=""/>
        <dsp:cNvSpPr/>
      </dsp:nvSpPr>
      <dsp:spPr>
        <a:xfrm>
          <a:off x="1997686" y="4259479"/>
          <a:ext cx="1994762" cy="958526"/>
        </a:xfrm>
        <a:prstGeom prst="rect">
          <a:avLst/>
        </a:prstGeom>
        <a:solidFill>
          <a:schemeClr val="accent2">
            <a:tint val="40000"/>
            <a:alpha val="90000"/>
            <a:hueOff val="-3704308"/>
            <a:satOff val="790"/>
            <a:lumOff val="-26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3704308"/>
              <a:satOff val="790"/>
              <a:lumOff val="-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Different Models</a:t>
          </a:r>
        </a:p>
      </dsp:txBody>
      <dsp:txXfrm>
        <a:off x="1997686" y="4259479"/>
        <a:ext cx="1994762" cy="958526"/>
      </dsp:txXfrm>
    </dsp:sp>
    <dsp:sp modelId="{7E2FED7A-FB6E-40D3-A710-D3753FCEAA2E}">
      <dsp:nvSpPr>
        <dsp:cNvPr id="0" name=""/>
        <dsp:cNvSpPr/>
      </dsp:nvSpPr>
      <dsp:spPr>
        <a:xfrm>
          <a:off x="3992449" y="4259479"/>
          <a:ext cx="1994762" cy="958526"/>
        </a:xfrm>
        <a:prstGeom prst="rect">
          <a:avLst/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Condensed Data</a:t>
          </a:r>
        </a:p>
      </dsp:txBody>
      <dsp:txXfrm>
        <a:off x="3992449" y="4259479"/>
        <a:ext cx="1994762" cy="958526"/>
      </dsp:txXfrm>
    </dsp:sp>
    <dsp:sp modelId="{03BE2045-EE4D-4344-B1A0-AFEC6D70886A}">
      <dsp:nvSpPr>
        <dsp:cNvPr id="0" name=""/>
        <dsp:cNvSpPr/>
      </dsp:nvSpPr>
      <dsp:spPr>
        <a:xfrm rot="10800000">
          <a:off x="0" y="2372"/>
          <a:ext cx="5990135" cy="3204811"/>
        </a:xfrm>
        <a:prstGeom prst="upArrowCallou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baseline="0"/>
            <a:t>Modeling shows potential in application</a:t>
          </a:r>
          <a:endParaRPr lang="en-US" sz="3900" kern="1200"/>
        </a:p>
      </dsp:txBody>
      <dsp:txXfrm rot="10800000">
        <a:off x="0" y="2372"/>
        <a:ext cx="5990135" cy="208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7ADF0-5485-4933-B58B-7CAA64DAC12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8B9C3-6AAF-4946-BD67-B42A132F5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2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Model</a:t>
            </a:r>
          </a:p>
          <a:p>
            <a:r>
              <a:rPr lang="en-US" dirty="0"/>
              <a:t>Assume linear relationship</a:t>
            </a:r>
          </a:p>
          <a:p>
            <a:r>
              <a:rPr lang="en-US" dirty="0"/>
              <a:t>Easy model to visualize and 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8B9C3-6AAF-4946-BD67-B42A132F57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52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Instance-Based Learning: KNN is an instance-based learning algorithm, meaning it uses the specific instances (or examples) of the training data to make predictions, rather than deriving a generalizable function from the training data.</a:t>
            </a:r>
          </a:p>
          <a:p>
            <a:endParaRPr lang="en-US" dirty="0"/>
          </a:p>
          <a:p>
            <a:r>
              <a:rPr lang="en-US" dirty="0"/>
              <a:t>Neighbors Concept: The 'K' in KNN stands for the number of nearest neighbors the algorithm considers when making a prediction. It looks at the 'K' closest data points (or neighbors) in the feature space to the point being predicted.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8B9C3-6AAF-4946-BD67-B42A132F57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03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 score means frequency of feature used in splitting</a:t>
            </a:r>
          </a:p>
          <a:p>
            <a:r>
              <a:rPr lang="en-US" dirty="0"/>
              <a:t>XG boost uses decision trees that learn based on previous trees to try to improve accuracy</a:t>
            </a:r>
          </a:p>
          <a:p>
            <a:endParaRPr lang="en-US" dirty="0"/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objective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reg:squarederror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colsample_bytree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learning_rate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max_depth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n_estimators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8B9C3-6AAF-4946-BD67-B42A132F57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56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KNN and </a:t>
            </a:r>
            <a:r>
              <a:rPr lang="en-US" dirty="0" err="1"/>
              <a:t>XGBoost</a:t>
            </a:r>
            <a:r>
              <a:rPr lang="en-US" dirty="0"/>
              <a:t> have most error among non starting players since the data is trained mainly among starters based on how the input data is structured.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8B9C3-6AAF-4946-BD67-B42A132F57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59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3C083F2-0895-40B5-B5B1-C0C10384F7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23CAAC4-CC25-42DC-99DD-DB359D1CFD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5792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83F2-0895-40B5-B5B1-C0C10384F7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AAC4-CC25-42DC-99DD-DB359D1CF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83F2-0895-40B5-B5B1-C0C10384F7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AAC4-CC25-42DC-99DD-DB359D1CF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83F2-0895-40B5-B5B1-C0C10384F7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AAC4-CC25-42DC-99DD-DB359D1CF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94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83F2-0895-40B5-B5B1-C0C10384F7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AAC4-CC25-42DC-99DD-DB359D1CFD4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000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83F2-0895-40B5-B5B1-C0C10384F7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AAC4-CC25-42DC-99DD-DB359D1CF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8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83F2-0895-40B5-B5B1-C0C10384F7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AAC4-CC25-42DC-99DD-DB359D1CF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1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83F2-0895-40B5-B5B1-C0C10384F7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AAC4-CC25-42DC-99DD-DB359D1CF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2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83F2-0895-40B5-B5B1-C0C10384F7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AAC4-CC25-42DC-99DD-DB359D1CF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3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83F2-0895-40B5-B5B1-C0C10384F7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AAC4-CC25-42DC-99DD-DB359D1CF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6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083F2-0895-40B5-B5B1-C0C10384F7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CAAC4-CC25-42DC-99DD-DB359D1CF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8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3C083F2-0895-40B5-B5B1-C0C10384F735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23CAAC4-CC25-42DC-99DD-DB359D1CF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0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blogs.sas.com%2Fcontent%2Fsastraining%2F2013%2F03%2F21%2Fmarch-madness-moneyball-and-sports-analytics%2F&amp;psig=AOvVaw34CqmmeZjhWH3hFY-jOr0_&amp;ust=1702677653383000&amp;source=images&amp;cd=vfe&amp;opi=89978449&amp;ved=0CBIQjRxqFwoTCLDv88b5j4MDFQAAAAAdAAAAABAD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flowingdata.com%2F2015%2F02%2F26%2Fevery-nba-teams-chances-of-winning-by-game-minute%2F&amp;psig=AOvVaw2UggNhf9zdCHwGe6A0ITjd&amp;ust=1702677967165000&amp;source=images&amp;cd=vfe&amp;opi=89978449&amp;ved=0CBIQjRxqFwoTCPDUge73j4MDFQAAAAAdAAAAABAH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techcrunch.com%2F2016%2F02%2F11%2Fnba-bolsters-partnership-with-sap-to-bring-natural-language-queries-to-stats-site%2F&amp;psig=AOvVaw2uR_L5tn00Yumktus3CRuB&amp;ust=1702678659170000&amp;source=images&amp;cd=vfe&amp;opi=89978449&amp;ved=0CBIQjRxqFwoTCJiz_rn6j4MDFQAAAAAdAAAAABA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F45DC-2461-660A-2376-8CB7DF084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1028699"/>
            <a:ext cx="9418320" cy="3862083"/>
          </a:xfrm>
        </p:spPr>
        <p:txBody>
          <a:bodyPr anchor="ctr">
            <a:normAutofit/>
          </a:bodyPr>
          <a:lstStyle/>
          <a:p>
            <a:pPr algn="ctr"/>
            <a:r>
              <a:rPr lang="en-US" sz="6000" dirty="0"/>
              <a:t>Predictive Analytics in Basketball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9528A-3362-332C-1A17-A2471C54B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237670"/>
            <a:ext cx="9418320" cy="118326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Jacob Hand</a:t>
            </a:r>
          </a:p>
          <a:p>
            <a:pPr algn="ctr"/>
            <a:r>
              <a:rPr lang="en-US" dirty="0"/>
              <a:t>12/15/2023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E8ECA2-60A0-4D39-817D-F1E982ED7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1500" y="5097592"/>
            <a:ext cx="59639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20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113C-C003-B934-7882-C9001A74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6A2C7-AE6C-DDCB-8E06-32C59DA10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99" y="2184312"/>
            <a:ext cx="5006744" cy="32214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7B53C3-6EDC-A8B4-63EE-5823A3044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389" y="2184312"/>
            <a:ext cx="5007427" cy="32214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AB5327-BA27-9412-6CC7-A9F4AA509031}"/>
              </a:ext>
            </a:extLst>
          </p:cNvPr>
          <p:cNvSpPr txBox="1"/>
          <p:nvPr/>
        </p:nvSpPr>
        <p:spPr>
          <a:xfrm>
            <a:off x="3913918" y="5663381"/>
            <a:ext cx="3578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Mean Squared Error: 29.57</a:t>
            </a:r>
          </a:p>
          <a:p>
            <a:pPr algn="ctr"/>
            <a:r>
              <a:rPr lang="en-US" dirty="0"/>
              <a:t>Root Mean Squared Error: 5.43</a:t>
            </a:r>
          </a:p>
        </p:txBody>
      </p:sp>
    </p:spTree>
    <p:extLst>
      <p:ext uri="{BB962C8B-B14F-4D97-AF65-F5344CB8AC3E}">
        <p14:creationId xmlns:p14="http://schemas.microsoft.com/office/powerpoint/2010/main" val="1721976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7113C-C003-B934-7882-C9001A74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B5327-BA27-9412-6CC7-A9F4AA509031}"/>
              </a:ext>
            </a:extLst>
          </p:cNvPr>
          <p:cNvSpPr txBox="1"/>
          <p:nvPr/>
        </p:nvSpPr>
        <p:spPr>
          <a:xfrm>
            <a:off x="3518326" y="5649541"/>
            <a:ext cx="4374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Mean Squared Error: 29.64</a:t>
            </a:r>
          </a:p>
          <a:p>
            <a:pPr algn="ctr"/>
            <a:r>
              <a:rPr lang="en-US" dirty="0"/>
              <a:t>Model Root Mean Squared Error: 5.44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FC8A0-3994-F193-1377-6F173AF8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07" y="2129442"/>
            <a:ext cx="5248848" cy="3405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DA47D-6FE4-FD3D-216B-D5E7E5373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664" y="2319106"/>
            <a:ext cx="5395488" cy="302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0E2D-B48A-FFE0-880A-D1173CF4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5040795" cy="1325562"/>
          </a:xfrm>
        </p:spPr>
        <p:txBody>
          <a:bodyPr>
            <a:normAutofit/>
          </a:bodyPr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57558-2B1A-223D-C918-163F1DD0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US"/>
              <a:t>Very Similar RMSE </a:t>
            </a:r>
          </a:p>
          <a:p>
            <a:r>
              <a:rPr lang="en-US"/>
              <a:t>Models vary by 5.5 points on average</a:t>
            </a:r>
          </a:p>
          <a:p>
            <a:r>
              <a:rPr lang="en-US"/>
              <a:t>KNN and XGBoost tend to highly overestimate point scoring</a:t>
            </a:r>
          </a:p>
          <a:p>
            <a:r>
              <a:rPr lang="en-US"/>
              <a:t>Linear Regression 50% of predictions within 3 points</a:t>
            </a:r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D7984B22-61E7-4510-7479-ABBC490A6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3157" y="824005"/>
            <a:ext cx="5209989" cy="52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67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928E-3706-75E1-D8B9-164C3F61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2E4F68A-552B-BD69-C79A-B7788715CE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973120"/>
              </p:ext>
            </p:extLst>
          </p:nvPr>
        </p:nvGraphicFramePr>
        <p:xfrm>
          <a:off x="998511" y="1887794"/>
          <a:ext cx="4273689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1E0D030-2962-AA56-5D2D-3D019CCE6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26436" y="1783460"/>
            <a:ext cx="5439233" cy="329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0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8FE74-70C1-3A6B-74F0-FD3DD2B32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1BC9EF-B761-E251-B3F6-3A928AAA6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880913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2263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C05438-8975-4783-BCC7-9A4F0BD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0ACCC9-A5C0-44FC-9472-E3E4BF4B4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0A537-686B-8122-2AD8-B310B49A1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1573" y="758952"/>
            <a:ext cx="3907625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100" dirty="0">
                <a:solidFill>
                  <a:srgbClr val="FFFFFF"/>
                </a:solidFill>
              </a:rPr>
              <a:t>Questions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B8E8AE-1882-46F3-94E7-A2A391494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60873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1A88BC5F-9702-F633-F96D-EC0721795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4183" y="853091"/>
            <a:ext cx="5151817" cy="515181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5AE0C4B-4D5E-48B0-929B-038F7E948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3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42FCB-5237-64CC-BBD7-F05B501A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dirty="0"/>
              <a:t>Background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30756E-39B9-388B-A2E9-7106CE09C3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643416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181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BE514-4725-7020-050D-6765C9849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773D-307F-403B-2BA2-DA8F3C09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/>
              <a:t>Exploring advanced analytics in basketball</a:t>
            </a:r>
          </a:p>
          <a:p>
            <a:r>
              <a:rPr lang="en-US" sz="1600"/>
              <a:t>Impact on Strategy, fantasy sports, sports betting</a:t>
            </a:r>
          </a:p>
          <a:p>
            <a:r>
              <a:rPr lang="en-US" sz="1600"/>
              <a:t>Challenge of how dynamic basketball can be</a:t>
            </a:r>
          </a:p>
        </p:txBody>
      </p:sp>
      <p:pic>
        <p:nvPicPr>
          <p:cNvPr id="4" name="Picture 3" descr="A diagram of a basketball court&#10;&#10;Description automatically generated">
            <a:extLst>
              <a:ext uri="{FF2B5EF4-FFF2-40B4-BE49-F238E27FC236}">
                <a16:creationId xmlns:a16="http://schemas.microsoft.com/office/drawing/2014/main" id="{8F2C2C14-8B63-9CAD-ED2C-A599C030C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113" y="640080"/>
            <a:ext cx="5588101" cy="55881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AC82F8-4D18-A7E7-F3CE-15479FDEA743}"/>
              </a:ext>
            </a:extLst>
          </p:cNvPr>
          <p:cNvSpPr txBox="1"/>
          <p:nvPr/>
        </p:nvSpPr>
        <p:spPr>
          <a:xfrm>
            <a:off x="6192121" y="6228181"/>
            <a:ext cx="362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Field Goal Attempts NBA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90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D774-2285-F3D2-4834-B3805F1F1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4" y="677863"/>
            <a:ext cx="4534047" cy="1325562"/>
          </a:xfrm>
        </p:spPr>
        <p:txBody>
          <a:bodyPr>
            <a:normAutofit/>
          </a:bodyPr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A382A-ACC9-2C90-5C56-FB419631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74" y="2325158"/>
            <a:ext cx="4534048" cy="3854979"/>
          </a:xfrm>
        </p:spPr>
        <p:txBody>
          <a:bodyPr>
            <a:normAutofit/>
          </a:bodyPr>
          <a:lstStyle/>
          <a:p>
            <a:r>
              <a:rPr lang="en-US"/>
              <a:t>Previous public studies on team performance</a:t>
            </a:r>
          </a:p>
          <a:p>
            <a:r>
              <a:rPr lang="en-US"/>
              <a:t>Few models on player specifics</a:t>
            </a:r>
          </a:p>
          <a:p>
            <a:r>
              <a:rPr lang="en-US"/>
              <a:t>Private models and sportsbook models exist</a:t>
            </a:r>
          </a:p>
          <a:p>
            <a:endParaRPr lang="en-US"/>
          </a:p>
        </p:txBody>
      </p:sp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3119330-7989-1082-D17E-ED3A27E3F9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18" r="2" b="-212"/>
          <a:stretch/>
        </p:blipFill>
        <p:spPr>
          <a:xfrm>
            <a:off x="5633157" y="1010654"/>
            <a:ext cx="5209989" cy="5053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A58087-C4DB-FCE7-913A-020CE0D59A09}"/>
              </a:ext>
            </a:extLst>
          </p:cNvPr>
          <p:cNvSpPr txBox="1"/>
          <p:nvPr/>
        </p:nvSpPr>
        <p:spPr>
          <a:xfrm>
            <a:off x="6513095" y="6196180"/>
            <a:ext cx="37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Winning Percentage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4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CC38-4289-EFC4-37B8-CE2D30EB1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31" y="640080"/>
            <a:ext cx="3690425" cy="1363344"/>
          </a:xfrm>
        </p:spPr>
        <p:txBody>
          <a:bodyPr>
            <a:normAutofit/>
          </a:bodyPr>
          <a:lstStyle/>
          <a:p>
            <a:r>
              <a:rPr lang="en-US" sz="320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44AC-9BBD-5121-D413-CAC997BBA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31" y="2325157"/>
            <a:ext cx="3690425" cy="3854979"/>
          </a:xfrm>
        </p:spPr>
        <p:txBody>
          <a:bodyPr>
            <a:normAutofit/>
          </a:bodyPr>
          <a:lstStyle/>
          <a:p>
            <a:r>
              <a:rPr lang="en-US" sz="1600"/>
              <a:t>Adopting a model to capture data relationship</a:t>
            </a:r>
          </a:p>
          <a:p>
            <a:r>
              <a:rPr lang="en-US" sz="1600"/>
              <a:t>Use previous results to predict future performance</a:t>
            </a:r>
          </a:p>
          <a:p>
            <a:r>
              <a:rPr lang="en-US" sz="1600"/>
              <a:t>Pick relevant statistics for model</a:t>
            </a:r>
          </a:p>
        </p:txBody>
      </p:sp>
      <p:pic>
        <p:nvPicPr>
          <p:cNvPr id="4" name="Picture 3" descr="A screenshot of a basketball player's profile&#10;&#10;Description automatically generated">
            <a:extLst>
              <a:ext uri="{FF2B5EF4-FFF2-40B4-BE49-F238E27FC236}">
                <a16:creationId xmlns:a16="http://schemas.microsoft.com/office/drawing/2014/main" id="{8F4C3619-E61A-E1D9-D61B-1ABE228E2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674" r="24640"/>
          <a:stretch/>
        </p:blipFill>
        <p:spPr>
          <a:xfrm>
            <a:off x="4756932" y="1315616"/>
            <a:ext cx="5915246" cy="3564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AC62E2-2F62-9974-F744-ED191BAAA033}"/>
              </a:ext>
            </a:extLst>
          </p:cNvPr>
          <p:cNvSpPr txBox="1"/>
          <p:nvPr/>
        </p:nvSpPr>
        <p:spPr>
          <a:xfrm>
            <a:off x="6438122" y="5150498"/>
            <a:ext cx="27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NBA League Leaders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8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5A75-0AF8-3421-7F6B-A19D31CC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F4EF-FA99-45A0-1A4C-44D2159DC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43404"/>
            <a:ext cx="4834128" cy="4351337"/>
          </a:xfrm>
        </p:spPr>
        <p:txBody>
          <a:bodyPr/>
          <a:lstStyle/>
          <a:p>
            <a:r>
              <a:rPr lang="en-US" dirty="0"/>
              <a:t>Kaggle for 2004-2022</a:t>
            </a:r>
          </a:p>
          <a:p>
            <a:r>
              <a:rPr lang="en-US" dirty="0"/>
              <a:t>NBA API python extension for live data</a:t>
            </a:r>
          </a:p>
          <a:p>
            <a:r>
              <a:rPr lang="en-US" dirty="0"/>
              <a:t>General preprocessing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875CA-2DF8-615E-3B96-84E6CD8A8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847" y="4060452"/>
            <a:ext cx="7047579" cy="18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B2841F-7421-92EC-F2E2-95680D3D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Features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138C33-B5C2-4570-C1DE-929380463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500614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074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F05DDE-5F2C-44F5-BACC-DED4737B1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22BCA3-31C1-4329-B0BA-4748F937B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2ED896-3186-54E1-5B25-F412C16B8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1293" y="723331"/>
            <a:ext cx="8409414" cy="387596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6000">
                <a:solidFill>
                  <a:schemeClr val="tx2"/>
                </a:solidFill>
              </a:rPr>
              <a:t>Models Tested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1DD8F-426A-45F7-A524-5569263BE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916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8D39CD7-AB20-4006-930C-6368406D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50388" y="5359400"/>
            <a:ext cx="2550319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D65D7AA-A0C8-491E-9211-059F0D299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2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9342-DB92-5865-7503-13A0247F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253" y="0"/>
            <a:ext cx="4954920" cy="1606948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DAE90-2458-C9B0-02DA-7A6F16C18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77" y="1962315"/>
            <a:ext cx="5225843" cy="3396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531A58-5C68-9F92-2C2E-50B552865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4110"/>
            <a:ext cx="5820405" cy="2910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B0ACF1-0711-EF66-F40B-4EC869036BA8}"/>
              </a:ext>
            </a:extLst>
          </p:cNvPr>
          <p:cNvSpPr txBox="1"/>
          <p:nvPr/>
        </p:nvSpPr>
        <p:spPr>
          <a:xfrm>
            <a:off x="2129023" y="5624052"/>
            <a:ext cx="7442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Percentage of predictions within ±3 points of actual values: 49.13%</a:t>
            </a:r>
          </a:p>
          <a:p>
            <a:pPr algn="ctr"/>
            <a:r>
              <a:rPr lang="en-US" dirty="0"/>
              <a:t>Mean Squared Error: 31.12</a:t>
            </a:r>
          </a:p>
          <a:p>
            <a:pPr algn="ctr"/>
            <a:r>
              <a:rPr lang="en-US" dirty="0"/>
              <a:t>Root Mean Squared Error: 5.57</a:t>
            </a:r>
          </a:p>
        </p:txBody>
      </p:sp>
    </p:spTree>
    <p:extLst>
      <p:ext uri="{BB962C8B-B14F-4D97-AF65-F5344CB8AC3E}">
        <p14:creationId xmlns:p14="http://schemas.microsoft.com/office/powerpoint/2010/main" val="104881101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4496</TotalTime>
  <Words>426</Words>
  <Application>Microsoft Office PowerPoint</Application>
  <PresentationFormat>Widescreen</PresentationFormat>
  <Paragraphs>78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Schoolbook</vt:lpstr>
      <vt:lpstr>Consolas</vt:lpstr>
      <vt:lpstr>Wingdings 2</vt:lpstr>
      <vt:lpstr>View</vt:lpstr>
      <vt:lpstr>Predictive Analytics in Basketball</vt:lpstr>
      <vt:lpstr>Background</vt:lpstr>
      <vt:lpstr>Introduction</vt:lpstr>
      <vt:lpstr>Related Work</vt:lpstr>
      <vt:lpstr>Approach</vt:lpstr>
      <vt:lpstr>Data Collection and Preprocessing</vt:lpstr>
      <vt:lpstr>Features</vt:lpstr>
      <vt:lpstr>Models Tested</vt:lpstr>
      <vt:lpstr>Linear Regression</vt:lpstr>
      <vt:lpstr>K-Nearest Neighbors</vt:lpstr>
      <vt:lpstr>XGBoost</vt:lpstr>
      <vt:lpstr>Model Comparison</vt:lpstr>
      <vt:lpstr>Application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 in Basketball</dc:title>
  <dc:creator>Jacob</dc:creator>
  <cp:lastModifiedBy>Jacob</cp:lastModifiedBy>
  <cp:revision>2</cp:revision>
  <dcterms:created xsi:type="dcterms:W3CDTF">2023-12-14T21:54:56Z</dcterms:created>
  <dcterms:modified xsi:type="dcterms:W3CDTF">2023-12-18T00:51:30Z</dcterms:modified>
</cp:coreProperties>
</file>