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302" r:id="rId6"/>
    <p:sldId id="303" r:id="rId7"/>
    <p:sldId id="293" r:id="rId8"/>
    <p:sldId id="299" r:id="rId9"/>
    <p:sldId id="301" r:id="rId10"/>
    <p:sldId id="297" r:id="rId11"/>
    <p:sldId id="295" r:id="rId12"/>
    <p:sldId id="265" r:id="rId13"/>
    <p:sldId id="289" r:id="rId14"/>
    <p:sldId id="266" r:id="rId15"/>
    <p:sldId id="259" r:id="rId16"/>
    <p:sldId id="282" r:id="rId17"/>
    <p:sldId id="283" r:id="rId18"/>
    <p:sldId id="300" r:id="rId19"/>
    <p:sldId id="260" r:id="rId20"/>
    <p:sldId id="298" r:id="rId21"/>
    <p:sldId id="270" r:id="rId22"/>
    <p:sldId id="271" r:id="rId23"/>
    <p:sldId id="272" r:id="rId24"/>
    <p:sldId id="263" r:id="rId25"/>
    <p:sldId id="264" r:id="rId26"/>
    <p:sldId id="276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06-additional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1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Map-Reduce and Scaling Big Data Processing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Google’s early use of MR</a:t>
            </a:r>
            <a:br>
              <a:rPr lang="en-US" dirty="0"/>
            </a:br>
            <a:r>
              <a:rPr lang="en-US" sz="2700" dirty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</a:t>
            </a:r>
            <a:r>
              <a:rPr lang="en-US" dirty="0" err="1"/>
              <a:t>MapReduce</a:t>
            </a:r>
            <a:r>
              <a:rPr lang="en-US" dirty="0"/>
              <a:t> algorithm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typically involves counting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dirty="0"/>
              <a:t> want to know the frequency of occurrence of the all of the words in a number of texts.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shall </a:t>
            </a:r>
            <a:r>
              <a:rPr lang="en-US" b="1" dirty="0"/>
              <a:t>we</a:t>
            </a:r>
            <a:r>
              <a:rPr lang="en-US" dirty="0"/>
              <a:t> go about computing that distribution efficiently?</a:t>
            </a:r>
          </a:p>
        </p:txBody>
      </p:sp>
    </p:spTree>
    <p:extLst>
      <p:ext uri="{BB962C8B-B14F-4D97-AF65-F5344CB8AC3E}">
        <p14:creationId xmlns:p14="http://schemas.microsoft.com/office/powerpoint/2010/main" val="416847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87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with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312774" cy="46920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Chunks of the input (individual texts) are distributed to different nodes.</a:t>
            </a:r>
          </a:p>
          <a:p>
            <a:r>
              <a:rPr lang="en-US" dirty="0"/>
              <a:t>A worker at each node works out the frequency of each word in its chunk</a:t>
            </a:r>
          </a:p>
          <a:p>
            <a:r>
              <a:rPr lang="en-US" dirty="0"/>
              <a:t>Key-value pairs are stored in an intermediate file according to some hash function (the first letter of the word)</a:t>
            </a:r>
          </a:p>
          <a:p>
            <a:r>
              <a:rPr lang="en-US" dirty="0"/>
              <a:t>Intermediate files transferred to the node responsible for those key-values pairs</a:t>
            </a:r>
          </a:p>
          <a:p>
            <a:r>
              <a:rPr lang="en-US" dirty="0"/>
              <a:t>A worker at that node adds up the associated key-value pairs and produces a single file with the output.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6839" y="2156514"/>
            <a:ext cx="1503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3136" y="4781495"/>
            <a:ext cx="2304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Reduce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7789" y="3368359"/>
            <a:ext cx="20569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GroupBy</a:t>
            </a:r>
            <a:endParaRPr lang="en-GB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6499" y="1448628"/>
            <a:ext cx="23114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7964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Distribute</a:t>
            </a:r>
            <a:endParaRPr lang="en-GB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7964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39419" y="1317653"/>
            <a:ext cx="19098" cy="282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04697" y="2052865"/>
            <a:ext cx="0" cy="36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58517" y="2052865"/>
            <a:ext cx="0" cy="36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374142" y="2052865"/>
            <a:ext cx="19098" cy="362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304697" y="2969493"/>
            <a:ext cx="0" cy="51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58517" y="2969493"/>
            <a:ext cx="0" cy="51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93240" y="2969493"/>
            <a:ext cx="0" cy="51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04697" y="4076245"/>
            <a:ext cx="1265528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638898" y="4076245"/>
            <a:ext cx="754343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04698" y="4076245"/>
            <a:ext cx="334200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</p:cNvCxnSpPr>
          <p:nvPr/>
        </p:nvCxnSpPr>
        <p:spPr>
          <a:xfrm>
            <a:off x="7866276" y="4076245"/>
            <a:ext cx="335991" cy="993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304698" y="5604798"/>
            <a:ext cx="334200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855518" y="5604798"/>
            <a:ext cx="98485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116329" y="5604798"/>
            <a:ext cx="85938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374142" y="5604798"/>
            <a:ext cx="196083" cy="315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0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in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how many times each word occurs in 1000 books:</a:t>
            </a:r>
          </a:p>
          <a:p>
            <a:endParaRPr lang="en-US" dirty="0"/>
          </a:p>
          <a:p>
            <a:pPr lvl="1"/>
            <a:r>
              <a:rPr lang="en-US" dirty="0"/>
              <a:t>First count each book (</a:t>
            </a:r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b="1" dirty="0"/>
              <a:t>reduce</a:t>
            </a:r>
            <a:r>
              <a:rPr lang="en-US" dirty="0"/>
              <a:t> the outputs to a global </a:t>
            </a:r>
            <a:r>
              <a:rPr lang="en-US" dirty="0" err="1"/>
              <a:t>wordcount</a:t>
            </a:r>
            <a:r>
              <a:rPr lang="en-US" dirty="0"/>
              <a:t> across all books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phase:</a:t>
            </a:r>
          </a:p>
          <a:p>
            <a:pPr lvl="1"/>
            <a:r>
              <a:rPr lang="en-US" dirty="0"/>
              <a:t>We can theoretically process each word in parallel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Shuffle / Sort the results from the map phase by key (word)</a:t>
            </a:r>
          </a:p>
          <a:p>
            <a:pPr lvl="1"/>
            <a:r>
              <a:rPr lang="en-US" dirty="0"/>
              <a:t>Partition by keys</a:t>
            </a:r>
          </a:p>
          <a:p>
            <a:pPr lvl="1"/>
            <a:r>
              <a:rPr lang="en-US" dirty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Map/Shuffle/Reduce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Analysing</a:t>
            </a:r>
            <a:r>
              <a:rPr lang="en-US" dirty="0"/>
              <a:t> web logs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 by user / cookie</a:t>
            </a:r>
          </a:p>
          <a:p>
            <a:pPr lvl="1"/>
            <a:r>
              <a:rPr lang="en-US" dirty="0"/>
              <a:t>Then aggregate to identify who did what</a:t>
            </a:r>
          </a:p>
          <a:p>
            <a:r>
              <a:rPr lang="en-US" dirty="0" err="1"/>
              <a:t>Analysing</a:t>
            </a:r>
            <a:r>
              <a:rPr lang="en-US" dirty="0"/>
              <a:t> twitter data</a:t>
            </a:r>
          </a:p>
          <a:p>
            <a:pPr lvl="1"/>
            <a:r>
              <a:rPr lang="en-US" dirty="0"/>
              <a:t>Who </a:t>
            </a:r>
            <a:r>
              <a:rPr lang="en-US" dirty="0" err="1"/>
              <a:t>retweeted</a:t>
            </a:r>
            <a:endParaRPr lang="en-US" dirty="0"/>
          </a:p>
          <a:p>
            <a:pPr lvl="1"/>
            <a:r>
              <a:rPr lang="en-US" dirty="0"/>
              <a:t>Who was </a:t>
            </a:r>
            <a:r>
              <a:rPr lang="en-US" dirty="0" err="1"/>
              <a:t>retweeted</a:t>
            </a:r>
            <a:r>
              <a:rPr lang="en-US" dirty="0"/>
              <a:t> the most</a:t>
            </a:r>
          </a:p>
          <a:p>
            <a:r>
              <a:rPr lang="en-US" dirty="0"/>
              <a:t>Almost all big data problems can be re-factored into Map Reduce</a:t>
            </a:r>
          </a:p>
          <a:p>
            <a:pPr lvl="1"/>
            <a:r>
              <a:rPr lang="en-US" dirty="0"/>
              <a:t>Some more efficiently than others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</a:p>
          <a:p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Map-reduce in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HDFS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Simply re-execute work that fails</a:t>
            </a:r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Partitioning the data </a:t>
            </a:r>
          </a:p>
          <a:p>
            <a:pPr lvl="1"/>
            <a:r>
              <a:rPr lang="en-US" dirty="0"/>
              <a:t>Moving the work to near the data</a:t>
            </a:r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the Execution of a </a:t>
            </a:r>
            <a:r>
              <a:rPr lang="en-US" dirty="0" err="1"/>
              <a:t>MapReduce</a:t>
            </a:r>
            <a:r>
              <a:rPr lang="en-US" dirty="0"/>
              <a:t>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7809929" y="2871822"/>
            <a:ext cx="525174" cy="3192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8473" y="3045877"/>
            <a:ext cx="582466" cy="31700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7809929" y="4468204"/>
            <a:ext cx="525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78473" y="4048440"/>
            <a:ext cx="5824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78473" y="5060549"/>
            <a:ext cx="582466" cy="9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33621" y="3397863"/>
            <a:ext cx="1528537" cy="353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Task</a:t>
            </a:r>
          </a:p>
        </p:txBody>
      </p:sp>
      <p:sp>
        <p:nvSpPr>
          <p:cNvPr id="18" name="Oval 17"/>
          <p:cNvSpPr/>
          <p:nvPr/>
        </p:nvSpPr>
        <p:spPr>
          <a:xfrm>
            <a:off x="4067334" y="2472986"/>
            <a:ext cx="1212675" cy="3628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master</a:t>
            </a:r>
          </a:p>
        </p:txBody>
      </p:sp>
      <p:sp>
        <p:nvSpPr>
          <p:cNvPr id="19" name="Oval 18"/>
          <p:cNvSpPr/>
          <p:nvPr/>
        </p:nvSpPr>
        <p:spPr>
          <a:xfrm>
            <a:off x="3971848" y="1613275"/>
            <a:ext cx="1413576" cy="515975"/>
          </a:xfrm>
          <a:prstGeom prst="ellipse">
            <a:avLst/>
          </a:prstGeom>
          <a:solidFill>
            <a:schemeClr val="accent4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program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325526" y="3308454"/>
            <a:ext cx="859376" cy="532101"/>
            <a:chOff x="4325526" y="3265487"/>
            <a:chExt cx="859376" cy="532101"/>
          </a:xfrm>
        </p:grpSpPr>
        <p:sp>
          <p:nvSpPr>
            <p:cNvPr id="20" name="Rectangle 19"/>
            <p:cNvSpPr/>
            <p:nvPr/>
          </p:nvSpPr>
          <p:spPr>
            <a:xfrm>
              <a:off x="4325526" y="3265487"/>
              <a:ext cx="859376" cy="5321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1"/>
              <a:endCxn id="20" idx="3"/>
            </p:cNvCxnSpPr>
            <p:nvPr/>
          </p:nvCxnSpPr>
          <p:spPr>
            <a:xfrm>
              <a:off x="4325526" y="3531538"/>
              <a:ext cx="8593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325526" y="4364829"/>
            <a:ext cx="859376" cy="532101"/>
            <a:chOff x="4325526" y="3265487"/>
            <a:chExt cx="859376" cy="532101"/>
          </a:xfrm>
        </p:grpSpPr>
        <p:sp>
          <p:nvSpPr>
            <p:cNvPr id="25" name="Rectangle 24"/>
            <p:cNvSpPr/>
            <p:nvPr/>
          </p:nvSpPr>
          <p:spPr>
            <a:xfrm>
              <a:off x="4325526" y="3265487"/>
              <a:ext cx="859376" cy="5321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1"/>
              <a:endCxn id="25" idx="3"/>
            </p:cNvCxnSpPr>
            <p:nvPr/>
          </p:nvCxnSpPr>
          <p:spPr>
            <a:xfrm>
              <a:off x="4325526" y="3531538"/>
              <a:ext cx="8593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5526" y="5423567"/>
            <a:ext cx="859376" cy="532101"/>
            <a:chOff x="4325526" y="3265487"/>
            <a:chExt cx="859376" cy="532101"/>
          </a:xfrm>
        </p:grpSpPr>
        <p:sp>
          <p:nvSpPr>
            <p:cNvPr id="28" name="Rectangle 27"/>
            <p:cNvSpPr/>
            <p:nvPr/>
          </p:nvSpPr>
          <p:spPr>
            <a:xfrm>
              <a:off x="4325526" y="3265487"/>
              <a:ext cx="859376" cy="5321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1"/>
              <a:endCxn id="28" idx="3"/>
            </p:cNvCxnSpPr>
            <p:nvPr/>
          </p:nvCxnSpPr>
          <p:spPr>
            <a:xfrm>
              <a:off x="4325526" y="3531538"/>
              <a:ext cx="8593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>
            <a:endCxn id="12" idx="2"/>
          </p:cNvCxnSpPr>
          <p:nvPr/>
        </p:nvCxnSpPr>
        <p:spPr>
          <a:xfrm>
            <a:off x="1460939" y="3574505"/>
            <a:ext cx="772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</p:cNvCxnSpPr>
          <p:nvPr/>
        </p:nvCxnSpPr>
        <p:spPr>
          <a:xfrm>
            <a:off x="1460939" y="4630880"/>
            <a:ext cx="925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460939" y="5689618"/>
            <a:ext cx="8968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357753" y="4454238"/>
            <a:ext cx="1528537" cy="353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Task</a:t>
            </a:r>
          </a:p>
        </p:txBody>
      </p:sp>
      <p:sp>
        <p:nvSpPr>
          <p:cNvPr id="48" name="Oval 47"/>
          <p:cNvSpPr/>
          <p:nvPr/>
        </p:nvSpPr>
        <p:spPr>
          <a:xfrm>
            <a:off x="2357753" y="5512976"/>
            <a:ext cx="1528537" cy="3532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Map Task</a:t>
            </a:r>
          </a:p>
        </p:txBody>
      </p:sp>
      <p:sp>
        <p:nvSpPr>
          <p:cNvPr id="50" name="Oval 49"/>
          <p:cNvSpPr/>
          <p:nvPr/>
        </p:nvSpPr>
        <p:spPr>
          <a:xfrm>
            <a:off x="5718112" y="3574504"/>
            <a:ext cx="1528537" cy="55987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Reduce Task</a:t>
            </a:r>
          </a:p>
        </p:txBody>
      </p:sp>
      <p:sp>
        <p:nvSpPr>
          <p:cNvPr id="51" name="Oval 50"/>
          <p:cNvSpPr/>
          <p:nvPr/>
        </p:nvSpPr>
        <p:spPr>
          <a:xfrm>
            <a:off x="5718112" y="5379858"/>
            <a:ext cx="1596133" cy="48640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Reduce Task</a:t>
            </a:r>
          </a:p>
        </p:txBody>
      </p:sp>
      <p:cxnSp>
        <p:nvCxnSpPr>
          <p:cNvPr id="53" name="Straight Arrow Connector 52"/>
          <p:cNvCxnSpPr>
            <a:stCxn id="12" idx="6"/>
            <a:endCxn id="20" idx="1"/>
          </p:cNvCxnSpPr>
          <p:nvPr/>
        </p:nvCxnSpPr>
        <p:spPr>
          <a:xfrm>
            <a:off x="3762158" y="3574505"/>
            <a:ext cx="5633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6"/>
            <a:endCxn id="25" idx="1"/>
          </p:cNvCxnSpPr>
          <p:nvPr/>
        </p:nvCxnSpPr>
        <p:spPr>
          <a:xfrm>
            <a:off x="3886290" y="4630880"/>
            <a:ext cx="439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6"/>
            <a:endCxn id="28" idx="1"/>
          </p:cNvCxnSpPr>
          <p:nvPr/>
        </p:nvCxnSpPr>
        <p:spPr>
          <a:xfrm>
            <a:off x="3886290" y="5689618"/>
            <a:ext cx="4392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63200" y="6064585"/>
            <a:ext cx="155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files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8473" y="64450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59582" y="634158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184902" y="3397863"/>
            <a:ext cx="639758" cy="35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1" idx="1"/>
          </p:cNvCxnSpPr>
          <p:nvPr/>
        </p:nvCxnSpPr>
        <p:spPr>
          <a:xfrm>
            <a:off x="5184902" y="3751147"/>
            <a:ext cx="766958" cy="1699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184902" y="3962506"/>
            <a:ext cx="639758" cy="505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184902" y="4807522"/>
            <a:ext cx="639758" cy="7054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0" idx="3"/>
          </p:cNvCxnSpPr>
          <p:nvPr/>
        </p:nvCxnSpPr>
        <p:spPr>
          <a:xfrm flipV="1">
            <a:off x="5184902" y="4052383"/>
            <a:ext cx="757059" cy="146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184902" y="5689618"/>
            <a:ext cx="639758" cy="176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0" idx="6"/>
          </p:cNvCxnSpPr>
          <p:nvPr/>
        </p:nvCxnSpPr>
        <p:spPr>
          <a:xfrm flipV="1">
            <a:off x="7246649" y="3840555"/>
            <a:ext cx="563280" cy="13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1" idx="6"/>
          </p:cNvCxnSpPr>
          <p:nvPr/>
        </p:nvCxnSpPr>
        <p:spPr>
          <a:xfrm flipV="1">
            <a:off x="7314245" y="5595250"/>
            <a:ext cx="495684" cy="27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9" idx="4"/>
            <a:endCxn id="18" idx="0"/>
          </p:cNvCxnSpPr>
          <p:nvPr/>
        </p:nvCxnSpPr>
        <p:spPr>
          <a:xfrm flipH="1">
            <a:off x="4673672" y="2129250"/>
            <a:ext cx="4964" cy="343736"/>
          </a:xfrm>
          <a:prstGeom prst="straightConnector1">
            <a:avLst/>
          </a:prstGeom>
          <a:ln w="9525" cmpd="sng">
            <a:solidFill>
              <a:schemeClr val="accent4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007816" y="1871077"/>
            <a:ext cx="968996" cy="1437377"/>
          </a:xfrm>
          <a:prstGeom prst="straightConnector1">
            <a:avLst/>
          </a:prstGeom>
          <a:ln w="9525" cmpd="sng">
            <a:solidFill>
              <a:schemeClr val="accent4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07710" y="1966188"/>
            <a:ext cx="1175805" cy="1431675"/>
          </a:xfrm>
          <a:prstGeom prst="straightConnector1">
            <a:avLst/>
          </a:prstGeom>
          <a:ln w="9525" cmpd="sng">
            <a:solidFill>
              <a:schemeClr val="accent4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824660" y="2472986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fork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438827" y="2165209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fork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07816" y="2298046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fork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280009" y="2655433"/>
            <a:ext cx="661952" cy="653021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" idx="2"/>
          </p:cNvCxnSpPr>
          <p:nvPr/>
        </p:nvCxnSpPr>
        <p:spPr>
          <a:xfrm flipH="1">
            <a:off x="3487434" y="2654402"/>
            <a:ext cx="579900" cy="654052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383513" y="2835818"/>
            <a:ext cx="100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assign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44095" y="2854913"/>
            <a:ext cx="121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assign Reduce</a:t>
            </a:r>
          </a:p>
        </p:txBody>
      </p:sp>
    </p:spTree>
    <p:extLst>
      <p:ext uri="{BB962C8B-B14F-4D97-AF65-F5344CB8AC3E}">
        <p14:creationId xmlns:p14="http://schemas.microsoft.com/office/powerpoint/2010/main" val="158322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Node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If the compute node at which the Master is executing fails, the entire </a:t>
            </a:r>
            <a:r>
              <a:rPr lang="en-US" sz="2800" dirty="0" err="1"/>
              <a:t>MapReduce</a:t>
            </a:r>
            <a:r>
              <a:rPr lang="en-US" sz="2800" dirty="0"/>
              <a:t> job must be restarted.</a:t>
            </a:r>
          </a:p>
          <a:p>
            <a:r>
              <a:rPr lang="en-US" sz="2800" dirty="0"/>
              <a:t>Other failures managed by the Master.</a:t>
            </a:r>
          </a:p>
          <a:p>
            <a:r>
              <a:rPr lang="en-US" sz="2800" dirty="0"/>
              <a:t>Master periodically </a:t>
            </a:r>
            <a:r>
              <a:rPr lang="en-US" sz="2800" i="1" dirty="0"/>
              <a:t>pings</a:t>
            </a:r>
            <a:r>
              <a:rPr lang="en-US" sz="2800" dirty="0"/>
              <a:t> Worker processes to check they are still alive.</a:t>
            </a:r>
          </a:p>
          <a:p>
            <a:r>
              <a:rPr lang="en-US" sz="2800" dirty="0"/>
              <a:t>If a Map worker fails, all of the Map tasks assigned to this worker must be redone.  The Master reschedules them for a new worker and informs the Reduce tasks where to look for the location of its input</a:t>
            </a:r>
          </a:p>
          <a:p>
            <a:r>
              <a:rPr lang="en-US" sz="2800" dirty="0"/>
              <a:t>If a Reduce worker fails, the Master simply reschedules its currently executing Reduce tasks on another reduce worker.</a:t>
            </a:r>
          </a:p>
        </p:txBody>
      </p:sp>
    </p:spTree>
    <p:extLst>
      <p:ext uri="{BB962C8B-B14F-4D97-AF65-F5344CB8AC3E}">
        <p14:creationId xmlns:p14="http://schemas.microsoft.com/office/powerpoint/2010/main" val="172021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53398" cy="47398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Don’t use </a:t>
            </a:r>
            <a:r>
              <a:rPr lang="en-US" dirty="0" err="1"/>
              <a:t>MapReduce</a:t>
            </a:r>
            <a:r>
              <a:rPr lang="en-US" dirty="0"/>
              <a:t> for processes which involve relatively little calculation and/or which change the database e.g., interacting with a product data-base</a:t>
            </a:r>
          </a:p>
          <a:p>
            <a:r>
              <a:rPr lang="en-US" dirty="0" err="1"/>
              <a:t>MapReduce</a:t>
            </a:r>
            <a:r>
              <a:rPr lang="en-US" dirty="0"/>
              <a:t> is good for </a:t>
            </a:r>
            <a:r>
              <a:rPr lang="en-US" i="1" dirty="0"/>
              <a:t>data-parallelism</a:t>
            </a:r>
            <a:r>
              <a:rPr lang="en-US" dirty="0"/>
              <a:t> i.e., when the same task needs to be done repeatedly to lots of data</a:t>
            </a:r>
          </a:p>
          <a:p>
            <a:r>
              <a:rPr lang="en-US" dirty="0"/>
              <a:t>It is not good for </a:t>
            </a:r>
            <a:r>
              <a:rPr lang="en-US" i="1" dirty="0"/>
              <a:t>task-parallelism</a:t>
            </a:r>
            <a:r>
              <a:rPr lang="en-US" dirty="0"/>
              <a:t> i.e., when lots of different tasks need to be done to the same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35251" y="4277597"/>
            <a:ext cx="2635420" cy="1928738"/>
            <a:chOff x="6235251" y="4525850"/>
            <a:chExt cx="2635420" cy="1928738"/>
          </a:xfrm>
        </p:grpSpPr>
        <p:sp>
          <p:nvSpPr>
            <p:cNvPr id="4" name="Oval 3"/>
            <p:cNvSpPr/>
            <p:nvPr/>
          </p:nvSpPr>
          <p:spPr>
            <a:xfrm>
              <a:off x="6235251" y="5241966"/>
              <a:ext cx="744792" cy="295994"/>
            </a:xfrm>
            <a:prstGeom prst="ellipse">
              <a:avLst/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7237856" y="5070098"/>
              <a:ext cx="668404" cy="54424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>
              <a:off x="8355045" y="5175128"/>
              <a:ext cx="515626" cy="439218"/>
            </a:xfrm>
            <a:prstGeom prst="trapezoid">
              <a:avLst/>
            </a:prstGeom>
            <a:solidFill>
              <a:schemeClr val="accent6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80043" y="4525850"/>
              <a:ext cx="1241321" cy="2768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65981" y="6149046"/>
              <a:ext cx="1289064" cy="3055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2"/>
              <a:endCxn id="4" idx="0"/>
            </p:cNvCxnSpPr>
            <p:nvPr/>
          </p:nvCxnSpPr>
          <p:spPr>
            <a:xfrm flipH="1">
              <a:off x="6607647" y="4802748"/>
              <a:ext cx="993057" cy="439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5" idx="0"/>
            </p:cNvCxnSpPr>
            <p:nvPr/>
          </p:nvCxnSpPr>
          <p:spPr>
            <a:xfrm flipH="1">
              <a:off x="7572058" y="4802748"/>
              <a:ext cx="28646" cy="2673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6" idx="0"/>
            </p:cNvCxnSpPr>
            <p:nvPr/>
          </p:nvCxnSpPr>
          <p:spPr>
            <a:xfrm>
              <a:off x="7600704" y="4802748"/>
              <a:ext cx="1012154" cy="3723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4"/>
              <a:endCxn id="8" idx="0"/>
            </p:cNvCxnSpPr>
            <p:nvPr/>
          </p:nvCxnSpPr>
          <p:spPr>
            <a:xfrm>
              <a:off x="6607647" y="5537960"/>
              <a:ext cx="1102866" cy="6110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8" idx="0"/>
            </p:cNvCxnSpPr>
            <p:nvPr/>
          </p:nvCxnSpPr>
          <p:spPr>
            <a:xfrm>
              <a:off x="7572058" y="5614346"/>
              <a:ext cx="138455" cy="534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  <a:endCxn id="8" idx="0"/>
            </p:cNvCxnSpPr>
            <p:nvPr/>
          </p:nvCxnSpPr>
          <p:spPr>
            <a:xfrm flipH="1">
              <a:off x="7710513" y="5614346"/>
              <a:ext cx="902345" cy="534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397577" y="1937915"/>
            <a:ext cx="2601622" cy="1928738"/>
            <a:chOff x="6397577" y="1937915"/>
            <a:chExt cx="2601622" cy="1928738"/>
          </a:xfrm>
        </p:grpSpPr>
        <p:grpSp>
          <p:nvGrpSpPr>
            <p:cNvPr id="22" name="Group 21"/>
            <p:cNvGrpSpPr/>
            <p:nvPr/>
          </p:nvGrpSpPr>
          <p:grpSpPr>
            <a:xfrm>
              <a:off x="6659786" y="1937915"/>
              <a:ext cx="2005211" cy="1928738"/>
              <a:chOff x="6607647" y="4525850"/>
              <a:chExt cx="2005211" cy="1928738"/>
            </a:xfrm>
          </p:grpSpPr>
          <p:sp>
            <p:nvSpPr>
              <p:cNvPr id="24" name="Diamond 23"/>
              <p:cNvSpPr/>
              <p:nvPr/>
            </p:nvSpPr>
            <p:spPr>
              <a:xfrm>
                <a:off x="7237856" y="5070098"/>
                <a:ext cx="668404" cy="544248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980043" y="4525850"/>
                <a:ext cx="1241321" cy="27689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065981" y="6149046"/>
                <a:ext cx="1289064" cy="3055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607648" y="4802748"/>
                <a:ext cx="578069" cy="439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2"/>
                <a:endCxn id="24" idx="0"/>
              </p:cNvCxnSpPr>
              <p:nvPr/>
            </p:nvCxnSpPr>
            <p:spPr>
              <a:xfrm flipH="1">
                <a:off x="7572058" y="4802748"/>
                <a:ext cx="28646" cy="267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8016447" y="4802748"/>
                <a:ext cx="596411" cy="372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7" idx="0"/>
              </p:cNvCxnSpPr>
              <p:nvPr/>
            </p:nvCxnSpPr>
            <p:spPr>
              <a:xfrm>
                <a:off x="6607647" y="5537960"/>
                <a:ext cx="1102866" cy="6110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4" idx="2"/>
                <a:endCxn id="27" idx="0"/>
              </p:cNvCxnSpPr>
              <p:nvPr/>
            </p:nvCxnSpPr>
            <p:spPr>
              <a:xfrm>
                <a:off x="7572058" y="5614346"/>
                <a:ext cx="138455" cy="534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endCxn id="27" idx="0"/>
              </p:cNvCxnSpPr>
              <p:nvPr/>
            </p:nvCxnSpPr>
            <p:spPr>
              <a:xfrm flipH="1">
                <a:off x="7710513" y="5614346"/>
                <a:ext cx="902345" cy="534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Diamond 33"/>
            <p:cNvSpPr/>
            <p:nvPr/>
          </p:nvSpPr>
          <p:spPr>
            <a:xfrm>
              <a:off x="6397577" y="2567725"/>
              <a:ext cx="668404" cy="54424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/>
            <p:cNvSpPr/>
            <p:nvPr/>
          </p:nvSpPr>
          <p:spPr>
            <a:xfrm>
              <a:off x="8330795" y="2567725"/>
              <a:ext cx="668404" cy="544248"/>
            </a:xfrm>
            <a:prstGeom prst="diamond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7390634" y="1937915"/>
              <a:ext cx="9549" cy="276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906260" y="1937915"/>
              <a:ext cx="0" cy="276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156664" y="3975635"/>
            <a:ext cx="2888080" cy="2780915"/>
            <a:chOff x="6111119" y="4077085"/>
            <a:chExt cx="2888080" cy="2780915"/>
          </a:xfrm>
        </p:grpSpPr>
        <p:sp>
          <p:nvSpPr>
            <p:cNvPr id="47" name="Oval 46"/>
            <p:cNvSpPr/>
            <p:nvPr/>
          </p:nvSpPr>
          <p:spPr>
            <a:xfrm>
              <a:off x="6111119" y="4077085"/>
              <a:ext cx="2888080" cy="2780915"/>
            </a:xfrm>
            <a:prstGeom prst="ellipse">
              <a:avLst/>
            </a:prstGeom>
            <a:solidFill>
              <a:schemeClr val="bg2">
                <a:alpha val="49000"/>
              </a:schemeClr>
            </a:solidFill>
            <a:ln w="762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7" idx="3"/>
              <a:endCxn id="47" idx="7"/>
            </p:cNvCxnSpPr>
            <p:nvPr/>
          </p:nvCxnSpPr>
          <p:spPr>
            <a:xfrm flipV="1">
              <a:off x="6534069" y="4484341"/>
              <a:ext cx="2042180" cy="1966403"/>
            </a:xfrm>
            <a:prstGeom prst="line">
              <a:avLst/>
            </a:prstGeom>
            <a:ln w="762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9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famous and popular </a:t>
            </a:r>
            <a:br>
              <a:rPr lang="en-US" dirty="0"/>
            </a:br>
            <a:r>
              <a:rPr lang="en-US" dirty="0"/>
              <a:t>Map Reduce framework</a:t>
            </a:r>
          </a:p>
          <a:p>
            <a:pPr lvl="1"/>
            <a:r>
              <a:rPr lang="en-US" dirty="0"/>
              <a:t>Open Source</a:t>
            </a:r>
          </a:p>
          <a:p>
            <a:pPr lvl="2"/>
            <a:r>
              <a:rPr lang="en-US" dirty="0"/>
              <a:t>Written in Java, but supports other languages</a:t>
            </a:r>
          </a:p>
          <a:p>
            <a:pPr lvl="1"/>
            <a:r>
              <a:rPr lang="en-US" dirty="0"/>
              <a:t>Runs Map Reduce workloads across a cloud or cluster of machines</a:t>
            </a:r>
          </a:p>
          <a:p>
            <a:pPr lvl="1"/>
            <a:r>
              <a:rPr lang="en-US" dirty="0"/>
              <a:t>Supports a distributed </a:t>
            </a:r>
            <a:r>
              <a:rPr lang="en-US" dirty="0" err="1"/>
              <a:t>filesystem</a:t>
            </a:r>
            <a:r>
              <a:rPr lang="en-US" dirty="0"/>
              <a:t> to store data for these jobs</a:t>
            </a:r>
          </a:p>
          <a:p>
            <a:pPr lvl="1"/>
            <a:r>
              <a:rPr lang="en-US" dirty="0"/>
              <a:t>Provides reliability when servers in the cluster fail</a:t>
            </a:r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Hadoop</a:t>
            </a:r>
            <a:r>
              <a:rPr lang="en-US" dirty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YARN (Yet Another Resource Negotiator)</a:t>
            </a:r>
          </a:p>
          <a:p>
            <a:pPr algn="ctr"/>
            <a:r>
              <a:rPr lang="en-US" dirty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Java, </a:t>
            </a:r>
            <a:r>
              <a:rPr lang="en-US" dirty="0" err="1"/>
              <a:t>Scala</a:t>
            </a:r>
            <a:r>
              <a:rPr lang="en-US" dirty="0"/>
              <a:t>, Python, Apache Pig, Apache Hive,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Map Reduce Model</a:t>
            </a:r>
          </a:p>
          <a:p>
            <a:r>
              <a:rPr lang="en-US" dirty="0"/>
              <a:t>How is it implemented in </a:t>
            </a:r>
            <a:r>
              <a:rPr lang="en-US" dirty="0" err="1"/>
              <a:t>Hadoop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centres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4922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Big Data analysis can be greatly speeded up through parallel and distributed computation.</a:t>
            </a:r>
          </a:p>
          <a:p>
            <a:r>
              <a:rPr lang="en-US" sz="2400" dirty="0"/>
              <a:t>Data </a:t>
            </a:r>
            <a:r>
              <a:rPr lang="en-US" sz="2400" dirty="0" err="1"/>
              <a:t>centres</a:t>
            </a:r>
            <a:r>
              <a:rPr lang="en-US" sz="2400" dirty="0"/>
              <a:t> provide parallelism through </a:t>
            </a:r>
            <a:r>
              <a:rPr lang="en-US" sz="2400" b="1" dirty="0"/>
              <a:t>computing clusters</a:t>
            </a:r>
            <a:r>
              <a:rPr lang="en-US" sz="2400" dirty="0"/>
              <a:t> – large collections of commodity hardware, including conventional processors (</a:t>
            </a:r>
            <a:r>
              <a:rPr lang="en-US" sz="2400" b="1" dirty="0"/>
              <a:t>“compute nodes”</a:t>
            </a:r>
            <a:r>
              <a:rPr lang="en-US" sz="2400" dirty="0"/>
              <a:t>) connected by Ethernet cables or inexpensive switches</a:t>
            </a:r>
          </a:p>
        </p:txBody>
      </p:sp>
      <p:pic>
        <p:nvPicPr>
          <p:cNvPr id="4" name="Picture 3" descr="Screenshot 2016-11-29 12.57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26" y="1749073"/>
            <a:ext cx="4338474" cy="3228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26" y="5270611"/>
            <a:ext cx="4338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</a:t>
            </a:r>
            <a:r>
              <a:rPr lang="en-US" dirty="0">
                <a:solidFill>
                  <a:schemeClr val="accent6"/>
                </a:solidFill>
              </a:rPr>
              <a:t>nodes</a:t>
            </a:r>
            <a:r>
              <a:rPr lang="en-US" dirty="0"/>
              <a:t> are stored on </a:t>
            </a:r>
            <a:r>
              <a:rPr lang="en-US" dirty="0">
                <a:solidFill>
                  <a:srgbClr val="FF0000"/>
                </a:solidFill>
              </a:rPr>
              <a:t>racks</a:t>
            </a:r>
            <a:r>
              <a:rPr lang="en-US" dirty="0"/>
              <a:t> – maybe 8-64 on a rack (5 per rack shown in the diagram).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62333" y="4649977"/>
            <a:ext cx="85938" cy="72566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62333" y="4506754"/>
            <a:ext cx="276910" cy="86888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2629"/>
            <a:ext cx="4441244" cy="1728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Components (including individual nodes, entire racks and network connections) can fail.  The more components a system has, the more likely it is for one to fail.</a:t>
            </a:r>
          </a:p>
        </p:txBody>
      </p:sp>
      <p:pic>
        <p:nvPicPr>
          <p:cNvPr id="4" name="Picture 3" descr="Screenshot 2016-11-29 12.5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1"/>
            <a:ext cx="4298861" cy="25955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8061" y="1600201"/>
            <a:ext cx="39533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To avoid having to abort and restart an entire computation every time a component fails, systems should be fault tolerant.  This involves: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file replication at different nodes (e.g., x3 in HDFS)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division of computation into tasks, such that if one fails to complete it can be restarted without affecting other tasks (e.g., </a:t>
            </a:r>
            <a:r>
              <a:rPr lang="en-US" sz="2000" dirty="0" err="1"/>
              <a:t>MapReduce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171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DFS may be suitable when</a:t>
            </a:r>
          </a:p>
          <a:p>
            <a:pPr lvl="1"/>
            <a:r>
              <a:rPr lang="en-US" sz="2000" dirty="0"/>
              <a:t>Files are enormous (maybe a TB or more)</a:t>
            </a:r>
          </a:p>
          <a:p>
            <a:pPr lvl="1"/>
            <a:r>
              <a:rPr lang="en-US" sz="2000" dirty="0"/>
              <a:t>Files are rarely updated.  They are appended or read sequentially (read or write random access not required)</a:t>
            </a:r>
          </a:p>
          <a:p>
            <a:r>
              <a:rPr lang="en-US" sz="2400" dirty="0"/>
              <a:t>Files are divided into </a:t>
            </a:r>
            <a:r>
              <a:rPr lang="en-US" sz="2400" b="1" dirty="0"/>
              <a:t>chunks.</a:t>
            </a:r>
          </a:p>
          <a:p>
            <a:r>
              <a:rPr lang="en-US" sz="2400" dirty="0"/>
              <a:t>Typically (e.g., HDFS), chunks are 64MB and are replicated 3 times at 3 different compute nodes (on 3 different racks).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name node</a:t>
            </a:r>
            <a:r>
              <a:rPr lang="en-US" sz="2400" dirty="0"/>
              <a:t> (or master node) for a file stores where the chunks are to be found.  </a:t>
            </a:r>
          </a:p>
          <a:p>
            <a:r>
              <a:rPr lang="en-US" sz="2400" dirty="0"/>
              <a:t>The name node is replicated and the directory for the file system knows where to find the copies</a:t>
            </a:r>
          </a:p>
          <a:p>
            <a:r>
              <a:rPr lang="en-US" sz="2400" dirty="0"/>
              <a:t>The directory itself can be replicated and all users know where the directory copies are.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9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computing paradigm</a:t>
            </a:r>
          </a:p>
          <a:p>
            <a:r>
              <a:rPr lang="en-US" sz="2400" dirty="0"/>
              <a:t>developed by Google for indexing web pages and </a:t>
            </a:r>
            <a:r>
              <a:rPr lang="en-US" sz="2400" dirty="0">
                <a:hlinkClick r:id="rId2"/>
              </a:rPr>
              <a:t>published</a:t>
            </a:r>
            <a:r>
              <a:rPr lang="en-US" sz="2400" dirty="0"/>
              <a:t> in 2004</a:t>
            </a:r>
          </a:p>
          <a:p>
            <a:r>
              <a:rPr lang="en-US" sz="2400" dirty="0"/>
              <a:t>open-source implementation </a:t>
            </a:r>
            <a:r>
              <a:rPr lang="en-US" sz="2400" dirty="0" err="1"/>
              <a:t>Hadoop</a:t>
            </a:r>
            <a:r>
              <a:rPr lang="en-US" sz="2400" dirty="0"/>
              <a:t> first made available by Yahoo in 2005</a:t>
            </a:r>
          </a:p>
          <a:p>
            <a:r>
              <a:rPr lang="en-US" sz="2400" dirty="0"/>
              <a:t>All you write are two functions </a:t>
            </a:r>
            <a:r>
              <a:rPr lang="en-US" sz="2400" b="1" i="1" dirty="0"/>
              <a:t>Map()</a:t>
            </a:r>
            <a:r>
              <a:rPr lang="en-US" sz="2400" dirty="0"/>
              <a:t> and </a:t>
            </a:r>
            <a:r>
              <a:rPr lang="en-US" sz="2400" b="1" i="1" dirty="0"/>
              <a:t>Reduce()</a:t>
            </a:r>
          </a:p>
          <a:p>
            <a:r>
              <a:rPr lang="en-US" sz="2400" dirty="0"/>
              <a:t>The system manages the parallel execution and coordination of the tasks that execute Map and Reduce, as well as dealing with the possibility that one of these tasks might fail.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5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2004 Google Paper</a:t>
            </a:r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2007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small piece of paper and write your university and number of siblings on it</a:t>
            </a:r>
            <a:r>
              <a:rPr lang="en-US" b="1" dirty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2849" y="32745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Sussex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967</Words>
  <Application>Microsoft Macintosh PowerPoint</Application>
  <PresentationFormat>On-screen Show (4:3)</PresentationFormat>
  <Paragraphs>135</Paragraphs>
  <Slides>27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ヒラギノ角ゴ ProN W3</vt:lpstr>
      <vt:lpstr>Arial</vt:lpstr>
      <vt:lpstr>Calibri</vt:lpstr>
      <vt:lpstr>Gill Sans</vt:lpstr>
      <vt:lpstr>Montserrat</vt:lpstr>
      <vt:lpstr>Office Theme</vt:lpstr>
      <vt:lpstr>Map-Reduce and Scaling Big Data Processing</vt:lpstr>
      <vt:lpstr>Contents</vt:lpstr>
      <vt:lpstr>Data centres</vt:lpstr>
      <vt:lpstr>Fault tolerance</vt:lpstr>
      <vt:lpstr>Distributed file systems</vt:lpstr>
      <vt:lpstr>MapReduce</vt:lpstr>
      <vt:lpstr>Original 2004 Google Paper</vt:lpstr>
      <vt:lpstr>Yahoo 2007</vt:lpstr>
      <vt:lpstr>Class Exercise</vt:lpstr>
      <vt:lpstr>Pictorially</vt:lpstr>
      <vt:lpstr>Google’s early use of MR Map Reduce programs in their code repository</vt:lpstr>
      <vt:lpstr>A first MapReduce algorithm ...</vt:lpstr>
      <vt:lpstr>PowerPoint Presentation</vt:lpstr>
      <vt:lpstr>Counting words with MapReduce</vt:lpstr>
      <vt:lpstr>Map Reduce example in words</vt:lpstr>
      <vt:lpstr>Efficiency</vt:lpstr>
      <vt:lpstr>Map/Shuffle/Reduce</vt:lpstr>
      <vt:lpstr>PowerPoint Presentation</vt:lpstr>
      <vt:lpstr>Map Reduce in Real Life</vt:lpstr>
      <vt:lpstr>Tuning</vt:lpstr>
      <vt:lpstr>Overview of the Execution of a MapReduce Program</vt:lpstr>
      <vt:lpstr>Coping with Node Failures</vt:lpstr>
      <vt:lpstr>When NOT to use MapReduce</vt:lpstr>
      <vt:lpstr>Apache Hadoop</vt:lpstr>
      <vt:lpstr>Components of Hadoop</vt:lpstr>
      <vt:lpstr>Summary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395</cp:revision>
  <dcterms:created xsi:type="dcterms:W3CDTF">2012-03-07T10:41:54Z</dcterms:created>
  <dcterms:modified xsi:type="dcterms:W3CDTF">2019-02-19T15:17:17Z</dcterms:modified>
</cp:coreProperties>
</file>