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87" r:id="rId16"/>
    <p:sldId id="288" r:id="rId17"/>
    <p:sldId id="276" r:id="rId18"/>
    <p:sldId id="277" r:id="rId19"/>
    <p:sldId id="271" r:id="rId20"/>
    <p:sldId id="278" r:id="rId21"/>
    <p:sldId id="269" r:id="rId22"/>
    <p:sldId id="284" r:id="rId23"/>
    <p:sldId id="285" r:id="rId24"/>
    <p:sldId id="279" r:id="rId25"/>
    <p:sldId id="280" r:id="rId26"/>
    <p:sldId id="281" r:id="rId27"/>
    <p:sldId id="282" r:id="rId28"/>
    <p:sldId id="283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8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Siddhi = open-source software for processing data streams in real time, written in Java, </a:t>
            </a:r>
            <a:r>
              <a:rPr lang="en-US" dirty="0" err="1"/>
              <a:t>optimised</a:t>
            </a:r>
            <a:r>
              <a:rPr lang="en-US" dirty="0"/>
              <a:t> for high performance; used by companies like Uber and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KSQL = </a:t>
            </a:r>
            <a:r>
              <a:rPr lang="en-US" dirty="0" err="1"/>
              <a:t>strraming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for apache </a:t>
            </a:r>
            <a:r>
              <a:rPr lang="en-US" dirty="0" err="1"/>
              <a:t>karka</a:t>
            </a:r>
            <a:endParaRPr lang="en-US" dirty="0"/>
          </a:p>
          <a:p>
            <a:r>
              <a:rPr lang="en-US" dirty="0"/>
              <a:t>Sloan digital sky survey = detailed three dimensional maps of the universe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trying to do?</a:t>
            </a:r>
          </a:p>
          <a:p>
            <a:r>
              <a:rPr lang="en-US" dirty="0"/>
              <a:t>What errors can you see?  </a:t>
            </a:r>
          </a:p>
          <a:p>
            <a:r>
              <a:rPr lang="en-US" dirty="0"/>
              <a:t>The [0] should be outside the brackets on the 4</a:t>
            </a:r>
            <a:r>
              <a:rPr lang="en-US" baseline="30000" dirty="0"/>
              <a:t>th</a:t>
            </a:r>
            <a:r>
              <a:rPr lang="en-US" dirty="0"/>
              <a:t> line.  There is also a </a:t>
            </a:r>
            <a:r>
              <a:rPr lang="en-US" dirty="0" err="1"/>
              <a:t>probem</a:t>
            </a:r>
            <a:r>
              <a:rPr lang="en-US" dirty="0"/>
              <a:t> with using </a:t>
            </a:r>
            <a:r>
              <a:rPr lang="en-US" dirty="0" err="1"/>
              <a:t>withColumn</a:t>
            </a:r>
            <a:r>
              <a:rPr lang="en-US" dirty="0"/>
              <a:t> like this.</a:t>
            </a:r>
          </a:p>
          <a:p>
            <a:r>
              <a:rPr lang="en-US" dirty="0"/>
              <a:t>There is an end bracket missing at the end of the where statement</a:t>
            </a:r>
          </a:p>
          <a:p>
            <a:r>
              <a:rPr lang="en-US" dirty="0"/>
              <a:t>Can’t use split </a:t>
            </a:r>
            <a:r>
              <a:rPr lang="en-US"/>
              <a:t>like this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ive.apache.or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An overview of SQL</a:t>
            </a: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(564, "Henry", "Gleeson", "1968-12-5");</a:t>
            </a:r>
          </a:p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(2343, "Eleanor", "Gleeson", "1995-1-9");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</a:t>
            </a:r>
            <a:r>
              <a:rPr lang="mr-IN" sz="2000" dirty="0" err="1">
                <a:latin typeface="Menlo Bold"/>
                <a:cs typeface="Menlo Bold"/>
              </a:rPr>
              <a:t>Eleanor</a:t>
            </a:r>
            <a:r>
              <a:rPr lang="mr-IN" sz="2000" dirty="0">
                <a:latin typeface="Menlo Bold"/>
                <a:cs typeface="Menlo Bold"/>
              </a:rPr>
              <a:t>     </a:t>
            </a:r>
            <a:r>
              <a:rPr lang="en-GB" sz="2000" dirty="0">
                <a:latin typeface="Menlo Bold"/>
                <a:cs typeface="Menlo Bold"/>
              </a:rPr>
              <a:t>Gleeson</a:t>
            </a:r>
            <a:r>
              <a:rPr lang="mr-IN" sz="2000" dirty="0">
                <a:latin typeface="Menlo Bold"/>
                <a:cs typeface="Menlo Bold"/>
              </a:rPr>
              <a:t>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id = 564;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</a:t>
            </a:r>
            <a:r>
              <a:rPr lang="en-US" dirty="0" err="1"/>
              <a:t>firstname</a:t>
            </a:r>
            <a:r>
              <a:rPr lang="en-US" dirty="0"/>
              <a:t> = ”Eleanor";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</a:t>
            </a:r>
            <a:r>
              <a:rPr lang="mr-IN" sz="2000" dirty="0" err="1">
                <a:latin typeface="Menlo Bold"/>
                <a:cs typeface="Menlo Bold"/>
              </a:rPr>
              <a:t>Eleanor</a:t>
            </a:r>
            <a:r>
              <a:rPr lang="mr-IN" sz="2000" dirty="0">
                <a:latin typeface="Menlo Bold"/>
                <a:cs typeface="Menlo Bold"/>
              </a:rPr>
              <a:t>     </a:t>
            </a:r>
            <a:r>
              <a:rPr lang="en-GB" sz="2000" dirty="0">
                <a:latin typeface="Menlo Bold"/>
                <a:cs typeface="Menlo Bold"/>
              </a:rPr>
              <a:t>Gleeson</a:t>
            </a:r>
            <a:r>
              <a:rPr lang="mr-IN" sz="2000" dirty="0">
                <a:latin typeface="Menlo Bold"/>
                <a:cs typeface="Menlo Bold"/>
              </a:rPr>
              <a:t>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          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A106073-DF24-1E4F-AC6E-D3E8C4C2CF10}"/>
              </a:ext>
            </a:extLst>
          </p:cNvPr>
          <p:cNvSpPr/>
          <p:nvPr/>
        </p:nvSpPr>
        <p:spPr>
          <a:xfrm>
            <a:off x="4216400" y="3860800"/>
            <a:ext cx="372533" cy="1185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D46F8-BF8A-2744-8164-38D2BEAE4482}"/>
              </a:ext>
            </a:extLst>
          </p:cNvPr>
          <p:cNvSpPr txBox="1"/>
          <p:nvPr/>
        </p:nvSpPr>
        <p:spPr>
          <a:xfrm>
            <a:off x="4792134" y="4268799"/>
            <a:ext cx="418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rows means that an SQL database is not really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27467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DISTINCT </a:t>
            </a:r>
            <a:r>
              <a:rPr lang="en-US" sz="2800" dirty="0" err="1"/>
              <a:t>lastname</a:t>
            </a:r>
            <a:r>
              <a:rPr lang="en-US" sz="2800" dirty="0"/>
              <a:t> FROM person     </a:t>
            </a:r>
            <a:br>
              <a:rPr lang="en-US" sz="2800" dirty="0"/>
            </a:br>
            <a:r>
              <a:rPr lang="en-US" sz="2800" dirty="0"/>
              <a:t>     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          </a:t>
            </a:r>
          </a:p>
        </p:txBody>
      </p:sp>
    </p:spTree>
    <p:extLst>
      <p:ext uri="{BB962C8B-B14F-4D97-AF65-F5344CB8AC3E}">
        <p14:creationId xmlns:p14="http://schemas.microsoft.com/office/powerpoint/2010/main" val="27766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enlo Bold"/>
                <a:cs typeface="Menlo Bold"/>
              </a:rPr>
              <a:t>SELECT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FROM person </a:t>
            </a:r>
            <a:br>
              <a:rPr lang="en-US" sz="2400" dirty="0">
                <a:latin typeface="Menlo Bold"/>
                <a:cs typeface="Menlo Bold"/>
              </a:rPr>
            </a:br>
            <a:r>
              <a:rPr lang="en-US" sz="2400" dirty="0">
                <a:latin typeface="Menlo Bold"/>
                <a:cs typeface="Menlo Bold"/>
              </a:rPr>
              <a:t>	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LIMIT 1;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SELECT AVG(birthdate) FROM person;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AVG(birthdate)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DELETE FROM person WHERE ID=564;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UPDATE PERSON </a:t>
            </a:r>
          </a:p>
          <a:p>
            <a:pPr marL="0" indent="0">
              <a:buNone/>
            </a:pPr>
            <a:r>
              <a:rPr lang="en-US" sz="2400" dirty="0"/>
              <a:t>		   SET </a:t>
            </a:r>
            <a:r>
              <a:rPr lang="en-US" sz="2400" dirty="0" err="1"/>
              <a:t>firstname</a:t>
            </a:r>
            <a:r>
              <a:rPr lang="en-US" sz="2400" dirty="0"/>
              <a:t> = Henrietta WHERE ID=564;</a:t>
            </a:r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very brief introduction!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more from the exercises</a:t>
            </a:r>
          </a:p>
          <a:p>
            <a:r>
              <a:rPr lang="en-US" dirty="0"/>
              <a:t>There are lots of </a:t>
            </a:r>
            <a:br>
              <a:rPr lang="en-US" dirty="0"/>
            </a:br>
            <a:r>
              <a:rPr lang="en-US" dirty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Hive</a:t>
            </a:r>
            <a:br>
              <a:rPr lang="en-US" dirty="0"/>
            </a:br>
            <a:r>
              <a:rPr lang="en-US" sz="2700" dirty="0">
                <a:hlinkClick r:id="rId2"/>
              </a:rPr>
              <a:t>http://hive.apache.org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SQL except it generates Map Reduce jobs</a:t>
            </a:r>
          </a:p>
          <a:p>
            <a:r>
              <a:rPr lang="en-US" dirty="0"/>
              <a:t>Works on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  <a:p>
            <a:pPr lvl="1"/>
            <a:r>
              <a:rPr lang="en-US" dirty="0"/>
              <a:t>Embedded into Spark as </a:t>
            </a:r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Includes DDL (Data Definition Language) as well as SQL</a:t>
            </a:r>
          </a:p>
          <a:p>
            <a:r>
              <a:rPr lang="en-US" dirty="0"/>
              <a:t>Makes many processing tasks very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8977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Integrates into existing Spark programs</a:t>
            </a:r>
          </a:p>
          <a:p>
            <a:pPr lvl="1"/>
            <a:r>
              <a:rPr lang="en-US" dirty="0"/>
              <a:t>Mixes SQL with Python, </a:t>
            </a:r>
            <a:r>
              <a:rPr lang="en-US" dirty="0" err="1"/>
              <a:t>Scala</a:t>
            </a:r>
            <a:r>
              <a:rPr lang="en-US" dirty="0"/>
              <a:t> or Java</a:t>
            </a:r>
          </a:p>
          <a:p>
            <a:r>
              <a:rPr lang="en-US" dirty="0"/>
              <a:t>Integrates data from CSV, Avro, Parquet, JDBC, ODBC, JSON,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Including joins across them</a:t>
            </a:r>
          </a:p>
          <a:p>
            <a:r>
              <a:rPr lang="en-US" dirty="0"/>
              <a:t>Fully supports Apache Hive</a:t>
            </a:r>
          </a:p>
          <a:p>
            <a:pPr lvl="1"/>
            <a:r>
              <a:rPr lang="en-US" i="1" dirty="0"/>
              <a:t>If you build it with Hive support</a:t>
            </a:r>
          </a:p>
          <a:p>
            <a:r>
              <a:rPr lang="en-US" dirty="0"/>
              <a:t>Fits into the resilient scalable model of Spark</a:t>
            </a:r>
          </a:p>
        </p:txBody>
      </p:sp>
    </p:spTree>
    <p:extLst>
      <p:ext uri="{BB962C8B-B14F-4D97-AF65-F5344CB8AC3E}">
        <p14:creationId xmlns:p14="http://schemas.microsoft.com/office/powerpoint/2010/main" val="382580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1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br>
              <a:rPr lang="en-US" dirty="0"/>
            </a:br>
            <a:r>
              <a:rPr lang="en-US" sz="3100" dirty="0"/>
              <a:t>Based on Python and R </a:t>
            </a:r>
            <a:r>
              <a:rPr lang="en-US" sz="3100" dirty="0" err="1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based object used by SQL</a:t>
            </a:r>
          </a:p>
          <a:p>
            <a:r>
              <a:rPr lang="en-US" dirty="0"/>
              <a:t>Offers SQL like programming </a:t>
            </a:r>
          </a:p>
          <a:p>
            <a:r>
              <a:rPr lang="en-US" dirty="0"/>
              <a:t>Supports algebraic </a:t>
            </a:r>
            <a:r>
              <a:rPr lang="en-US" dirty="0" err="1"/>
              <a:t>optimisation</a:t>
            </a:r>
            <a:r>
              <a:rPr lang="en-US" dirty="0"/>
              <a:t> and code gen</a:t>
            </a:r>
          </a:p>
          <a:p>
            <a:r>
              <a:rPr lang="en-US" dirty="0"/>
              <a:t>E.g. in </a:t>
            </a:r>
            <a:r>
              <a:rPr lang="en-US" dirty="0" err="1"/>
              <a:t>Scala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select('</a:t>
            </a:r>
            <a:r>
              <a:rPr lang="en-US" dirty="0" err="1"/>
              <a:t>postcode’,’id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withColumn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', </a:t>
            </a:r>
            <a:br>
              <a:rPr lang="en-US" dirty="0"/>
            </a:br>
            <a:r>
              <a:rPr lang="en-US" dirty="0"/>
              <a:t>    split(</a:t>
            </a:r>
            <a:r>
              <a:rPr lang="en-US" dirty="0" err="1"/>
              <a:t>df.postcode</a:t>
            </a:r>
            <a:r>
              <a:rPr lang="en-US" dirty="0"/>
              <a:t>, ‘\s’[0]).</a:t>
            </a:r>
            <a:br>
              <a:rPr lang="en-US" dirty="0"/>
            </a:br>
            <a:r>
              <a:rPr lang="en-US" dirty="0"/>
              <a:t>    where((col("</a:t>
            </a:r>
            <a:r>
              <a:rPr lang="en-US" dirty="0" err="1"/>
              <a:t>first_pc</a:t>
            </a:r>
            <a:r>
              <a:rPr lang="en-US" dirty="0"/>
              <a:t>") == 'SW11') or  </a:t>
            </a:r>
            <a:br>
              <a:rPr lang="en-US" dirty="0"/>
            </a:br>
            <a:r>
              <a:rPr lang="en-US" dirty="0"/>
              <a:t>                 (col("</a:t>
            </a:r>
            <a:r>
              <a:rPr lang="en-US" dirty="0" err="1"/>
              <a:t>first_pc</a:t>
            </a:r>
            <a:r>
              <a:rPr lang="en-US" dirty="0"/>
              <a:t>") == 'OX1')).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groupBy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agg</a:t>
            </a:r>
            <a:r>
              <a:rPr lang="en-US" dirty="0"/>
              <a:t>({"id": "count"}).show()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 a User Defined Function is an extension that helps perform other functions in SQL</a:t>
            </a:r>
          </a:p>
          <a:p>
            <a:r>
              <a:rPr lang="en-US" dirty="0"/>
              <a:t>In Spark we can add our own functions (e.g. written in Python)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def</a:t>
            </a:r>
            <a:r>
              <a:rPr lang="en-US" sz="2000" dirty="0">
                <a:latin typeface="Menlo Regular"/>
                <a:cs typeface="Menlo Regular"/>
              </a:rPr>
              <a:t> squared(s):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return s * s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sqlContext.udf.register</a:t>
            </a:r>
            <a:r>
              <a:rPr lang="en-US" sz="2000" dirty="0">
                <a:latin typeface="Menlo Regular"/>
                <a:cs typeface="Menlo Regular"/>
              </a:rPr>
              <a:t>("squared", squared)</a:t>
            </a:r>
            <a:br>
              <a:rPr lang="en-US" sz="2000" dirty="0">
                <a:latin typeface="Menlo Regular"/>
                <a:cs typeface="Menlo Regular"/>
              </a:rPr>
            </a:b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SELECT squared(age) as </a:t>
            </a:r>
            <a:r>
              <a:rPr lang="en-US" sz="2000" dirty="0" err="1">
                <a:latin typeface="Menlo Regular"/>
                <a:cs typeface="Menlo Regular"/>
              </a:rPr>
              <a:t>agesquared</a:t>
            </a:r>
            <a:r>
              <a:rPr lang="en-US" sz="2000">
                <a:latin typeface="Menlo Regular"/>
                <a:cs typeface="Menlo Regular"/>
              </a:rPr>
              <a:t> from PERSON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0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Pronounced “Sequel”</a:t>
            </a:r>
          </a:p>
          <a:p>
            <a:pPr lvl="1"/>
            <a:r>
              <a:rPr lang="en-US" dirty="0"/>
              <a:t>Originally called Sequel but changed for trademark reasons</a:t>
            </a:r>
          </a:p>
          <a:p>
            <a:r>
              <a:rPr lang="en-US" dirty="0"/>
              <a:t>Dates to 1974</a:t>
            </a:r>
          </a:p>
          <a:p>
            <a:pPr lvl="1"/>
            <a:r>
              <a:rPr lang="en-US" dirty="0"/>
              <a:t>Written by IBM (Chamberlin and Boyce)</a:t>
            </a:r>
          </a:p>
          <a:p>
            <a:pPr lvl="1"/>
            <a:r>
              <a:rPr lang="en-US" dirty="0"/>
              <a:t>Based on “A Relational Model of Data for Large Shared Data Banks” by Edward </a:t>
            </a:r>
            <a:r>
              <a:rPr lang="en-US" dirty="0" err="1"/>
              <a:t>Codd</a:t>
            </a:r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 err="1"/>
              <a:t>commercialised</a:t>
            </a:r>
            <a:r>
              <a:rPr lang="en-US" dirty="0"/>
              <a:t> by Oracle</a:t>
            </a:r>
          </a:p>
          <a:p>
            <a:pPr lvl="1"/>
            <a:r>
              <a:rPr lang="en-US" dirty="0" err="1"/>
              <a:t>Standardised</a:t>
            </a:r>
            <a:r>
              <a:rPr lang="en-US" dirty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terminology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Codd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row in a table has the same attributes (columns)</a:t>
            </a:r>
          </a:p>
          <a:p>
            <a:pPr lvl="1"/>
            <a:r>
              <a:rPr lang="en-US" dirty="0"/>
              <a:t>Relations are either tables or views on those tables</a:t>
            </a:r>
          </a:p>
          <a:p>
            <a:r>
              <a:rPr lang="en-US" dirty="0"/>
              <a:t>A primary key for each row uniquely identifies it</a:t>
            </a:r>
          </a:p>
          <a:p>
            <a:r>
              <a:rPr lang="en-US" dirty="0"/>
              <a:t>A foreign key points to another table’s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83156"/>
              </p:ext>
            </p:extLst>
          </p:nvPr>
        </p:nvGraphicFramePr>
        <p:xfrm>
          <a:off x="376237" y="2297517"/>
          <a:ext cx="7921096" cy="234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2587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5/12/1973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7789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1/5/1985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22398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10/6/1996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we looking at SQL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and variations are widely used </a:t>
            </a:r>
          </a:p>
          <a:p>
            <a:pPr lvl="1"/>
            <a:r>
              <a:rPr lang="en-US" dirty="0"/>
              <a:t>Not just for relational databases</a:t>
            </a:r>
          </a:p>
          <a:p>
            <a:r>
              <a:rPr lang="en-US" dirty="0"/>
              <a:t>Hive / </a:t>
            </a:r>
            <a:r>
              <a:rPr lang="en-US" dirty="0" err="1"/>
              <a:t>SparkSQL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 over big data using map-reduce techniques</a:t>
            </a:r>
          </a:p>
          <a:p>
            <a:r>
              <a:rPr lang="en-US" dirty="0"/>
              <a:t>Siddhi / KSQL / </a:t>
            </a:r>
            <a:r>
              <a:rPr lang="en-US" dirty="0" err="1"/>
              <a:t>StreamingSQL</a:t>
            </a:r>
            <a:endParaRPr lang="en-US" dirty="0"/>
          </a:p>
          <a:p>
            <a:pPr lvl="1"/>
            <a:r>
              <a:rPr lang="en-US" dirty="0"/>
              <a:t>SQL queries over real-time streaming data</a:t>
            </a:r>
          </a:p>
          <a:p>
            <a:r>
              <a:rPr lang="en-US" dirty="0"/>
              <a:t>Other SQL interfaces</a:t>
            </a:r>
          </a:p>
          <a:p>
            <a:pPr lvl="1"/>
            <a:r>
              <a:rPr lang="en-US" dirty="0"/>
              <a:t>e.g. SQL into Sloan Digital Sky Survey</a:t>
            </a:r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STATEMENTS </a:t>
            </a:r>
            <a:br>
              <a:rPr lang="en-US" dirty="0"/>
            </a:br>
            <a:r>
              <a:rPr lang="en-US" sz="3100" dirty="0"/>
              <a:t>corresponding to the previous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`PERSON`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firstname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`birthdate` DATE,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`MANAGER`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`manager` INT,</a:t>
            </a:r>
          </a:p>
          <a:p>
            <a:pPr marL="0" indent="0">
              <a:buNone/>
            </a:pPr>
            <a:r>
              <a:rPr lang="en-US" dirty="0"/>
              <a:t>  KEY `FK`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911</Words>
  <Application>Microsoft Macintosh PowerPoint</Application>
  <PresentationFormat>On-screen Show (4:3)</PresentationFormat>
  <Paragraphs>194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ヒラギノ角ゴ ProN W3</vt:lpstr>
      <vt:lpstr>Arial</vt:lpstr>
      <vt:lpstr>Calibri</vt:lpstr>
      <vt:lpstr>Gill Sans</vt:lpstr>
      <vt:lpstr>Lucida Console</vt:lpstr>
      <vt:lpstr>Menlo Bold</vt:lpstr>
      <vt:lpstr>Menlo Regular</vt:lpstr>
      <vt:lpstr>Montserrat</vt:lpstr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This is a very brief introduction!</vt:lpstr>
      <vt:lpstr>Apache Hive http://hive.apache.org </vt:lpstr>
      <vt:lpstr>Hive example</vt:lpstr>
      <vt:lpstr>SparkSQL</vt:lpstr>
      <vt:lpstr>Spark SQL example</vt:lpstr>
      <vt:lpstr>DataFrame Based on Python and R dataframes</vt:lpstr>
      <vt:lpstr>More SQL</vt:lpstr>
      <vt:lpstr>User Defined Functions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400</cp:revision>
  <dcterms:created xsi:type="dcterms:W3CDTF">2012-03-07T10:41:54Z</dcterms:created>
  <dcterms:modified xsi:type="dcterms:W3CDTF">2019-02-20T10:56:23Z</dcterms:modified>
</cp:coreProperties>
</file>