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5" r:id="rId4"/>
    <p:sldId id="294" r:id="rId5"/>
    <p:sldId id="296" r:id="rId6"/>
    <p:sldId id="319" r:id="rId7"/>
    <p:sldId id="320" r:id="rId8"/>
    <p:sldId id="321" r:id="rId9"/>
    <p:sldId id="322" r:id="rId10"/>
    <p:sldId id="323" r:id="rId11"/>
    <p:sldId id="297" r:id="rId12"/>
    <p:sldId id="298" r:id="rId13"/>
    <p:sldId id="324" r:id="rId14"/>
    <p:sldId id="299" r:id="rId15"/>
    <p:sldId id="312" r:id="rId16"/>
    <p:sldId id="314" r:id="rId17"/>
    <p:sldId id="325" r:id="rId18"/>
    <p:sldId id="318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280"/>
  </p:normalViewPr>
  <p:slideViewPr>
    <p:cSldViewPr snapToGrid="0" snapToObjects="1">
      <p:cViewPr varScale="1">
        <p:scale>
          <a:sx n="75" d="100"/>
          <a:sy n="75" d="100"/>
        </p:scale>
        <p:origin x="128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B3A9F-5611-4548-8870-FD850D98FAAB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E3AC7-1647-0241-A0EB-12DC00B8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3/6/19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875CF0EB-321F-0749-B37A-89BBA859503C}" type="datetimeFigureOut">
              <a:rPr lang="en-US" smtClean="0"/>
              <a:pPr/>
              <a:t>3/6/19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Montserrat"/>
              </a:defRPr>
            </a:lvl1pPr>
          </a:lstStyle>
          <a:p>
            <a:fld id="{D8EC77E0-7A07-2D42-83D7-B97B1315E5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>
                <a:latin typeface="Montserrat"/>
              </a:rPr>
              <a:t> Attribution-</a:t>
            </a:r>
            <a:r>
              <a:rPr lang="en-US" sz="700" dirty="0" err="1">
                <a:latin typeface="Montserrat"/>
              </a:rPr>
              <a:t>NonCommercial</a:t>
            </a:r>
            <a:r>
              <a:rPr lang="en-US" sz="700" dirty="0">
                <a:latin typeface="Montserrat"/>
              </a:rPr>
              <a:t>-</a:t>
            </a:r>
            <a:r>
              <a:rPr lang="en-US" sz="700" dirty="0" err="1">
                <a:latin typeface="Montserrat"/>
              </a:rPr>
              <a:t>ShareAlike</a:t>
            </a:r>
            <a:r>
              <a:rPr lang="en-US" sz="700" dirty="0">
                <a:latin typeface="Montserrat"/>
              </a:rPr>
              <a:t> 4.0 International License</a:t>
            </a:r>
            <a:br>
              <a:rPr lang="en-US" sz="700" dirty="0">
                <a:latin typeface="Montserrat"/>
              </a:rPr>
            </a:br>
            <a:r>
              <a:rPr lang="en-US" sz="700" dirty="0">
                <a:latin typeface="Montserrat"/>
              </a:rPr>
              <a:t>See  </a:t>
            </a:r>
            <a:r>
              <a:rPr lang="en-US" sz="700" dirty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>
                <a:latin typeface="Montserrat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>
                <a:ea typeface="ヒラギノ角ゴ ProN W3" charset="0"/>
                <a:cs typeface="ヒラギノ角ゴ ProN W3" charset="0"/>
              </a:rPr>
              <a:t>Big Data Engineering</a:t>
            </a: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br>
              <a:rPr lang="en-US" sz="4000" dirty="0">
                <a:ea typeface="ヒラギノ角ゴ ProN W3" charset="0"/>
                <a:cs typeface="ヒラギノ角ゴ ProN W3" charset="0"/>
              </a:rPr>
            </a:br>
            <a:r>
              <a:rPr lang="en-US" sz="4000" dirty="0">
                <a:ea typeface="ヒラギノ角ゴ ProN W3" charset="0"/>
                <a:cs typeface="ヒラギノ角ゴ ProN W3" charset="0"/>
              </a:rPr>
              <a:t>Conclusions and Recap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F5FCD88C-F32C-B543-9375-30C73112D39F}"/>
              </a:ext>
            </a:extLst>
          </p:cNvPr>
          <p:cNvSpPr txBox="1">
            <a:spLocks/>
          </p:cNvSpPr>
          <p:nvPr/>
        </p:nvSpPr>
        <p:spPr bwMode="auto">
          <a:xfrm>
            <a:off x="1371824" y="4162310"/>
            <a:ext cx="6400354" cy="17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91" tIns="32146" rIns="64291" bIns="32146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ea typeface="ヒラギノ角ゴ ProN W3" charset="0"/>
                <a:cs typeface="ヒラギノ角ゴ ProN W3" charset="0"/>
              </a:rPr>
              <a:t>Julie Weeds</a:t>
            </a: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ea typeface="ヒラギノ角ゴ ProN W3" charset="0"/>
                <a:cs typeface="ヒラギノ角ゴ ProN W3" charset="0"/>
              </a:rPr>
              <a:t>March 2019</a:t>
            </a: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dirty="0" err="1"/>
              <a:t>visualise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SQL database?</a:t>
            </a:r>
          </a:p>
          <a:p>
            <a:r>
              <a:rPr lang="en-US" dirty="0"/>
              <a:t>From a </a:t>
            </a:r>
            <a:r>
              <a:rPr lang="en-US" dirty="0" err="1"/>
              <a:t>NoSQL</a:t>
            </a:r>
            <a:r>
              <a:rPr lang="en-US" dirty="0"/>
              <a:t> database?</a:t>
            </a:r>
          </a:p>
          <a:p>
            <a:r>
              <a:rPr lang="en-US" dirty="0"/>
              <a:t>Generate charts in Python Spark?</a:t>
            </a:r>
          </a:p>
          <a:p>
            <a:r>
              <a:rPr lang="en-US" dirty="0" err="1"/>
              <a:t>Etc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11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/ Queuing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ways of making the choice</a:t>
            </a:r>
          </a:p>
          <a:p>
            <a:pPr lvl="1"/>
            <a:r>
              <a:rPr lang="en-US" dirty="0"/>
              <a:t>The protocol</a:t>
            </a:r>
          </a:p>
          <a:p>
            <a:pPr lvl="1"/>
            <a:r>
              <a:rPr lang="en-US" dirty="0"/>
              <a:t>The middleware</a:t>
            </a:r>
          </a:p>
          <a:p>
            <a:r>
              <a:rPr lang="en-US" dirty="0"/>
              <a:t>Protocols</a:t>
            </a:r>
          </a:p>
          <a:p>
            <a:pPr lvl="1"/>
            <a:r>
              <a:rPr lang="en-US" dirty="0" err="1"/>
              <a:t>ZeroMQ</a:t>
            </a:r>
            <a:r>
              <a:rPr lang="en-US" dirty="0"/>
              <a:t>, MQTT, AMQP, STOMP, Kafka Protocol, </a:t>
            </a:r>
            <a:r>
              <a:rPr lang="en-US" dirty="0" err="1"/>
              <a:t>Rendevouz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Middleware	</a:t>
            </a:r>
          </a:p>
          <a:p>
            <a:pPr lvl="1"/>
            <a:r>
              <a:rPr lang="en-US" dirty="0"/>
              <a:t>Kafka, Apollo, </a:t>
            </a:r>
            <a:r>
              <a:rPr lang="en-US" dirty="0" err="1"/>
              <a:t>Mosquitto</a:t>
            </a:r>
            <a:r>
              <a:rPr lang="en-US" dirty="0"/>
              <a:t>, </a:t>
            </a:r>
            <a:r>
              <a:rPr lang="en-US" dirty="0" err="1"/>
              <a:t>QPid</a:t>
            </a:r>
            <a:r>
              <a:rPr lang="en-US" dirty="0"/>
              <a:t>, WSO2,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Covered in detail already</a:t>
            </a:r>
          </a:p>
          <a:p>
            <a:r>
              <a:rPr lang="en-US" dirty="0" err="1"/>
              <a:t>Hadoop</a:t>
            </a:r>
            <a:endParaRPr lang="en-US" dirty="0"/>
          </a:p>
          <a:p>
            <a:r>
              <a:rPr lang="en-US" dirty="0"/>
              <a:t>Spark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3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</a:t>
            </a:r>
          </a:p>
          <a:p>
            <a:r>
              <a:rPr lang="en-US" dirty="0"/>
              <a:t>YARN</a:t>
            </a:r>
          </a:p>
          <a:p>
            <a:r>
              <a:rPr lang="en-US" dirty="0" err="1"/>
              <a:t>Mesos</a:t>
            </a:r>
            <a:endParaRPr lang="en-US" dirty="0"/>
          </a:p>
          <a:p>
            <a:r>
              <a:rPr lang="en-US" dirty="0" err="1"/>
              <a:t>Kubernetes</a:t>
            </a:r>
            <a:endParaRPr lang="en-US" dirty="0"/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0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192"/>
            <a:ext cx="9144000" cy="5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5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products</a:t>
            </a:r>
          </a:p>
          <a:p>
            <a:pPr lvl="1"/>
            <a:r>
              <a:rPr lang="en-US" dirty="0"/>
              <a:t>Tableau, </a:t>
            </a:r>
            <a:r>
              <a:rPr lang="en-US" dirty="0" err="1"/>
              <a:t>Qlik</a:t>
            </a:r>
            <a:r>
              <a:rPr lang="en-US" dirty="0"/>
              <a:t>, SAS, </a:t>
            </a:r>
            <a:r>
              <a:rPr lang="en-US" dirty="0" err="1"/>
              <a:t>GoodData</a:t>
            </a:r>
            <a:endParaRPr lang="en-US" dirty="0"/>
          </a:p>
          <a:p>
            <a:r>
              <a:rPr lang="en-US" dirty="0"/>
              <a:t>Web-based systems</a:t>
            </a:r>
          </a:p>
          <a:p>
            <a:pPr lvl="1"/>
            <a:r>
              <a:rPr lang="en-US" dirty="0"/>
              <a:t>Tableau Public, </a:t>
            </a:r>
            <a:r>
              <a:rPr lang="en-US" dirty="0" err="1"/>
              <a:t>Datawrapper</a:t>
            </a:r>
            <a:r>
              <a:rPr lang="en-US" dirty="0"/>
              <a:t>, Raw,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Developer oriented</a:t>
            </a:r>
          </a:p>
          <a:p>
            <a:pPr lvl="1"/>
            <a:r>
              <a:rPr lang="en-US" dirty="0"/>
              <a:t>D3.js, </a:t>
            </a:r>
            <a:r>
              <a:rPr lang="en-US" dirty="0" err="1"/>
              <a:t>dygraphs</a:t>
            </a:r>
            <a:r>
              <a:rPr lang="en-US" dirty="0"/>
              <a:t>, Python charting, Leaflet, Fusion Charts, Google Charts,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0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Fortune top 10 big data companies</a:t>
            </a:r>
            <a:br>
              <a:rPr lang="en-US" dirty="0"/>
            </a:br>
            <a:r>
              <a:rPr lang="en-US" sz="1200" dirty="0" err="1"/>
              <a:t>fortune.com</a:t>
            </a:r>
            <a:r>
              <a:rPr lang="en-US" sz="1200" dirty="0"/>
              <a:t>/2014/06/13/these-big-data-companies-are-ones-to-watch/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MapR</a:t>
            </a:r>
            <a:r>
              <a:rPr lang="en-US" dirty="0"/>
              <a:t> – Apache Hadoop</a:t>
            </a:r>
          </a:p>
          <a:p>
            <a:r>
              <a:rPr lang="en-US" dirty="0" err="1"/>
              <a:t>MemSQL</a:t>
            </a:r>
            <a:endParaRPr lang="en-US" dirty="0"/>
          </a:p>
          <a:p>
            <a:r>
              <a:rPr lang="en-US" dirty="0" err="1"/>
              <a:t>Databricks</a:t>
            </a:r>
            <a:r>
              <a:rPr lang="en-US" dirty="0"/>
              <a:t> – Apache Spark</a:t>
            </a:r>
          </a:p>
          <a:p>
            <a:r>
              <a:rPr lang="en-US" dirty="0" err="1"/>
              <a:t>Platfora</a:t>
            </a:r>
            <a:r>
              <a:rPr lang="en-US" dirty="0"/>
              <a:t> – Apache Hadoop</a:t>
            </a:r>
          </a:p>
          <a:p>
            <a:r>
              <a:rPr lang="en-US" dirty="0" err="1"/>
              <a:t>Splunk</a:t>
            </a:r>
            <a:endParaRPr lang="en-US" dirty="0"/>
          </a:p>
          <a:p>
            <a:r>
              <a:rPr lang="en-US" dirty="0"/>
              <a:t>Teradata – Apache Hadoop</a:t>
            </a:r>
          </a:p>
          <a:p>
            <a:r>
              <a:rPr lang="en-US" dirty="0" err="1"/>
              <a:t>Palantir</a:t>
            </a:r>
            <a:r>
              <a:rPr lang="en-US" dirty="0"/>
              <a:t> – Hadoop, Cassandra, </a:t>
            </a:r>
            <a:r>
              <a:rPr lang="en-US" dirty="0" err="1"/>
              <a:t>Lucene</a:t>
            </a:r>
            <a:endParaRPr lang="en-US" dirty="0"/>
          </a:p>
          <a:p>
            <a:r>
              <a:rPr lang="en-US" dirty="0"/>
              <a:t>Premise</a:t>
            </a:r>
          </a:p>
          <a:p>
            <a:r>
              <a:rPr lang="en-US" dirty="0" err="1"/>
              <a:t>Datameer</a:t>
            </a:r>
            <a:r>
              <a:rPr lang="en-US" dirty="0"/>
              <a:t> – Apache Hadoop</a:t>
            </a:r>
          </a:p>
          <a:p>
            <a:r>
              <a:rPr lang="en-US" dirty="0" err="1"/>
              <a:t>Cloudera</a:t>
            </a:r>
            <a:r>
              <a:rPr lang="en-US" dirty="0"/>
              <a:t> – Apache Hadoop</a:t>
            </a:r>
          </a:p>
          <a:p>
            <a:r>
              <a:rPr lang="en-US" dirty="0" err="1"/>
              <a:t>Hortonworks</a:t>
            </a:r>
            <a:r>
              <a:rPr lang="en-US" dirty="0"/>
              <a:t> – Apache Hadoop</a:t>
            </a:r>
          </a:p>
          <a:p>
            <a:r>
              <a:rPr lang="en-US" dirty="0" err="1"/>
              <a:t>MongoDB</a:t>
            </a:r>
            <a:r>
              <a:rPr lang="en-US" dirty="0"/>
              <a:t> – </a:t>
            </a:r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r>
              <a:rPr lang="en-US" dirty="0" err="1"/>
              <a:t>Trifacta</a:t>
            </a:r>
            <a:r>
              <a:rPr lang="en-US" dirty="0"/>
              <a:t> – Apache Hadoop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6096000"/>
            <a:ext cx="4572000" cy="5847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>
                <a:solidFill>
                  <a:srgbClr val="FFFFFF"/>
                </a:solidFill>
                <a:latin typeface="Damascus"/>
              </a:rPr>
              <a:t>Rapid Web Application Development with </a:t>
            </a:r>
            <a:r>
              <a:rPr lang="en-US" sz="1600" i="1" dirty="0" err="1">
                <a:solidFill>
                  <a:srgbClr val="FFFFFF"/>
                </a:solidFill>
                <a:latin typeface="Damascus"/>
              </a:rPr>
              <a:t>MongoDB</a:t>
            </a:r>
            <a:r>
              <a:rPr lang="en-US" sz="1600" i="1" dirty="0">
                <a:solidFill>
                  <a:srgbClr val="FFFFFF"/>
                </a:solidFill>
                <a:latin typeface="Damascus"/>
              </a:rPr>
              <a:t> and the JVM – Trisha Gee – Tuesday 16:15</a:t>
            </a:r>
          </a:p>
        </p:txBody>
      </p:sp>
    </p:spTree>
    <p:extLst>
      <p:ext uri="{BB962C8B-B14F-4D97-AF65-F5344CB8AC3E}">
        <p14:creationId xmlns:p14="http://schemas.microsoft.com/office/powerpoint/2010/main" val="373151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4B73-56A3-F74D-9023-72EA6BE8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Trustradius</a:t>
            </a:r>
            <a:r>
              <a:rPr lang="en-US" dirty="0"/>
              <a:t> big data companies to watch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8C99-288B-0D4C-AA3B-4D3C86482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35" y="1600200"/>
            <a:ext cx="4331832" cy="4428067"/>
          </a:xfrm>
        </p:spPr>
        <p:txBody>
          <a:bodyPr>
            <a:normAutofit/>
          </a:bodyPr>
          <a:lstStyle/>
          <a:p>
            <a:r>
              <a:rPr lang="en-US" sz="2200" dirty="0"/>
              <a:t>Business Analytics</a:t>
            </a:r>
          </a:p>
          <a:p>
            <a:pPr lvl="1"/>
            <a:r>
              <a:rPr lang="en-US" sz="2200" dirty="0"/>
              <a:t>Alteryx</a:t>
            </a:r>
          </a:p>
          <a:p>
            <a:pPr lvl="1"/>
            <a:r>
              <a:rPr lang="en-US" sz="2200" dirty="0"/>
              <a:t>Arcadia Data</a:t>
            </a:r>
          </a:p>
          <a:p>
            <a:pPr lvl="1"/>
            <a:r>
              <a:rPr lang="en-US" sz="2200" dirty="0" err="1"/>
              <a:t>ClearStory</a:t>
            </a:r>
            <a:r>
              <a:rPr lang="en-US" sz="2200" dirty="0"/>
              <a:t> Data</a:t>
            </a:r>
          </a:p>
          <a:p>
            <a:pPr lvl="1"/>
            <a:r>
              <a:rPr lang="en-US" sz="2200" dirty="0" err="1"/>
              <a:t>Cooladata</a:t>
            </a:r>
            <a:endParaRPr lang="en-US" sz="2200" dirty="0"/>
          </a:p>
          <a:p>
            <a:r>
              <a:rPr lang="en-US" sz="2200" dirty="0"/>
              <a:t>Data management and integration</a:t>
            </a:r>
          </a:p>
          <a:p>
            <a:pPr lvl="1"/>
            <a:r>
              <a:rPr lang="en-US" sz="2200" dirty="0" err="1"/>
              <a:t>Actian</a:t>
            </a:r>
            <a:endParaRPr lang="en-US" sz="2200" dirty="0"/>
          </a:p>
          <a:p>
            <a:pPr lvl="1"/>
            <a:r>
              <a:rPr lang="en-US" sz="2200" dirty="0" err="1"/>
              <a:t>Alation</a:t>
            </a:r>
            <a:endParaRPr lang="en-US" sz="2200" dirty="0"/>
          </a:p>
          <a:p>
            <a:pPr lvl="1"/>
            <a:r>
              <a:rPr lang="en-US" sz="2200" dirty="0" err="1"/>
              <a:t>Attunity</a:t>
            </a:r>
            <a:endParaRPr lang="en-US" sz="2200" dirty="0"/>
          </a:p>
          <a:p>
            <a:pPr lvl="1"/>
            <a:r>
              <a:rPr lang="en-US" sz="2200" dirty="0" err="1"/>
              <a:t>Iguazio</a:t>
            </a:r>
            <a:endParaRPr lang="en-US" sz="2200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D94E9-ACBD-FC45-8149-6D1B54CD3714}"/>
              </a:ext>
            </a:extLst>
          </p:cNvPr>
          <p:cNvSpPr txBox="1">
            <a:spLocks/>
          </p:cNvSpPr>
          <p:nvPr/>
        </p:nvSpPr>
        <p:spPr>
          <a:xfrm>
            <a:off x="4707467" y="1600200"/>
            <a:ext cx="4331832" cy="442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Montserra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Big data platforms</a:t>
            </a:r>
          </a:p>
          <a:p>
            <a:pPr lvl="1"/>
            <a:r>
              <a:rPr lang="en-US" sz="2200" b="1" dirty="0"/>
              <a:t>Hortonworks</a:t>
            </a:r>
          </a:p>
          <a:p>
            <a:pPr lvl="1"/>
            <a:r>
              <a:rPr lang="en-US" sz="2200" dirty="0"/>
              <a:t>Micro Focus</a:t>
            </a:r>
          </a:p>
          <a:p>
            <a:pPr lvl="1"/>
            <a:r>
              <a:rPr lang="en-US" sz="2200" b="1" dirty="0"/>
              <a:t>Teradata</a:t>
            </a:r>
          </a:p>
          <a:p>
            <a:r>
              <a:rPr lang="en-US" sz="2200" dirty="0"/>
              <a:t>Machine learning</a:t>
            </a:r>
          </a:p>
          <a:p>
            <a:pPr lvl="1"/>
            <a:r>
              <a:rPr lang="en-US" sz="2200" dirty="0" err="1"/>
              <a:t>DataRobot</a:t>
            </a:r>
            <a:endParaRPr lang="en-US" sz="2200" dirty="0"/>
          </a:p>
          <a:p>
            <a:pPr lvl="1"/>
            <a:r>
              <a:rPr lang="en-US" sz="2200" dirty="0"/>
              <a:t>H20.ai</a:t>
            </a:r>
          </a:p>
          <a:p>
            <a:pPr lvl="1"/>
            <a:r>
              <a:rPr lang="en-US" sz="2200" b="1" dirty="0"/>
              <a:t>Splunk</a:t>
            </a:r>
          </a:p>
          <a:p>
            <a:pPr lvl="1"/>
            <a:r>
              <a:rPr lang="en-US" sz="2200" dirty="0"/>
              <a:t>The Data Incubator</a:t>
            </a:r>
          </a:p>
          <a:p>
            <a:pPr lvl="1"/>
            <a:r>
              <a:rPr lang="en-US" sz="2200" dirty="0"/>
              <a:t>Domino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9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You are on the bleeding edge</a:t>
            </a:r>
          </a:p>
          <a:p>
            <a:pPr lvl="1"/>
            <a:r>
              <a:rPr lang="en-US" sz="3600" dirty="0"/>
              <a:t>Expect to have some pain</a:t>
            </a:r>
          </a:p>
        </p:txBody>
      </p:sp>
    </p:spTree>
    <p:extLst>
      <p:ext uri="{BB962C8B-B14F-4D97-AF65-F5344CB8AC3E}">
        <p14:creationId xmlns:p14="http://schemas.microsoft.com/office/powerpoint/2010/main" val="311374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1743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Contents</a:t>
            </a:r>
          </a:p>
        </p:txBody>
      </p:sp>
      <p:sp>
        <p:nvSpPr>
          <p:cNvPr id="409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Understanding the bigger picture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What are the different components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Message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queueing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and collection systems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Map-Reduce and DAG systems</a:t>
            </a:r>
          </a:p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Realtime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Systems</a:t>
            </a:r>
          </a:p>
          <a:p>
            <a:pPr eaLnBrk="1" hangingPunct="1"/>
            <a:r>
              <a:rPr lang="en-US" dirty="0">
                <a:ea typeface="ヒラギノ角ゴ ProN W3" charset="0"/>
                <a:cs typeface="ヒラギノ角ゴ ProN W3" charset="0"/>
              </a:rPr>
              <a:t>Fast databases for speed</a:t>
            </a:r>
          </a:p>
          <a:p>
            <a:pPr eaLnBrk="1" hangingPunct="1"/>
            <a:r>
              <a:rPr lang="en-US" dirty="0" err="1">
                <a:ea typeface="ヒラギノ角ゴ ProN W3" charset="0"/>
                <a:cs typeface="ヒラギノ角ゴ ProN W3" charset="0"/>
              </a:rPr>
              <a:t>Visualisation</a:t>
            </a:r>
            <a:r>
              <a:rPr lang="en-US" dirty="0">
                <a:ea typeface="ヒラギノ角ゴ ProN W3" charset="0"/>
                <a:cs typeface="ヒラギノ角ゴ ProN W3" charset="0"/>
              </a:rPr>
              <a:t> and Dashboards</a:t>
            </a:r>
          </a:p>
          <a:p>
            <a:pPr marL="0" indent="0" eaLnBrk="1" hangingPunct="1">
              <a:buNone/>
            </a:pP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35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461129" y="1146627"/>
            <a:ext cx="6418040" cy="4765796"/>
            <a:chOff x="682770" y="81927"/>
            <a:chExt cx="7851858" cy="5830496"/>
          </a:xfrm>
        </p:grpSpPr>
        <p:sp>
          <p:nvSpPr>
            <p:cNvPr id="3" name="Rounded Rectangle 2"/>
            <p:cNvSpPr/>
            <p:nvPr/>
          </p:nvSpPr>
          <p:spPr>
            <a:xfrm>
              <a:off x="682770" y="5270658"/>
              <a:ext cx="7851858" cy="64176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World</a:t>
              </a:r>
            </a:p>
          </p:txBody>
        </p:sp>
        <p:sp>
          <p:nvSpPr>
            <p:cNvPr id="6" name="Up Arrow 5"/>
            <p:cNvSpPr/>
            <p:nvPr/>
          </p:nvSpPr>
          <p:spPr>
            <a:xfrm>
              <a:off x="2926637" y="2935730"/>
              <a:ext cx="751047" cy="2157420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Up Arrow 6"/>
            <p:cNvSpPr/>
            <p:nvPr/>
          </p:nvSpPr>
          <p:spPr>
            <a:xfrm>
              <a:off x="393932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Up Arrow 7"/>
            <p:cNvSpPr/>
            <p:nvPr/>
          </p:nvSpPr>
          <p:spPr>
            <a:xfrm>
              <a:off x="4952017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Up Arrow 8"/>
            <p:cNvSpPr/>
            <p:nvPr/>
          </p:nvSpPr>
          <p:spPr>
            <a:xfrm>
              <a:off x="6071759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 Arrow 9"/>
            <p:cNvSpPr/>
            <p:nvPr/>
          </p:nvSpPr>
          <p:spPr>
            <a:xfrm>
              <a:off x="7191501" y="4260221"/>
              <a:ext cx="751047" cy="832928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2770" y="4446818"/>
              <a:ext cx="1856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collection </a:t>
              </a:r>
              <a:br>
                <a:rPr lang="en-US" dirty="0"/>
              </a:br>
              <a:r>
                <a:rPr lang="en-US" dirty="0"/>
                <a:t>models, </a:t>
              </a:r>
              <a:r>
                <a:rPr lang="en-US" dirty="0" err="1"/>
                <a:t>queueing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939327" y="3741348"/>
              <a:ext cx="4281228" cy="3413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Storage</a:t>
              </a:r>
            </a:p>
          </p:txBody>
        </p:sp>
        <p:sp>
          <p:nvSpPr>
            <p:cNvPr id="13" name="Up Arrow 12"/>
            <p:cNvSpPr/>
            <p:nvPr/>
          </p:nvSpPr>
          <p:spPr>
            <a:xfrm>
              <a:off x="3832275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952017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6071759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/>
            <p:cNvSpPr/>
            <p:nvPr/>
          </p:nvSpPr>
          <p:spPr>
            <a:xfrm>
              <a:off x="7191501" y="2935729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9168" y="2375892"/>
              <a:ext cx="1138515" cy="39598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Realtime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2770" y="3741348"/>
              <a:ext cx="1327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Master data</a:t>
              </a:r>
            </a:p>
          </p:txBody>
        </p:sp>
        <p:sp>
          <p:nvSpPr>
            <p:cNvPr id="20" name="Up Arrow 19"/>
            <p:cNvSpPr/>
            <p:nvPr/>
          </p:nvSpPr>
          <p:spPr>
            <a:xfrm>
              <a:off x="2926636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 Arrow 21"/>
            <p:cNvSpPr/>
            <p:nvPr/>
          </p:nvSpPr>
          <p:spPr>
            <a:xfrm>
              <a:off x="4952017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6071759" y="1597584"/>
              <a:ext cx="751047" cy="643964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539168" y="996782"/>
              <a:ext cx="5681387" cy="50521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Visualisation</a:t>
              </a:r>
              <a:r>
                <a:rPr lang="en-US" dirty="0"/>
                <a:t> Store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534274" y="81927"/>
              <a:ext cx="5681387" cy="5052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Visualisation</a:t>
              </a:r>
              <a:r>
                <a:rPr lang="en-US" dirty="0"/>
                <a:t> System</a:t>
              </a: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1558" y="2324012"/>
              <a:ext cx="3731473" cy="611717"/>
            </a:xfrm>
            <a:prstGeom prst="rect">
              <a:avLst/>
            </a:prstGeom>
          </p:spPr>
        </p:pic>
        <p:sp>
          <p:nvSpPr>
            <p:cNvPr id="29" name="Up Arrow 28"/>
            <p:cNvSpPr/>
            <p:nvPr/>
          </p:nvSpPr>
          <p:spPr>
            <a:xfrm>
              <a:off x="3045157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/>
            <p:cNvSpPr/>
            <p:nvPr/>
          </p:nvSpPr>
          <p:spPr>
            <a:xfrm>
              <a:off x="4522129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Up Arrow 30"/>
            <p:cNvSpPr/>
            <p:nvPr/>
          </p:nvSpPr>
          <p:spPr>
            <a:xfrm>
              <a:off x="5999101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Up Arrow 31"/>
            <p:cNvSpPr/>
            <p:nvPr/>
          </p:nvSpPr>
          <p:spPr>
            <a:xfrm>
              <a:off x="7476073" y="587146"/>
              <a:ext cx="336489" cy="273091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2770" y="2241548"/>
              <a:ext cx="16754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DAG pipeline</a:t>
              </a:r>
              <a:br>
                <a:rPr lang="en-US" dirty="0"/>
              </a:br>
              <a:r>
                <a:rPr lang="en-US" dirty="0"/>
                <a:t>Map-Reduce</a:t>
              </a:r>
              <a:br>
                <a:rPr lang="en-US" dirty="0"/>
              </a:br>
              <a:r>
                <a:rPr lang="en-US" dirty="0"/>
                <a:t>Micro-batch </a:t>
              </a:r>
              <a:r>
                <a:rPr lang="en-US" dirty="0" err="1"/>
                <a:t>etc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2770" y="914857"/>
              <a:ext cx="1451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NoSQL</a:t>
              </a:r>
              <a:r>
                <a:rPr lang="en-US" dirty="0"/>
                <a:t> or</a:t>
              </a:r>
              <a:br>
                <a:rPr lang="en-US" dirty="0"/>
              </a:br>
              <a:r>
                <a:rPr lang="en-US" dirty="0"/>
                <a:t>SQL database</a:t>
              </a:r>
            </a:p>
          </p:txBody>
        </p:sp>
      </p:grp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big picture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866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</a:t>
            </a:r>
            <a:r>
              <a:rPr lang="en-US" i="1" dirty="0"/>
              <a:t>immutable </a:t>
            </a:r>
            <a:r>
              <a:rPr lang="en-US" dirty="0"/>
              <a:t>master data</a:t>
            </a:r>
          </a:p>
          <a:p>
            <a:r>
              <a:rPr lang="en-US" dirty="0"/>
              <a:t>You create a set of processes to:</a:t>
            </a:r>
          </a:p>
          <a:p>
            <a:pPr lvl="1"/>
            <a:r>
              <a:rPr lang="en-US" dirty="0"/>
              <a:t>Collect that data</a:t>
            </a:r>
          </a:p>
          <a:p>
            <a:pPr lvl="1"/>
            <a:r>
              <a:rPr lang="en-US" dirty="0"/>
              <a:t>Store master data</a:t>
            </a:r>
          </a:p>
          <a:p>
            <a:pPr lvl="1"/>
            <a:r>
              <a:rPr lang="en-US" dirty="0"/>
              <a:t>Process data </a:t>
            </a:r>
          </a:p>
          <a:p>
            <a:pPr lvl="1"/>
            <a:r>
              <a:rPr lang="en-US" dirty="0" err="1"/>
              <a:t>Visualise</a:t>
            </a:r>
            <a:r>
              <a:rPr lang="en-US" dirty="0"/>
              <a:t> and present</a:t>
            </a:r>
          </a:p>
          <a:p>
            <a:r>
              <a:rPr lang="en-US" dirty="0"/>
              <a:t>Some of those processes act on batch and others on real-time data</a:t>
            </a:r>
          </a:p>
        </p:txBody>
      </p:sp>
    </p:spTree>
    <p:extLst>
      <p:ext uri="{BB962C8B-B14F-4D97-AF65-F5344CB8AC3E}">
        <p14:creationId xmlns:p14="http://schemas.microsoft.com/office/powerpoint/2010/main" val="3253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choose the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approaches:</a:t>
            </a:r>
          </a:p>
          <a:p>
            <a:pPr lvl="1"/>
            <a:r>
              <a:rPr lang="en-US" dirty="0"/>
              <a:t>Best of breed</a:t>
            </a:r>
          </a:p>
          <a:p>
            <a:pPr lvl="2"/>
            <a:r>
              <a:rPr lang="en-US" dirty="0"/>
              <a:t>Choose the best available component in each space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Choose a curated stack that a team or organization is providing/selling/supporting</a:t>
            </a:r>
          </a:p>
        </p:txBody>
      </p:sp>
    </p:spTree>
    <p:extLst>
      <p:ext uri="{BB962C8B-B14F-4D97-AF65-F5344CB8AC3E}">
        <p14:creationId xmlns:p14="http://schemas.microsoft.com/office/powerpoint/2010/main" val="11759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Minimise</a:t>
            </a:r>
            <a:r>
              <a:rPr lang="en-US" dirty="0"/>
              <a:t> the pain</a:t>
            </a:r>
          </a:p>
          <a:p>
            <a:pPr lvl="1"/>
            <a:r>
              <a:rPr lang="en-US" dirty="0"/>
              <a:t>Choose what you need when you need it</a:t>
            </a:r>
          </a:p>
          <a:p>
            <a:pPr lvl="1"/>
            <a:r>
              <a:rPr lang="en-US" dirty="0"/>
              <a:t>Don’t over engineer</a:t>
            </a:r>
          </a:p>
        </p:txBody>
      </p:sp>
    </p:spTree>
    <p:extLst>
      <p:ext uri="{BB962C8B-B14F-4D97-AF65-F5344CB8AC3E}">
        <p14:creationId xmlns:p14="http://schemas.microsoft.com/office/powerpoint/2010/main" val="148978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ingest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transfer</a:t>
            </a:r>
          </a:p>
          <a:p>
            <a:r>
              <a:rPr lang="en-US" dirty="0"/>
              <a:t>Live stream</a:t>
            </a:r>
          </a:p>
          <a:p>
            <a:pPr lvl="1"/>
            <a:r>
              <a:rPr lang="en-US" dirty="0"/>
              <a:t>Sockets</a:t>
            </a:r>
          </a:p>
          <a:p>
            <a:pPr lvl="1"/>
            <a:r>
              <a:rPr lang="en-US" dirty="0"/>
              <a:t>Syslog</a:t>
            </a:r>
          </a:p>
          <a:p>
            <a:pPr lvl="1"/>
            <a:r>
              <a:rPr lang="en-US" dirty="0"/>
              <a:t>Messaging system</a:t>
            </a:r>
          </a:p>
          <a:p>
            <a:r>
              <a:rPr lang="en-US" dirty="0"/>
              <a:t>From existing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6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store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  <a:p>
            <a:r>
              <a:rPr lang="en-US" dirty="0" err="1"/>
              <a:t>NoSQL</a:t>
            </a:r>
            <a:r>
              <a:rPr lang="en-US" dirty="0"/>
              <a:t> database only</a:t>
            </a:r>
          </a:p>
          <a:p>
            <a:pPr lvl="1"/>
            <a:r>
              <a:rPr lang="en-US" dirty="0"/>
              <a:t>Mongo / HBase / Cassandra</a:t>
            </a:r>
          </a:p>
          <a:p>
            <a:r>
              <a:rPr lang="en-US" dirty="0" err="1"/>
              <a:t>zFS</a:t>
            </a:r>
            <a:r>
              <a:rPr lang="en-US" dirty="0"/>
              <a:t> / </a:t>
            </a:r>
            <a:r>
              <a:rPr lang="en-US" dirty="0" err="1"/>
              <a:t>GlusterFS</a:t>
            </a:r>
            <a:r>
              <a:rPr lang="en-US" dirty="0"/>
              <a:t> / NFS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Apache Parquet, CSV, </a:t>
            </a:r>
            <a:r>
              <a:rPr lang="en-US"/>
              <a:t>or speci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2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process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Map Reduce</a:t>
            </a:r>
          </a:p>
          <a:p>
            <a:r>
              <a:rPr lang="en-US" dirty="0"/>
              <a:t>Hive / Pig</a:t>
            </a:r>
          </a:p>
          <a:p>
            <a:r>
              <a:rPr lang="en-US" dirty="0"/>
              <a:t>DAG</a:t>
            </a:r>
          </a:p>
          <a:p>
            <a:r>
              <a:rPr lang="en-US" dirty="0"/>
              <a:t>Pipeline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8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5521</TotalTime>
  <Words>439</Words>
  <Application>Microsoft Macintosh PowerPoint</Application>
  <PresentationFormat>On-screen Show 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ヒラギノ角ゴ ProN W3</vt:lpstr>
      <vt:lpstr>Arial</vt:lpstr>
      <vt:lpstr>Calibri</vt:lpstr>
      <vt:lpstr>Damascus</vt:lpstr>
      <vt:lpstr>Gill Sans</vt:lpstr>
      <vt:lpstr>Montserrat</vt:lpstr>
      <vt:lpstr>Office Theme</vt:lpstr>
      <vt:lpstr>Big Data Engineering   Conclusions and Recap</vt:lpstr>
      <vt:lpstr>Contents</vt:lpstr>
      <vt:lpstr>The big picture </vt:lpstr>
      <vt:lpstr>The big picture</vt:lpstr>
      <vt:lpstr>How to choose the components?</vt:lpstr>
      <vt:lpstr>Approach</vt:lpstr>
      <vt:lpstr>How do I ingest data?</vt:lpstr>
      <vt:lpstr>How do I store data?</vt:lpstr>
      <vt:lpstr>How do I process data?</vt:lpstr>
      <vt:lpstr>How do I visualise data</vt:lpstr>
      <vt:lpstr>Collection / Queuing systems</vt:lpstr>
      <vt:lpstr>Processing approaches</vt:lpstr>
      <vt:lpstr>Cluster Management</vt:lpstr>
      <vt:lpstr>Visualisation</vt:lpstr>
      <vt:lpstr>Visualisation approaches</vt:lpstr>
      <vt:lpstr>Fortune top 10 big data companies fortune.com/2014/06/13/these-big-data-companies-are-ones-to-watch/</vt:lpstr>
      <vt:lpstr>Trustradius big data companies to watch 2018</vt:lpstr>
      <vt:lpstr>The real answer</vt:lpstr>
      <vt:lpstr>Questions?</vt:lpstr>
    </vt:vector>
  </TitlesOfParts>
  <Company>WSO2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Julie</cp:lastModifiedBy>
  <cp:revision>408</cp:revision>
  <cp:lastPrinted>2017-12-05T15:02:36Z</cp:lastPrinted>
  <dcterms:created xsi:type="dcterms:W3CDTF">2012-03-07T10:41:54Z</dcterms:created>
  <dcterms:modified xsi:type="dcterms:W3CDTF">2019-03-06T11:50:52Z</dcterms:modified>
</cp:coreProperties>
</file>