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08" r:id="rId3"/>
    <p:sldId id="309" r:id="rId4"/>
    <p:sldId id="310" r:id="rId5"/>
    <p:sldId id="311" r:id="rId6"/>
    <p:sldId id="312" r:id="rId7"/>
    <p:sldId id="317" r:id="rId8"/>
    <p:sldId id="31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5" r:id="rId22"/>
    <p:sldId id="313" r:id="rId23"/>
    <p:sldId id="314" r:id="rId24"/>
    <p:sldId id="316" r:id="rId25"/>
    <p:sldId id="322" r:id="rId26"/>
    <p:sldId id="323" r:id="rId27"/>
    <p:sldId id="319" r:id="rId28"/>
    <p:sldId id="324" r:id="rId29"/>
    <p:sldId id="320" r:id="rId30"/>
    <p:sldId id="325" r:id="rId31"/>
    <p:sldId id="321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HDFS – </a:t>
            </a:r>
            <a:r>
              <a:rPr lang="en-US" dirty="0" err="1"/>
              <a:t>hadoop</a:t>
            </a:r>
            <a:r>
              <a:rPr lang="en-US" dirty="0"/>
              <a:t> distributed filesystem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2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compatible with HDFS.   Simplify operation overhead of Hadoop by removing the single points of failure in the Hadoop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799" y="1231483"/>
            <a:ext cx="7865533" cy="2138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 dirty="0">
                <a:ea typeface="ヒラギノ角ゴ ProN W3" charset="0"/>
                <a:cs typeface="ヒラギノ角ゴ ProN W3" charset="0"/>
              </a:rPr>
              <a:t>Big Data Engineering 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6000" dirty="0">
                <a:ea typeface="ヒラギノ角ゴ ProN W3" charset="0"/>
                <a:cs typeface="ヒラギノ角ゴ ProN W3" charset="0"/>
              </a:rPr>
              <a:t>Other Tools and Libraries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30EB84DE-112F-BB45-B2FE-494AFB5FE34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bin/spark-shell </a:t>
            </a:r>
          </a:p>
          <a:p>
            <a:pPr marL="457200" lvl="1" indent="0">
              <a:buNone/>
            </a:pPr>
            <a:r>
              <a:rPr lang="en-US" sz="2400" dirty="0"/>
              <a:t>--packages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395018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understands the locality of data:</a:t>
            </a:r>
          </a:p>
          <a:p>
            <a:pPr lvl="1"/>
            <a:r>
              <a:rPr lang="en-US" dirty="0"/>
              <a:t>Already in memory</a:t>
            </a:r>
          </a:p>
          <a:p>
            <a:pPr lvl="1"/>
            <a:r>
              <a:rPr lang="en-US" dirty="0"/>
              <a:t>HDFS location</a:t>
            </a:r>
          </a:p>
          <a:p>
            <a:pPr lvl="1"/>
            <a:r>
              <a:rPr lang="en-US" dirty="0"/>
              <a:t>Cassandra location</a:t>
            </a:r>
          </a:p>
        </p:txBody>
      </p:sp>
    </p:spTree>
    <p:extLst>
      <p:ext uri="{BB962C8B-B14F-4D97-AF65-F5344CB8AC3E}">
        <p14:creationId xmlns:p14="http://schemas.microsoft.com/office/powerpoint/2010/main" val="340294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Extras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/>
              </a:rPr>
              <a:t>Spark Core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 </a:t>
            </a:r>
          </a:p>
          <a:p>
            <a:pPr algn="ctr"/>
            <a:r>
              <a:rPr lang="en-US" sz="1400" dirty="0">
                <a:latin typeface="Montserrat"/>
              </a:rPr>
              <a:t>SQL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 Streaming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</a:t>
            </a:r>
          </a:p>
          <a:p>
            <a:pPr algn="ctr"/>
            <a:r>
              <a:rPr lang="en-US" sz="1400" dirty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776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Streaming	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analysis in Spark</a:t>
            </a:r>
          </a:p>
          <a:p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Like Mahout – Machine learning in Spark</a:t>
            </a:r>
          </a:p>
          <a:p>
            <a:r>
              <a:rPr lang="en-US" dirty="0" err="1"/>
              <a:t>GraphX</a:t>
            </a:r>
            <a:endParaRPr lang="en-US" dirty="0"/>
          </a:p>
          <a:p>
            <a:pPr lvl="1"/>
            <a:r>
              <a:rPr lang="en-US" dirty="0"/>
              <a:t>Graph processing in Spark</a:t>
            </a:r>
          </a:p>
          <a:p>
            <a:r>
              <a:rPr lang="en-US" dirty="0" err="1"/>
              <a:t>SparkR</a:t>
            </a:r>
            <a:endParaRPr lang="en-US" dirty="0"/>
          </a:p>
          <a:p>
            <a:pPr lvl="1"/>
            <a:r>
              <a:rPr lang="en-US" dirty="0"/>
              <a:t>R statistical analysis on Spark</a:t>
            </a:r>
          </a:p>
        </p:txBody>
      </p:sp>
    </p:spTree>
    <p:extLst>
      <p:ext uri="{BB962C8B-B14F-4D97-AF65-F5344CB8AC3E}">
        <p14:creationId xmlns:p14="http://schemas.microsoft.com/office/powerpoint/2010/main" val="65954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stats and correlation testing</a:t>
            </a:r>
          </a:p>
          <a:p>
            <a:r>
              <a:rPr lang="en-US" dirty="0"/>
              <a:t>Classification and regression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Alternating Least Squares 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Frequent Pattern Mining</a:t>
            </a:r>
          </a:p>
          <a:p>
            <a:r>
              <a:rPr lang="en-US" dirty="0"/>
              <a:t>Plus more</a:t>
            </a:r>
          </a:p>
        </p:txBody>
      </p:sp>
    </p:spTree>
    <p:extLst>
      <p:ext uri="{BB962C8B-B14F-4D97-AF65-F5344CB8AC3E}">
        <p14:creationId xmlns:p14="http://schemas.microsoft.com/office/powerpoint/2010/main" val="263559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MLlib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	</a:t>
            </a:r>
            <a:r>
              <a:rPr lang="en-US" sz="1600" dirty="0" err="1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426992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 is an open source system for statistics and graphics</a:t>
            </a:r>
          </a:p>
          <a:p>
            <a:pPr lvl="1"/>
            <a:r>
              <a:rPr lang="en-US" dirty="0"/>
              <a:t>Based on the S language from AT&amp;T Bell Labs</a:t>
            </a:r>
          </a:p>
          <a:p>
            <a:r>
              <a:rPr lang="en-US" dirty="0"/>
              <a:t>Supports a wide variety of statistical techniques and graphing tools</a:t>
            </a:r>
          </a:p>
          <a:p>
            <a:r>
              <a:rPr lang="en-US" dirty="0"/>
              <a:t>An extensible set of packages that provide extra functions via CRAN</a:t>
            </a:r>
          </a:p>
          <a:p>
            <a:pPr lvl="1"/>
            <a:r>
              <a:rPr lang="en-US" dirty="0"/>
              <a:t>The Comprehensive R Archive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approach to use Spark from within R</a:t>
            </a:r>
          </a:p>
          <a:p>
            <a:r>
              <a:rPr lang="en-US" dirty="0"/>
              <a:t>Also works with MLlib for machine learning</a:t>
            </a:r>
          </a:p>
          <a:p>
            <a:r>
              <a:rPr lang="en-US" dirty="0"/>
              <a:t>Allows complex statistical analysis to be done on a Spark cluster </a:t>
            </a:r>
          </a:p>
        </p:txBody>
      </p:sp>
    </p:spTree>
    <p:extLst>
      <p:ext uri="{BB962C8B-B14F-4D97-AF65-F5344CB8AC3E}">
        <p14:creationId xmlns:p14="http://schemas.microsoft.com/office/powerpoint/2010/main" val="129643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Avro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compact data storage and transmission system</a:t>
            </a:r>
          </a:p>
          <a:p>
            <a:pPr lvl="1"/>
            <a:r>
              <a:rPr lang="en-US" dirty="0"/>
              <a:t>Uses schemas of data to ensure it can be read by the receiver</a:t>
            </a:r>
          </a:p>
          <a:p>
            <a:pPr lvl="1"/>
            <a:r>
              <a:rPr lang="en-US" dirty="0"/>
              <a:t>Supports dynamic typing</a:t>
            </a:r>
          </a:p>
          <a:p>
            <a:r>
              <a:rPr lang="en-US" dirty="0"/>
              <a:t>Used by RPC or data collection systems </a:t>
            </a:r>
          </a:p>
          <a:p>
            <a:pPr lvl="1"/>
            <a:r>
              <a:rPr lang="en-US" dirty="0"/>
              <a:t>Fast binary protocols</a:t>
            </a:r>
          </a:p>
          <a:p>
            <a:r>
              <a:rPr lang="en-US" dirty="0"/>
              <a:t>Also supports storage</a:t>
            </a:r>
          </a:p>
          <a:p>
            <a:pPr lvl="1"/>
            <a:r>
              <a:rPr lang="en-US" dirty="0"/>
              <a:t>Hence used by many Big Data apps including </a:t>
            </a:r>
            <a:r>
              <a:rPr lang="en-US" dirty="0" err="1"/>
              <a:t>Hadoop</a:t>
            </a:r>
            <a:r>
              <a:rPr lang="en-US" dirty="0"/>
              <a:t> and Spark</a:t>
            </a:r>
          </a:p>
        </p:txBody>
      </p:sp>
    </p:spTree>
    <p:extLst>
      <p:ext uri="{BB962C8B-B14F-4D97-AF65-F5344CB8AC3E}">
        <p14:creationId xmlns:p14="http://schemas.microsoft.com/office/powerpoint/2010/main" val="321601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HDFS in a nutshell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metadata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3252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Apache Parquet is a columnar data storage model </a:t>
            </a:r>
          </a:p>
          <a:p>
            <a:pPr lvl="1"/>
            <a:r>
              <a:rPr lang="en-US" sz="2400" dirty="0"/>
              <a:t>Works with </a:t>
            </a:r>
            <a:r>
              <a:rPr lang="en-US" sz="2400" dirty="0" err="1"/>
              <a:t>Hadoop</a:t>
            </a:r>
            <a:r>
              <a:rPr lang="en-US" sz="2400" dirty="0"/>
              <a:t>, Spark and many others</a:t>
            </a:r>
          </a:p>
          <a:p>
            <a:pPr lvl="1"/>
            <a:r>
              <a:rPr lang="en-US" sz="2400" dirty="0"/>
              <a:t>Efficient storage of data</a:t>
            </a:r>
          </a:p>
          <a:p>
            <a:pPr lvl="1"/>
            <a:r>
              <a:rPr lang="en-US" sz="2400" dirty="0"/>
              <a:t>Based on another Google system called </a:t>
            </a:r>
            <a:r>
              <a:rPr lang="en-US" sz="2400" dirty="0" err="1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 management systems for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  <a:p>
            <a:pPr lvl="1"/>
            <a:r>
              <a:rPr lang="en-US" dirty="0"/>
              <a:t>Part of </a:t>
            </a:r>
            <a:r>
              <a:rPr lang="en-US" dirty="0" err="1"/>
              <a:t>Hadoop</a:t>
            </a:r>
            <a:r>
              <a:rPr lang="en-US" dirty="0"/>
              <a:t> but significantly rebuilt since </a:t>
            </a:r>
            <a:r>
              <a:rPr lang="en-US" dirty="0" err="1"/>
              <a:t>Hadoop</a:t>
            </a:r>
            <a:r>
              <a:rPr lang="en-US" dirty="0"/>
              <a:t> 1</a:t>
            </a:r>
          </a:p>
          <a:p>
            <a:r>
              <a:rPr lang="en-US" dirty="0" err="1"/>
              <a:t>Mesos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Popular Apache project</a:t>
            </a:r>
          </a:p>
          <a:p>
            <a:pPr lvl="1"/>
            <a:r>
              <a:rPr lang="en-US" dirty="0"/>
              <a:t>Built to be a resource manager for a complete datacenter</a:t>
            </a:r>
          </a:p>
          <a:p>
            <a:pPr lvl="2"/>
            <a:r>
              <a:rPr lang="en-US" dirty="0"/>
              <a:t>Supports 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0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YARN is the system that runs your code on multiple nodes</a:t>
            </a:r>
          </a:p>
          <a:p>
            <a:r>
              <a:rPr lang="en-US" dirty="0" err="1"/>
              <a:t>Hadoop</a:t>
            </a:r>
            <a:r>
              <a:rPr lang="en-US" dirty="0"/>
              <a:t> 2.0 replacement for the cluster manager</a:t>
            </a:r>
          </a:p>
          <a:p>
            <a:pPr lvl="1"/>
            <a:r>
              <a:rPr lang="en-US" dirty="0"/>
              <a:t>Basically a model to distribute and manage workloads</a:t>
            </a:r>
          </a:p>
          <a:p>
            <a:pPr lvl="1"/>
            <a:r>
              <a:rPr lang="en-US" dirty="0"/>
              <a:t>Not just </a:t>
            </a:r>
            <a:r>
              <a:rPr lang="en-US" dirty="0" err="1"/>
              <a:t>MapReduce</a:t>
            </a:r>
            <a:r>
              <a:rPr lang="en-US" dirty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</a:t>
            </a:r>
            <a:r>
              <a:rPr lang="en-US" dirty="0" err="1"/>
              <a:t>Mesos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Infrastructure-as-a-Service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/ AWS 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EC2 (Elastic Compute Cloud)</a:t>
            </a:r>
          </a:p>
          <a:p>
            <a:pPr lvl="1"/>
            <a:r>
              <a:rPr lang="en-US" dirty="0"/>
              <a:t>Instances</a:t>
            </a:r>
          </a:p>
          <a:p>
            <a:pPr lvl="2"/>
            <a:r>
              <a:rPr lang="en-US" dirty="0"/>
              <a:t>Servers of various sizes</a:t>
            </a:r>
          </a:p>
          <a:p>
            <a:pPr lvl="1"/>
            <a:r>
              <a:rPr lang="en-US" dirty="0"/>
              <a:t>AMIs (Amazon Machine Images)</a:t>
            </a:r>
          </a:p>
          <a:p>
            <a:pPr lvl="2"/>
            <a:r>
              <a:rPr lang="en-US" dirty="0"/>
              <a:t>Server images </a:t>
            </a:r>
          </a:p>
          <a:p>
            <a:pPr lvl="1"/>
            <a:r>
              <a:rPr lang="en-US" dirty="0"/>
              <a:t>Elastic Block Storage (EBS)</a:t>
            </a:r>
          </a:p>
          <a:p>
            <a:pPr lvl="2"/>
            <a:r>
              <a:rPr lang="en-US" dirty="0"/>
              <a:t>Virtualized Hard drives</a:t>
            </a:r>
          </a:p>
          <a:p>
            <a:pPr lvl="1"/>
            <a:r>
              <a:rPr lang="en-US" dirty="0"/>
              <a:t>VPC (Virtual Private Cloud)</a:t>
            </a:r>
          </a:p>
          <a:p>
            <a:pPr lvl="2"/>
            <a:r>
              <a:rPr lang="en-US" dirty="0"/>
              <a:t>Secure network space</a:t>
            </a:r>
          </a:p>
          <a:p>
            <a:r>
              <a:rPr lang="en-US" dirty="0"/>
              <a:t>S3 (Simple Storage Solution)</a:t>
            </a:r>
          </a:p>
          <a:p>
            <a:pPr lvl="1"/>
            <a:r>
              <a:rPr lang="en-US" dirty="0"/>
              <a:t>“Buckets” of data </a:t>
            </a:r>
          </a:p>
          <a:p>
            <a:pPr lvl="1"/>
            <a:r>
              <a:rPr lang="en-US" dirty="0"/>
              <a:t>Longer term storage of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4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284" r="4284"/>
          <a:stretch>
            <a:fillRect/>
          </a:stretch>
        </p:blipFill>
        <p:spPr>
          <a:xfrm>
            <a:off x="77408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2986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F2B1-4029-414C-956E-98EC5615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standalone 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2ADEA-D8AF-D049-8389-7EC273BF5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5" y="1676400"/>
            <a:ext cx="8315898" cy="4273201"/>
          </a:xfrm>
        </p:spPr>
      </p:pic>
    </p:spTree>
    <p:extLst>
      <p:ext uri="{BB962C8B-B14F-4D97-AF65-F5344CB8AC3E}">
        <p14:creationId xmlns:p14="http://schemas.microsoft.com/office/powerpoint/2010/main" val="275460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r>
              <a:rPr lang="en-US" dirty="0"/>
              <a:t> Launching a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2" y="1417638"/>
            <a:ext cx="8517878" cy="38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inspiration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B1E5-97CE-104A-B064-4FC4C1CD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r>
              <a:rPr lang="en-US" dirty="0"/>
              <a:t> configure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665CB-1FE1-4D4B-A6DE-7F90045E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339" y="1185944"/>
            <a:ext cx="6715194" cy="5134428"/>
          </a:xfrm>
        </p:spPr>
      </p:pic>
    </p:spTree>
    <p:extLst>
      <p:ext uri="{BB962C8B-B14F-4D97-AF65-F5344CB8AC3E}">
        <p14:creationId xmlns:p14="http://schemas.microsoft.com/office/powerpoint/2010/main" val="85900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destroy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login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describe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add-slaves test-cluster </a:t>
            </a:r>
          </a:p>
          <a:p>
            <a:pPr marL="457200" lvl="1" indent="0">
              <a:buNone/>
            </a:pPr>
            <a:r>
              <a:rPr lang="en-US" dirty="0">
                <a:latin typeface="Menlo Regular"/>
                <a:cs typeface="Menlo Regular"/>
              </a:rPr>
              <a:t>	--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2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remove-slaves test-cluster 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	--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1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run-command test-cluster 	'</a:t>
            </a:r>
            <a:r>
              <a:rPr lang="en-US" dirty="0" err="1">
                <a:latin typeface="Menlo Regular"/>
                <a:cs typeface="Menlo Regular"/>
              </a:rPr>
              <a:t>sudo</a:t>
            </a:r>
            <a:r>
              <a:rPr lang="en-US" dirty="0">
                <a:latin typeface="Menlo Regular"/>
                <a:cs typeface="Menlo Regular"/>
              </a:rPr>
              <a:t> yum install -y package'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copy-file test-cluster 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	/local/path /remote/path</a:t>
            </a:r>
          </a:p>
        </p:txBody>
      </p:sp>
    </p:spTree>
    <p:extLst>
      <p:ext uri="{BB962C8B-B14F-4D97-AF65-F5344CB8AC3E}">
        <p14:creationId xmlns:p14="http://schemas.microsoft.com/office/powerpoint/2010/main" val="76930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for streaming access to large files, reliability, scale</a:t>
            </a:r>
          </a:p>
          <a:p>
            <a:r>
              <a:rPr lang="en-US" dirty="0"/>
              <a:t>Not good for random access, small files</a:t>
            </a:r>
          </a:p>
          <a:p>
            <a:r>
              <a:rPr lang="en-US" dirty="0"/>
              <a:t>Blocks of data 64Mb in size (configurable)</a:t>
            </a:r>
          </a:p>
          <a:p>
            <a:r>
              <a:rPr lang="en-US" dirty="0"/>
              <a:t>Each block can be replicated across multiple data nodes for High Availability (HA)</a:t>
            </a:r>
          </a:p>
        </p:txBody>
      </p:sp>
    </p:spTree>
    <p:extLst>
      <p:ext uri="{BB962C8B-B14F-4D97-AF65-F5344CB8AC3E}">
        <p14:creationId xmlns:p14="http://schemas.microsoft.com/office/powerpoint/2010/main" val="301988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Spotify</a:t>
            </a:r>
            <a:r>
              <a:rPr lang="en-US" dirty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/system/files/conference/fast17/fast17-niazi.pdf</a:t>
            </a:r>
            <a:endParaRPr lang="en-US" dirty="0"/>
          </a:p>
          <a:p>
            <a:r>
              <a:rPr lang="en-US" dirty="0"/>
              <a:t>One of Facebook's largest clusters (based on HDFS) holds more than </a:t>
            </a:r>
            <a:br>
              <a:rPr lang="en-US" dirty="0"/>
            </a:br>
            <a:r>
              <a:rPr lang="en-US" dirty="0"/>
              <a:t>100 PB of data, processing more than 60,000 Hive queries a 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-engineering/under-the-hood-scheduling-mapreduce-jobs-more-efficiently-with-corona/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CassandraFS</a:t>
            </a:r>
            <a:br>
              <a:rPr lang="en-US" dirty="0"/>
            </a:br>
            <a:r>
              <a:rPr lang="en-US" dirty="0"/>
              <a:t>(not open source)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Storage Service</a:t>
            </a:r>
          </a:p>
          <a:p>
            <a:r>
              <a:rPr lang="en-US" dirty="0"/>
              <a:t>Unlimited storage of files </a:t>
            </a:r>
          </a:p>
          <a:p>
            <a:pPr lvl="1"/>
            <a:r>
              <a:rPr lang="en-US" dirty="0"/>
              <a:t>Up to 5 terabytes each</a:t>
            </a:r>
          </a:p>
          <a:p>
            <a:pPr lvl="1"/>
            <a:r>
              <a:rPr lang="en-US" dirty="0"/>
              <a:t>Stored in named “buckets”</a:t>
            </a:r>
          </a:p>
          <a:p>
            <a:pPr lvl="1"/>
            <a:r>
              <a:rPr lang="en-US" dirty="0"/>
              <a:t>Accessible via AWS APIs or HTTP</a:t>
            </a:r>
          </a:p>
          <a:p>
            <a:pPr lvl="1"/>
            <a:r>
              <a:rPr lang="en-US" dirty="0"/>
              <a:t>Authenticated or Public</a:t>
            </a:r>
          </a:p>
        </p:txBody>
      </p:sp>
    </p:spTree>
    <p:extLst>
      <p:ext uri="{BB962C8B-B14F-4D97-AF65-F5344CB8AC3E}">
        <p14:creationId xmlns:p14="http://schemas.microsoft.com/office/powerpoint/2010/main" val="2590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 set of plugins</a:t>
            </a:r>
          </a:p>
          <a:p>
            <a:pPr lvl="1"/>
            <a:r>
              <a:rPr lang="en-US" dirty="0"/>
              <a:t>Currently 148 community donated plugins</a:t>
            </a:r>
          </a:p>
          <a:p>
            <a:r>
              <a:rPr lang="en-US" dirty="0"/>
              <a:t> Data connectors	</a:t>
            </a:r>
          </a:p>
          <a:p>
            <a:pPr lvl="1"/>
            <a:r>
              <a:rPr lang="en-US" dirty="0"/>
              <a:t>Cassandra, </a:t>
            </a:r>
            <a:r>
              <a:rPr lang="en-US" dirty="0" err="1"/>
              <a:t>Couchbase</a:t>
            </a:r>
            <a:r>
              <a:rPr lang="en-US" dirty="0"/>
              <a:t>, Mongo, CSV,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Machine Learning, Neural networks</a:t>
            </a:r>
          </a:p>
          <a:p>
            <a:r>
              <a:rPr lang="en-US" dirty="0"/>
              <a:t>Streaming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681</Words>
  <Application>Microsoft Macintosh PowerPoint</Application>
  <PresentationFormat>On-screen Show (4:3)</PresentationFormat>
  <Paragraphs>169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ヒラギノ角ゴ ProN W3</vt:lpstr>
      <vt:lpstr>Arial</vt:lpstr>
      <vt:lpstr>Calibri</vt:lpstr>
      <vt:lpstr>Gill Sans</vt:lpstr>
      <vt:lpstr>Lucida Console</vt:lpstr>
      <vt:lpstr>Menlo Regular</vt:lpstr>
      <vt:lpstr>Montserrat</vt:lpstr>
      <vt:lpstr>Office Theme</vt:lpstr>
      <vt:lpstr>Big Data Engineering   Other Tools and Libraries</vt:lpstr>
      <vt:lpstr>HDFS in a nutshell</vt:lpstr>
      <vt:lpstr>HDFS inspiration </vt:lpstr>
      <vt:lpstr>HDFS overview</vt:lpstr>
      <vt:lpstr>HDFS Usage</vt:lpstr>
      <vt:lpstr>HopFS</vt:lpstr>
      <vt:lpstr>CassandraFS (not open source)</vt:lpstr>
      <vt:lpstr>Amazon S3</vt:lpstr>
      <vt:lpstr>Spark packages</vt:lpstr>
      <vt:lpstr>Using Spark Packages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Apache Avro</vt:lpstr>
      <vt:lpstr>Apache Parquet</vt:lpstr>
      <vt:lpstr>Cluster management systems for Big Data</vt:lpstr>
      <vt:lpstr>What is YARN?</vt:lpstr>
      <vt:lpstr>YARN architecture</vt:lpstr>
      <vt:lpstr>Apache Mesos </vt:lpstr>
      <vt:lpstr>Infrastructure-as-a-Service</vt:lpstr>
      <vt:lpstr>EC2 / AWS main functions</vt:lpstr>
      <vt:lpstr>Flintrock</vt:lpstr>
      <vt:lpstr>Installing standalone version</vt:lpstr>
      <vt:lpstr>Flintrock Launching a cluster</vt:lpstr>
      <vt:lpstr>Flintrock configure</vt:lpstr>
      <vt:lpstr>Other things you can do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428</cp:revision>
  <dcterms:created xsi:type="dcterms:W3CDTF">2012-03-07T10:41:54Z</dcterms:created>
  <dcterms:modified xsi:type="dcterms:W3CDTF">2019-03-01T22:36:50Z</dcterms:modified>
</cp:coreProperties>
</file>