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310" r:id="rId4"/>
    <p:sldId id="264" r:id="rId5"/>
    <p:sldId id="265" r:id="rId6"/>
    <p:sldId id="268" r:id="rId7"/>
    <p:sldId id="274" r:id="rId8"/>
    <p:sldId id="271" r:id="rId9"/>
    <p:sldId id="272" r:id="rId10"/>
    <p:sldId id="273" r:id="rId11"/>
    <p:sldId id="269" r:id="rId12"/>
    <p:sldId id="315" r:id="rId13"/>
    <p:sldId id="275" r:id="rId14"/>
    <p:sldId id="276" r:id="rId15"/>
    <p:sldId id="270" r:id="rId16"/>
    <p:sldId id="312" r:id="rId17"/>
    <p:sldId id="313" r:id="rId18"/>
    <p:sldId id="314" r:id="rId19"/>
    <p:sldId id="317" r:id="rId20"/>
    <p:sldId id="277" r:id="rId21"/>
    <p:sldId id="278" r:id="rId22"/>
    <p:sldId id="316" r:id="rId23"/>
    <p:sldId id="299" r:id="rId24"/>
    <p:sldId id="280" r:id="rId25"/>
    <p:sldId id="296" r:id="rId26"/>
    <p:sldId id="297" r:id="rId27"/>
    <p:sldId id="295" r:id="rId28"/>
    <p:sldId id="291" r:id="rId29"/>
    <p:sldId id="294" r:id="rId30"/>
    <p:sldId id="300" r:id="rId31"/>
    <p:sldId id="301" r:id="rId32"/>
    <p:sldId id="307" r:id="rId33"/>
    <p:sldId id="302" r:id="rId34"/>
    <p:sldId id="289" r:id="rId35"/>
    <p:sldId id="290" r:id="rId3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280"/>
  </p:normalViewPr>
  <p:slideViewPr>
    <p:cSldViewPr snapToGrid="0" snapToObjects="1">
      <p:cViewPr varScale="1">
        <p:scale>
          <a:sx n="75" d="100"/>
          <a:sy n="75" d="100"/>
        </p:scale>
        <p:origin x="2144" y="1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ontserrat"/>
              </a:defRPr>
            </a:lvl1pPr>
          </a:lstStyle>
          <a:p>
            <a:fld id="{7307762F-A706-E543-A832-3C298AA3103F}" type="datetimeFigureOut">
              <a:rPr lang="en-US" smtClean="0"/>
              <a:pPr/>
              <a:t>3/1/19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ontserrat"/>
              </a:defRPr>
            </a:lvl1pPr>
          </a:lstStyle>
          <a:p>
            <a:fld id="{BC39F3E1-B436-EB4D-8332-DAA0486A7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9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psi = speedup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39F3E1-B436-EB4D-8332-DAA0486A7B2B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5245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psi = speedup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39F3E1-B436-EB4D-8332-DAA0486A7B2B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5845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Speed-up isn’t everything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39F3E1-B436-EB4D-8332-DAA0486A7B2B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4087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System B was able to achieve same speed as system A with less cores so is actually better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39F3E1-B436-EB4D-8332-DAA0486A7B2B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1967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Parallelization can slow things down!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39F3E1-B436-EB4D-8332-DAA0486A7B2B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8295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latency = delay times</a:t>
            </a:r>
          </a:p>
          <a:p>
            <a:r>
              <a:rPr lang="en-US" dirty="0"/>
              <a:t>high-latency = long delays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39F3E1-B436-EB4D-8332-DAA0486A7B2B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512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57964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3/1/19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1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3/1/19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8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3/1/19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3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3/1/19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0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3/1/19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7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3/1/19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2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3/1/19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9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3/1/19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5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3/1/19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3/1/19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1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creativecommons.org/licenses/by-nc-sa/4.0/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Box 7"/>
          <p:cNvSpPr txBox="1">
            <a:spLocks noChangeArrowheads="1"/>
          </p:cNvSpPr>
          <p:nvPr userDrawn="1"/>
        </p:nvSpPr>
        <p:spPr bwMode="auto">
          <a:xfrm>
            <a:off x="1168930" y="6408634"/>
            <a:ext cx="342914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700" dirty="0">
                <a:latin typeface="Montserrat"/>
              </a:rPr>
              <a:t>© Paul Fremantle 2015.  This work is licensed under a Creative Commons</a:t>
            </a:r>
          </a:p>
          <a:p>
            <a:pPr algn="l" eaLnBrk="1" hangingPunct="1">
              <a:defRPr/>
            </a:pPr>
            <a:r>
              <a:rPr lang="en-US" sz="700" dirty="0">
                <a:latin typeface="Montserrat"/>
              </a:rPr>
              <a:t> Attribution-</a:t>
            </a:r>
            <a:r>
              <a:rPr lang="en-US" sz="700" dirty="0" err="1">
                <a:latin typeface="Montserrat"/>
              </a:rPr>
              <a:t>NonCommercial</a:t>
            </a:r>
            <a:r>
              <a:rPr lang="en-US" sz="700" dirty="0">
                <a:latin typeface="Montserrat"/>
              </a:rPr>
              <a:t>-</a:t>
            </a:r>
            <a:r>
              <a:rPr lang="en-US" sz="700" dirty="0" err="1">
                <a:latin typeface="Montserrat"/>
              </a:rPr>
              <a:t>ShareAlike</a:t>
            </a:r>
            <a:r>
              <a:rPr lang="en-US" sz="700" dirty="0">
                <a:latin typeface="Montserrat"/>
              </a:rPr>
              <a:t> 4.0 International License</a:t>
            </a:r>
            <a:br>
              <a:rPr lang="en-US" sz="700" dirty="0">
                <a:latin typeface="Montserrat"/>
              </a:rPr>
            </a:br>
            <a:r>
              <a:rPr lang="en-US" sz="700" dirty="0">
                <a:latin typeface="Montserrat"/>
              </a:rPr>
              <a:t>See  </a:t>
            </a:r>
            <a:r>
              <a:rPr lang="en-US" sz="700" dirty="0">
                <a:latin typeface="Montserrat"/>
                <a:hlinkClick r:id="rId13"/>
              </a:rPr>
              <a:t>http://creativecommons.org/licenses/by-nc-sa/4.0/</a:t>
            </a:r>
            <a:r>
              <a:rPr lang="en-US" sz="700" dirty="0">
                <a:latin typeface="Montserrat"/>
              </a:rPr>
              <a:t> 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375635" y="6492098"/>
            <a:ext cx="792765" cy="27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43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ontserra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Montserra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Montserra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Montserra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Montserra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Montserra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ankmcsherry.org/assets/COST.pdf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hyperlink" Target="http://www.frankmcsherry.org/graph/scalability/cost/2015/01/15/COST.html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mccrory.me/2010/11/03/cap-theorem-and-the-clouds/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nfoq.com/articles/cap-twelve-years-later-how-the-rules-have-changed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cs-www.cs.yale.edu/homes/dna/papers/abadi-pacelc.pdf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itle 3"/>
          <p:cNvSpPr>
            <a:spLocks noGrp="1"/>
          </p:cNvSpPr>
          <p:nvPr>
            <p:ph type="ctrTitle"/>
          </p:nvPr>
        </p:nvSpPr>
        <p:spPr bwMode="auto">
          <a:xfrm>
            <a:off x="685800" y="1231484"/>
            <a:ext cx="7679267" cy="732784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en-US" sz="4000" dirty="0">
                <a:ea typeface="ヒラギノ角ゴ ProN W3" charset="0"/>
                <a:cs typeface="ヒラギノ角ゴ ProN W3" charset="0"/>
              </a:rPr>
              <a:t>Big Data Engineering</a:t>
            </a:r>
            <a:br>
              <a:rPr lang="en-US" sz="4000" dirty="0">
                <a:ea typeface="ヒラギノ角ゴ ProN W3" charset="0"/>
                <a:cs typeface="ヒラギノ角ゴ ProN W3" charset="0"/>
              </a:rPr>
            </a:br>
            <a:br>
              <a:rPr lang="en-US" sz="4000" dirty="0">
                <a:ea typeface="ヒラギノ角ゴ ProN W3" charset="0"/>
                <a:cs typeface="ヒラギノ角ゴ ProN W3" charset="0"/>
              </a:rPr>
            </a:br>
            <a:r>
              <a:rPr lang="en-US" sz="6000" dirty="0">
                <a:ea typeface="ヒラギノ角ゴ ProN W3" charset="0"/>
                <a:cs typeface="ヒラギノ角ゴ ProN W3" charset="0"/>
              </a:rPr>
              <a:t>Theory of Scalability</a:t>
            </a:r>
          </a:p>
        </p:txBody>
      </p:sp>
      <p:sp>
        <p:nvSpPr>
          <p:cNvPr id="3074" name="Subtitle 4"/>
          <p:cNvSpPr>
            <a:spLocks noGrp="1"/>
          </p:cNvSpPr>
          <p:nvPr>
            <p:ph type="subTitle" idx="1"/>
          </p:nvPr>
        </p:nvSpPr>
        <p:spPr bwMode="auto">
          <a:xfrm>
            <a:off x="1371824" y="4162310"/>
            <a:ext cx="6400354" cy="1752451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Julie Weeds</a:t>
            </a:r>
          </a:p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March 2019</a:t>
            </a:r>
          </a:p>
        </p:txBody>
      </p:sp>
    </p:spTree>
    <p:extLst>
      <p:ext uri="{BB962C8B-B14F-4D97-AF65-F5344CB8AC3E}">
        <p14:creationId xmlns:p14="http://schemas.microsoft.com/office/powerpoint/2010/main" val="1411702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driving metaphor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Amdahl’s Law</a:t>
            </a:r>
          </a:p>
          <a:p>
            <a:pPr lvl="1"/>
            <a:r>
              <a:rPr lang="en-US" dirty="0"/>
              <a:t>You are travelling to London (60 miles)</a:t>
            </a:r>
          </a:p>
          <a:p>
            <a:pPr lvl="1"/>
            <a:r>
              <a:rPr lang="en-US" dirty="0"/>
              <a:t>30 miles in you have spent one hour</a:t>
            </a:r>
          </a:p>
          <a:p>
            <a:pPr lvl="1"/>
            <a:r>
              <a:rPr lang="en-US" dirty="0"/>
              <a:t>You can never average &gt; 60 mph</a:t>
            </a:r>
          </a:p>
          <a:p>
            <a:r>
              <a:rPr lang="en-US" b="1" dirty="0"/>
              <a:t>Gustafson’s Law</a:t>
            </a:r>
          </a:p>
          <a:p>
            <a:pPr lvl="1"/>
            <a:r>
              <a:rPr lang="en-US" dirty="0"/>
              <a:t>You are travelling across the US</a:t>
            </a:r>
          </a:p>
          <a:p>
            <a:pPr lvl="1"/>
            <a:r>
              <a:rPr lang="en-US" dirty="0"/>
              <a:t>You’ve spent an hour at 30 mph</a:t>
            </a:r>
          </a:p>
          <a:p>
            <a:pPr lvl="1"/>
            <a:r>
              <a:rPr lang="en-US" dirty="0"/>
              <a:t>You can achieve any average speed given enough time and distance</a:t>
            </a:r>
          </a:p>
        </p:txBody>
      </p:sp>
    </p:spTree>
    <p:extLst>
      <p:ext uri="{BB962C8B-B14F-4D97-AF65-F5344CB8AC3E}">
        <p14:creationId xmlns:p14="http://schemas.microsoft.com/office/powerpoint/2010/main" val="33946361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Karp-</a:t>
            </a:r>
            <a:r>
              <a:rPr lang="en-US" dirty="0" err="1"/>
              <a:t>Flatt</a:t>
            </a:r>
            <a:r>
              <a:rPr lang="en-US" dirty="0"/>
              <a:t> Metric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2779" y="3049941"/>
            <a:ext cx="3022600" cy="1587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81479" y="1417638"/>
            <a:ext cx="513333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 is the Karp-</a:t>
            </a:r>
            <a:r>
              <a:rPr lang="en-US" sz="3200" dirty="0" err="1"/>
              <a:t>Flatt</a:t>
            </a:r>
            <a:r>
              <a:rPr lang="en-US" sz="3200" dirty="0"/>
              <a:t> Metric</a:t>
            </a:r>
          </a:p>
          <a:p>
            <a:r>
              <a:rPr lang="en-US" sz="3200" dirty="0" err="1"/>
              <a:t>ψ</a:t>
            </a:r>
            <a:r>
              <a:rPr lang="en-US" sz="3200" dirty="0"/>
              <a:t> is the speedup</a:t>
            </a:r>
          </a:p>
          <a:p>
            <a:r>
              <a:rPr lang="en-US" sz="3200" dirty="0"/>
              <a:t>p is the number of processors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33879" y="4486999"/>
            <a:ext cx="430718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 = 0 is the best</a:t>
            </a:r>
          </a:p>
          <a:p>
            <a:r>
              <a:rPr lang="en-US" sz="2400" dirty="0"/>
              <a:t>e = 1 indicates no speedup</a:t>
            </a:r>
          </a:p>
          <a:p>
            <a:r>
              <a:rPr lang="en-US" sz="2400" dirty="0"/>
              <a:t>e &gt; 1 indicates adding processors</a:t>
            </a:r>
          </a:p>
          <a:p>
            <a:r>
              <a:rPr lang="en-US" sz="2400" dirty="0"/>
              <a:t> slows down the system!!!</a:t>
            </a:r>
          </a:p>
        </p:txBody>
      </p:sp>
    </p:spTree>
    <p:extLst>
      <p:ext uri="{BB962C8B-B14F-4D97-AF65-F5344CB8AC3E}">
        <p14:creationId xmlns:p14="http://schemas.microsoft.com/office/powerpoint/2010/main" val="15582403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Karp-Flatt Metric Example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294" y="1470086"/>
            <a:ext cx="3022600" cy="1587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909104" y="3057586"/>
            <a:ext cx="1354858" cy="15696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err="1"/>
              <a:t>ψ</a:t>
            </a:r>
            <a:r>
              <a:rPr lang="en-US" sz="3200" dirty="0"/>
              <a:t> =2</a:t>
            </a:r>
          </a:p>
          <a:p>
            <a:r>
              <a:rPr lang="en-US" sz="3200" dirty="0"/>
              <a:t>p = 10</a:t>
            </a:r>
          </a:p>
          <a:p>
            <a:r>
              <a:rPr lang="en-US" sz="3200" dirty="0"/>
              <a:t>e = 4/9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2294" y="3415755"/>
            <a:ext cx="430718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 = 0 is the best</a:t>
            </a:r>
          </a:p>
          <a:p>
            <a:r>
              <a:rPr lang="en-US" sz="2400" dirty="0"/>
              <a:t>e = 1 indicates no speedup</a:t>
            </a:r>
          </a:p>
          <a:p>
            <a:r>
              <a:rPr lang="en-US" sz="2400" dirty="0"/>
              <a:t>e &gt; 1 indicates adding processors</a:t>
            </a:r>
          </a:p>
          <a:p>
            <a:r>
              <a:rPr lang="en-US" sz="2400" dirty="0"/>
              <a:t> slows down the system!!!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AC14DD-3546-424B-8436-7437AACA230C}"/>
              </a:ext>
            </a:extLst>
          </p:cNvPr>
          <p:cNvSpPr txBox="1"/>
          <p:nvPr/>
        </p:nvSpPr>
        <p:spPr>
          <a:xfrm>
            <a:off x="5516703" y="4985415"/>
            <a:ext cx="1563248" cy="15696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err="1"/>
              <a:t>ψ</a:t>
            </a:r>
            <a:r>
              <a:rPr lang="en-US" sz="3200" dirty="0"/>
              <a:t> =0.5</a:t>
            </a:r>
          </a:p>
          <a:p>
            <a:r>
              <a:rPr lang="en-US" sz="3200" dirty="0"/>
              <a:t>p = 10</a:t>
            </a:r>
          </a:p>
          <a:p>
            <a:r>
              <a:rPr lang="en-US" sz="3200" dirty="0"/>
              <a:t>e = 19/9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B5DC50-7C08-9640-89F8-7B41958C22D5}"/>
              </a:ext>
            </a:extLst>
          </p:cNvPr>
          <p:cNvSpPr txBox="1"/>
          <p:nvPr/>
        </p:nvSpPr>
        <p:spPr>
          <a:xfrm>
            <a:off x="4801938" y="1501390"/>
            <a:ext cx="1429530" cy="155619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err="1"/>
              <a:t>ψ</a:t>
            </a:r>
            <a:r>
              <a:rPr lang="en-US" sz="3200" dirty="0"/>
              <a:t> =2</a:t>
            </a:r>
          </a:p>
          <a:p>
            <a:r>
              <a:rPr lang="en-US" sz="3200" dirty="0"/>
              <a:t>p = 2</a:t>
            </a:r>
          </a:p>
          <a:p>
            <a:r>
              <a:rPr lang="en-US" sz="3200" dirty="0"/>
              <a:t>e = 0</a:t>
            </a:r>
          </a:p>
        </p:txBody>
      </p:sp>
    </p:spTree>
    <p:extLst>
      <p:ext uri="{BB962C8B-B14F-4D97-AF65-F5344CB8AC3E}">
        <p14:creationId xmlns:p14="http://schemas.microsoft.com/office/powerpoint/2010/main" val="842774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Nothing Architecture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1966" y="1417638"/>
            <a:ext cx="1164361" cy="116436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4418" y="1425501"/>
            <a:ext cx="1502860" cy="115649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1966" y="2979670"/>
            <a:ext cx="1164361" cy="116436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4418" y="2987533"/>
            <a:ext cx="1502860" cy="115649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1966" y="4541702"/>
            <a:ext cx="1164361" cy="116436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4418" y="4549565"/>
            <a:ext cx="1502860" cy="1156498"/>
          </a:xfrm>
          <a:prstGeom prst="rect">
            <a:avLst/>
          </a:prstGeom>
        </p:spPr>
      </p:pic>
      <p:cxnSp>
        <p:nvCxnSpPr>
          <p:cNvPr id="13" name="Straight Arrow Connector 12"/>
          <p:cNvCxnSpPr>
            <a:stCxn id="4" idx="3"/>
            <a:endCxn id="7" idx="1"/>
          </p:cNvCxnSpPr>
          <p:nvPr/>
        </p:nvCxnSpPr>
        <p:spPr>
          <a:xfrm>
            <a:off x="4686327" y="1999819"/>
            <a:ext cx="1348091" cy="39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686327" y="3617679"/>
            <a:ext cx="1348091" cy="39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686327" y="5109928"/>
            <a:ext cx="1348091" cy="39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515" y="2979670"/>
            <a:ext cx="1164361" cy="1164361"/>
          </a:xfrm>
          <a:prstGeom prst="rect">
            <a:avLst/>
          </a:prstGeom>
        </p:spPr>
      </p:pic>
      <p:cxnSp>
        <p:nvCxnSpPr>
          <p:cNvPr id="18" name="Elbow Connector 17"/>
          <p:cNvCxnSpPr>
            <a:stCxn id="16" idx="3"/>
            <a:endCxn id="4" idx="1"/>
          </p:cNvCxnSpPr>
          <p:nvPr/>
        </p:nvCxnSpPr>
        <p:spPr>
          <a:xfrm flipV="1">
            <a:off x="2312876" y="1999819"/>
            <a:ext cx="1209090" cy="1562032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16" idx="3"/>
            <a:endCxn id="8" idx="1"/>
          </p:cNvCxnSpPr>
          <p:nvPr/>
        </p:nvCxnSpPr>
        <p:spPr>
          <a:xfrm>
            <a:off x="2312876" y="3561851"/>
            <a:ext cx="1209090" cy="12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16" idx="3"/>
            <a:endCxn id="10" idx="1"/>
          </p:cNvCxnSpPr>
          <p:nvPr/>
        </p:nvCxnSpPr>
        <p:spPr>
          <a:xfrm>
            <a:off x="2312876" y="3561851"/>
            <a:ext cx="1209090" cy="156203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995010" y="4197755"/>
            <a:ext cx="1501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Load Balancer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787859" y="2577647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Server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399293" y="2577647"/>
            <a:ext cx="574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Disk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785880" y="4144031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Server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397314" y="4144031"/>
            <a:ext cx="574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Disk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783901" y="5710415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Server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395335" y="5710415"/>
            <a:ext cx="574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Disk</a:t>
            </a:r>
          </a:p>
        </p:txBody>
      </p:sp>
    </p:spTree>
    <p:extLst>
      <p:ext uri="{BB962C8B-B14F-4D97-AF65-F5344CB8AC3E}">
        <p14:creationId xmlns:p14="http://schemas.microsoft.com/office/powerpoint/2010/main" val="34247765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Nothing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Implies there is no serial part to the computation</a:t>
            </a:r>
          </a:p>
          <a:p>
            <a:r>
              <a:rPr lang="en-US" dirty="0"/>
              <a:t>Karp-</a:t>
            </a:r>
            <a:r>
              <a:rPr lang="en-US" dirty="0" err="1"/>
              <a:t>Flatt</a:t>
            </a:r>
            <a:r>
              <a:rPr lang="en-US" dirty="0"/>
              <a:t> Metric of 0 </a:t>
            </a:r>
          </a:p>
          <a:p>
            <a:pPr lvl="1"/>
            <a:r>
              <a:rPr lang="en-US" dirty="0"/>
              <a:t>Assuming 100% efficient load balancing</a:t>
            </a:r>
          </a:p>
          <a:p>
            <a:r>
              <a:rPr lang="en-US" dirty="0"/>
              <a:t>In practice, this is difficult!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1302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Karp-</a:t>
            </a:r>
            <a:r>
              <a:rPr lang="en-US" dirty="0" err="1"/>
              <a:t>Flatt</a:t>
            </a:r>
            <a:r>
              <a:rPr lang="en-US" dirty="0"/>
              <a:t> metric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46308" y="1683204"/>
            <a:ext cx="7130816" cy="4193483"/>
            <a:chOff x="319573" y="1521286"/>
            <a:chExt cx="7842800" cy="4612186"/>
          </a:xfrm>
        </p:grpSpPr>
        <p:sp>
          <p:nvSpPr>
            <p:cNvPr id="5" name="TextBox 4"/>
            <p:cNvSpPr txBox="1"/>
            <p:nvPr/>
          </p:nvSpPr>
          <p:spPr>
            <a:xfrm>
              <a:off x="5840492" y="5764140"/>
              <a:ext cx="19287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Number of servers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-196058" y="2999579"/>
              <a:ext cx="14005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Performance</a:t>
              </a:r>
            </a:p>
          </p:txBody>
        </p:sp>
        <p:cxnSp>
          <p:nvCxnSpPr>
            <p:cNvPr id="7" name="Curved Connector 6"/>
            <p:cNvCxnSpPr/>
            <p:nvPr/>
          </p:nvCxnSpPr>
          <p:spPr>
            <a:xfrm flipV="1">
              <a:off x="1339678" y="4337615"/>
              <a:ext cx="6289523" cy="1795857"/>
            </a:xfrm>
            <a:prstGeom prst="curvedConnector3">
              <a:avLst>
                <a:gd name="adj1" fmla="val -144"/>
              </a:avLst>
            </a:prstGeom>
            <a:ln>
              <a:solidFill>
                <a:srgbClr val="FF0000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934984" y="5102775"/>
              <a:ext cx="1004758" cy="10167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 server</a:t>
              </a:r>
            </a:p>
          </p:txBody>
        </p:sp>
        <p:cxnSp>
          <p:nvCxnSpPr>
            <p:cNvPr id="9" name="Straight Connector 8"/>
            <p:cNvCxnSpPr/>
            <p:nvPr/>
          </p:nvCxnSpPr>
          <p:spPr>
            <a:xfrm flipV="1">
              <a:off x="1576913" y="2330778"/>
              <a:ext cx="5065657" cy="2651783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968764" y="3884542"/>
              <a:ext cx="2193609" cy="7108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e</a:t>
              </a:r>
              <a:r>
                <a:rPr lang="en-US" dirty="0">
                  <a:sym typeface="Wingdings"/>
                </a:rPr>
                <a:t>1 as p increases</a:t>
              </a:r>
              <a:r>
                <a:rPr lang="en-US" dirty="0"/>
                <a:t> </a:t>
              </a:r>
            </a:p>
            <a:p>
              <a:pPr algn="ctr"/>
              <a:endParaRPr lang="en-US" dirty="0"/>
            </a:p>
          </p:txBody>
        </p:sp>
        <p:cxnSp>
          <p:nvCxnSpPr>
            <p:cNvPr id="11" name="Straight Connector 10"/>
            <p:cNvCxnSpPr/>
            <p:nvPr/>
          </p:nvCxnSpPr>
          <p:spPr>
            <a:xfrm flipV="1">
              <a:off x="823344" y="1521286"/>
              <a:ext cx="4158584" cy="4159113"/>
            </a:xfrm>
            <a:prstGeom prst="line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823344" y="5680399"/>
              <a:ext cx="7061219" cy="69784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V="1">
              <a:off x="823344" y="1521286"/>
              <a:ext cx="0" cy="415911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4119100" y="1560618"/>
              <a:ext cx="584544" cy="4062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e=0</a:t>
              </a:r>
            </a:p>
          </p:txBody>
        </p:sp>
        <p:cxnSp>
          <p:nvCxnSpPr>
            <p:cNvPr id="16" name="Straight Connector 15"/>
            <p:cNvCxnSpPr>
              <a:stCxn id="8" idx="0"/>
            </p:cNvCxnSpPr>
            <p:nvPr/>
          </p:nvCxnSpPr>
          <p:spPr>
            <a:xfrm>
              <a:off x="1437363" y="5102775"/>
              <a:ext cx="0" cy="563667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970549" y="5717772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 server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546186" y="2280844"/>
              <a:ext cx="777310" cy="4062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e=0.3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470172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Warning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9000" y="1231900"/>
            <a:ext cx="48133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4129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Same systems, new diagram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500" y="1358900"/>
            <a:ext cx="4953000" cy="412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5516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Scalability at what COST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COST = Configuration that Outperforms a Single Thread</a:t>
            </a:r>
          </a:p>
          <a:p>
            <a:pPr lvl="1"/>
            <a:r>
              <a:rPr lang="en-US" sz="1600" dirty="0">
                <a:hlinkClick r:id="rId3"/>
              </a:rPr>
              <a:t>http://www.frankmcsherry.org/assets/COST.pdf</a:t>
            </a:r>
            <a:r>
              <a:rPr lang="en-US" sz="1600" dirty="0"/>
              <a:t> </a:t>
            </a:r>
          </a:p>
          <a:p>
            <a:pPr lvl="1"/>
            <a:r>
              <a:rPr lang="en-US" sz="1600" dirty="0">
                <a:hlinkClick r:id="rId4"/>
              </a:rPr>
              <a:t>http://www.frankmcsherry.org/graph/scalability/cost/2015/01/15/COST.html</a:t>
            </a:r>
            <a:r>
              <a:rPr lang="en-US" sz="1600" dirty="0"/>
              <a:t> </a:t>
            </a:r>
          </a:p>
          <a:p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5145" y="3727869"/>
            <a:ext cx="5560583" cy="3130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9450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0640F-A29B-7E42-B7A4-84C6E7804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partitioning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4DA28-BA1B-514E-A1A1-C34A9E5DD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err="1"/>
              <a:t>centres</a:t>
            </a:r>
            <a:r>
              <a:rPr lang="en-US" dirty="0"/>
              <a:t> scale horizontally not vertically</a:t>
            </a:r>
          </a:p>
          <a:p>
            <a:r>
              <a:rPr lang="en-US" dirty="0"/>
              <a:t>Partition data horizontally</a:t>
            </a:r>
          </a:p>
          <a:p>
            <a:pPr lvl="1"/>
            <a:r>
              <a:rPr lang="en-US" dirty="0"/>
              <a:t>different rows of a table stored on different nodes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378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Contents</a:t>
            </a:r>
          </a:p>
        </p:txBody>
      </p:sp>
      <p:sp>
        <p:nvSpPr>
          <p:cNvPr id="4098" name="Content Placeholder 2"/>
          <p:cNvSpPr>
            <a:spLocks noGrp="1"/>
          </p:cNvSpPr>
          <p:nvPr>
            <p:ph idx="1"/>
          </p:nvPr>
        </p:nvSpPr>
        <p:spPr bwMode="auto">
          <a:xfrm>
            <a:off x="375635" y="1265238"/>
            <a:ext cx="8229600" cy="4525963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Distributed Computing</a:t>
            </a:r>
          </a:p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Scalability</a:t>
            </a:r>
          </a:p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Virtualization</a:t>
            </a:r>
          </a:p>
          <a:p>
            <a:r>
              <a:rPr lang="en-US" dirty="0">
                <a:ea typeface="ヒラギノ角ゴ ProN W3" charset="0"/>
                <a:cs typeface="ヒラギノ角ゴ ProN W3" charset="0"/>
              </a:rPr>
              <a:t>Multi-tenancy</a:t>
            </a:r>
          </a:p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Amdahl’s Law and </a:t>
            </a:r>
            <a:r>
              <a:rPr lang="en-US" dirty="0" err="1">
                <a:ea typeface="ヒラギノ角ゴ ProN W3" charset="0"/>
                <a:cs typeface="ヒラギノ角ゴ ProN W3" charset="0"/>
              </a:rPr>
              <a:t>Gustavson’s</a:t>
            </a:r>
            <a:r>
              <a:rPr lang="en-US" dirty="0">
                <a:ea typeface="ヒラギノ角ゴ ProN W3" charset="0"/>
                <a:cs typeface="ヒラギノ角ゴ ProN W3" charset="0"/>
              </a:rPr>
              <a:t> Law</a:t>
            </a:r>
          </a:p>
          <a:p>
            <a:r>
              <a:rPr lang="en-US" dirty="0">
                <a:ea typeface="ヒラギノ角ゴ ProN W3" charset="0"/>
                <a:cs typeface="ヒラギノ角ゴ ProN W3" charset="0"/>
              </a:rPr>
              <a:t>Karp-</a:t>
            </a:r>
            <a:r>
              <a:rPr lang="en-US" dirty="0" err="1">
                <a:ea typeface="ヒラギノ角ゴ ProN W3" charset="0"/>
                <a:cs typeface="ヒラギノ角ゴ ProN W3" charset="0"/>
              </a:rPr>
              <a:t>Flatt</a:t>
            </a:r>
            <a:r>
              <a:rPr lang="en-US" dirty="0">
                <a:ea typeface="ヒラギノ角ゴ ProN W3" charset="0"/>
                <a:cs typeface="ヒラギノ角ゴ ProN W3" charset="0"/>
              </a:rPr>
              <a:t> Metric</a:t>
            </a:r>
          </a:p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Shared Nothing Architectures</a:t>
            </a:r>
          </a:p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CAP Theorem</a:t>
            </a:r>
          </a:p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Eventual Consistency</a:t>
            </a:r>
          </a:p>
        </p:txBody>
      </p:sp>
    </p:spTree>
    <p:extLst>
      <p:ext uri="{BB962C8B-B14F-4D97-AF65-F5344CB8AC3E}">
        <p14:creationId xmlns:p14="http://schemas.microsoft.com/office/powerpoint/2010/main" val="29853508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Partitioning / </a:t>
            </a:r>
            <a:r>
              <a:rPr lang="en-US" dirty="0" err="1"/>
              <a:t>Sharding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1966" y="1417638"/>
            <a:ext cx="1164361" cy="11643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4418" y="1425501"/>
            <a:ext cx="1502860" cy="11564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1966" y="2979670"/>
            <a:ext cx="1164361" cy="116436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4418" y="2987533"/>
            <a:ext cx="1502860" cy="115649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1966" y="4541702"/>
            <a:ext cx="1164361" cy="116436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4418" y="4549565"/>
            <a:ext cx="1502860" cy="1156498"/>
          </a:xfrm>
          <a:prstGeom prst="rect">
            <a:avLst/>
          </a:prstGeom>
        </p:spPr>
      </p:pic>
      <p:cxnSp>
        <p:nvCxnSpPr>
          <p:cNvPr id="10" name="Straight Arrow Connector 9"/>
          <p:cNvCxnSpPr>
            <a:stCxn id="4" idx="3"/>
            <a:endCxn id="5" idx="1"/>
          </p:cNvCxnSpPr>
          <p:nvPr/>
        </p:nvCxnSpPr>
        <p:spPr>
          <a:xfrm>
            <a:off x="4686327" y="1999819"/>
            <a:ext cx="1348091" cy="39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686327" y="3617679"/>
            <a:ext cx="1348091" cy="39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686327" y="5109928"/>
            <a:ext cx="1348091" cy="39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515" y="2979670"/>
            <a:ext cx="1164361" cy="1164361"/>
          </a:xfrm>
          <a:prstGeom prst="rect">
            <a:avLst/>
          </a:prstGeom>
        </p:spPr>
      </p:pic>
      <p:cxnSp>
        <p:nvCxnSpPr>
          <p:cNvPr id="14" name="Elbow Connector 13"/>
          <p:cNvCxnSpPr>
            <a:stCxn id="13" idx="3"/>
            <a:endCxn id="4" idx="1"/>
          </p:cNvCxnSpPr>
          <p:nvPr/>
        </p:nvCxnSpPr>
        <p:spPr>
          <a:xfrm flipV="1">
            <a:off x="2312876" y="1999819"/>
            <a:ext cx="1209090" cy="1562032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13" idx="3"/>
            <a:endCxn id="6" idx="1"/>
          </p:cNvCxnSpPr>
          <p:nvPr/>
        </p:nvCxnSpPr>
        <p:spPr>
          <a:xfrm>
            <a:off x="2312876" y="3561851"/>
            <a:ext cx="1209090" cy="12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13" idx="3"/>
            <a:endCxn id="8" idx="1"/>
          </p:cNvCxnSpPr>
          <p:nvPr/>
        </p:nvCxnSpPr>
        <p:spPr>
          <a:xfrm>
            <a:off x="2312876" y="3561851"/>
            <a:ext cx="1209090" cy="156203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95010" y="4197755"/>
            <a:ext cx="1501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Load Balancer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787859" y="2577647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Server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399293" y="2577647"/>
            <a:ext cx="574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Disk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785880" y="4144031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Server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397314" y="4144031"/>
            <a:ext cx="574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Disk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783901" y="5710415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Server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395335" y="5710415"/>
            <a:ext cx="574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Disk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732648" y="1535243"/>
            <a:ext cx="7094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A-I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689678" y="3238685"/>
            <a:ext cx="7238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J-R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689678" y="4786762"/>
            <a:ext cx="7543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S-Z</a:t>
            </a:r>
          </a:p>
        </p:txBody>
      </p:sp>
    </p:spTree>
    <p:extLst>
      <p:ext uri="{BB962C8B-B14F-4D97-AF65-F5344CB8AC3E}">
        <p14:creationId xmlns:p14="http://schemas.microsoft.com/office/powerpoint/2010/main" val="23208261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</a:t>
            </a:r>
            <a:r>
              <a:rPr lang="en-US" dirty="0" err="1"/>
              <a:t>Sharding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Imbalance</a:t>
            </a:r>
          </a:p>
          <a:p>
            <a:pPr lvl="1"/>
            <a:r>
              <a:rPr lang="en-US" dirty="0"/>
              <a:t>Fewer S-Z’s than A-I’s</a:t>
            </a:r>
          </a:p>
          <a:p>
            <a:r>
              <a:rPr lang="en-US" dirty="0"/>
              <a:t>Failover</a:t>
            </a:r>
          </a:p>
          <a:p>
            <a:pPr lvl="1"/>
            <a:r>
              <a:rPr lang="en-US" dirty="0"/>
              <a:t>what happens if one of the servers crashes?</a:t>
            </a:r>
          </a:p>
          <a:p>
            <a:r>
              <a:rPr lang="en-US" dirty="0"/>
              <a:t>Adding new servers requires a </a:t>
            </a:r>
            <a:br>
              <a:rPr lang="en-US" dirty="0"/>
            </a:br>
            <a:r>
              <a:rPr lang="en-US" dirty="0"/>
              <a:t>re-balance</a:t>
            </a:r>
          </a:p>
          <a:p>
            <a:pPr lvl="1"/>
            <a:r>
              <a:rPr lang="en-US" dirty="0"/>
              <a:t>Is this automatic or manual?!</a:t>
            </a:r>
          </a:p>
        </p:txBody>
      </p:sp>
    </p:spTree>
    <p:extLst>
      <p:ext uri="{BB962C8B-B14F-4D97-AF65-F5344CB8AC3E}">
        <p14:creationId xmlns:p14="http://schemas.microsoft.com/office/powerpoint/2010/main" val="23416083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E5417-379A-8946-81EF-D806CA118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Validity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3823A-FBC2-E941-B14A-713735C9D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properties should database transactions have to ensure validity in the case of power failures or errors?</a:t>
            </a:r>
          </a:p>
          <a:p>
            <a:r>
              <a:rPr lang="en-US" dirty="0"/>
              <a:t>Transferring money from one bank account to another</a:t>
            </a:r>
          </a:p>
          <a:p>
            <a:pPr lvl="1"/>
            <a:r>
              <a:rPr lang="en-US" dirty="0"/>
              <a:t>what if there is a power outage mid-transaction?</a:t>
            </a:r>
          </a:p>
          <a:p>
            <a:r>
              <a:rPr lang="en-US" dirty="0"/>
              <a:t>How does this work at scale?  In data </a:t>
            </a:r>
            <a:r>
              <a:rPr lang="en-US" dirty="0" err="1"/>
              <a:t>centres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3347835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635" y="1417638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i="1" dirty="0"/>
              <a:t>atomicity </a:t>
            </a:r>
          </a:p>
          <a:p>
            <a:pPr lvl="1"/>
            <a:r>
              <a:rPr lang="en-US" dirty="0"/>
              <a:t>all-or-nothing  </a:t>
            </a:r>
          </a:p>
          <a:p>
            <a:r>
              <a:rPr lang="en-US" i="1" dirty="0"/>
              <a:t>consistency</a:t>
            </a:r>
          </a:p>
          <a:p>
            <a:pPr lvl="1"/>
            <a:r>
              <a:rPr lang="en-US" dirty="0"/>
              <a:t>integrity-preserving: invariants satisfied </a:t>
            </a:r>
          </a:p>
          <a:p>
            <a:r>
              <a:rPr lang="en-US" i="1" dirty="0"/>
              <a:t>isolation</a:t>
            </a:r>
          </a:p>
          <a:p>
            <a:pPr lvl="1"/>
            <a:r>
              <a:rPr lang="en-US" dirty="0"/>
              <a:t>concurrent execution is the same as sequential execution</a:t>
            </a:r>
          </a:p>
          <a:p>
            <a:pPr lvl="1"/>
            <a:r>
              <a:rPr lang="en-US" dirty="0"/>
              <a:t>hidden intermediate results</a:t>
            </a:r>
          </a:p>
          <a:p>
            <a:pPr lvl="1"/>
            <a:r>
              <a:rPr lang="en-US" dirty="0"/>
              <a:t>multi-user </a:t>
            </a:r>
            <a:r>
              <a:rPr lang="en-US" dirty="0" err="1"/>
              <a:t>behaviour</a:t>
            </a:r>
            <a:r>
              <a:rPr lang="en-US" dirty="0"/>
              <a:t> consistent with single-user mode </a:t>
            </a:r>
          </a:p>
          <a:p>
            <a:r>
              <a:rPr lang="en-US" i="1" dirty="0"/>
              <a:t>durability</a:t>
            </a:r>
          </a:p>
          <a:p>
            <a:pPr lvl="1"/>
            <a:r>
              <a:rPr lang="en-US" dirty="0"/>
              <a:t>permanent committed results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1198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 Theorem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75635" y="1600200"/>
            <a:ext cx="5037048" cy="4732867"/>
          </a:xfrm>
        </p:spPr>
        <p:txBody>
          <a:bodyPr>
            <a:noAutofit/>
          </a:bodyPr>
          <a:lstStyle/>
          <a:p>
            <a:r>
              <a:rPr lang="en-US" sz="2400" dirty="0"/>
              <a:t>Originally proposed by Eric Brewer</a:t>
            </a:r>
          </a:p>
          <a:p>
            <a:pPr lvl="1"/>
            <a:r>
              <a:rPr lang="en-US" sz="2000" dirty="0"/>
              <a:t>Proved in 2002 by Gilbert</a:t>
            </a:r>
            <a:br>
              <a:rPr lang="en-US" sz="2000" dirty="0"/>
            </a:br>
            <a:r>
              <a:rPr lang="en-US" sz="2000" dirty="0"/>
              <a:t> and Lynch</a:t>
            </a:r>
          </a:p>
          <a:p>
            <a:r>
              <a:rPr lang="en-US" sz="2400" dirty="0"/>
              <a:t>You can have 2 out of three:</a:t>
            </a:r>
          </a:p>
          <a:p>
            <a:pPr lvl="1"/>
            <a:r>
              <a:rPr lang="en-US" sz="2000" dirty="0"/>
              <a:t>Consistent</a:t>
            </a:r>
          </a:p>
          <a:p>
            <a:pPr lvl="2"/>
            <a:r>
              <a:rPr lang="en-US" sz="1800" dirty="0"/>
              <a:t>every read receives the most recent write or an error</a:t>
            </a:r>
          </a:p>
          <a:p>
            <a:pPr lvl="1"/>
            <a:r>
              <a:rPr lang="en-US" sz="2000" dirty="0"/>
              <a:t>Available</a:t>
            </a:r>
          </a:p>
          <a:p>
            <a:pPr lvl="2"/>
            <a:r>
              <a:rPr lang="en-US" sz="1600" dirty="0"/>
              <a:t>every request gets a (non-error) response</a:t>
            </a:r>
          </a:p>
          <a:p>
            <a:pPr lvl="1"/>
            <a:r>
              <a:rPr lang="en-US" sz="2000" dirty="0"/>
              <a:t>Partition tolerance</a:t>
            </a:r>
          </a:p>
          <a:p>
            <a:pPr lvl="2"/>
            <a:r>
              <a:rPr lang="en-US" sz="1800" dirty="0"/>
              <a:t>system continues to operate despite an arbitrary number of messages dropped (or delayed) between nodes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2683" y="2313317"/>
            <a:ext cx="3726713" cy="348820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510088" y="6488668"/>
            <a:ext cx="67289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http://blog.mccrory.me/2010/11/03/cap-theorem-and-the-clouds/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519459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Imagine two nodes</a:t>
            </a:r>
          </a:p>
        </p:txBody>
      </p:sp>
      <p:sp>
        <p:nvSpPr>
          <p:cNvPr id="4" name="Oval 3"/>
          <p:cNvSpPr/>
          <p:nvPr/>
        </p:nvSpPr>
        <p:spPr>
          <a:xfrm>
            <a:off x="1375947" y="2706160"/>
            <a:ext cx="1693473" cy="154205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 1</a:t>
            </a:r>
          </a:p>
        </p:txBody>
      </p:sp>
      <p:sp>
        <p:nvSpPr>
          <p:cNvPr id="5" name="Oval 4"/>
          <p:cNvSpPr/>
          <p:nvPr/>
        </p:nvSpPr>
        <p:spPr>
          <a:xfrm>
            <a:off x="5867872" y="2706160"/>
            <a:ext cx="1693473" cy="154205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 2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4551209" y="1889777"/>
            <a:ext cx="0" cy="235844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604244" y="4248218"/>
            <a:ext cx="2746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Potential Network Partition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771135" y="1753713"/>
            <a:ext cx="952579" cy="11187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87286" y="1417638"/>
            <a:ext cx="878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Update</a:t>
            </a:r>
          </a:p>
        </p:txBody>
      </p:sp>
      <p:cxnSp>
        <p:nvCxnSpPr>
          <p:cNvPr id="15" name="Straight Arrow Connector 14"/>
          <p:cNvCxnSpPr>
            <a:stCxn id="4" idx="6"/>
            <a:endCxn id="5" idx="2"/>
          </p:cNvCxnSpPr>
          <p:nvPr/>
        </p:nvCxnSpPr>
        <p:spPr>
          <a:xfrm>
            <a:off x="3069420" y="3477189"/>
            <a:ext cx="279845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970949" y="3107857"/>
            <a:ext cx="11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Propagate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CA485F-BA34-7C4F-B835-7A0FF087482A}"/>
              </a:ext>
            </a:extLst>
          </p:cNvPr>
          <p:cNvSpPr txBox="1"/>
          <p:nvPr/>
        </p:nvSpPr>
        <p:spPr>
          <a:xfrm>
            <a:off x="771135" y="5486400"/>
            <a:ext cx="77223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Network partition occurs if the network switch device between two subnets fails.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0491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Imagine two nodes</a:t>
            </a:r>
          </a:p>
        </p:txBody>
      </p:sp>
      <p:sp>
        <p:nvSpPr>
          <p:cNvPr id="4" name="Oval 3"/>
          <p:cNvSpPr/>
          <p:nvPr/>
        </p:nvSpPr>
        <p:spPr>
          <a:xfrm>
            <a:off x="1375947" y="2706160"/>
            <a:ext cx="1693473" cy="154205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 1</a:t>
            </a:r>
          </a:p>
        </p:txBody>
      </p:sp>
      <p:sp>
        <p:nvSpPr>
          <p:cNvPr id="5" name="Oval 4"/>
          <p:cNvSpPr/>
          <p:nvPr/>
        </p:nvSpPr>
        <p:spPr>
          <a:xfrm>
            <a:off x="5867872" y="2706160"/>
            <a:ext cx="1693473" cy="154205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 2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4551209" y="1889777"/>
            <a:ext cx="0" cy="235844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381479" y="4238476"/>
            <a:ext cx="2746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Potential Network Partition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771135" y="1753713"/>
            <a:ext cx="952579" cy="11187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87286" y="1417638"/>
            <a:ext cx="878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Update</a:t>
            </a:r>
          </a:p>
        </p:txBody>
      </p:sp>
      <p:cxnSp>
        <p:nvCxnSpPr>
          <p:cNvPr id="15" name="Straight Arrow Connector 14"/>
          <p:cNvCxnSpPr>
            <a:stCxn id="4" idx="6"/>
            <a:endCxn id="5" idx="2"/>
          </p:cNvCxnSpPr>
          <p:nvPr/>
        </p:nvCxnSpPr>
        <p:spPr>
          <a:xfrm>
            <a:off x="3069420" y="3477189"/>
            <a:ext cx="279845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970949" y="3107857"/>
            <a:ext cx="11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Propagate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84003" y="4792474"/>
            <a:ext cx="83413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there is a partition, then you can </a:t>
            </a:r>
            <a:r>
              <a:rPr lang="en-US" b="1" dirty="0"/>
              <a:t>either </a:t>
            </a:r>
            <a:r>
              <a:rPr lang="en-US" dirty="0"/>
              <a:t>update one node (give up on C), </a:t>
            </a:r>
            <a:r>
              <a:rPr lang="en-US" b="1" dirty="0"/>
              <a:t>or </a:t>
            </a:r>
            <a:r>
              <a:rPr lang="en-US" dirty="0"/>
              <a:t>make one </a:t>
            </a:r>
            <a:br>
              <a:rPr lang="en-US" dirty="0"/>
            </a:br>
            <a:r>
              <a:rPr lang="en-US" dirty="0"/>
              <a:t>node unavailable (give up on A).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If you want C and A you can’t allow a Partition. </a:t>
            </a:r>
          </a:p>
        </p:txBody>
      </p:sp>
    </p:spTree>
    <p:extLst>
      <p:ext uri="{BB962C8B-B14F-4D97-AF65-F5344CB8AC3E}">
        <p14:creationId xmlns:p14="http://schemas.microsoft.com/office/powerpoint/2010/main" val="12576479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 options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CA</a:t>
            </a:r>
          </a:p>
          <a:p>
            <a:pPr lvl="1"/>
            <a:r>
              <a:rPr lang="en-US" dirty="0"/>
              <a:t>Traditional databases</a:t>
            </a:r>
          </a:p>
          <a:p>
            <a:pPr lvl="1"/>
            <a:r>
              <a:rPr lang="en-US" dirty="0"/>
              <a:t>Cannot be scaled multi-</a:t>
            </a:r>
            <a:r>
              <a:rPr lang="en-US" dirty="0" err="1"/>
              <a:t>datacentre</a:t>
            </a:r>
            <a:r>
              <a:rPr lang="en-US" dirty="0"/>
              <a:t> or work in cases of high-latency</a:t>
            </a:r>
          </a:p>
          <a:p>
            <a:r>
              <a:rPr lang="en-US" dirty="0"/>
              <a:t>AP</a:t>
            </a:r>
          </a:p>
          <a:p>
            <a:pPr lvl="1"/>
            <a:r>
              <a:rPr lang="en-US" dirty="0"/>
              <a:t>Multi-master </a:t>
            </a:r>
            <a:r>
              <a:rPr lang="en-US" dirty="0" err="1"/>
              <a:t>NoSQL</a:t>
            </a:r>
            <a:r>
              <a:rPr lang="en-US" dirty="0"/>
              <a:t> databases </a:t>
            </a:r>
          </a:p>
          <a:p>
            <a:pPr lvl="2"/>
            <a:r>
              <a:rPr lang="en-US" dirty="0"/>
              <a:t>Dynamo, Cassandra, </a:t>
            </a:r>
            <a:r>
              <a:rPr lang="en-US" dirty="0" err="1"/>
              <a:t>CouchDB</a:t>
            </a:r>
            <a:endParaRPr lang="en-US" dirty="0"/>
          </a:p>
          <a:p>
            <a:pPr lvl="2"/>
            <a:r>
              <a:rPr lang="en-US" dirty="0"/>
              <a:t>Not consistent but work across </a:t>
            </a:r>
            <a:r>
              <a:rPr lang="en-US" dirty="0" err="1"/>
              <a:t>datacentres</a:t>
            </a:r>
            <a:r>
              <a:rPr lang="en-US" dirty="0"/>
              <a:t> in a highly available model</a:t>
            </a:r>
          </a:p>
          <a:p>
            <a:r>
              <a:rPr lang="en-US" dirty="0"/>
              <a:t>CP</a:t>
            </a:r>
          </a:p>
          <a:p>
            <a:pPr lvl="1"/>
            <a:r>
              <a:rPr lang="en-US" dirty="0"/>
              <a:t>Not a good idea, as not available!</a:t>
            </a:r>
          </a:p>
        </p:txBody>
      </p:sp>
    </p:spTree>
    <p:extLst>
      <p:ext uri="{BB962C8B-B14F-4D97-AF65-F5344CB8AC3E}">
        <p14:creationId xmlns:p14="http://schemas.microsoft.com/office/powerpoint/2010/main" val="12647794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 Theorem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proof requires some complex definitions of C, A and P</a:t>
            </a:r>
          </a:p>
          <a:p>
            <a:r>
              <a:rPr lang="en-US" dirty="0"/>
              <a:t>I recommend reading Brewer’s update:</a:t>
            </a:r>
          </a:p>
          <a:p>
            <a:pPr lvl="1"/>
            <a:r>
              <a:rPr lang="en-US" dirty="0">
                <a:hlinkClick r:id="rId2"/>
              </a:rPr>
              <a:t>http://www.infoq.com/articles/cap-twelve-years-later-how-the-rules-have-changed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 “The 2 of 3 formulation was always misleading” </a:t>
            </a:r>
          </a:p>
          <a:p>
            <a:pPr lvl="1"/>
            <a:r>
              <a:rPr lang="en-US" dirty="0"/>
              <a:t>“CAP prohibits only a tiny part of the design space”</a:t>
            </a:r>
          </a:p>
        </p:txBody>
      </p:sp>
    </p:spTree>
    <p:extLst>
      <p:ext uri="{BB962C8B-B14F-4D97-AF65-F5344CB8AC3E}">
        <p14:creationId xmlns:p14="http://schemas.microsoft.com/office/powerpoint/2010/main" val="38662632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real life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Network partitions are rare</a:t>
            </a:r>
          </a:p>
          <a:p>
            <a:r>
              <a:rPr lang="en-US" dirty="0"/>
              <a:t>So we can implement a strategy:</a:t>
            </a:r>
          </a:p>
          <a:p>
            <a:pPr lvl="1"/>
            <a:r>
              <a:rPr lang="en-US" dirty="0"/>
              <a:t>Detect a partition</a:t>
            </a:r>
          </a:p>
          <a:p>
            <a:pPr lvl="1"/>
            <a:r>
              <a:rPr lang="en-US" dirty="0"/>
              <a:t>Enter “partition mode”</a:t>
            </a:r>
          </a:p>
          <a:p>
            <a:pPr lvl="1"/>
            <a:r>
              <a:rPr lang="en-US" dirty="0"/>
              <a:t>Carry on with inconsistency</a:t>
            </a:r>
          </a:p>
          <a:p>
            <a:pPr lvl="1"/>
            <a:r>
              <a:rPr lang="en-US" dirty="0"/>
              <a:t>Recover when partition vanishes</a:t>
            </a:r>
          </a:p>
          <a:p>
            <a:r>
              <a:rPr lang="en-US" dirty="0"/>
              <a:t>Known as “eventually consistent”</a:t>
            </a:r>
          </a:p>
        </p:txBody>
      </p:sp>
    </p:spTree>
    <p:extLst>
      <p:ext uri="{BB962C8B-B14F-4D97-AF65-F5344CB8AC3E}">
        <p14:creationId xmlns:p14="http://schemas.microsoft.com/office/powerpoint/2010/main" val="2252576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Fundamental problems in Distributed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Efficient distribution of work</a:t>
            </a:r>
          </a:p>
          <a:p>
            <a:pPr lvl="1"/>
            <a:r>
              <a:rPr lang="en-US" dirty="0"/>
              <a:t>combating </a:t>
            </a:r>
            <a:r>
              <a:rPr lang="en-US" i="1" dirty="0"/>
              <a:t>serialization</a:t>
            </a:r>
          </a:p>
          <a:p>
            <a:pPr lvl="1"/>
            <a:r>
              <a:rPr lang="en-US" dirty="0"/>
              <a:t>Serialization is when work happens serially rather than in parallel</a:t>
            </a:r>
          </a:p>
          <a:p>
            <a:r>
              <a:rPr lang="en-US" dirty="0"/>
              <a:t>Consensus</a:t>
            </a:r>
          </a:p>
          <a:p>
            <a:pPr lvl="1"/>
            <a:r>
              <a:rPr lang="en-US" dirty="0"/>
              <a:t>combating </a:t>
            </a:r>
            <a:r>
              <a:rPr lang="en-US" i="1" dirty="0"/>
              <a:t>failure</a:t>
            </a:r>
          </a:p>
        </p:txBody>
      </p:sp>
    </p:spTree>
    <p:extLst>
      <p:ext uri="{BB962C8B-B14F-4D97-AF65-F5344CB8AC3E}">
        <p14:creationId xmlns:p14="http://schemas.microsoft.com/office/powerpoint/2010/main" val="29580381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recovery mean?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Depends on your database and requirements</a:t>
            </a:r>
          </a:p>
          <a:p>
            <a:pPr lvl="1"/>
            <a:r>
              <a:rPr lang="en-US" dirty="0"/>
              <a:t>E.g. Amazon’s shopping cart is made consistent by creating the union of the inconsistent carts</a:t>
            </a:r>
          </a:p>
          <a:p>
            <a:pPr lvl="1"/>
            <a:r>
              <a:rPr lang="en-US" dirty="0"/>
              <a:t>Deleted items may re-appear</a:t>
            </a:r>
          </a:p>
          <a:p>
            <a:r>
              <a:rPr lang="en-US" dirty="0"/>
              <a:t>Another option is to forbid certain operations during partition mode</a:t>
            </a:r>
          </a:p>
          <a:p>
            <a:pPr lvl="1"/>
            <a:r>
              <a:rPr lang="en-US" dirty="0"/>
              <a:t>To make it easier to recover consistency</a:t>
            </a:r>
          </a:p>
          <a:p>
            <a:r>
              <a:rPr lang="en-US" dirty="0"/>
              <a:t>A simplistic approach would be to go read</a:t>
            </a:r>
            <a:r>
              <a:rPr lang="en-US"/>
              <a:t>-only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7375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does that mean in real-life?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Databases like Cassandra let you “tune” consistency and availability</a:t>
            </a:r>
          </a:p>
          <a:p>
            <a:pPr lvl="1"/>
            <a:r>
              <a:rPr lang="en-US" dirty="0"/>
              <a:t>Define the quorum you need for a response</a:t>
            </a:r>
          </a:p>
          <a:p>
            <a:pPr lvl="1"/>
            <a:r>
              <a:rPr lang="en-US" dirty="0"/>
              <a:t>Trades off latency </a:t>
            </a:r>
            <a:r>
              <a:rPr lang="en-US" dirty="0" err="1"/>
              <a:t>vs</a:t>
            </a:r>
            <a:r>
              <a:rPr lang="en-US" dirty="0"/>
              <a:t> consistency</a:t>
            </a:r>
          </a:p>
          <a:p>
            <a:pPr lvl="2"/>
            <a:r>
              <a:rPr lang="en-US" dirty="0"/>
              <a:t>Choose an “easy quorum” for guaranteed low latency</a:t>
            </a:r>
          </a:p>
          <a:p>
            <a:pPr lvl="2"/>
            <a:r>
              <a:rPr lang="en-US" dirty="0"/>
              <a:t>Choose a “hard quorum” for higher potential latency</a:t>
            </a:r>
          </a:p>
        </p:txBody>
      </p:sp>
    </p:spTree>
    <p:extLst>
      <p:ext uri="{BB962C8B-B14F-4D97-AF65-F5344CB8AC3E}">
        <p14:creationId xmlns:p14="http://schemas.microsoft.com/office/powerpoint/2010/main" val="27255108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PACELC</a:t>
            </a:r>
            <a:br>
              <a:rPr lang="en-US" dirty="0"/>
            </a:br>
            <a:r>
              <a:rPr lang="en-US" sz="2200" dirty="0"/>
              <a:t>(pr. pass-elk)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</a:t>
            </a:r>
            <a:r>
              <a:rPr lang="en-US" dirty="0"/>
              <a:t>artition: </a:t>
            </a:r>
            <a:r>
              <a:rPr lang="en-US" b="1" dirty="0"/>
              <a:t>A</a:t>
            </a:r>
            <a:r>
              <a:rPr lang="en-US" dirty="0"/>
              <a:t>vailability </a:t>
            </a:r>
            <a:r>
              <a:rPr lang="en-US" dirty="0" err="1"/>
              <a:t>vs</a:t>
            </a:r>
            <a:r>
              <a:rPr lang="en-US" dirty="0"/>
              <a:t> </a:t>
            </a:r>
            <a:r>
              <a:rPr lang="en-US" b="1" dirty="0"/>
              <a:t>C</a:t>
            </a:r>
            <a:r>
              <a:rPr lang="en-US" dirty="0"/>
              <a:t>onsistency, </a:t>
            </a:r>
            <a:r>
              <a:rPr lang="en-US" b="1" dirty="0"/>
              <a:t>E</a:t>
            </a:r>
            <a:r>
              <a:rPr lang="en-US" dirty="0"/>
              <a:t>lse </a:t>
            </a:r>
            <a:r>
              <a:rPr lang="en-US" b="1" dirty="0"/>
              <a:t>L</a:t>
            </a:r>
            <a:r>
              <a:rPr lang="en-US" dirty="0"/>
              <a:t>atency </a:t>
            </a:r>
            <a:r>
              <a:rPr lang="en-US" dirty="0" err="1"/>
              <a:t>vs</a:t>
            </a:r>
            <a:r>
              <a:rPr lang="en-US" dirty="0"/>
              <a:t> </a:t>
            </a:r>
            <a:r>
              <a:rPr lang="en-US" b="1" dirty="0"/>
              <a:t>C</a:t>
            </a:r>
            <a:r>
              <a:rPr lang="en-US" dirty="0"/>
              <a:t>onsistency</a:t>
            </a:r>
          </a:p>
          <a:p>
            <a:pPr lvl="1"/>
            <a:r>
              <a:rPr lang="en-US" i="1" dirty="0"/>
              <a:t>“For data replication over a WAN, there is no way around the consistency/latency tradeoff”</a:t>
            </a:r>
          </a:p>
          <a:p>
            <a:pPr lvl="1"/>
            <a:r>
              <a:rPr lang="en-US" dirty="0"/>
              <a:t>Usually a combination of sync/</a:t>
            </a:r>
            <a:r>
              <a:rPr lang="en-US" dirty="0" err="1"/>
              <a:t>async</a:t>
            </a:r>
            <a:endParaRPr lang="en-US" dirty="0"/>
          </a:p>
          <a:p>
            <a:pPr lvl="2"/>
            <a:r>
              <a:rPr lang="en-US" dirty="0"/>
              <a:t>Synchronous writes to </a:t>
            </a:r>
            <a:r>
              <a:rPr lang="en-US" i="1" dirty="0"/>
              <a:t>n</a:t>
            </a:r>
            <a:r>
              <a:rPr lang="en-US" dirty="0"/>
              <a:t> systems followed by asynchronous writes to </a:t>
            </a:r>
            <a:r>
              <a:rPr lang="en-US" i="1" dirty="0"/>
              <a:t>m </a:t>
            </a:r>
            <a:r>
              <a:rPr lang="en-US" dirty="0"/>
              <a:t>systems</a:t>
            </a:r>
          </a:p>
        </p:txBody>
      </p:sp>
      <p:sp>
        <p:nvSpPr>
          <p:cNvPr id="4" name="Rectangle 3"/>
          <p:cNvSpPr/>
          <p:nvPr/>
        </p:nvSpPr>
        <p:spPr>
          <a:xfrm>
            <a:off x="1232689" y="5615627"/>
            <a:ext cx="75926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http://cs-www.cs.yale.edu/homes/dna/papers/abadi-pacelc.pdf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866746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61726"/>
            <a:ext cx="9144000" cy="5896274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Cassandra Quorum Levels (Write)</a:t>
            </a:r>
            <a:br>
              <a:rPr lang="en-US" sz="2800" dirty="0"/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049490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looked at the challenges to scaling on multiple servers</a:t>
            </a:r>
          </a:p>
          <a:p>
            <a:pPr lvl="1"/>
            <a:r>
              <a:rPr lang="en-US" dirty="0"/>
              <a:t>Serial </a:t>
            </a:r>
            <a:r>
              <a:rPr lang="en-US" dirty="0" err="1"/>
              <a:t>vs</a:t>
            </a:r>
            <a:r>
              <a:rPr lang="en-US" dirty="0"/>
              <a:t> Parallel</a:t>
            </a:r>
          </a:p>
          <a:p>
            <a:pPr lvl="1"/>
            <a:r>
              <a:rPr lang="en-US" dirty="0"/>
              <a:t>Fixed data </a:t>
            </a:r>
            <a:r>
              <a:rPr lang="en-US" dirty="0" err="1"/>
              <a:t>vs</a:t>
            </a:r>
            <a:r>
              <a:rPr lang="en-US" dirty="0"/>
              <a:t> growing</a:t>
            </a:r>
          </a:p>
          <a:p>
            <a:pPr lvl="1"/>
            <a:r>
              <a:rPr lang="en-US" dirty="0"/>
              <a:t>CAP</a:t>
            </a:r>
          </a:p>
          <a:p>
            <a:pPr lvl="1"/>
            <a:r>
              <a:rPr lang="en-US" dirty="0"/>
              <a:t>Eventually Consistent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0123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890300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Grid Computing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638"/>
            <a:ext cx="7503768" cy="447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194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200" y="1943100"/>
            <a:ext cx="6959600" cy="295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118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Speedup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speedup</a:t>
            </a:r>
            <a:r>
              <a:rPr lang="en-US" dirty="0"/>
              <a:t> is defined as the performance of new / performance of old</a:t>
            </a:r>
          </a:p>
          <a:p>
            <a:pPr lvl="1"/>
            <a:r>
              <a:rPr lang="en-US" dirty="0"/>
              <a:t>e.g. move from 1 -&gt; 2 servers</a:t>
            </a:r>
          </a:p>
          <a:p>
            <a:pPr lvl="1"/>
            <a:r>
              <a:rPr lang="en-US" dirty="0"/>
              <a:t>New system is 1.8 x faster than the old</a:t>
            </a:r>
          </a:p>
          <a:p>
            <a:pPr lvl="2"/>
            <a:r>
              <a:rPr lang="en-US" dirty="0"/>
              <a:t>In terms of transactions/sec (throughput)</a:t>
            </a:r>
          </a:p>
          <a:p>
            <a:pPr lvl="1"/>
            <a:r>
              <a:rPr lang="en-US" dirty="0"/>
              <a:t>Speedup = 1.8</a:t>
            </a:r>
          </a:p>
        </p:txBody>
      </p:sp>
    </p:spTree>
    <p:extLst>
      <p:ext uri="{BB962C8B-B14F-4D97-AF65-F5344CB8AC3E}">
        <p14:creationId xmlns:p14="http://schemas.microsoft.com/office/powerpoint/2010/main" val="1234289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inhibits speedup?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general you can split work into </a:t>
            </a:r>
          </a:p>
          <a:p>
            <a:pPr lvl="1"/>
            <a:r>
              <a:rPr lang="en-US" dirty="0"/>
              <a:t>Parallelizable and </a:t>
            </a:r>
          </a:p>
          <a:p>
            <a:pPr lvl="1"/>
            <a:r>
              <a:rPr lang="en-US" dirty="0"/>
              <a:t>Serial </a:t>
            </a:r>
          </a:p>
          <a:p>
            <a:pPr marL="457200" lvl="1" indent="0">
              <a:buNone/>
            </a:pPr>
            <a:r>
              <a:rPr lang="en-US" dirty="0"/>
              <a:t>	parts</a:t>
            </a:r>
          </a:p>
          <a:p>
            <a:r>
              <a:rPr lang="en-US" dirty="0"/>
              <a:t>The serial parts stop you from scaling</a:t>
            </a:r>
          </a:p>
        </p:txBody>
      </p:sp>
    </p:spTree>
    <p:extLst>
      <p:ext uri="{BB962C8B-B14F-4D97-AF65-F5344CB8AC3E}">
        <p14:creationId xmlns:p14="http://schemas.microsoft.com/office/powerpoint/2010/main" val="2087196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Amdahl’s Law</a:t>
            </a:r>
            <a:br>
              <a:rPr lang="en-US" dirty="0"/>
            </a:br>
            <a:r>
              <a:rPr lang="en-US" sz="2200" dirty="0"/>
              <a:t>Theoretical speedup given a fixed data 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636" y="1600200"/>
            <a:ext cx="283401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The speedup of a program using multiple processors in parallel computing is limited by the time needed for the serial fraction of the program, given a fixed size of data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0178" y="1600200"/>
            <a:ext cx="5310542" cy="3982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473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Gustafson’s Law</a:t>
            </a:r>
            <a:br>
              <a:rPr lang="en-US" dirty="0"/>
            </a:br>
            <a:r>
              <a:rPr lang="en-US" sz="2200" dirty="0"/>
              <a:t>What if the data increases too?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734" y="1357393"/>
            <a:ext cx="7154599" cy="50214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9723" y="1329889"/>
            <a:ext cx="3647701" cy="49337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377424" y="6035819"/>
            <a:ext cx="26430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α is the largest </a:t>
            </a:r>
          </a:p>
          <a:p>
            <a:r>
              <a:rPr lang="en-US" dirty="0"/>
              <a:t>non-parallelizable fraction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5F7DE7-F8D2-7F4D-BD1D-8F561DE185C5}"/>
              </a:ext>
            </a:extLst>
          </p:cNvPr>
          <p:cNvSpPr txBox="1"/>
          <p:nvPr/>
        </p:nvSpPr>
        <p:spPr>
          <a:xfrm>
            <a:off x="2048933" y="662093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250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3042</TotalTime>
  <Words>1023</Words>
  <Application>Microsoft Macintosh PowerPoint</Application>
  <PresentationFormat>On-screen Show (4:3)</PresentationFormat>
  <Paragraphs>222</Paragraphs>
  <Slides>35</Slides>
  <Notes>6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ヒラギノ角ゴ ProN W3</vt:lpstr>
      <vt:lpstr>Arial</vt:lpstr>
      <vt:lpstr>Calibri</vt:lpstr>
      <vt:lpstr>Gill Sans</vt:lpstr>
      <vt:lpstr>Montserrat</vt:lpstr>
      <vt:lpstr>Wingdings</vt:lpstr>
      <vt:lpstr>Office Theme</vt:lpstr>
      <vt:lpstr>Big Data Engineering  Theory of Scalability</vt:lpstr>
      <vt:lpstr>Contents</vt:lpstr>
      <vt:lpstr>Fundamental problems in Distributed Computing</vt:lpstr>
      <vt:lpstr>Grid Computing</vt:lpstr>
      <vt:lpstr>PowerPoint Presentation</vt:lpstr>
      <vt:lpstr>Speedup</vt:lpstr>
      <vt:lpstr>What inhibits speedup?</vt:lpstr>
      <vt:lpstr>Amdahl’s Law Theoretical speedup given a fixed data size</vt:lpstr>
      <vt:lpstr>Gustafson’s Law What if the data increases too?</vt:lpstr>
      <vt:lpstr>A driving metaphor</vt:lpstr>
      <vt:lpstr>Karp-Flatt Metric</vt:lpstr>
      <vt:lpstr>Karp-Flatt Metric Example</vt:lpstr>
      <vt:lpstr>Shared Nothing Architecture</vt:lpstr>
      <vt:lpstr>Shared Nothing Architecture</vt:lpstr>
      <vt:lpstr>Karp-Flatt metric</vt:lpstr>
      <vt:lpstr>Warning</vt:lpstr>
      <vt:lpstr>Same systems, new diagram</vt:lpstr>
      <vt:lpstr>Scalability at what COST</vt:lpstr>
      <vt:lpstr>Data partitioning</vt:lpstr>
      <vt:lpstr>Data Partitioning / Sharding</vt:lpstr>
      <vt:lpstr>Problems with Sharding</vt:lpstr>
      <vt:lpstr>Data Validity</vt:lpstr>
      <vt:lpstr>ACID</vt:lpstr>
      <vt:lpstr>CAP Theorem</vt:lpstr>
      <vt:lpstr>Imagine two nodes</vt:lpstr>
      <vt:lpstr>Imagine two nodes</vt:lpstr>
      <vt:lpstr>CAP options </vt:lpstr>
      <vt:lpstr>CAP Theorem</vt:lpstr>
      <vt:lpstr>In real life</vt:lpstr>
      <vt:lpstr>What does recovery mean?</vt:lpstr>
      <vt:lpstr>What does that mean in real-life?</vt:lpstr>
      <vt:lpstr>PACELC (pr. pass-elk)</vt:lpstr>
      <vt:lpstr>Cassandra Quorum Levels (Write) </vt:lpstr>
      <vt:lpstr>Summary </vt:lpstr>
      <vt:lpstr>Questions?</vt:lpstr>
    </vt:vector>
  </TitlesOfParts>
  <Company>WSO2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Fremantle</dc:creator>
  <cp:lastModifiedBy>Julie</cp:lastModifiedBy>
  <cp:revision>380</cp:revision>
  <dcterms:created xsi:type="dcterms:W3CDTF">2012-03-07T10:41:54Z</dcterms:created>
  <dcterms:modified xsi:type="dcterms:W3CDTF">2019-03-01T22:35:27Z</dcterms:modified>
</cp:coreProperties>
</file>