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85" r:id="rId2"/>
    <p:sldId id="686" r:id="rId3"/>
    <p:sldId id="687" r:id="rId4"/>
    <p:sldId id="688" r:id="rId5"/>
    <p:sldId id="689" r:id="rId6"/>
    <p:sldId id="690" r:id="rId7"/>
    <p:sldId id="691" r:id="rId8"/>
    <p:sldId id="692" r:id="rId9"/>
    <p:sldId id="693" r:id="rId10"/>
    <p:sldId id="694" r:id="rId11"/>
    <p:sldId id="695" r:id="rId12"/>
    <p:sldId id="696" r:id="rId13"/>
    <p:sldId id="698" r:id="rId14"/>
    <p:sldId id="699" r:id="rId15"/>
    <p:sldId id="700" r:id="rId16"/>
    <p:sldId id="701" r:id="rId17"/>
    <p:sldId id="70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5E574-57A7-491B-A040-BFB4AACBD35D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4D173-CD34-4068-AD2C-42BF631ED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75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8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C0F4-4F5E-430F-B30A-F1F5F0465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39F44-83CF-45C9-B7AC-EF0551734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B37C-10A3-4109-BC64-6913323A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6130-CF30-48B0-9167-43DE04C6A5A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2E98-B394-4D6E-9D9C-7D9D7418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61023-1D96-41B1-8B43-DC17ED74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E9A3-22AB-4094-B95F-00B98076B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61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0FF7-F423-47C4-BCEC-F305503F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BD974-ACB0-418C-BF4D-E20DF35DD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78D49-FFD5-4921-9D8F-B14246A0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6130-CF30-48B0-9167-43DE04C6A5A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3C63-9C09-46D4-A881-E059EE85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CB69-7851-4378-BE70-D35BB7F5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E9A3-22AB-4094-B95F-00B98076B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8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C2FAB-CB75-4119-A4AF-46C227DB2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398EC-C5C6-40E3-BCE4-939F2DB46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E1AA-1E41-4DFB-B6E0-A27511C5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6130-CF30-48B0-9167-43DE04C6A5A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B301-3E49-496A-8FCE-B42BF544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2110-A10A-439B-9C77-5EED950A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E9A3-22AB-4094-B95F-00B98076B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10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2" name="Picture 1" descr="QA Consulting - Tall Blue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03" y="5003340"/>
            <a:ext cx="2115994" cy="12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9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05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0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2C5C-DF84-4C47-BE54-1AC10AD3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AAC3-88EF-44CC-904D-FBC6C4C6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E6C8-3DBF-40A1-B5D3-F6BE0018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6130-CF30-48B0-9167-43DE04C6A5A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2D2D-94E4-4FAD-9DDD-3975263B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B5AD-9FF9-4257-9754-CB32C961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E9A3-22AB-4094-B95F-00B98076B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4248-A07A-40A6-8D48-9A8D4D7A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FB40-E6EF-4E82-A5C6-E5EF215A5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D742-2C73-4983-8D41-5C11392A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6130-CF30-48B0-9167-43DE04C6A5A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00CB-E2EA-47CB-B7F4-C9590AC6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45091-EB6D-4C3B-833B-6B72C4CE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E9A3-22AB-4094-B95F-00B98076B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2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76B7-4A31-46F3-8615-FE2A98F6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1180-2C00-48A0-A91A-138FE2610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049ED-A951-44DC-9CFC-BEA1034A2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83C14-7403-4B86-A6F6-5634E16E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6130-CF30-48B0-9167-43DE04C6A5A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2727-E69F-4F32-87E7-AC607EF3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5B5EB-7EFD-4629-9FFA-5F68C11F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E9A3-22AB-4094-B95F-00B98076B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9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E1D7-4255-4638-AA23-80A237E4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B6285-5F31-4058-8864-A1C1FAD4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63EA6-5953-4FC1-8F77-8209BB77C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A1BB9-BD44-4BD3-AE36-B237989CE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8A6E4-8B56-40BF-9547-ED9CE4F52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23B5B-FE54-4CED-94E2-33CE5BE4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6130-CF30-48B0-9167-43DE04C6A5A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D34A8-1123-4D7E-AD99-A1703471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BA6FE-3826-40DA-9A1E-2BB09D2D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E9A3-22AB-4094-B95F-00B98076B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49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0014-15B5-4CFA-83BD-AAEA6999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4B431-07A9-4AF7-B87A-1DA316DE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6130-CF30-48B0-9167-43DE04C6A5A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63AE2-258B-402F-8648-4C927D02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9D910-A730-49A2-80B3-C4128D52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E9A3-22AB-4094-B95F-00B98076B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0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955AF-F512-4390-B2EB-8D208DEE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6130-CF30-48B0-9167-43DE04C6A5A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E2040-6BFF-46B0-8B82-2735090C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49CAF-3A14-4E52-A586-0675D9F0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E9A3-22AB-4094-B95F-00B98076B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80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896B-0FAC-4DA7-8C85-5BF4BE0C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C665-E58B-4401-ABAE-D3B33843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E1E7E-46B6-49A5-A747-F1314CB1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B4253-B493-4AFF-A8E6-C21FB9D5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6130-CF30-48B0-9167-43DE04C6A5A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B47D7-973D-40AC-BC81-31784D34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9EE1A-10D0-4F9B-A05A-D9357A7A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E9A3-22AB-4094-B95F-00B98076B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1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414F-276F-43EC-908C-E5DB637C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0D474-D6DE-401E-A45B-6D2F55670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C8B74-46BF-40FD-B177-597D4CFB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BE5F5-3DC6-47AE-AAE8-6BE3D119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6130-CF30-48B0-9167-43DE04C6A5A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CE193-43B5-463B-9EED-8AAB975A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F3A41-723E-4555-A80D-087E38BA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E9A3-22AB-4094-B95F-00B98076B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33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D41D6-4E52-4BFE-9B42-D131DCB3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37169-5515-4C88-B1F7-A9BAE245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1394D-1092-4587-870C-40BF68662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6130-CF30-48B0-9167-43DE04C6A5A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9149-7262-4451-BF0F-FD2B7C859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F63D4-E7E2-4F49-8292-DFF28EC0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5E9A3-22AB-4094-B95F-00B98076B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4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D72B-38CD-4A0E-9C9D-E6C30E964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Behaviour Driven Development (BDD)</a:t>
            </a:r>
          </a:p>
        </p:txBody>
      </p:sp>
    </p:spTree>
    <p:extLst>
      <p:ext uri="{BB962C8B-B14F-4D97-AF65-F5344CB8AC3E}">
        <p14:creationId xmlns:p14="http://schemas.microsoft.com/office/powerpoint/2010/main" val="250329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9AC496-EB7A-436E-A640-5912DB0D7B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 feature file Is built up of several layers</a:t>
            </a:r>
          </a:p>
          <a:p>
            <a:endParaRPr lang="en-GB" dirty="0"/>
          </a:p>
          <a:p>
            <a:r>
              <a:rPr lang="en-GB" dirty="0"/>
              <a:t>The first being the Feature that is being tested</a:t>
            </a:r>
          </a:p>
          <a:p>
            <a:endParaRPr lang="en-GB" dirty="0"/>
          </a:p>
          <a:p>
            <a:r>
              <a:rPr lang="en-GB" dirty="0"/>
              <a:t>This is written like so:</a:t>
            </a:r>
          </a:p>
          <a:p>
            <a:pPr lvl="1"/>
            <a:r>
              <a:rPr lang="en-GB" dirty="0"/>
              <a:t>Feature: [The Feature to be tested]</a:t>
            </a:r>
          </a:p>
          <a:p>
            <a:pPr lvl="1"/>
            <a:r>
              <a:rPr lang="en-GB" dirty="0"/>
              <a:t>Feature files are placed into the project structure like so: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F1A6A0-AF93-4883-8442-2449F2DD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D9B37-4298-49D4-8A24-1DF3F2344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143" y="2415188"/>
            <a:ext cx="3723455" cy="20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490B42-84C7-4F9F-A676-8E5D6919C1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second part is made up of the individual scenarios</a:t>
            </a:r>
          </a:p>
          <a:p>
            <a:r>
              <a:rPr lang="en-GB" dirty="0"/>
              <a:t>The scenarios are the different paths that can be taken within the feature.</a:t>
            </a:r>
          </a:p>
          <a:p>
            <a:r>
              <a:rPr lang="en-GB" dirty="0"/>
              <a:t>They are written like so:</a:t>
            </a:r>
          </a:p>
          <a:p>
            <a:pPr lvl="1"/>
            <a:r>
              <a:rPr lang="en-GB" dirty="0"/>
              <a:t>Scenario: [Scenario to be tested]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442FB6-BD76-4009-9187-E9DAF5D1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File</a:t>
            </a:r>
          </a:p>
        </p:txBody>
      </p:sp>
    </p:spTree>
    <p:extLst>
      <p:ext uri="{BB962C8B-B14F-4D97-AF65-F5344CB8AC3E}">
        <p14:creationId xmlns:p14="http://schemas.microsoft.com/office/powerpoint/2010/main" val="2524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3ED26B-FDFF-4280-A7DF-615C654A75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final part of a feature file is the contents of the Scenario</a:t>
            </a:r>
          </a:p>
          <a:p>
            <a:r>
              <a:rPr lang="en-GB" dirty="0"/>
              <a:t>This forms what we are going to test in this feature.</a:t>
            </a:r>
          </a:p>
          <a:p>
            <a:r>
              <a:rPr lang="en-GB" dirty="0"/>
              <a:t>This is written using Given-When-Then notation</a:t>
            </a:r>
          </a:p>
          <a:p>
            <a:r>
              <a:rPr lang="en-GB" dirty="0"/>
              <a:t>Which is written like the following: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Given I want to go to www.google.com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When I search for QA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Then a link to www.qa.com should be visible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80FDFA-3F4A-4E99-B53A-B6D63E54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File</a:t>
            </a:r>
          </a:p>
        </p:txBody>
      </p:sp>
    </p:spTree>
    <p:extLst>
      <p:ext uri="{BB962C8B-B14F-4D97-AF65-F5344CB8AC3E}">
        <p14:creationId xmlns:p14="http://schemas.microsoft.com/office/powerpoint/2010/main" val="381082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75478A-61CB-40CD-8E87-B29A52AB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file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9D0809-2247-4713-B68B-89FE213CE986}"/>
              </a:ext>
            </a:extLst>
          </p:cNvPr>
          <p:cNvSpPr/>
          <p:nvPr/>
        </p:nvSpPr>
        <p:spPr>
          <a:xfrm>
            <a:off x="1446975" y="1753200"/>
            <a:ext cx="966384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8295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spc="-1" dirty="0">
                <a:solidFill>
                  <a:prstClr val="black"/>
                </a:solidFill>
                <a:latin typeface="+mn-lt"/>
              </a:rPr>
              <a:t>Feature</a:t>
            </a:r>
            <a:r>
              <a:rPr lang="en-GB" sz="2800" spc="-1" dirty="0">
                <a:solidFill>
                  <a:prstClr val="black"/>
                </a:solidFill>
                <a:latin typeface="+mn-lt"/>
              </a:rPr>
              <a:t>: [The Feature to be tested]</a:t>
            </a:r>
          </a:p>
          <a:p>
            <a:pPr defTabSz="829544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800" spc="-1" dirty="0">
              <a:solidFill>
                <a:prstClr val="black"/>
              </a:solidFill>
              <a:latin typeface="+mn-lt"/>
            </a:endParaRPr>
          </a:p>
          <a:p>
            <a:pPr defTabSz="8295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spc="-1" dirty="0">
                <a:solidFill>
                  <a:prstClr val="black"/>
                </a:solidFill>
                <a:latin typeface="+mn-lt"/>
              </a:rPr>
              <a:t>	</a:t>
            </a:r>
            <a:r>
              <a:rPr lang="en-GB" sz="2800" b="1" spc="-1" dirty="0">
                <a:solidFill>
                  <a:prstClr val="black"/>
                </a:solidFill>
                <a:latin typeface="+mn-lt"/>
              </a:rPr>
              <a:t>Scenario</a:t>
            </a:r>
            <a:r>
              <a:rPr lang="en-GB" sz="2800" spc="-1" dirty="0">
                <a:solidFill>
                  <a:prstClr val="black"/>
                </a:solidFill>
                <a:latin typeface="+mn-lt"/>
              </a:rPr>
              <a:t>: [Scenario to be tested]</a:t>
            </a:r>
          </a:p>
          <a:p>
            <a:pPr defTabSz="8295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spc="-1" dirty="0">
                <a:solidFill>
                  <a:prstClr val="black"/>
                </a:solidFill>
                <a:latin typeface="+mn-lt"/>
              </a:rPr>
              <a:t>	</a:t>
            </a:r>
          </a:p>
          <a:p>
            <a:pPr defTabSz="8295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spc="-1" dirty="0">
                <a:solidFill>
                  <a:prstClr val="black"/>
                </a:solidFill>
                <a:latin typeface="+mn-lt"/>
              </a:rPr>
              <a:t>		</a:t>
            </a:r>
            <a:r>
              <a:rPr lang="en-GB" sz="2800" b="1" spc="-1" dirty="0">
                <a:solidFill>
                  <a:prstClr val="black"/>
                </a:solidFill>
                <a:latin typeface="+mn-lt"/>
              </a:rPr>
              <a:t>Given </a:t>
            </a:r>
            <a:r>
              <a:rPr lang="en-GB" sz="2800" spc="-1" dirty="0">
                <a:solidFill>
                  <a:prstClr val="black"/>
                </a:solidFill>
                <a:latin typeface="+mn-lt"/>
              </a:rPr>
              <a:t>I want to go to </a:t>
            </a:r>
            <a:r>
              <a:rPr lang="en-GB" sz="2800" spc="-1" dirty="0">
                <a:solidFill>
                  <a:prstClr val="black"/>
                </a:solidFill>
                <a:latin typeface="+mn-lt"/>
                <a:hlinkClick r:id="rId2"/>
              </a:rPr>
              <a:t>www.google.com</a:t>
            </a:r>
            <a:br>
              <a:rPr lang="en-GB" sz="2800" spc="-1" dirty="0">
                <a:solidFill>
                  <a:prstClr val="black"/>
                </a:solidFill>
                <a:latin typeface="+mn-lt"/>
              </a:rPr>
            </a:br>
            <a:endParaRPr lang="en-GB" sz="2800" spc="-1" dirty="0">
              <a:solidFill>
                <a:prstClr val="black"/>
              </a:solidFill>
              <a:latin typeface="+mn-lt"/>
            </a:endParaRPr>
          </a:p>
          <a:p>
            <a:pPr defTabSz="8295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spc="-1" dirty="0">
                <a:solidFill>
                  <a:prstClr val="black"/>
                </a:solidFill>
                <a:latin typeface="+mn-lt"/>
              </a:rPr>
              <a:t>		</a:t>
            </a:r>
            <a:r>
              <a:rPr lang="en-GB" sz="2800" b="1" spc="-1" dirty="0">
                <a:solidFill>
                  <a:prstClr val="black"/>
                </a:solidFill>
                <a:latin typeface="+mn-lt"/>
              </a:rPr>
              <a:t>When </a:t>
            </a:r>
            <a:r>
              <a:rPr lang="en-GB" sz="2800" spc="-1" dirty="0">
                <a:solidFill>
                  <a:prstClr val="black"/>
                </a:solidFill>
                <a:latin typeface="+mn-lt"/>
              </a:rPr>
              <a:t>I search for QA</a:t>
            </a:r>
            <a:br>
              <a:rPr lang="en-GB" sz="2800" spc="-1" dirty="0">
                <a:solidFill>
                  <a:prstClr val="black"/>
                </a:solidFill>
                <a:latin typeface="+mn-lt"/>
              </a:rPr>
            </a:br>
            <a:endParaRPr lang="en-GB" sz="2800" spc="-1" dirty="0">
              <a:solidFill>
                <a:prstClr val="black"/>
              </a:solidFill>
              <a:latin typeface="+mn-lt"/>
            </a:endParaRPr>
          </a:p>
          <a:p>
            <a:pPr defTabSz="8295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spc="-1" dirty="0">
                <a:solidFill>
                  <a:prstClr val="black"/>
                </a:solidFill>
                <a:latin typeface="+mn-lt"/>
              </a:rPr>
              <a:t>		</a:t>
            </a:r>
            <a:r>
              <a:rPr lang="en-GB" sz="2800" b="1" spc="-1" dirty="0">
                <a:solidFill>
                  <a:prstClr val="black"/>
                </a:solidFill>
                <a:latin typeface="+mn-lt"/>
              </a:rPr>
              <a:t>Then </a:t>
            </a:r>
            <a:r>
              <a:rPr lang="en-GB" sz="2800" spc="-1" dirty="0">
                <a:solidFill>
                  <a:prstClr val="black"/>
                </a:solidFill>
                <a:latin typeface="+mn-lt"/>
              </a:rPr>
              <a:t>a link to www.qa.com should be visible</a:t>
            </a:r>
          </a:p>
        </p:txBody>
      </p:sp>
    </p:spTree>
    <p:extLst>
      <p:ext uri="{BB962C8B-B14F-4D97-AF65-F5344CB8AC3E}">
        <p14:creationId xmlns:p14="http://schemas.microsoft.com/office/powerpoint/2010/main" val="336537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75478A-61CB-40CD-8E87-B29A52AB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file example - additional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9D0809-2247-4713-B68B-89FE213CE986}"/>
              </a:ext>
            </a:extLst>
          </p:cNvPr>
          <p:cNvSpPr/>
          <p:nvPr/>
        </p:nvSpPr>
        <p:spPr>
          <a:xfrm>
            <a:off x="1446975" y="1753200"/>
            <a:ext cx="9663848" cy="3108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8295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spc="-1" dirty="0">
                <a:solidFill>
                  <a:prstClr val="black"/>
                </a:solidFill>
                <a:latin typeface="+mn-lt"/>
              </a:rPr>
              <a:t> Given an empty stack</a:t>
            </a:r>
          </a:p>
          <a:p>
            <a:pPr defTabSz="829544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800" b="1" spc="-1" dirty="0">
              <a:solidFill>
                <a:prstClr val="black"/>
              </a:solidFill>
              <a:latin typeface="+mn-lt"/>
            </a:endParaRPr>
          </a:p>
          <a:p>
            <a:pPr defTabSz="8295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spc="-1" dirty="0">
                <a:solidFill>
                  <a:prstClr val="black"/>
                </a:solidFill>
                <a:latin typeface="+mn-lt"/>
              </a:rPr>
              <a:t> When I push an item into the stack</a:t>
            </a:r>
          </a:p>
          <a:p>
            <a:pPr defTabSz="829544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800" b="1" spc="-1" dirty="0">
              <a:solidFill>
                <a:prstClr val="black"/>
              </a:solidFill>
              <a:latin typeface="+mn-lt"/>
            </a:endParaRPr>
          </a:p>
          <a:p>
            <a:pPr defTabSz="8295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spc="-1" dirty="0">
                <a:solidFill>
                  <a:prstClr val="black"/>
                </a:solidFill>
                <a:latin typeface="+mn-lt"/>
              </a:rPr>
              <a:t> And I push another item into the stack</a:t>
            </a:r>
          </a:p>
          <a:p>
            <a:pPr defTabSz="829544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800" b="1" spc="-1" dirty="0">
              <a:solidFill>
                <a:prstClr val="black"/>
              </a:solidFill>
              <a:latin typeface="+mn-lt"/>
            </a:endParaRPr>
          </a:p>
          <a:p>
            <a:pPr defTabSz="8295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spc="-1" dirty="0">
                <a:solidFill>
                  <a:prstClr val="black"/>
                </a:solidFill>
                <a:latin typeface="+mn-lt"/>
              </a:rPr>
              <a:t> Then the stack contains two items</a:t>
            </a:r>
          </a:p>
        </p:txBody>
      </p:sp>
    </p:spTree>
    <p:extLst>
      <p:ext uri="{BB962C8B-B14F-4D97-AF65-F5344CB8AC3E}">
        <p14:creationId xmlns:p14="http://schemas.microsoft.com/office/powerpoint/2010/main" val="229441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0C199-1ED0-4821-BC44-8C7234B958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 final note about feature files is that they can contain multiple scenarios </a:t>
            </a:r>
          </a:p>
          <a:p>
            <a:endParaRPr lang="en-GB" dirty="0"/>
          </a:p>
          <a:p>
            <a:r>
              <a:rPr lang="en-GB" dirty="0"/>
              <a:t>However you should not put lots of scenarios in one file as it would soon become unreadable.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F72C6E-694E-4529-92A6-75F8BABC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File</a:t>
            </a:r>
          </a:p>
        </p:txBody>
      </p:sp>
    </p:spTree>
    <p:extLst>
      <p:ext uri="{BB962C8B-B14F-4D97-AF65-F5344CB8AC3E}">
        <p14:creationId xmlns:p14="http://schemas.microsoft.com/office/powerpoint/2010/main" val="191149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C3E647-D5A9-4678-AAC7-21DFA4EB43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Step definition file is a class/file within your programming language that holds what’s known as the ‘glue’ code</a:t>
            </a:r>
          </a:p>
          <a:p>
            <a:endParaRPr lang="en-GB" dirty="0"/>
          </a:p>
          <a:p>
            <a:r>
              <a:rPr lang="en-GB" dirty="0"/>
              <a:t>This </a:t>
            </a:r>
            <a:r>
              <a:rPr lang="en-GB"/>
              <a:t>is where </a:t>
            </a:r>
            <a:r>
              <a:rPr lang="en-GB" dirty="0"/>
              <a:t>we translate the steps from our feature file into code that we can use to perform the tests.</a:t>
            </a:r>
          </a:p>
          <a:p>
            <a:endParaRPr lang="en-GB" dirty="0"/>
          </a:p>
          <a:p>
            <a:r>
              <a:rPr lang="en-GB" dirty="0"/>
              <a:t>You will also need to go to the Eclipse Marketplace and install the Cucumber Plugin, this will make running your feature files much easier.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07DC32-71D4-457A-8C58-B03595B3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Definition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C6F8B-8F04-4B04-A6FE-6C13F5C5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61" y="4420779"/>
            <a:ext cx="6877679" cy="17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3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5406E4-B64E-4B2A-A615-95C7B1DE9B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In order to start using Cucumber you will need 2 dependencies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9E8C13-DE2A-4BB3-B16D-D625E1C7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Cucumber and Step Definition 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52B9F5-DD91-4FC3-B3D5-FEC538756A49}"/>
              </a:ext>
            </a:extLst>
          </p:cNvPr>
          <p:cNvSpPr/>
          <p:nvPr/>
        </p:nvSpPr>
        <p:spPr>
          <a:xfrm>
            <a:off x="3030747" y="2398241"/>
            <a:ext cx="66308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/>
              <a:t>&lt;</a:t>
            </a:r>
            <a:r>
              <a:rPr lang="en-GB" sz="1800" b="1" dirty="0"/>
              <a:t>dependency&gt;</a:t>
            </a:r>
          </a:p>
          <a:p>
            <a:r>
              <a:rPr lang="en-GB" sz="1800" dirty="0"/>
              <a:t>&lt;</a:t>
            </a:r>
            <a:r>
              <a:rPr lang="en-GB" sz="1800" b="1" dirty="0" err="1"/>
              <a:t>groupId</a:t>
            </a:r>
            <a:r>
              <a:rPr lang="en-GB" sz="1800" b="1" dirty="0"/>
              <a:t>&gt;</a:t>
            </a:r>
            <a:r>
              <a:rPr lang="en-GB" sz="1800" b="1" dirty="0" err="1"/>
              <a:t>info.cukes</a:t>
            </a:r>
            <a:r>
              <a:rPr lang="en-GB" sz="1800" b="1" dirty="0"/>
              <a:t>&lt;/</a:t>
            </a:r>
            <a:r>
              <a:rPr lang="en-GB" sz="1800" b="1" dirty="0" err="1"/>
              <a:t>groupId</a:t>
            </a:r>
            <a:r>
              <a:rPr lang="en-GB" sz="1800" b="1" dirty="0"/>
              <a:t>&gt;</a:t>
            </a:r>
          </a:p>
          <a:p>
            <a:r>
              <a:rPr lang="en-GB" sz="1800" dirty="0"/>
              <a:t>&lt;</a:t>
            </a:r>
            <a:r>
              <a:rPr lang="en-GB" sz="1800" b="1" dirty="0" err="1"/>
              <a:t>artifactId</a:t>
            </a:r>
            <a:r>
              <a:rPr lang="en-GB" sz="1800" b="1" dirty="0"/>
              <a:t>&gt;cucumber-java&lt;/</a:t>
            </a:r>
            <a:r>
              <a:rPr lang="en-GB" sz="1800" b="1" dirty="0" err="1"/>
              <a:t>artifactId</a:t>
            </a:r>
            <a:r>
              <a:rPr lang="en-GB" sz="1800" b="1" dirty="0"/>
              <a:t>&gt;</a:t>
            </a:r>
          </a:p>
          <a:p>
            <a:r>
              <a:rPr lang="en-GB" sz="1800" dirty="0"/>
              <a:t>&lt;</a:t>
            </a:r>
            <a:r>
              <a:rPr lang="en-GB" sz="1800" b="1" dirty="0"/>
              <a:t>version&gt;1.2.4&lt;/version&gt;</a:t>
            </a:r>
          </a:p>
          <a:p>
            <a:r>
              <a:rPr lang="en-GB" sz="1800" dirty="0"/>
              <a:t>&lt;</a:t>
            </a:r>
            <a:r>
              <a:rPr lang="en-GB" sz="1800" b="1" dirty="0"/>
              <a:t>scope&gt;test&lt;/scope&gt;</a:t>
            </a:r>
          </a:p>
          <a:p>
            <a:r>
              <a:rPr lang="en-GB" sz="1800" dirty="0"/>
              <a:t>&lt;/</a:t>
            </a:r>
            <a:r>
              <a:rPr lang="en-GB" sz="1800" b="1" dirty="0"/>
              <a:t>dependency&gt;</a:t>
            </a:r>
          </a:p>
          <a:p>
            <a:endParaRPr lang="en-GB" sz="1800" b="1" dirty="0"/>
          </a:p>
          <a:p>
            <a:r>
              <a:rPr lang="en-GB" sz="1800" dirty="0"/>
              <a:t>&lt;</a:t>
            </a:r>
            <a:r>
              <a:rPr lang="en-GB" sz="1800" b="1" dirty="0"/>
              <a:t>dependency&gt;</a:t>
            </a:r>
          </a:p>
          <a:p>
            <a:r>
              <a:rPr lang="en-GB" sz="1800" dirty="0"/>
              <a:t>&lt;</a:t>
            </a:r>
            <a:r>
              <a:rPr lang="en-GB" sz="1800" b="1" dirty="0" err="1"/>
              <a:t>groupId</a:t>
            </a:r>
            <a:r>
              <a:rPr lang="en-GB" sz="1800" b="1" dirty="0"/>
              <a:t>&gt;</a:t>
            </a:r>
            <a:r>
              <a:rPr lang="en-GB" sz="1800" b="1" dirty="0" err="1"/>
              <a:t>info.cukes</a:t>
            </a:r>
            <a:r>
              <a:rPr lang="en-GB" sz="1800" b="1" dirty="0"/>
              <a:t>&lt;/</a:t>
            </a:r>
            <a:r>
              <a:rPr lang="en-GB" sz="1800" b="1" dirty="0" err="1"/>
              <a:t>groupId</a:t>
            </a:r>
            <a:r>
              <a:rPr lang="en-GB" sz="1800" b="1" dirty="0"/>
              <a:t>&gt;</a:t>
            </a:r>
          </a:p>
          <a:p>
            <a:r>
              <a:rPr lang="en-GB" sz="1800" dirty="0"/>
              <a:t>&lt;</a:t>
            </a:r>
            <a:r>
              <a:rPr lang="en-GB" sz="1800" b="1" dirty="0" err="1"/>
              <a:t>artifactId</a:t>
            </a:r>
            <a:r>
              <a:rPr lang="en-GB" sz="1800" b="1" dirty="0"/>
              <a:t>&gt;cucumber-</a:t>
            </a:r>
            <a:r>
              <a:rPr lang="en-GB" sz="1800" b="1" u="sng" dirty="0" err="1"/>
              <a:t>junit</a:t>
            </a:r>
            <a:r>
              <a:rPr lang="en-GB" sz="1800" b="1" u="sng" dirty="0"/>
              <a:t>&lt;/</a:t>
            </a:r>
            <a:r>
              <a:rPr lang="en-GB" sz="1800" b="1" u="sng" dirty="0" err="1"/>
              <a:t>artifactId</a:t>
            </a:r>
            <a:r>
              <a:rPr lang="en-GB" sz="1800" b="1" u="sng" dirty="0"/>
              <a:t>&gt;</a:t>
            </a:r>
          </a:p>
          <a:p>
            <a:r>
              <a:rPr lang="en-GB" sz="1800" dirty="0"/>
              <a:t>&lt;</a:t>
            </a:r>
            <a:r>
              <a:rPr lang="en-GB" sz="1800" b="1" dirty="0"/>
              <a:t>version&gt;1.2.4&lt;/version&gt;</a:t>
            </a:r>
          </a:p>
          <a:p>
            <a:r>
              <a:rPr lang="en-GB" sz="1800" dirty="0"/>
              <a:t>&lt;</a:t>
            </a:r>
            <a:r>
              <a:rPr lang="en-GB" sz="1800" b="1" dirty="0"/>
              <a:t>scope&gt;test&lt;/scope&gt;</a:t>
            </a:r>
          </a:p>
          <a:p>
            <a:r>
              <a:rPr lang="en-GB" sz="1800" dirty="0"/>
              <a:t>&lt;/</a:t>
            </a:r>
            <a:r>
              <a:rPr lang="en-GB" sz="1800" b="1" dirty="0"/>
              <a:t>dependency&gt;</a:t>
            </a:r>
            <a:endParaRPr lang="en-GB" sz="6000" spc="-1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11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87732"/>
            <a:ext cx="10364400" cy="1821530"/>
          </a:xfrm>
        </p:spPr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9367"/>
            <a:ext cx="10364400" cy="439200"/>
          </a:xfrm>
        </p:spPr>
        <p:txBody>
          <a:bodyPr/>
          <a:lstStyle/>
          <a:p>
            <a:pPr lvl="0"/>
            <a:r>
              <a:rPr lang="en-GB" dirty="0"/>
              <a:t>QA hopes you enjoyed your course, </a:t>
            </a:r>
          </a:p>
          <a:p>
            <a:pPr lvl="0"/>
            <a:r>
              <a:rPr lang="en-GB" dirty="0"/>
              <a:t>as much as we enjoyed teaching you.</a:t>
            </a:r>
          </a:p>
        </p:txBody>
      </p:sp>
    </p:spTree>
    <p:extLst>
      <p:ext uri="{BB962C8B-B14F-4D97-AF65-F5344CB8AC3E}">
        <p14:creationId xmlns:p14="http://schemas.microsoft.com/office/powerpoint/2010/main" val="401202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FB1FF4-A373-4E6B-8785-D23D9F61EB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000" dirty="0"/>
              <a:t>BDD is a set of best practices for writing great tests. BDD can, and should be, used together with TDD and unit testing methods.</a:t>
            </a:r>
          </a:p>
          <a:p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D968FE-F9BD-45E1-BC31-8AA94ABB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BDD - Definition</a:t>
            </a:r>
          </a:p>
        </p:txBody>
      </p:sp>
      <p:pic>
        <p:nvPicPr>
          <p:cNvPr id="4" name="Picture 2" descr="Image result">
            <a:extLst>
              <a:ext uri="{FF2B5EF4-FFF2-40B4-BE49-F238E27FC236}">
                <a16:creationId xmlns:a16="http://schemas.microsoft.com/office/drawing/2014/main" id="{1F7EDFFE-B4C7-4E19-908E-2D86C1D9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984" y="2573321"/>
            <a:ext cx="4696031" cy="33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9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561C69-94BA-4497-807F-FF3116ADC2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Is a refinement of TDD and Acceptance Driven Development (ATDD)</a:t>
            </a:r>
          </a:p>
          <a:p>
            <a:r>
              <a:rPr lang="en-GB" dirty="0"/>
              <a:t>Apply the "Five Why's" principle to each proposed user story, so that its purpose is clearly related to business outcomes</a:t>
            </a:r>
          </a:p>
          <a:p>
            <a:r>
              <a:rPr lang="en-GB" dirty="0"/>
              <a:t>Thinking "from the outside in", in other words implement only those behaviours which contribute most directly to these business outcomes, so as to minimize waste</a:t>
            </a:r>
          </a:p>
          <a:p>
            <a:r>
              <a:rPr lang="en-GB" dirty="0"/>
              <a:t>Describe behaviours in a single notation which is directly accessible to domain experts, testers and developers, so as to improve communication</a:t>
            </a:r>
          </a:p>
          <a:p>
            <a:r>
              <a:rPr lang="en-GB" dirty="0"/>
              <a:t>Apply these techniques all the way down to the lowest levels of abstraction of the software, paying particular attention to the distribution of behaviour, so that evolution remains cheap</a:t>
            </a:r>
          </a:p>
          <a:p>
            <a:r>
              <a:rPr lang="en-GB" dirty="0"/>
              <a:t>This means that all development work can be traced back directly to the business objectives.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7BC2C0-5F57-4E6A-97A7-741091CD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51992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90A63A-FB58-48C5-98C6-2D2382BA60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5 Whys is an iterative interrogative technique used to explore the cause-and-effect relationships underlying a particular problem.</a:t>
            </a:r>
          </a:p>
          <a:p>
            <a:endParaRPr lang="en-GB" dirty="0"/>
          </a:p>
          <a:p>
            <a:r>
              <a:rPr lang="en-GB" dirty="0"/>
              <a:t>The vehicle will not start. (the problem)</a:t>
            </a:r>
          </a:p>
          <a:p>
            <a:pPr lvl="1"/>
            <a:r>
              <a:rPr lang="en-GB" dirty="0"/>
              <a:t>1. Why? - The battery is dead.</a:t>
            </a:r>
          </a:p>
          <a:p>
            <a:pPr lvl="1"/>
            <a:r>
              <a:rPr lang="en-GB" dirty="0"/>
              <a:t>2. Why? - The alternator is not functioning.</a:t>
            </a:r>
          </a:p>
          <a:p>
            <a:pPr lvl="1"/>
            <a:r>
              <a:rPr lang="en-GB" dirty="0"/>
              <a:t>3. Why? - The alternator belt has broken.</a:t>
            </a:r>
          </a:p>
          <a:p>
            <a:pPr lvl="1"/>
            <a:r>
              <a:rPr lang="en-GB" dirty="0"/>
              <a:t>4. Why? - The alternator belt was well beyond its useful service life and not replaced.</a:t>
            </a:r>
          </a:p>
          <a:p>
            <a:pPr lvl="1"/>
            <a:r>
              <a:rPr lang="en-GB" dirty="0"/>
              <a:t>5. Why? - The vehicle was not maintained according to the recommended service schedule.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2D5D6-354B-49E0-B91C-0E3A06B9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Five Why’s</a:t>
            </a:r>
          </a:p>
        </p:txBody>
      </p:sp>
    </p:spTree>
    <p:extLst>
      <p:ext uri="{BB962C8B-B14F-4D97-AF65-F5344CB8AC3E}">
        <p14:creationId xmlns:p14="http://schemas.microsoft.com/office/powerpoint/2010/main" val="72902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2D94FC-D4A2-40D0-AAAF-36A4A39889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BDD offers more precise guidance on organizing the conversation between developers, testers and domain experts</a:t>
            </a:r>
          </a:p>
          <a:p>
            <a:endParaRPr lang="en-GB" dirty="0"/>
          </a:p>
          <a:p>
            <a:r>
              <a:rPr lang="en-GB" dirty="0"/>
              <a:t>Notations originating in the BDD approach, in particular the given-when-then canvas, are closer to everyday language and have a shallower learning curve compared to those of other tools</a:t>
            </a:r>
          </a:p>
          <a:p>
            <a:endParaRPr lang="en-GB" dirty="0"/>
          </a:p>
          <a:p>
            <a:r>
              <a:rPr lang="en-GB" dirty="0"/>
              <a:t>Tools targeting a BDD approach generally afford the automatic generation of technical and end user documentation from BDD "specifications"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AC50C-68A4-4EDA-BE2A-F64AFD13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Benefits of BDD</a:t>
            </a:r>
          </a:p>
        </p:txBody>
      </p:sp>
    </p:spTree>
    <p:extLst>
      <p:ext uri="{BB962C8B-B14F-4D97-AF65-F5344CB8AC3E}">
        <p14:creationId xmlns:p14="http://schemas.microsoft.com/office/powerpoint/2010/main" val="219250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15ECD-1C23-432D-9A44-48FB29EEDC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will be using the Cucumber software tool</a:t>
            </a:r>
          </a:p>
          <a:p>
            <a:endParaRPr lang="en-GB" dirty="0"/>
          </a:p>
          <a:p>
            <a:r>
              <a:rPr lang="en-GB" dirty="0"/>
              <a:t>It utilises a plain language parser called Gherkin.</a:t>
            </a:r>
          </a:p>
          <a:p>
            <a:endParaRPr lang="en-GB" dirty="0"/>
          </a:p>
          <a:p>
            <a:r>
              <a:rPr lang="en-GB" dirty="0"/>
              <a:t>Written in Ruby</a:t>
            </a:r>
          </a:p>
          <a:p>
            <a:endParaRPr lang="en-GB" dirty="0"/>
          </a:p>
          <a:p>
            <a:r>
              <a:rPr lang="en-GB" dirty="0"/>
              <a:t>It is designed to run automated Tests in a BDD style.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1DE86-3D24-4981-A22F-55F2E062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BDD Tool</a:t>
            </a:r>
          </a:p>
        </p:txBody>
      </p:sp>
    </p:spTree>
    <p:extLst>
      <p:ext uri="{BB962C8B-B14F-4D97-AF65-F5344CB8AC3E}">
        <p14:creationId xmlns:p14="http://schemas.microsoft.com/office/powerpoint/2010/main" val="130739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F6152B-7337-4948-B0E9-7D571563B6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Allows the easy creation of specific tests with the collaboration of multiple members of a team.</a:t>
            </a:r>
          </a:p>
          <a:p>
            <a:endParaRPr lang="en-GB" dirty="0"/>
          </a:p>
          <a:p>
            <a:r>
              <a:rPr lang="en-GB" dirty="0"/>
              <a:t>Such as Testers, Developers and Business Analysists.</a:t>
            </a:r>
          </a:p>
          <a:p>
            <a:endParaRPr lang="en-GB" dirty="0"/>
          </a:p>
          <a:p>
            <a:r>
              <a:rPr lang="en-GB" dirty="0"/>
              <a:t>Used with multiple Languages – we will be using it with Java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E3B612-0D4B-442B-8CC2-30311654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Cucumber</a:t>
            </a:r>
          </a:p>
        </p:txBody>
      </p:sp>
    </p:spTree>
    <p:extLst>
      <p:ext uri="{BB962C8B-B14F-4D97-AF65-F5344CB8AC3E}">
        <p14:creationId xmlns:p14="http://schemas.microsoft.com/office/powerpoint/2010/main" val="186419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F6152B-7337-4948-B0E9-7D571563B6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Works using two files:</a:t>
            </a:r>
          </a:p>
          <a:p>
            <a:pPr lvl="1"/>
            <a:r>
              <a:rPr lang="en-GB" dirty="0"/>
              <a:t>1. A Feature File</a:t>
            </a:r>
          </a:p>
          <a:p>
            <a:pPr lvl="1"/>
            <a:r>
              <a:rPr lang="en-GB" dirty="0"/>
              <a:t>2. A Step Definition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E3B612-0D4B-442B-8CC2-30311654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413926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3C9DBF-BB4A-4E17-B1CB-D89A4D627D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 feature file is the main part of Cucumber.</a:t>
            </a:r>
          </a:p>
          <a:p>
            <a:r>
              <a:rPr lang="en-GB" dirty="0"/>
              <a:t>It works using a specific notation called Given-When-Then.</a:t>
            </a:r>
          </a:p>
          <a:p>
            <a:r>
              <a:rPr lang="en-GB" dirty="0"/>
              <a:t>It is very similar to the notation used in a user story, i.e. As a X-I want to Y-So that Z</a:t>
            </a:r>
          </a:p>
          <a:p>
            <a:r>
              <a:rPr lang="en-GB" dirty="0"/>
              <a:t>It is not a .txt file, but actually a .feature file.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3A496-4368-4703-868A-22ED61E5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Feature file</a:t>
            </a:r>
          </a:p>
        </p:txBody>
      </p:sp>
    </p:spTree>
    <p:extLst>
      <p:ext uri="{BB962C8B-B14F-4D97-AF65-F5344CB8AC3E}">
        <p14:creationId xmlns:p14="http://schemas.microsoft.com/office/powerpoint/2010/main" val="425044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Microsoft Office PowerPoint</Application>
  <PresentationFormat>Widescreen</PresentationFormat>
  <Paragraphs>113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 Theme</vt:lpstr>
      <vt:lpstr>Behaviour Driven Development (BDD)</vt:lpstr>
      <vt:lpstr>BDD - Definition</vt:lpstr>
      <vt:lpstr>Principles</vt:lpstr>
      <vt:lpstr>The Five Why’s</vt:lpstr>
      <vt:lpstr>Benefits of BDD</vt:lpstr>
      <vt:lpstr>BDD Tool</vt:lpstr>
      <vt:lpstr>Cucumber</vt:lpstr>
      <vt:lpstr>How it works</vt:lpstr>
      <vt:lpstr>Feature file</vt:lpstr>
      <vt:lpstr>Feature File</vt:lpstr>
      <vt:lpstr>Feature File</vt:lpstr>
      <vt:lpstr>Feature File</vt:lpstr>
      <vt:lpstr>Feature file example</vt:lpstr>
      <vt:lpstr>Feature file example - additional</vt:lpstr>
      <vt:lpstr>Feature File</vt:lpstr>
      <vt:lpstr>Step Definition File</vt:lpstr>
      <vt:lpstr>Cucumber and Step Definition Files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 Driven Development (BDD)</dc:title>
  <dc:creator>Chris Perrins</dc:creator>
  <cp:lastModifiedBy>Chris Perrins</cp:lastModifiedBy>
  <cp:revision>1</cp:revision>
  <dcterms:created xsi:type="dcterms:W3CDTF">2019-02-27T15:29:39Z</dcterms:created>
  <dcterms:modified xsi:type="dcterms:W3CDTF">2019-02-27T15:29:51Z</dcterms:modified>
</cp:coreProperties>
</file>