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70" r:id="rId5"/>
    <p:sldId id="272" r:id="rId6"/>
    <p:sldId id="259" r:id="rId7"/>
    <p:sldId id="262" r:id="rId8"/>
    <p:sldId id="267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7CBB8-7D11-41E3-840A-9EF567F862FE}" type="datetimeFigureOut">
              <a:rPr lang="es-ES" smtClean="0"/>
              <a:t>08/02/2018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5AEFB-13F5-44FB-A018-E312F3B3CE7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98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AA7F-E846-414E-B4F6-60269D1D02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nbviewer.jupyter.org/github/unpingco/Python-for-Signal-Processing/blob/master/Filtering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unpingco/Python-for-Signal-Processing/blob/master/Windowing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4" Type="http://schemas.openxmlformats.org/officeDocument/2006/relationships/hyperlink" Target="https://github.com/JHipolito/physics_course/blob/master/Convoluci%C3%B3n_Deconvoluci%C3%B3n_JavierHipolito.pdf" TargetMode="External"/><Relationship Id="rId9" Type="http://schemas.openxmlformats.org/officeDocument/2006/relationships/image" Target="../media/image2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akevdp.github.io/blog/2013/08/28/understanding-the-fft/" TargetMode="Externa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www.ni.com/white-paper/4844/es/" TargetMode="External"/><Relationship Id="rId4" Type="http://schemas.openxmlformats.org/officeDocument/2006/relationships/hyperlink" Target="https://scipy.github.io/devdocs/tutorial/fftpack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Time%E2%80%93frequency_analysis" TargetMode="External"/><Relationship Id="rId4" Type="http://schemas.openxmlformats.org/officeDocument/2006/relationships/hyperlink" Target="http://nbviewer.jupyter.org/github/unpingco/Python-for-Signal-Processing/blob/master/Sampling_Theorem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hyperlink" Target="http://nbviewer.jupyter.org/github/unpingco/Python-for-Signal-Processing/blob/master/Frequency_Resolu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Introduction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high-level</a:t>
            </a:r>
            <a:r>
              <a:rPr lang="es-ES" b="1" dirty="0" smtClean="0"/>
              <a:t> </a:t>
            </a:r>
            <a:r>
              <a:rPr lang="es-ES" b="1" dirty="0" err="1" smtClean="0"/>
              <a:t>scientific</a:t>
            </a:r>
            <a:r>
              <a:rPr lang="es-ES" b="1" dirty="0" smtClean="0"/>
              <a:t> </a:t>
            </a:r>
            <a:r>
              <a:rPr lang="es-ES" b="1" dirty="0" err="1" smtClean="0"/>
              <a:t>computing</a:t>
            </a:r>
            <a:r>
              <a:rPr lang="es-ES" b="1" dirty="0" smtClean="0"/>
              <a:t> </a:t>
            </a:r>
            <a:r>
              <a:rPr lang="es-ES" b="1" dirty="0" err="1" smtClean="0"/>
              <a:t>with</a:t>
            </a:r>
            <a:r>
              <a:rPr lang="es-ES" b="1" dirty="0" smtClean="0"/>
              <a:t> </a:t>
            </a:r>
            <a:r>
              <a:rPr lang="es-ES" b="1" dirty="0" err="1" smtClean="0"/>
              <a:t>Python</a:t>
            </a:r>
            <a:endParaRPr lang="es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762000"/>
          </a:xfr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4. SIGNAL PROCESSING</a:t>
            </a:r>
          </a:p>
        </p:txBody>
      </p:sp>
      <p:pic>
        <p:nvPicPr>
          <p:cNvPr id="4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3048000" y="4572000"/>
            <a:ext cx="2854037" cy="9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550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416390" y="4929554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FILTERING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2013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3</a:t>
            </a:r>
            <a:r>
              <a:rPr lang="es-ES" sz="2800" dirty="0" smtClean="0">
                <a:solidFill>
                  <a:srgbClr val="002060"/>
                </a:solidFill>
              </a:rPr>
              <a:t>. FILTERING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820" y="1603048"/>
            <a:ext cx="750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Preserving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signals</a:t>
            </a:r>
            <a:r>
              <a:rPr lang="es-ES" dirty="0" smtClean="0"/>
              <a:t> </a:t>
            </a:r>
            <a:r>
              <a:rPr lang="es-ES" dirty="0" err="1" smtClean="0"/>
              <a:t>while</a:t>
            </a:r>
            <a:r>
              <a:rPr lang="es-ES" dirty="0" smtClean="0"/>
              <a:t> </a:t>
            </a:r>
            <a:r>
              <a:rPr lang="es-ES" dirty="0" err="1" smtClean="0"/>
              <a:t>supressing</a:t>
            </a:r>
            <a:r>
              <a:rPr lang="es-ES" dirty="0" smtClean="0"/>
              <a:t> </a:t>
            </a:r>
            <a:r>
              <a:rPr lang="es-ES" dirty="0" err="1" smtClean="0"/>
              <a:t>others</a:t>
            </a:r>
            <a:r>
              <a:rPr lang="es-ES" dirty="0" smtClean="0"/>
              <a:t> -&gt;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191434"/>
            <a:ext cx="713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popular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finit</a:t>
            </a:r>
            <a:r>
              <a:rPr lang="es-ES" dirty="0" smtClean="0"/>
              <a:t> impulse responde (FIR) </a:t>
            </a:r>
            <a:r>
              <a:rPr lang="es-ES" dirty="0" err="1" smtClean="0"/>
              <a:t>filter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filter</a:t>
            </a:r>
            <a:r>
              <a:rPr lang="es-ES" dirty="0" smtClean="0"/>
              <a:t>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feedback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stops</a:t>
            </a:r>
            <a:r>
              <a:rPr lang="es-ES" dirty="0" smtClean="0"/>
              <a:t> </a:t>
            </a:r>
            <a:r>
              <a:rPr lang="es-ES" dirty="0" err="1" smtClean="0"/>
              <a:t>producing</a:t>
            </a:r>
            <a:r>
              <a:rPr lang="es-ES" dirty="0" smtClean="0"/>
              <a:t> output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input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2464"/>
            <a:ext cx="1724329" cy="72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39" y="3973521"/>
            <a:ext cx="2401161" cy="44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2965797"/>
            <a:ext cx="8121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Signal</a:t>
            </a:r>
            <a:r>
              <a:rPr lang="es-ES" dirty="0" smtClean="0"/>
              <a:t> </a:t>
            </a:r>
            <a:r>
              <a:rPr lang="es-ES" dirty="0" err="1" smtClean="0"/>
              <a:t>transformation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moving</a:t>
            </a:r>
            <a:r>
              <a:rPr lang="es-ES" dirty="0" smtClean="0"/>
              <a:t> </a:t>
            </a:r>
            <a:r>
              <a:rPr lang="es-ES" dirty="0" err="1" smtClean="0"/>
              <a:t>averages</a:t>
            </a:r>
            <a:r>
              <a:rPr lang="es-ES" dirty="0" smtClean="0"/>
              <a:t>. M -1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r>
              <a:rPr lang="es-ES" dirty="0" smtClean="0"/>
              <a:t> and</a:t>
            </a:r>
          </a:p>
          <a:p>
            <a:r>
              <a:rPr lang="es-ES" dirty="0" smtClean="0"/>
              <a:t>M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coefficients</a:t>
            </a:r>
            <a:r>
              <a:rPr lang="es-ES" dirty="0" smtClean="0"/>
              <a:t>. 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65765" y="4197357"/>
            <a:ext cx="904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5765" y="382802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Example</a:t>
            </a:r>
            <a:endParaRPr lang="es-E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612128"/>
            <a:ext cx="2743333" cy="26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3"/>
          </p:cNvPr>
          <p:cNvSpPr/>
          <p:nvPr/>
        </p:nvSpPr>
        <p:spPr>
          <a:xfrm>
            <a:off x="3670158" y="5287108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WINDOWING</a:t>
            </a:r>
            <a:endParaRPr lang="es-ES" dirty="0"/>
          </a:p>
        </p:txBody>
      </p:sp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63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2585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4</a:t>
            </a:r>
            <a:r>
              <a:rPr lang="es-ES" sz="2800" dirty="0" smtClean="0">
                <a:solidFill>
                  <a:srgbClr val="002060"/>
                </a:solidFill>
              </a:rPr>
              <a:t>. WINDOWING </a:t>
            </a:r>
            <a:endParaRPr lang="es-ES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s://upload.wikimedia.org/wikipedia/commons/f/f6/Spectral_leakage_from_a_sinusoid_and_rectangular_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380408"/>
            <a:ext cx="3511107" cy="28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05" y="1664157"/>
            <a:ext cx="2280095" cy="2280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4" y="1784578"/>
            <a:ext cx="2896665" cy="20392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3367" y="4290398"/>
            <a:ext cx="755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Frequency</a:t>
            </a:r>
            <a:r>
              <a:rPr lang="es-ES" dirty="0" smtClean="0"/>
              <a:t> response can be </a:t>
            </a:r>
            <a:r>
              <a:rPr lang="es-ES" dirty="0" err="1" smtClean="0"/>
              <a:t>formed</a:t>
            </a:r>
            <a:r>
              <a:rPr lang="es-ES" dirty="0" smtClean="0"/>
              <a:t> of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signals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amplitudes</a:t>
            </a:r>
          </a:p>
          <a:p>
            <a:r>
              <a:rPr lang="es-ES" dirty="0" err="1" smtClean="0"/>
              <a:t>Mitigates</a:t>
            </a:r>
            <a:r>
              <a:rPr lang="es-ES" dirty="0" smtClean="0"/>
              <a:t> </a:t>
            </a:r>
            <a:r>
              <a:rPr lang="es-ES" dirty="0" err="1" smtClean="0"/>
              <a:t>spectral</a:t>
            </a:r>
            <a:r>
              <a:rPr lang="es-ES" dirty="0" smtClean="0"/>
              <a:t> </a:t>
            </a:r>
            <a:r>
              <a:rPr lang="es-ES" dirty="0" err="1" smtClean="0"/>
              <a:t>leakeage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0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63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4545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5</a:t>
            </a:r>
            <a:r>
              <a:rPr lang="es-ES" sz="2800" dirty="0" smtClean="0">
                <a:solidFill>
                  <a:srgbClr val="002060"/>
                </a:solidFill>
              </a:rPr>
              <a:t>. CONVOLUTION OF SIGNALS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2" name="AutoShape 2" descr="Resultado de imagen de adobe"/>
          <p:cNvSpPr>
            <a:spLocks noChangeAspect="1" noChangeArrowheads="1"/>
          </p:cNvSpPr>
          <p:nvPr/>
        </p:nvSpPr>
        <p:spPr bwMode="auto">
          <a:xfrm>
            <a:off x="155575" y="-1790700"/>
            <a:ext cx="38385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5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547"/>
            <a:ext cx="1600200" cy="156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17" y="3124200"/>
            <a:ext cx="28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convolution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61" y="1676400"/>
            <a:ext cx="3733800" cy="189547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24" y="3948112"/>
            <a:ext cx="538015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36" y="3576121"/>
            <a:ext cx="2381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3733800"/>
            <a:ext cx="3705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63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5080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6. STUDY YOUR OWN AUDIO FILE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2" name="AutoShape 2" descr="Resultado de imagen de recorder button"/>
          <p:cNvSpPr>
            <a:spLocks noChangeAspect="1" noChangeArrowheads="1"/>
          </p:cNvSpPr>
          <p:nvPr/>
        </p:nvSpPr>
        <p:spPr bwMode="auto">
          <a:xfrm>
            <a:off x="155575" y="-1508125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3" y="1905000"/>
            <a:ext cx="2681149" cy="22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8030" y="2209800"/>
            <a:ext cx="4890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http://myinspirationinformation.com/uncategorized/audio-signals-in-python/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9514" y="3276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http://www.microsiervos.com/archivo/musica/gran-experimento-calidad-mp3.html</a:t>
            </a:r>
          </a:p>
        </p:txBody>
      </p:sp>
    </p:spTree>
    <p:extLst>
      <p:ext uri="{BB962C8B-B14F-4D97-AF65-F5344CB8AC3E}">
        <p14:creationId xmlns:p14="http://schemas.microsoft.com/office/powerpoint/2010/main" val="34579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801091"/>
            <a:ext cx="436209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Fast</a:t>
            </a:r>
            <a:r>
              <a:rPr lang="es-ES" sz="2400" dirty="0" smtClean="0">
                <a:solidFill>
                  <a:srgbClr val="002060"/>
                </a:solidFill>
              </a:rPr>
              <a:t> Fourier </a:t>
            </a:r>
            <a:r>
              <a:rPr lang="es-ES" sz="2400" dirty="0" err="1" smtClean="0">
                <a:solidFill>
                  <a:srgbClr val="002060"/>
                </a:solidFill>
              </a:rPr>
              <a:t>Transform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Theoretical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background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Scipy</a:t>
            </a:r>
            <a:endParaRPr lang="es-ES" sz="2400" dirty="0" smtClean="0">
              <a:solidFill>
                <a:srgbClr val="002060"/>
              </a:solidFill>
            </a:endParaRPr>
          </a:p>
          <a:p>
            <a:pPr lvl="1"/>
            <a:endParaRPr lang="es-ES" sz="2400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Signal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processing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endParaRPr lang="es-ES" sz="2400" dirty="0">
              <a:solidFill>
                <a:srgbClr val="002060"/>
              </a:solidFill>
            </a:endParaRP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1.    </a:t>
            </a:r>
            <a:r>
              <a:rPr lang="es-ES" sz="2400" dirty="0" err="1" smtClean="0">
                <a:solidFill>
                  <a:srgbClr val="002060"/>
                </a:solidFill>
              </a:rPr>
              <a:t>Sampling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</a:p>
          <a:p>
            <a:pPr marL="914400" lvl="1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Frequency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resolution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Filtering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Windowing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Convolution</a:t>
            </a:r>
            <a:r>
              <a:rPr lang="es-ES" sz="2400" dirty="0" smtClean="0">
                <a:solidFill>
                  <a:srgbClr val="002060"/>
                </a:solidFill>
              </a:rPr>
              <a:t> of </a:t>
            </a:r>
            <a:r>
              <a:rPr lang="es-ES" sz="2400" dirty="0" err="1" smtClean="0">
                <a:solidFill>
                  <a:srgbClr val="002060"/>
                </a:solidFill>
              </a:rPr>
              <a:t>signals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914400" lvl="1" indent="-457200">
              <a:buAutoNum type="arabicPeriod" startAt="2"/>
            </a:pPr>
            <a:r>
              <a:rPr lang="es-ES" sz="2400" dirty="0" err="1" smtClean="0">
                <a:solidFill>
                  <a:srgbClr val="002060"/>
                </a:solidFill>
              </a:rPr>
              <a:t>Study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your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own</a:t>
            </a:r>
            <a:r>
              <a:rPr lang="es-ES" sz="2400" dirty="0" smtClean="0">
                <a:solidFill>
                  <a:srgbClr val="002060"/>
                </a:solidFill>
              </a:rPr>
              <a:t> audio file </a:t>
            </a:r>
          </a:p>
        </p:txBody>
      </p:sp>
    </p:spTree>
    <p:extLst>
      <p:ext uri="{BB962C8B-B14F-4D97-AF65-F5344CB8AC3E}">
        <p14:creationId xmlns:p14="http://schemas.microsoft.com/office/powerpoint/2010/main" val="3698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680" y="96633"/>
            <a:ext cx="3304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dirty="0" smtClean="0">
                <a:solidFill>
                  <a:srgbClr val="002060"/>
                </a:solidFill>
              </a:rPr>
              <a:t>FOURIER TRANSFORM 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1.     THEORETICAL </a:t>
            </a:r>
            <a:r>
              <a:rPr lang="es-ES" dirty="0" smtClean="0">
                <a:solidFill>
                  <a:srgbClr val="002060"/>
                </a:solidFill>
              </a:rPr>
              <a:t>BACKGROUND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76822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1029" name="Picture 5" descr="http://engineering.electrical-equipment.org/wp-content/uploads/2014/06/Laplace-Transform-of-Elementary-Function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199"/>
            <a:ext cx="451555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5562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See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rotations</a:t>
            </a:r>
            <a:r>
              <a:rPr lang="es-ES" dirty="0" smtClean="0">
                <a:solidFill>
                  <a:srgbClr val="FF0000"/>
                </a:solidFill>
              </a:rPr>
              <a:t> and light </a:t>
            </a:r>
            <a:r>
              <a:rPr lang="es-ES" dirty="0" err="1" smtClean="0">
                <a:solidFill>
                  <a:srgbClr val="FF0000"/>
                </a:solidFill>
              </a:rPr>
              <a:t>interpretation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41" y="958334"/>
            <a:ext cx="3047295" cy="81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7600" y="2039033"/>
            <a:ext cx="30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SIGNAL BANDWITH ANALISYS </a:t>
            </a:r>
            <a:endParaRPr lang="es-ES" dirty="0"/>
          </a:p>
        </p:txBody>
      </p:sp>
      <p:pic>
        <p:nvPicPr>
          <p:cNvPr id="1033" name="Picture 9" descr="https://upload.wikimedia.org/wikipedia/commons/thumb/6/6b/Bandwidth_2.svg/600px-Bandwidth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00" y="2819400"/>
            <a:ext cx="2562999" cy="17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e/ed/Ideal_feedback_model.svg/200px-Ideal_feedback_mode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99" y="5541406"/>
            <a:ext cx="19050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11101" y="4953000"/>
            <a:ext cx="176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- </a:t>
            </a:r>
            <a:r>
              <a:rPr lang="es-ES" dirty="0" smtClean="0"/>
              <a:t>MAKES SIMPLE </a:t>
            </a:r>
            <a:endParaRPr lang="es-ES" dirty="0"/>
          </a:p>
        </p:txBody>
      </p:sp>
      <p:sp>
        <p:nvSpPr>
          <p:cNvPr id="28" name="Rectangle 27"/>
          <p:cNvSpPr/>
          <p:nvPr/>
        </p:nvSpPr>
        <p:spPr>
          <a:xfrm>
            <a:off x="898776" y="1012758"/>
            <a:ext cx="1290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4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680" y="96633"/>
            <a:ext cx="3357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dirty="0" smtClean="0">
                <a:solidFill>
                  <a:srgbClr val="002060"/>
                </a:solidFill>
              </a:rPr>
              <a:t>FOURIER TRANSFORM 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1.      THEORETICAL </a:t>
            </a:r>
            <a:r>
              <a:rPr lang="es-ES" dirty="0" smtClean="0">
                <a:solidFill>
                  <a:srgbClr val="002060"/>
                </a:solidFill>
              </a:rPr>
              <a:t>BACKGROUND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58" y="1143000"/>
            <a:ext cx="420671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9025"/>
            <a:ext cx="3505200" cy="245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958334"/>
            <a:ext cx="18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What</a:t>
            </a:r>
            <a:r>
              <a:rPr lang="es-ES" dirty="0" smtClean="0"/>
              <a:t> produces?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4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680" y="96633"/>
            <a:ext cx="3304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dirty="0" smtClean="0">
                <a:solidFill>
                  <a:srgbClr val="002060"/>
                </a:solidFill>
              </a:rPr>
              <a:t>FOURIER TRANSFORM 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1.     THEORETICAL </a:t>
            </a:r>
            <a:r>
              <a:rPr lang="es-ES" dirty="0" smtClean="0">
                <a:solidFill>
                  <a:srgbClr val="002060"/>
                </a:solidFill>
              </a:rPr>
              <a:t>BACKGROUND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58334"/>
            <a:ext cx="215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Vs Laplace </a:t>
            </a:r>
            <a:r>
              <a:rPr lang="es-ES" dirty="0" err="1" smtClean="0"/>
              <a:t>Transform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34" y="742964"/>
            <a:ext cx="27432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FAST FOURIER TRANSFORM</a:t>
            </a:r>
            <a:endParaRPr lang="es-ES" sz="2800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" y="1143000"/>
            <a:ext cx="28575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182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COOLEY AND JONH TUKEY ALGORITHM</a:t>
            </a:r>
            <a:endParaRPr lang="es-ES" dirty="0"/>
          </a:p>
        </p:txBody>
      </p:sp>
      <p:sp>
        <p:nvSpPr>
          <p:cNvPr id="9" name="Rectangle 8">
            <a:hlinkClick r:id="rId5"/>
          </p:cNvPr>
          <p:cNvSpPr/>
          <p:nvPr/>
        </p:nvSpPr>
        <p:spPr>
          <a:xfrm>
            <a:off x="4911969" y="4953000"/>
            <a:ext cx="2286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UNDERSTANDING THE FFT ALGORITHM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3695700" y="3013502"/>
            <a:ext cx="5334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Discrete</a:t>
            </a:r>
            <a:r>
              <a:rPr lang="es-ES" sz="2400" dirty="0" smtClean="0">
                <a:solidFill>
                  <a:srgbClr val="002060"/>
                </a:solidFill>
              </a:rPr>
              <a:t> Fourier </a:t>
            </a:r>
            <a:r>
              <a:rPr lang="es-ES" sz="2400" dirty="0" err="1" smtClean="0">
                <a:solidFill>
                  <a:srgbClr val="002060"/>
                </a:solidFill>
              </a:rPr>
              <a:t>Transform</a:t>
            </a:r>
            <a:endParaRPr lang="es-ES" sz="24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Exploit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symmetries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Create</a:t>
            </a:r>
            <a:r>
              <a:rPr lang="es-ES" sz="2400" dirty="0" smtClean="0">
                <a:solidFill>
                  <a:srgbClr val="002060"/>
                </a:solidFill>
              </a:rPr>
              <a:t> FFT </a:t>
            </a:r>
            <a:r>
              <a:rPr lang="es-ES" sz="2400" dirty="0" err="1" smtClean="0">
                <a:solidFill>
                  <a:srgbClr val="002060"/>
                </a:solidFill>
              </a:rPr>
              <a:t>numpy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function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s-ES" sz="2400" dirty="0" err="1" smtClean="0">
                <a:solidFill>
                  <a:srgbClr val="002060"/>
                </a:solidFill>
              </a:rPr>
              <a:t>Create</a:t>
            </a:r>
            <a:r>
              <a:rPr lang="es-ES" sz="2400" dirty="0" smtClean="0">
                <a:solidFill>
                  <a:srgbClr val="002060"/>
                </a:solidFill>
              </a:rPr>
              <a:t> FFT </a:t>
            </a:r>
            <a:r>
              <a:rPr lang="es-ES" sz="2400" dirty="0" err="1" smtClean="0">
                <a:solidFill>
                  <a:srgbClr val="002060"/>
                </a:solidFill>
              </a:rPr>
              <a:t>numpy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vectorized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function</a:t>
            </a:r>
            <a:endParaRPr lang="es-E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FAST FOURIER TRANSFORM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132991" y="4929554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SCIPY FFT 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2860431" y="4161664"/>
            <a:ext cx="3159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>
                <a:solidFill>
                  <a:srgbClr val="002060"/>
                </a:solidFill>
              </a:rPr>
              <a:t>See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scipy</a:t>
            </a:r>
            <a:r>
              <a:rPr lang="es-ES" sz="2400" dirty="0" smtClean="0">
                <a:solidFill>
                  <a:srgbClr val="002060"/>
                </a:solidFill>
              </a:rPr>
              <a:t> FFT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1508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  SCIPY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0184" y="1363290"/>
            <a:ext cx="5011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 of 2 sin </a:t>
            </a:r>
            <a:r>
              <a:rPr lang="es-ES" dirty="0" err="1" smtClean="0"/>
              <a:t>functions</a:t>
            </a:r>
            <a:r>
              <a:rPr lang="es-ES" dirty="0" smtClean="0"/>
              <a:t> -&gt; </a:t>
            </a:r>
            <a:r>
              <a:rPr lang="es-ES" dirty="0" err="1" smtClean="0"/>
              <a:t>Frequency</a:t>
            </a:r>
            <a:r>
              <a:rPr lang="es-ES" dirty="0" smtClean="0"/>
              <a:t> response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2037529" y="5791200"/>
            <a:ext cx="428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http://www.ni.com/white-paper/4844/es/#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1" y="5934835"/>
            <a:ext cx="16763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8664" y="5539154"/>
            <a:ext cx="286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CLICK</a:t>
            </a:r>
          </a:p>
          <a:p>
            <a:endParaRPr lang="es-ES" dirty="0"/>
          </a:p>
          <a:p>
            <a:r>
              <a:rPr lang="es-ES" dirty="0" smtClean="0"/>
              <a:t>THEORETICAL BACKGROUND</a:t>
            </a:r>
            <a:endParaRPr lang="es-E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9" y="1913676"/>
            <a:ext cx="3218342" cy="224798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62600" y="303767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68038" y="2853004"/>
            <a:ext cx="228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Frequency</a:t>
            </a:r>
            <a:r>
              <a:rPr lang="es-ES" dirty="0" smtClean="0"/>
              <a:t> response?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63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352800" y="4929554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SAMPLING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2609219" y="4275291"/>
            <a:ext cx="3680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>
                <a:solidFill>
                  <a:srgbClr val="002060"/>
                </a:solidFill>
              </a:rPr>
              <a:t>See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examples</a:t>
            </a:r>
            <a:r>
              <a:rPr lang="es-ES" sz="2400" dirty="0" smtClean="0">
                <a:solidFill>
                  <a:srgbClr val="002060"/>
                </a:solidFill>
              </a:rPr>
              <a:t> </a:t>
            </a:r>
            <a:r>
              <a:rPr lang="es-ES" sz="2400" dirty="0" err="1" smtClean="0">
                <a:solidFill>
                  <a:srgbClr val="002060"/>
                </a:solidFill>
              </a:rPr>
              <a:t>scipy</a:t>
            </a:r>
            <a:r>
              <a:rPr lang="es-ES" sz="2400" dirty="0" smtClean="0">
                <a:solidFill>
                  <a:srgbClr val="002060"/>
                </a:solidFill>
              </a:rPr>
              <a:t> FFT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220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 smtClean="0">
                <a:solidFill>
                  <a:srgbClr val="002060"/>
                </a:solidFill>
              </a:rPr>
              <a:t>SAMPLING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057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hlinkClick r:id="rId5"/>
              </a:rPr>
              <a:t>https://en.wikipedia.org/wiki/Time%E2%80%93frequency_analysis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2427627" y="1394043"/>
            <a:ext cx="53039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Nyquist–Shannon </a:t>
            </a:r>
            <a:r>
              <a:rPr lang="es-ES" b="1" dirty="0" err="1"/>
              <a:t>sampling</a:t>
            </a:r>
            <a:r>
              <a:rPr lang="es-ES" b="1" dirty="0"/>
              <a:t> </a:t>
            </a:r>
            <a:r>
              <a:rPr lang="es-ES" b="1" dirty="0" err="1" smtClean="0"/>
              <a:t>theorem</a:t>
            </a:r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Continuos </a:t>
            </a:r>
            <a:r>
              <a:rPr lang="es-ES" b="1" dirty="0" err="1" smtClean="0"/>
              <a:t>function</a:t>
            </a:r>
            <a:r>
              <a:rPr lang="es-ES" b="1" dirty="0" smtClean="0"/>
              <a:t> -&gt; SAMPLING -&gt; </a:t>
            </a:r>
            <a:r>
              <a:rPr lang="es-ES" b="1" dirty="0" err="1" smtClean="0"/>
              <a:t>Discrete</a:t>
            </a:r>
            <a:r>
              <a:rPr lang="es-ES" b="1" dirty="0" smtClean="0"/>
              <a:t> </a:t>
            </a:r>
            <a:r>
              <a:rPr lang="es-ES" b="1" dirty="0" err="1" smtClean="0"/>
              <a:t>function</a:t>
            </a:r>
            <a:r>
              <a:rPr lang="es-ES" b="1" dirty="0" smtClean="0"/>
              <a:t>.</a:t>
            </a:r>
          </a:p>
          <a:p>
            <a:endParaRPr lang="es-ES" b="1" dirty="0"/>
          </a:p>
          <a:p>
            <a:r>
              <a:rPr lang="es-ES" b="1" dirty="0" smtClean="0"/>
              <a:t>¿</a:t>
            </a:r>
            <a:r>
              <a:rPr lang="es-ES" b="1" dirty="0" err="1" smtClean="0"/>
              <a:t>Why</a:t>
            </a:r>
            <a:r>
              <a:rPr lang="es-ES" b="1" dirty="0" smtClean="0"/>
              <a:t>? </a:t>
            </a:r>
            <a:r>
              <a:rPr lang="es-ES" b="1" dirty="0" err="1" smtClean="0"/>
              <a:t>Computer</a:t>
            </a:r>
            <a:r>
              <a:rPr lang="es-ES" b="1" dirty="0" smtClean="0"/>
              <a:t> </a:t>
            </a:r>
            <a:r>
              <a:rPr lang="es-ES" b="1" dirty="0" err="1" smtClean="0"/>
              <a:t>needs</a:t>
            </a:r>
            <a:r>
              <a:rPr lang="es-ES" b="1" dirty="0" smtClean="0"/>
              <a:t>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information</a:t>
            </a:r>
            <a:r>
              <a:rPr lang="es-ES" b="1" dirty="0" smtClean="0"/>
              <a:t>.</a:t>
            </a:r>
            <a:endParaRPr lang="es-E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8415" y="2877233"/>
            <a:ext cx="877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Stablishes</a:t>
            </a:r>
            <a:r>
              <a:rPr lang="es-ES" dirty="0" smtClean="0"/>
              <a:t> </a:t>
            </a:r>
            <a:r>
              <a:rPr lang="es-ES" dirty="0" err="1" smtClean="0"/>
              <a:t>sufficient</a:t>
            </a:r>
            <a:r>
              <a:rPr lang="es-ES" dirty="0" smtClean="0"/>
              <a:t> </a:t>
            </a:r>
            <a:r>
              <a:rPr lang="es-ES" dirty="0" err="1" smtClean="0"/>
              <a:t>condition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sample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calpure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of a </a:t>
            </a:r>
            <a:r>
              <a:rPr lang="es-ES" dirty="0" err="1" smtClean="0"/>
              <a:t>finite</a:t>
            </a:r>
            <a:r>
              <a:rPr lang="es-ES" dirty="0" smtClean="0"/>
              <a:t> </a:t>
            </a:r>
            <a:r>
              <a:rPr lang="es-ES" dirty="0" err="1" smtClean="0"/>
              <a:t>bandwith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3643" y="3529426"/>
                <a:ext cx="944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/>
                      </a:rPr>
                      <m:t>T</m:t>
                    </m:r>
                    <m:r>
                      <a:rPr lang="es-ES" b="0" i="0" smtClean="0">
                        <a:latin typeface="Cambria Math"/>
                      </a:rPr>
                      <m:t>≥2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B</m:t>
                    </m:r>
                  </m:oMath>
                </a14:m>
                <a:endParaRPr lang="es-ES" b="0" dirty="0" smtClean="0"/>
              </a:p>
              <a:p>
                <a:endParaRPr lang="es-ES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43" y="3529426"/>
                <a:ext cx="944489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5806" t="-3311" r="-10323" b="-99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8415" y="4182959"/>
            <a:ext cx="180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 = </a:t>
            </a:r>
            <a:r>
              <a:rPr lang="es-ES" dirty="0" err="1" smtClean="0"/>
              <a:t>Sampling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 smtClean="0"/>
          </a:p>
          <a:p>
            <a:r>
              <a:rPr lang="es-ES" dirty="0" smtClean="0"/>
              <a:t>B = </a:t>
            </a:r>
            <a:r>
              <a:rPr lang="es-ES" dirty="0" err="1" smtClean="0"/>
              <a:t>Bandwith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44" y="3347721"/>
            <a:ext cx="3207014" cy="198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de Cachem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39047" r="19068" b="35415"/>
          <a:stretch/>
        </p:blipFill>
        <p:spPr bwMode="auto">
          <a:xfrm>
            <a:off x="6324600" y="457200"/>
            <a:ext cx="2473037" cy="8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Daniel </a:t>
            </a:r>
            <a:r>
              <a:rPr lang="en-US" dirty="0" err="1" smtClean="0">
                <a:solidFill>
                  <a:schemeClr val="tx1"/>
                </a:solidFill>
              </a:rPr>
              <a:t>Vázquez</a:t>
            </a:r>
            <a:r>
              <a:rPr lang="en-US" dirty="0" smtClean="0">
                <a:solidFill>
                  <a:schemeClr val="tx1"/>
                </a:solidFill>
              </a:rPr>
              <a:t> and Javier Hipólito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4217"/>
            <a:ext cx="363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2. SIGNAL PROCESSING 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946445" y="5320146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resolution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1015149" y="657869"/>
            <a:ext cx="4274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2</a:t>
            </a:r>
            <a:r>
              <a:rPr lang="es-ES" sz="2800" dirty="0" smtClean="0">
                <a:solidFill>
                  <a:srgbClr val="002060"/>
                </a:solidFill>
              </a:rPr>
              <a:t>. FREQUENCY RESOLUTION</a:t>
            </a:r>
            <a:endParaRPr lang="es-ES" sz="28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" y="1447800"/>
            <a:ext cx="5562600" cy="3352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52" y="1447800"/>
            <a:ext cx="3988496" cy="3352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5181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appropiate</a:t>
            </a:r>
            <a:r>
              <a:rPr lang="es-ES" dirty="0" smtClean="0"/>
              <a:t> time </a:t>
            </a:r>
            <a:r>
              <a:rPr lang="es-ES" dirty="0" err="1" smtClean="0"/>
              <a:t>sampling</a:t>
            </a:r>
            <a:r>
              <a:rPr lang="es-ES" dirty="0" smtClean="0"/>
              <a:t> </a:t>
            </a:r>
            <a:r>
              <a:rPr lang="es-ES" dirty="0" err="1" smtClean="0"/>
              <a:t>increasing</a:t>
            </a:r>
            <a:r>
              <a:rPr lang="es-ES" dirty="0" smtClean="0"/>
              <a:t> DFT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 smtClean="0"/>
              <a:t>!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0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413</Words>
  <Application>Microsoft Office PowerPoint</Application>
  <PresentationFormat>On-screen Show (4:3)</PresentationFormat>
  <Paragraphs>110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high-level scientific computing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Hipólito Marsal</dc:creator>
  <cp:lastModifiedBy>Javier Hipólito Marsal</cp:lastModifiedBy>
  <cp:revision>64</cp:revision>
  <dcterms:created xsi:type="dcterms:W3CDTF">2006-08-16T00:00:00Z</dcterms:created>
  <dcterms:modified xsi:type="dcterms:W3CDTF">2018-02-08T07:25:46Z</dcterms:modified>
</cp:coreProperties>
</file>