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3403-D399-452F-ABEB-1F65B4EFE68C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AA7F-E846-414E-B4F6-60269D1D02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79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187E-69C3-4AEC-961E-16063A06CA01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EF31-16F5-4C9C-B5CC-B8CEA079D3E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ED75-841D-40E4-A1DE-99B1AC50A6C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A051-F2B4-41B3-ADC0-3821E6163370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D3A2-0BB2-40D9-818F-0CA5A7E831AB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D273-314C-419A-9428-1CDDF18D2EF0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102-2CFE-4892-866F-3B3F2284A7AA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4B7E-644A-4928-9253-B0BE0A2A7D9F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943A-D1EA-4FFC-8907-C29217ECF03D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246D-431E-498C-BB7A-570F92026048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2617-DACC-4A01-B01F-5BE4BA50CB49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D1B-3005-4820-8895-E4BF1B5FE0C6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astropy.org/en/stable/generated/examples/coordinates/plot_obs-planning.html#sphx-glr-generated-examples-coordinates-plot-obs-planning-py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Introduction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high-level</a:t>
            </a:r>
            <a:r>
              <a:rPr lang="es-ES" b="1" dirty="0" smtClean="0"/>
              <a:t> </a:t>
            </a:r>
            <a:r>
              <a:rPr lang="es-ES" b="1" dirty="0" err="1" smtClean="0"/>
              <a:t>scientific</a:t>
            </a:r>
            <a:r>
              <a:rPr lang="es-ES" b="1" dirty="0" smtClean="0"/>
              <a:t> </a:t>
            </a:r>
            <a:r>
              <a:rPr lang="es-ES" b="1" dirty="0" err="1" smtClean="0"/>
              <a:t>computing</a:t>
            </a:r>
            <a:r>
              <a:rPr lang="es-ES" b="1" dirty="0" smtClean="0"/>
              <a:t> </a:t>
            </a:r>
            <a:r>
              <a:rPr lang="es-ES" b="1" dirty="0" err="1" smtClean="0"/>
              <a:t>with</a:t>
            </a:r>
            <a:r>
              <a:rPr lang="es-ES" b="1" dirty="0" smtClean="0"/>
              <a:t> </a:t>
            </a:r>
            <a:r>
              <a:rPr lang="es-ES" b="1" dirty="0" err="1" smtClean="0"/>
              <a:t>Python</a:t>
            </a:r>
            <a:endParaRPr lang="es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219200"/>
          </a:xfr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eriod"/>
            </a:pPr>
            <a:r>
              <a:rPr lang="es-ES" dirty="0" smtClean="0">
                <a:solidFill>
                  <a:srgbClr val="002060"/>
                </a:solidFill>
              </a:rPr>
              <a:t>INTRODUCTION: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Scikit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AND </a:t>
            </a:r>
            <a:r>
              <a:rPr lang="es-ES" dirty="0" err="1" smtClean="0">
                <a:solidFill>
                  <a:srgbClr val="002060"/>
                </a:solidFill>
              </a:rPr>
              <a:t>AstroPy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4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3048000" y="4572000"/>
            <a:ext cx="2854037" cy="9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801091"/>
            <a:ext cx="72464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sz="2400" dirty="0" smtClean="0">
                <a:solidFill>
                  <a:srgbClr val="002060"/>
                </a:solidFill>
              </a:rPr>
              <a:t>SCIKIT</a:t>
            </a:r>
          </a:p>
          <a:p>
            <a:pPr marL="800100" lvl="1" indent="-342900">
              <a:buAutoNum type="arabicPeriod"/>
            </a:pPr>
            <a:r>
              <a:rPr lang="es-ES" sz="2400" dirty="0" smtClean="0">
                <a:solidFill>
                  <a:srgbClr val="002060"/>
                </a:solidFill>
              </a:rPr>
              <a:t>¿</a:t>
            </a:r>
            <a:r>
              <a:rPr lang="es-ES" sz="2400" dirty="0" err="1" smtClean="0">
                <a:solidFill>
                  <a:srgbClr val="002060"/>
                </a:solidFill>
              </a:rPr>
              <a:t>What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is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Scikit</a:t>
            </a:r>
            <a:r>
              <a:rPr lang="es-ES" sz="2400" dirty="0" smtClean="0">
                <a:solidFill>
                  <a:srgbClr val="002060"/>
                </a:solidFill>
              </a:rPr>
              <a:t>? ¿</a:t>
            </a:r>
            <a:r>
              <a:rPr lang="es-ES" sz="2400" dirty="0" err="1" smtClean="0">
                <a:solidFill>
                  <a:srgbClr val="002060"/>
                </a:solidFill>
              </a:rPr>
              <a:t>Why</a:t>
            </a:r>
            <a:r>
              <a:rPr lang="es-ES" sz="2400" dirty="0" smtClean="0">
                <a:solidFill>
                  <a:srgbClr val="002060"/>
                </a:solidFill>
              </a:rPr>
              <a:t>  </a:t>
            </a:r>
            <a:r>
              <a:rPr lang="es-ES" sz="2400" dirty="0" err="1" smtClean="0">
                <a:solidFill>
                  <a:srgbClr val="002060"/>
                </a:solidFill>
              </a:rPr>
              <a:t>should</a:t>
            </a:r>
            <a:r>
              <a:rPr lang="es-ES" sz="2400" dirty="0" smtClean="0">
                <a:solidFill>
                  <a:srgbClr val="002060"/>
                </a:solidFill>
              </a:rPr>
              <a:t> I use </a:t>
            </a:r>
            <a:r>
              <a:rPr lang="es-ES" sz="2400" dirty="0" err="1" smtClean="0">
                <a:solidFill>
                  <a:srgbClr val="002060"/>
                </a:solidFill>
              </a:rPr>
              <a:t>it</a:t>
            </a:r>
            <a:r>
              <a:rPr lang="es-ES" sz="2400" dirty="0" smtClean="0">
                <a:solidFill>
                  <a:srgbClr val="002060"/>
                </a:solidFill>
              </a:rPr>
              <a:t>?</a:t>
            </a:r>
          </a:p>
          <a:p>
            <a:pPr marL="800100" lvl="1" indent="-342900">
              <a:buAutoNum type="arabicPeriod"/>
            </a:pPr>
            <a:r>
              <a:rPr lang="es-ES" sz="2400" dirty="0" smtClean="0">
                <a:solidFill>
                  <a:srgbClr val="002060"/>
                </a:solidFill>
              </a:rPr>
              <a:t>Machine </a:t>
            </a:r>
            <a:r>
              <a:rPr lang="es-ES" sz="2400" dirty="0" err="1" smtClean="0">
                <a:solidFill>
                  <a:srgbClr val="002060"/>
                </a:solidFill>
              </a:rPr>
              <a:t>learning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</a:p>
          <a:p>
            <a:pPr marL="800100" lvl="1" indent="-3429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Stimulus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: </a:t>
            </a:r>
            <a:r>
              <a:rPr lang="es-ES" sz="2400" dirty="0" err="1" smtClean="0">
                <a:solidFill>
                  <a:srgbClr val="002060"/>
                </a:solidFill>
              </a:rPr>
              <a:t>Decision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Tree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800100" lvl="1" indent="-3429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Stimulus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: </a:t>
            </a:r>
            <a:r>
              <a:rPr lang="es-ES" sz="2400" dirty="0" err="1" smtClean="0">
                <a:solidFill>
                  <a:srgbClr val="002060"/>
                </a:solidFill>
              </a:rPr>
              <a:t>Detection</a:t>
            </a:r>
            <a:r>
              <a:rPr lang="es-ES" sz="2400" dirty="0" smtClean="0">
                <a:solidFill>
                  <a:srgbClr val="002060"/>
                </a:solidFill>
              </a:rPr>
              <a:t> of </a:t>
            </a:r>
            <a:r>
              <a:rPr lang="es-ES" sz="2400" dirty="0" err="1" smtClean="0">
                <a:solidFill>
                  <a:srgbClr val="002060"/>
                </a:solidFill>
              </a:rPr>
              <a:t>contourns</a:t>
            </a:r>
            <a:endParaRPr lang="es-ES" sz="2400" dirty="0" smtClean="0">
              <a:solidFill>
                <a:srgbClr val="002060"/>
              </a:solidFill>
            </a:endParaRPr>
          </a:p>
          <a:p>
            <a:endParaRPr lang="es-ES" sz="2400" dirty="0" smtClean="0">
              <a:solidFill>
                <a:srgbClr val="002060"/>
              </a:solidFill>
            </a:endParaRPr>
          </a:p>
          <a:p>
            <a:r>
              <a:rPr lang="es-ES" sz="2400" dirty="0" smtClean="0">
                <a:solidFill>
                  <a:srgbClr val="002060"/>
                </a:solidFill>
              </a:rPr>
              <a:t>2. </a:t>
            </a:r>
            <a:r>
              <a:rPr lang="es-ES" sz="2400" dirty="0" err="1" smtClean="0">
                <a:solidFill>
                  <a:srgbClr val="002060"/>
                </a:solidFill>
              </a:rPr>
              <a:t>AstroPy</a:t>
            </a:r>
            <a:endParaRPr lang="es-ES" sz="2400" dirty="0" smtClean="0">
              <a:solidFill>
                <a:srgbClr val="002060"/>
              </a:solidFill>
            </a:endParaRPr>
          </a:p>
          <a:p>
            <a:r>
              <a:rPr lang="es-ES" sz="2400" dirty="0" smtClean="0">
                <a:solidFill>
                  <a:srgbClr val="002060"/>
                </a:solidFill>
              </a:rPr>
              <a:t>      1.  </a:t>
            </a:r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:  </a:t>
            </a:r>
            <a:r>
              <a:rPr lang="en-US" sz="2400" dirty="0">
                <a:solidFill>
                  <a:srgbClr val="002060"/>
                </a:solidFill>
              </a:rPr>
              <a:t>Determining and plotting 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             the </a:t>
            </a:r>
            <a:r>
              <a:rPr lang="en-US" sz="2400" dirty="0">
                <a:solidFill>
                  <a:srgbClr val="002060"/>
                </a:solidFill>
              </a:rPr>
              <a:t>altitude/azimuth of a celestial object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477" y="8037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s-ES" sz="2400" dirty="0">
                <a:solidFill>
                  <a:srgbClr val="002060"/>
                </a:solidFill>
              </a:rPr>
              <a:t>¿</a:t>
            </a:r>
            <a:r>
              <a:rPr lang="es-ES" sz="2400" dirty="0" err="1">
                <a:solidFill>
                  <a:srgbClr val="002060"/>
                </a:solidFill>
              </a:rPr>
              <a:t>What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is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Scikit</a:t>
            </a:r>
            <a:r>
              <a:rPr lang="es-ES" sz="2400" dirty="0">
                <a:solidFill>
                  <a:srgbClr val="002060"/>
                </a:solidFill>
              </a:rPr>
              <a:t>? ¿</a:t>
            </a:r>
            <a:r>
              <a:rPr lang="es-ES" sz="2400" dirty="0" err="1">
                <a:solidFill>
                  <a:srgbClr val="002060"/>
                </a:solidFill>
              </a:rPr>
              <a:t>Why</a:t>
            </a:r>
            <a:r>
              <a:rPr lang="es-ES" sz="2400" dirty="0">
                <a:solidFill>
                  <a:srgbClr val="002060"/>
                </a:solidFill>
              </a:rPr>
              <a:t>  </a:t>
            </a:r>
            <a:r>
              <a:rPr lang="es-ES" sz="2400" dirty="0" err="1">
                <a:solidFill>
                  <a:srgbClr val="002060"/>
                </a:solidFill>
              </a:rPr>
              <a:t>should</a:t>
            </a:r>
            <a:r>
              <a:rPr lang="es-ES" sz="2400" dirty="0">
                <a:solidFill>
                  <a:srgbClr val="002060"/>
                </a:solidFill>
              </a:rPr>
              <a:t> I use </a:t>
            </a:r>
            <a:r>
              <a:rPr lang="es-ES" sz="2400" dirty="0" err="1">
                <a:solidFill>
                  <a:srgbClr val="002060"/>
                </a:solidFill>
              </a:rPr>
              <a:t>it</a:t>
            </a:r>
            <a:r>
              <a:rPr lang="es-ES" sz="24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SCIKIT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521527"/>
            <a:ext cx="78145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Machine </a:t>
            </a:r>
            <a:r>
              <a:rPr lang="es-ES" sz="2400" dirty="0" err="1" smtClean="0">
                <a:solidFill>
                  <a:srgbClr val="002060"/>
                </a:solidFill>
              </a:rPr>
              <a:t>learning</a:t>
            </a:r>
            <a:r>
              <a:rPr lang="es-ES" sz="2400" dirty="0" smtClean="0">
                <a:solidFill>
                  <a:srgbClr val="002060"/>
                </a:solidFill>
              </a:rPr>
              <a:t> and </a:t>
            </a:r>
            <a:r>
              <a:rPr lang="es-ES" sz="2400" dirty="0" err="1" smtClean="0">
                <a:solidFill>
                  <a:srgbClr val="002060"/>
                </a:solidFill>
              </a:rPr>
              <a:t>image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Python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library</a:t>
            </a:r>
            <a:endParaRPr lang="es-ES" sz="2400" dirty="0" smtClean="0">
              <a:solidFill>
                <a:srgbClr val="002060"/>
              </a:solidFill>
            </a:endParaRPr>
          </a:p>
          <a:p>
            <a:endParaRPr lang="es-ES" sz="2400" dirty="0" smtClean="0">
              <a:solidFill>
                <a:srgbClr val="002060"/>
              </a:solidFill>
            </a:endParaRPr>
          </a:p>
          <a:p>
            <a:r>
              <a:rPr lang="es-ES" sz="2400" dirty="0" err="1" smtClean="0">
                <a:solidFill>
                  <a:srgbClr val="002060"/>
                </a:solidFill>
              </a:rPr>
              <a:t>Includes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several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functions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easy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to</a:t>
            </a:r>
            <a:r>
              <a:rPr lang="es-ES" sz="2400" dirty="0" smtClean="0">
                <a:solidFill>
                  <a:srgbClr val="002060"/>
                </a:solidFill>
              </a:rPr>
              <a:t> use </a:t>
            </a:r>
            <a:r>
              <a:rPr lang="es-ES" sz="2400" dirty="0" err="1" smtClean="0">
                <a:solidFill>
                  <a:srgbClr val="002060"/>
                </a:solidFill>
              </a:rPr>
              <a:t>for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several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applications</a:t>
            </a:r>
            <a:endParaRPr lang="es-ES" sz="2400" dirty="0" smtClean="0">
              <a:solidFill>
                <a:srgbClr val="002060"/>
              </a:solidFill>
            </a:endParaRPr>
          </a:p>
          <a:p>
            <a:endParaRPr lang="es-ES" sz="2400" dirty="0">
              <a:solidFill>
                <a:srgbClr val="002060"/>
              </a:solidFill>
            </a:endParaRPr>
          </a:p>
          <a:p>
            <a:r>
              <a:rPr lang="es-ES" sz="2400" dirty="0" err="1" smtClean="0">
                <a:solidFill>
                  <a:srgbClr val="002060"/>
                </a:solidFill>
              </a:rPr>
              <a:t>Interoperates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with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other</a:t>
            </a:r>
            <a:r>
              <a:rPr lang="es-ES" sz="2400" dirty="0" smtClean="0">
                <a:solidFill>
                  <a:srgbClr val="002060"/>
                </a:solidFill>
              </a:rPr>
              <a:t>  </a:t>
            </a:r>
            <a:r>
              <a:rPr lang="es-ES" sz="2400" dirty="0" err="1" smtClean="0">
                <a:solidFill>
                  <a:srgbClr val="002060"/>
                </a:solidFill>
              </a:rPr>
              <a:t>scientific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libraries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587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477" y="8037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2. Machine </a:t>
            </a:r>
            <a:r>
              <a:rPr lang="es-ES" sz="2400" dirty="0" err="1" smtClean="0">
                <a:solidFill>
                  <a:srgbClr val="002060"/>
                </a:solidFill>
              </a:rPr>
              <a:t>learning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SCIKIT</a:t>
            </a:r>
            <a:endParaRPr lang="es-ES" sz="2800" dirty="0">
              <a:solidFill>
                <a:srgbClr val="002060"/>
              </a:solidFill>
            </a:endParaRPr>
          </a:p>
        </p:txBody>
      </p:sp>
      <p:pic>
        <p:nvPicPr>
          <p:cNvPr id="3076" name="Picture 4" descr="Resultado de imagen de ch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7645"/>
            <a:ext cx="213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473" y="1918280"/>
            <a:ext cx="2944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¿</a:t>
            </a:r>
            <a:r>
              <a:rPr lang="es-ES" dirty="0" err="1" smtClean="0">
                <a:solidFill>
                  <a:srgbClr val="002060"/>
                </a:solidFill>
              </a:rPr>
              <a:t>How</a:t>
            </a:r>
            <a:r>
              <a:rPr lang="es-ES" dirty="0" smtClean="0">
                <a:solidFill>
                  <a:srgbClr val="002060"/>
                </a:solidFill>
              </a:rPr>
              <a:t> a machine </a:t>
            </a:r>
            <a:r>
              <a:rPr lang="es-ES" dirty="0" err="1" smtClean="0">
                <a:solidFill>
                  <a:srgbClr val="002060"/>
                </a:solidFill>
              </a:rPr>
              <a:t>plays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chess</a:t>
            </a:r>
            <a:r>
              <a:rPr lang="es-ES" dirty="0" smtClean="0">
                <a:solidFill>
                  <a:srgbClr val="002060"/>
                </a:solidFill>
              </a:rPr>
              <a:t>?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¿Can </a:t>
            </a:r>
            <a:r>
              <a:rPr lang="es-ES" dirty="0" err="1" smtClean="0">
                <a:solidFill>
                  <a:srgbClr val="002060"/>
                </a:solidFill>
              </a:rPr>
              <a:t>you</a:t>
            </a:r>
            <a:r>
              <a:rPr lang="es-ES" dirty="0" smtClean="0">
                <a:solidFill>
                  <a:srgbClr val="002060"/>
                </a:solidFill>
              </a:rPr>
              <a:t> beat </a:t>
            </a:r>
            <a:r>
              <a:rPr lang="es-ES" dirty="0" err="1" smtClean="0">
                <a:solidFill>
                  <a:srgbClr val="002060"/>
                </a:solidFill>
              </a:rPr>
              <a:t>the</a:t>
            </a:r>
            <a:r>
              <a:rPr lang="es-ES" dirty="0" smtClean="0">
                <a:solidFill>
                  <a:srgbClr val="002060"/>
                </a:solidFill>
              </a:rPr>
              <a:t> machine?</a:t>
            </a:r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1" y="2795029"/>
            <a:ext cx="3538041" cy="220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63332" y="3048184"/>
            <a:ext cx="5480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>
                <a:solidFill>
                  <a:srgbClr val="002060"/>
                </a:solidFill>
              </a:rPr>
              <a:t>Historical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event</a:t>
            </a:r>
            <a:r>
              <a:rPr lang="es-ES" dirty="0" smtClean="0">
                <a:solidFill>
                  <a:srgbClr val="002060"/>
                </a:solidFill>
              </a:rPr>
              <a:t>:  1996 WCC </a:t>
            </a:r>
            <a:r>
              <a:rPr lang="es-ES" dirty="0" err="1" smtClean="0">
                <a:solidFill>
                  <a:srgbClr val="002060"/>
                </a:solidFill>
              </a:rPr>
              <a:t>Garry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Kasparov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defeated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by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Deep</a:t>
            </a:r>
            <a:r>
              <a:rPr lang="es-ES" dirty="0" smtClean="0">
                <a:solidFill>
                  <a:srgbClr val="002060"/>
                </a:solidFill>
              </a:rPr>
              <a:t> Blue. ¡A </a:t>
            </a:r>
            <a:r>
              <a:rPr lang="es-ES" dirty="0" err="1" smtClean="0">
                <a:solidFill>
                  <a:srgbClr val="002060"/>
                </a:solidFill>
              </a:rPr>
              <a:t>computer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beats</a:t>
            </a:r>
            <a:r>
              <a:rPr lang="es-ES" dirty="0" smtClean="0">
                <a:solidFill>
                  <a:srgbClr val="002060"/>
                </a:solidFill>
              </a:rPr>
              <a:t> a human at </a:t>
            </a:r>
            <a:r>
              <a:rPr lang="es-ES" dirty="0" err="1" smtClean="0">
                <a:solidFill>
                  <a:srgbClr val="002060"/>
                </a:solidFill>
              </a:rPr>
              <a:t>considered</a:t>
            </a:r>
            <a:endParaRPr lang="es-ES" dirty="0" smtClean="0">
              <a:solidFill>
                <a:srgbClr val="002060"/>
              </a:solidFill>
            </a:endParaRPr>
          </a:p>
          <a:p>
            <a:r>
              <a:rPr lang="es-ES" dirty="0" err="1" smtClean="0">
                <a:solidFill>
                  <a:srgbClr val="002060"/>
                </a:solidFill>
              </a:rPr>
              <a:t>one</a:t>
            </a:r>
            <a:r>
              <a:rPr lang="es-ES" dirty="0" smtClean="0">
                <a:solidFill>
                  <a:srgbClr val="002060"/>
                </a:solidFill>
              </a:rPr>
              <a:t>  of </a:t>
            </a:r>
            <a:r>
              <a:rPr lang="es-ES" dirty="0" err="1" smtClean="0">
                <a:solidFill>
                  <a:srgbClr val="002060"/>
                </a:solidFill>
              </a:rPr>
              <a:t>the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most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complex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games</a:t>
            </a:r>
            <a:r>
              <a:rPr lang="es-ES" dirty="0" smtClean="0">
                <a:solidFill>
                  <a:srgbClr val="002060"/>
                </a:solidFill>
              </a:rPr>
              <a:t>!</a:t>
            </a:r>
            <a:endParaRPr lang="es-E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10821" y="4632158"/>
            <a:ext cx="13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IA: </a:t>
            </a:r>
            <a:r>
              <a:rPr lang="es-ES" dirty="0" err="1" smtClean="0">
                <a:solidFill>
                  <a:srgbClr val="002060"/>
                </a:solidFill>
              </a:rPr>
              <a:t>Minimax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endParaRPr lang="es-ES" dirty="0"/>
          </a:p>
        </p:txBody>
      </p:sp>
      <p:sp>
        <p:nvSpPr>
          <p:cNvPr id="14" name="Rectangle 13"/>
          <p:cNvSpPr/>
          <p:nvPr/>
        </p:nvSpPr>
        <p:spPr>
          <a:xfrm>
            <a:off x="3677187" y="504305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https://www.research.ibm.com/deepblue/meet/html/d.3.2.html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4993" y="5668599"/>
            <a:ext cx="643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- </a:t>
            </a:r>
            <a:r>
              <a:rPr lang="es-ES" dirty="0" err="1" smtClean="0">
                <a:solidFill>
                  <a:srgbClr val="002060"/>
                </a:solidFill>
              </a:rPr>
              <a:t>Program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gets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feedback</a:t>
            </a:r>
            <a:r>
              <a:rPr lang="es-ES" dirty="0" smtClean="0">
                <a:solidFill>
                  <a:srgbClr val="002060"/>
                </a:solidFill>
              </a:rPr>
              <a:t> -&gt;  </a:t>
            </a:r>
            <a:r>
              <a:rPr lang="es-ES" dirty="0" err="1" smtClean="0">
                <a:solidFill>
                  <a:srgbClr val="002060"/>
                </a:solidFill>
              </a:rPr>
              <a:t>Improve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its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evaluating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fuction</a:t>
            </a:r>
            <a:r>
              <a:rPr lang="es-ES" dirty="0" smtClean="0">
                <a:solidFill>
                  <a:srgbClr val="002060"/>
                </a:solidFill>
              </a:rPr>
              <a:t> -&gt;</a:t>
            </a:r>
            <a:r>
              <a:rPr lang="es-ES" dirty="0" err="1" smtClean="0">
                <a:solidFill>
                  <a:srgbClr val="002060"/>
                </a:solidFill>
              </a:rPr>
              <a:t>Learns</a:t>
            </a:r>
            <a:endParaRPr lang="es-ES" dirty="0" smtClean="0">
              <a:solidFill>
                <a:srgbClr val="002060"/>
              </a:solidFill>
            </a:endParaRPr>
          </a:p>
          <a:p>
            <a:endParaRPr lang="es-E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477" y="8037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3. </a:t>
            </a:r>
            <a:r>
              <a:rPr lang="es-ES" sz="2400" dirty="0" err="1" smtClean="0">
                <a:solidFill>
                  <a:srgbClr val="002060"/>
                </a:solidFill>
              </a:rPr>
              <a:t>Stimulus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2684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SCIKIT (LEARN)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565564"/>
            <a:ext cx="57595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sz="2400" dirty="0" err="1">
                <a:solidFill>
                  <a:srgbClr val="002060"/>
                </a:solidFill>
              </a:rPr>
              <a:t>Decision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Tree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rgbClr val="002060"/>
                </a:solidFill>
              </a:rPr>
              <a:t>Goal</a:t>
            </a:r>
            <a:r>
              <a:rPr lang="es-ES" sz="2400" dirty="0" smtClean="0">
                <a:solidFill>
                  <a:srgbClr val="002060"/>
                </a:solidFill>
              </a:rPr>
              <a:t>:   </a:t>
            </a:r>
            <a:r>
              <a:rPr lang="es-ES" sz="2400" dirty="0" err="1" smtClean="0">
                <a:solidFill>
                  <a:srgbClr val="002060"/>
                </a:solidFill>
              </a:rPr>
              <a:t>classification</a:t>
            </a:r>
            <a:r>
              <a:rPr lang="es-ES" sz="2400" dirty="0" smtClean="0">
                <a:solidFill>
                  <a:srgbClr val="002060"/>
                </a:solidFill>
              </a:rPr>
              <a:t> and </a:t>
            </a:r>
            <a:r>
              <a:rPr lang="es-ES" sz="2400" dirty="0" err="1" smtClean="0">
                <a:solidFill>
                  <a:srgbClr val="002060"/>
                </a:solidFill>
              </a:rPr>
              <a:t>regression</a:t>
            </a:r>
            <a:r>
              <a:rPr lang="es-ES" sz="24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smtClean="0">
                <a:solidFill>
                  <a:srgbClr val="002060"/>
                </a:solidFill>
              </a:rPr>
              <a:t>-  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Basis</a:t>
            </a:r>
            <a:r>
              <a:rPr lang="es-ES" sz="2400" dirty="0" smtClean="0">
                <a:solidFill>
                  <a:srgbClr val="002060"/>
                </a:solidFill>
              </a:rPr>
              <a:t>:  </a:t>
            </a:r>
            <a:r>
              <a:rPr lang="es-ES" sz="2400" dirty="0" err="1" smtClean="0">
                <a:solidFill>
                  <a:srgbClr val="002060"/>
                </a:solidFill>
              </a:rPr>
              <a:t>Learns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decision</a:t>
            </a:r>
            <a:r>
              <a:rPr lang="es-ES" sz="2400" dirty="0" smtClean="0">
                <a:solidFill>
                  <a:srgbClr val="002060"/>
                </a:solidFill>
              </a:rPr>
              <a:t> rules </a:t>
            </a:r>
            <a:r>
              <a:rPr lang="es-ES" sz="2400" dirty="0" err="1" smtClean="0">
                <a:solidFill>
                  <a:srgbClr val="002060"/>
                </a:solidFill>
              </a:rPr>
              <a:t>from</a:t>
            </a:r>
            <a:r>
              <a:rPr lang="es-ES" sz="2400" dirty="0" smtClean="0">
                <a:solidFill>
                  <a:srgbClr val="002060"/>
                </a:solidFill>
              </a:rPr>
              <a:t> data</a:t>
            </a:r>
          </a:p>
          <a:p>
            <a:pPr marL="800100" lvl="1" indent="-342900">
              <a:buFontTx/>
              <a:buChar char="-"/>
            </a:pPr>
            <a:endParaRPr lang="es-ES" sz="2400" dirty="0" smtClean="0">
              <a:solidFill>
                <a:srgbClr val="002060"/>
              </a:solidFill>
            </a:endParaRP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smtClean="0">
                <a:solidFill>
                  <a:srgbClr val="002060"/>
                </a:solidFill>
              </a:rPr>
              <a:t>      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2937164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http://scikit-learn.org/stable/modules/tree.html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41132"/>
            <a:ext cx="4142509" cy="28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477" y="8037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3. </a:t>
            </a:r>
            <a:r>
              <a:rPr lang="es-ES" sz="2400" dirty="0" err="1" smtClean="0">
                <a:solidFill>
                  <a:srgbClr val="002060"/>
                </a:solidFill>
              </a:rPr>
              <a:t>Stimulus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2730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SCIKIT (IMAGE)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565564"/>
            <a:ext cx="50659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sz="2400" dirty="0" err="1" smtClean="0">
                <a:solidFill>
                  <a:srgbClr val="002060"/>
                </a:solidFill>
              </a:rPr>
              <a:t>Contourn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-    </a:t>
            </a:r>
            <a:r>
              <a:rPr lang="es-ES" sz="2400" dirty="0" err="1" smtClean="0">
                <a:solidFill>
                  <a:srgbClr val="002060"/>
                </a:solidFill>
              </a:rPr>
              <a:t>Goal</a:t>
            </a:r>
            <a:r>
              <a:rPr lang="es-ES" sz="2400" dirty="0">
                <a:solidFill>
                  <a:srgbClr val="002060"/>
                </a:solidFill>
              </a:rPr>
              <a:t>:   </a:t>
            </a:r>
            <a:r>
              <a:rPr lang="es-ES" sz="2400" dirty="0" err="1" smtClean="0">
                <a:solidFill>
                  <a:srgbClr val="002060"/>
                </a:solidFill>
              </a:rPr>
              <a:t>Detect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picture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contourns</a:t>
            </a:r>
            <a:r>
              <a:rPr lang="es-ES" sz="2400" dirty="0" smtClean="0">
                <a:solidFill>
                  <a:srgbClr val="002060"/>
                </a:solidFill>
              </a:rPr>
              <a:t>.</a:t>
            </a:r>
            <a:endParaRPr lang="es-ES" sz="2400" dirty="0">
              <a:solidFill>
                <a:srgbClr val="002060"/>
              </a:solidFill>
            </a:endParaRP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 -   </a:t>
            </a:r>
            <a:r>
              <a:rPr lang="es-ES" sz="2400" dirty="0" err="1">
                <a:solidFill>
                  <a:srgbClr val="002060"/>
                </a:solidFill>
              </a:rPr>
              <a:t>Basis</a:t>
            </a:r>
            <a:r>
              <a:rPr lang="es-ES" sz="2400" dirty="0">
                <a:solidFill>
                  <a:srgbClr val="002060"/>
                </a:solidFill>
              </a:rPr>
              <a:t>:  </a:t>
            </a:r>
            <a:r>
              <a:rPr lang="es-ES" sz="2400" dirty="0" err="1" smtClean="0">
                <a:solidFill>
                  <a:srgbClr val="002060"/>
                </a:solidFill>
              </a:rPr>
              <a:t>Continuity</a:t>
            </a:r>
            <a:r>
              <a:rPr lang="es-ES" sz="2400" dirty="0" smtClean="0">
                <a:solidFill>
                  <a:srgbClr val="002060"/>
                </a:solidFill>
              </a:rPr>
              <a:t> of </a:t>
            </a:r>
            <a:r>
              <a:rPr lang="es-ES" sz="2400" dirty="0" err="1" smtClean="0">
                <a:solidFill>
                  <a:srgbClr val="002060"/>
                </a:solidFill>
              </a:rPr>
              <a:t>same</a:t>
            </a:r>
            <a:r>
              <a:rPr lang="es-ES" sz="2400" dirty="0">
                <a:solidFill>
                  <a:srgbClr val="002060"/>
                </a:solidFill>
              </a:rPr>
              <a:t> color. </a:t>
            </a:r>
          </a:p>
          <a:p>
            <a:pPr lvl="1"/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909" y="2971800"/>
            <a:ext cx="905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http://scikit-image.org/docs/stable/auto_examples/edges/plot_convex_hull.html#sphx-glr-auto-examples-edges-plot-convex-hull-py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34114" y="4844534"/>
                <a:ext cx="11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𝑠𝑝𝑎𝑐𝑒</m:t>
                      </m:r>
                      <m:r>
                        <a:rPr lang="es-E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114" y="4844534"/>
                <a:ext cx="1190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6154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1594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http://users.polytech.unice.fr/~lingrand/MarchingCubes/algo.html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388368"/>
            <a:ext cx="3610175" cy="270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0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166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</a:t>
            </a:r>
            <a:r>
              <a:rPr lang="es-ES" sz="2800" dirty="0" err="1" smtClean="0">
                <a:solidFill>
                  <a:srgbClr val="002060"/>
                </a:solidFill>
              </a:rPr>
              <a:t>AstroPy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7" name="AutoShape 2" descr="Astropy: a community Python library for Astronomy"/>
          <p:cNvSpPr>
            <a:spLocks noChangeAspect="1" noChangeArrowheads="1"/>
          </p:cNvSpPr>
          <p:nvPr/>
        </p:nvSpPr>
        <p:spPr bwMode="auto">
          <a:xfrm>
            <a:off x="155573" y="1219200"/>
            <a:ext cx="880745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s-ES" sz="2400" dirty="0" err="1" smtClean="0">
                <a:solidFill>
                  <a:srgbClr val="002060"/>
                </a:solidFill>
              </a:rPr>
              <a:t>Example</a:t>
            </a:r>
            <a:r>
              <a:rPr lang="es-ES" sz="24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Determining </a:t>
            </a:r>
            <a:r>
              <a:rPr lang="en-US" sz="2400" dirty="0">
                <a:solidFill>
                  <a:srgbClr val="002060"/>
                </a:solidFill>
              </a:rPr>
              <a:t>and plotting </a:t>
            </a: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dirty="0">
                <a:solidFill>
                  <a:srgbClr val="002060"/>
                </a:solidFill>
              </a:rPr>
              <a:t>altitude/azimuth of a celestial </a:t>
            </a:r>
            <a:r>
              <a:rPr lang="en-US" sz="2400" dirty="0" smtClean="0">
                <a:solidFill>
                  <a:srgbClr val="002060"/>
                </a:solidFill>
              </a:rPr>
              <a:t>object</a:t>
            </a:r>
            <a:endParaRPr lang="es-ES" sz="2400" dirty="0" smtClean="0">
              <a:solidFill>
                <a:srgbClr val="002060"/>
              </a:solidFill>
            </a:endParaRPr>
          </a:p>
          <a:p>
            <a:endParaRPr lang="es-ES" sz="2400" dirty="0">
              <a:solidFill>
                <a:srgbClr val="002060"/>
              </a:solidFill>
            </a:endParaRP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¿Can I observe M33 </a:t>
            </a:r>
            <a:r>
              <a:rPr lang="es-ES" sz="2400" dirty="0" err="1" smtClean="0">
                <a:solidFill>
                  <a:srgbClr val="002060"/>
                </a:solidFill>
              </a:rPr>
              <a:t>spiral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galaxy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that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night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from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my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residence</a:t>
            </a:r>
            <a:r>
              <a:rPr lang="es-ES" sz="2400" dirty="0" smtClean="0">
                <a:solidFill>
                  <a:srgbClr val="002060"/>
                </a:solidFill>
              </a:rPr>
              <a:t> place? (</a:t>
            </a:r>
            <a:r>
              <a:rPr lang="es-ES" sz="2400" dirty="0" err="1" smtClean="0">
                <a:solidFill>
                  <a:srgbClr val="002060"/>
                </a:solidFill>
              </a:rPr>
              <a:t>altitude</a:t>
            </a:r>
            <a:r>
              <a:rPr lang="es-ES" sz="2400" dirty="0" smtClean="0">
                <a:solidFill>
                  <a:srgbClr val="002060"/>
                </a:solidFill>
              </a:rPr>
              <a:t>, </a:t>
            </a:r>
            <a:r>
              <a:rPr lang="es-ES" sz="2400" dirty="0" err="1" smtClean="0">
                <a:solidFill>
                  <a:srgbClr val="002060"/>
                </a:solidFill>
              </a:rPr>
              <a:t>azimuth</a:t>
            </a:r>
            <a:r>
              <a:rPr lang="es-ES" sz="2400" dirty="0" smtClean="0">
                <a:solidFill>
                  <a:srgbClr val="002060"/>
                </a:solidFill>
              </a:rPr>
              <a:t>)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11" name="AutoShape 4" descr="Astropy: a community Python library for Astronomy"/>
          <p:cNvSpPr>
            <a:spLocks noChangeAspect="1" noChangeArrowheads="1"/>
          </p:cNvSpPr>
          <p:nvPr/>
        </p:nvSpPr>
        <p:spPr bwMode="auto">
          <a:xfrm>
            <a:off x="294120" y="-1858114"/>
            <a:ext cx="49911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338"/>
            <a:ext cx="5000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7" descr="data:image/png;base64,iVBORw0KGgoAAAANSUhEUgAAAfAAAAF+CAYAAAB9FkhOAAAABHNCSVQICAgIfAhkiAAAAAlwSFlzAAALEgAACxIB0t1+/AAAIABJREFUeJzs3Xl8U1Xe+PHPTdI2bWm6l9KmtNBSKPu+iCKDwICC/pRFQTZ5EBXHYUQcx22AZ1QUQXjEBUfKpsMiqCPiMoJsCjMFGdAChSKU0n2h0IU2XZL7++O2kdItLc1NWs779cqLJPfmnJPQ9pt7lu+RZFmWEQRBEAShRdE4ugGCIAiCIDSeCOCCIAiC0AKJAC4IgiAILZAI4IIgCILQAokALgiCIAgtkAjggiAIgtACiQAuCIIgCC2QTs3KUlNTWbduHRcuXMBgMDBt2jQGDhwIQHx8POvWrSM3N5eoqCjmzZtHYGCgms0TBEEQhBZDtStws9nM8uXL6du3L+vWrWPu3Lm88847pKenU1BQwIoVK5g8eTKxsbFERkayatUqtZomCIIgCC2OagE8LS2NvLw87rnnHjQaDd27d6dz58788MMPHDlyhLCwMIYMGYKrqysTJ04kOTmZtLQ0tZonCIIgCC2KQ8fAZVkmJSWF1NRUwsPDrc/r9XqCg4NJTU11YOsEQRAEwXmpNgYeEhKCt7c3O3fu5J577uHUqVOcPn2abt26YTKZMBgM1c53d3enpKSkzvK2b99u7yYLgiAIjTRp0qRmL/OrnX+nuNS3ya/38PDgnnvuacYWOQfVArhOp2PhwoWsX7+enTt30rFjR4YMGYKLiwt6vZ7i4uJq5xcXF+Pu7l5vmfb4QWnI/v37GT58uKjXQXUuWbLEbvVGR0eTmJhY5/HFixfbpd7ly5ezcOFCu5TtqHrr+6wa+pybw6JFi6o9vpV+fxxZr70urIpLfbn/jueb/PrPf1jajK1xHqrOQg8PD6/2i/3yyy8zbNgwJEniwIED1udNJhNZWVkYjUY1mycIgiAILYaqY+DJycmUlZVRWlrKl19+yZUrVxg+fDgDBw4kJSWFuLg4ysrK2LFjB+Hh4YSGhqrZPEEQBMFJmWVLk2+tlapX4D/88AN79+6loqKCmJgYXnrpJVxcXHBxcWHBggWsX7+e1atX06lTJ+bPn69m0wRBEAQnZkF2dBOcjqoBfNq0aUybNq3WYz179mTlypVqNkcQBEFoISzY70p69erVxMfHU1ZWho+PD+PHj+euu+4iOzubp556Cjc3N+u59913HxMmTACUlVSbN29m7969AIwYMYKpU6ciSZLd2no9VQO4GiwWC7m5uVy9ehWz2dzs5Xt7e5OQkNDs5TqiXr1ej9FoxMXFpVnLFQRBaEnuu+8+5s6di5ubG2lpaSxZsoQOHTrQpk0bANavX49Wq63xuj179nD06FGWLVuGJEm88sorBAUFMWrUKFXa3eoCeGpqKpIkERERgYuLS7N/EyosLMTLy6tZy3REvbIsc/nyZVJTU+nQoUOzlSsIgmAPZtl+Xejt27e33pckCUmSyMrKsgbwuhw8eJBx48bh7+8PwPjx49mzZ48I4E117do1OnfujEYj9mmpjyRJ+Pv7k5OT4+imCIIgNMjeY+Br167lwIEDlJWVERERQZ8+fSgoKADgySefRJIkevTowbRp06x5S1JSUqolIQsPD1c1AVmrC+CACN42UmucRhAE4WaZ7RzA58yZw+zZs0lMTOTUqVPodDoMBgOvvfYaERERFBYWsm7dOlavXs2LL74IKEuePTw8rGW4u7tjMpmQZVmVv68i0gmCIAhOz4Lc5JutNBoNXbp0IS8vj927d6PX64mMjESr1eLj48Ps2bP55ZdfrFlC9Xp9tYyhxcXF6PV61S6ORAAXBEEQhOuYzWaysrLqPC5XjseHhYWRnJxsfT45OVnVBGQigDvAjz/+yG233Ya3tzd+fn4MHTqUo0ePOrpZgiAITsssy02+1Sc/P59Dhw5hMpmwWCycOHGCw4cP0717d86dO0d6ejoWi4XCwkI2bNhA165drd3mw4YNY9euXeTl5ZGXl8euXbtUTWHbKsfAnVlBQQHjxo3j/fffZ/LkyZSVlfHDDz9UW2coCIIgVGevVeCSJLF7927Wrl2LLMsEBAQwc+ZM+vfvz6FDh9iyZQsFBQW4u7vTo0ePaknGRo4cSVZWlnVPgREjRjBy5Eg7tbQmEcBVVrWJw5QpUwBl0sPo0aMBZQOIX3/9lY8//hiAixcv0qFDB8rLywEYPnw4d9xxB3v37uWXX35hyJAhbN68mYCAAAe8E0EQBPXYaxKbwWCoc/OdoUOHMnTo0DpfK0lSvQnK7K31B/DRo+HixWYrztNigRtnuUdEwHff2fT66OhotFotM2fO5KGHHmLw4MH4+tq+Td7mzZv55ptvCAsLY+zYsSxfvpzXX3+9Ee9AEASh5TGLTKo1iDFwlRkMBn788UckSeLRRx8lMDCQe++9t94JE9d75JFHiI6Oxt3dncmTJ3PixAk7t1gQBEFwRq3/CtzGK2NbXWuGjGgxMTFs2LABgDNnzjBt2jT+9Kc/0blz5wZfGxwcbL3v4eFBUVHRTbVFEAShJWi9e4o1nbgCd7AuXbowa9YsTp48iaenJ8XFxdZjmZmZDmyZIAiC8zAjNfnWWokArrIzZ86wYsUKa7q9lJQUtmzZwuDBg+nduzcHDx7k0qVL5Ofns3TpUge3VhAEwTlY5KbfWisRwFXm5eVFXFwcgwYNwtPTk8GDB9O9e3dWrFjBqFGjePDBB+nZsyf9+vVj3Lhxjm6uIAiC4KRa/xi4kwkNDeWTTz6p8/i7777Lu+++a3386KOPWu/v37+/2rmzZs1i1qxZzd1EQRAEp9Oau8KbSgRwQRAEwemJAF6TCOCCIAiC07PIIoDfSARwQRAEwemJK/CaxCQ2QRAEQWiBxBW4IAiC4PTM4nqzBhHABUEQBKcnxsBrEgFcEARBcHpiDLwmEcAFQRAEp2eWRRf6jcQnIgiCIAgtkAjgKouIiMDV1ZXc3Nxqz/fp0wdJkrjYjHuXC4IgtBYWNE2+tVaqdqFnZ2cTGxvLuXPn0Ol0DB48mJkzZ6LVaomPj2fdunXk5uYSFRXFvHnzCAwMVLN5qunQoQNbtmzhqaeeAiA+Pr7aLmSCIAhCdWIMvCZVv5rExsZiMBhYs2YNy5Yt4/Tp03z33XcUFBSwYsUKJk+eTGxsLJGRkaxatUrNpqlq+vTpbNq0yfp448aNzJgxw/o4Pz+fGTNmEBgYSHh4OK+88goWi7IbrsVi4ZVXXiE8PJygoCBmzJhBfn4+ABcvXkSSJDZu3Ej79u0JCAjg1VdfVffNCYIg2IFZ1jT51lqpfgU+ZswYXF1dcXV1pXfv3qSkpHDkyBHCwsIYMmQIABMnTmTOnDmkpaURGhp60/XGxcXVeC4wMJCOHTs2+rjFYkGj0VQ73liDBw/mo48+IiEhgejoaLZu3cqhQ4d46aWXAHjqqafIz8/nwoULXL58mdGjR+Pr68uTTz7Jhg0b2LBhA/v27bMG8D/84Q989NFH1vJ//PFHzp49S2JiIgMHDuSBBx4gJiamSW0VBEEQnJOqX03uvvtuDh8+TGlpKXl5eRw/fpzevXuTmppKeHi49Ty9Xk9wcLB1z+zWqOoqfPfu3cTExFi/qJjNZrZu3crSpUvx8vIiIiKCZ555hq1btwLwj3/8gwULFtCxY0fatGnD0qVL2bp1KxUVFdayFy1ahLu7O7169aJXr178/PPPDnmPgiAIzcWC1ORba6XqFXhMTAzff/89s2bNwmKxcOeddzJgwAD++9//YjAYqp3r7u5OSUlJveXduL0mgLe3N4WFhdWe69q1a62vrzqvMcfNZjNarbba8caQZZni4mLuv/9+xo4dS2JiIpMmTbKWlZycTHl5OX5+ftbnAgMDSU9Pp7CwkNTUVAIDA63H/Pz8qKio4Pz585SXlwPg6elpPe7m5kZubm6dbTWZTLV+jlWKiorqPW4P9dUZHR1tt3rd3NzqLX/58uV2qddoNNqtbEfVGxISUuexhj7n5nDjz09Tfo4tssw3GRkcyb+CWSPT3eDNA21DcNVobS7DEb8/jqzXnkQmtppUC+AWi4WlS5dy11138be//Q2TycSaNWv4xz/+gV6vrzGJq7i4GHd393rLHD58eI3nEhIS8PLyas6mV1NYWHhT5UuShIeHB926daNjx47s3r2bTZs24ebmBkB4eDguLi7k5eURHBwMQG5uLiEhIXh5eWE0GsnJybG2ISMjA51OR2RkpLXHwsvLC51O+a/VarXo9fo626zX6+nTp0+d7d2/f3+tn7M91VfnkiVL7FZvdHQ0iYmJdR5fvHixXepdvnw5CxcutEvZjqq3vs+qoc+5OUyZMqXa48b+HM//5y6+PJcIOhmLFtDIpF4x8U1+Jn3btuPT+6ai0TQcUBzx++PIerdv3263slvzWHZTqfaJFBUVkZuby5gxY3BxccHLy4vhw4dz/PhxjEYjycnJ1nNNJhNZWVkYjUa1mucQsbGx7N27F09PT+tzWq2WyZMn8+KLL1JYWEhycjJvvfUWDz74IKD8YVq5ciVJSUkUFRXxwgsv8OCDD1oDtiAITVdWUcHAt97nq7M3fMGQAI0MWpn/Xk6n88aVZF0rckgbb1ViGVlNqr0zg8FAUFAQu3fvxmw2c+3aNQ4cOEB4eDgDBw4kJSWFuLg4ysrK2LFjB+Hh4c0ygc2ZRUZG0r9//xrPr169Gk9PTzp27Mjtt9/O1KlTmT59OgCzZ89m+vTpDBs2jA4dOqDX61m9erXaTReEVqfcbGbg8ve5UmICGSQZMEsEuroTrK/8kl0ZyMupYPCOd8kpFkFccBxVL9ueeeYZNm7cyBdffIFGo6Fbt27MmDEDg8HAggULWL9+PatXr6ZTp07Mnz9fzaappq5ELTqdDlmWrY8//vjjaserxrA1Gg1//etf+etf/1qjjIiIiGplQO3zBARBqGn4yg8pLq9AkkA2S/QMCuKzR6YiSb9Ngpr3/Rd8lXwGJBkZGPrZ+5ye+gw6G7rThZtjFpuZ1KBqAI+IiGDRokW1HuvZsycrV65UszmCIAgAPPbR5+QWlSBpQJbh4X49WHLPyBrnvXfXfXyUEMbLR74DSaZMrmDUl39n332PO6DVtxYxia0m8YkIgnBL++7UOQ4kXlS6zC3w+y5RtQbvKtNj+vLnvsNAAkmSuViUx/LjB9Rr8C3KImuafGutWu87EwRBaEC52czCbV8pDywQ5m1g9eTxDb5uXo/buL1dRGUQh/fP/EjatXz7NvYWZ0bT5Ftr1XrfmSAIQgOe2PA5FRUykgVcJIkv5k2z+bUfj5yCl6srksYCGpkpezc1/CJBaEYigAuCcEs6nZ7N4XMp1hnnSx8Yg2dlPgZbfTJyuvUqPL0kn08uHLdTawWzLDX51lqJAC4Iwi1p3rrPlXFvGToH+TOud5dGl9HFty1jjF2QJBlJkvnbiW9rrAQRmodYB15T631ngiAIdfj86ElyCpTsj5IMG+ZObnJZ/zfkAVw1WiRJptRSzis//6u5milcR+xGVlPrfWeCIAi1kGWZ1/+5HypnnU/o3w1vD32Ty9NpNLzU+/dKV7oGNl84islc0fALBeEmiQAuCMItJXbvUa6VliPJ4KbRsGhC3UvGbDUlsh/+ldnaLFh48dgXN12mUJ3YjawmEcBVFhERgaurK7m5udWe79OnD5IkcfHiRVauXEnHjh0xGAyEhITw9NNPV9su9He/+x2BgYEYDAZ69erFF1+IPxaCYAtZlvngu/8gVU5ce3zUYLTNlEVt5YAHkJDRSDLfpp+koMzULOUKCtGFXpPYAcMBOnTowJYtW3jqqacAiI+Pr7Yb27333suMGTPw9/cnLy+PiRMnsmbNGp5//nkAVq1aRZcuXXBzcyMuLo6RI0eSmJhIu3btHPJ+BKGliP3+CKZyMwAerjrmjhzUbGUPDupAe08fUkuuICOz5MSXjCew2cq/1dlzPffq1auJj4+nrKwMHx8fxo8fz1133QUof5/XrVtHbm4uUVFRzJs3j8BA5f9VlmU2b97M3r17ARgxYgRTp1ZPv2tPrferiRObPn06mzb9tmZ048aNzJgxw/o4MjISf39/QPkB0Wg0nD9/3nq8V69e1u1HJUmivLyclJQUlVovCC3Xh7uPWO8/dffQZi//zQETKu/JfJd5mhJLebPXcauyyFKTbw257777WL16NRs2bODZZ59l27ZtXLhwgYKCAlasWMHkyZOJjY0lMjKSVatWWV+3Z88ejh49yrJly3jzzTc5duwYe/bssefHUI0I4A4wePBgCgoKSEhIwGw2s3XrVqZNq55AYvPmzRgMBgICAvj555+ZPXt2tePjxo1Dr9czaNAghg8fXuuuZoIg/OaTQz9TUlqBJIOXmysP39Gn2evo5Wck3NMPjQRgYYfp12avQ2h+7du3r3ZRJEkSWVlZHDlyhLCwMIYMGYKrqysTJ04kOTmZtLQ0AA4ePMi4cePw9/fHz8+P8ePHq7qBlAjgN9j8UwrjPzjE5p/se0VbdRW+e/duYmJiamydOnXqVAoKCkhMTOTxxx8nKCio2vFdu3ZRWFjI119/zejRo9GI3ZAEoV6rdx1W7sgw7/dD7NbN+bc+9yJVLjA/VpFBmZiR3izsnUp17dq1TJ8+naeffhofHx/69OlDamoq4eHh1nP0ej3BwcGkpqYCkJKSUu14eHi49ZgaxF/9G2w5donMglK2HLtk13qmT5/O5s2b2bBhQ7Xu8xt16tSJbt26sWDBghrHXFxcGDt2LN999x07d+60Z3MFoUX7Je0KBcUmJBncXXRMHdb8V99V+gdE0E7vjSTJWCSZd89+b7e6biX23sxkzpw5bNy4kSVLljBw4EB0Oh0mkwkPD49q57m7u1NSUgJQ47i7uzsmk0m1ZD4igN9gSr/2BBvcmNKvvV3rCQ8Pp0OHDnz99dc88MAD9Z5bUVFBUlJSvcevHyMXBKG6z+LTrPcfuWsAGo19Jxn9ufsYQEmxui05zq513SrMSE2+2Uqj0dClSxfy8vLYvXs3er2+2gRjgOLiYtzd3QHlirwqmFcd0+v1YhKbo0ztH8aXjw1lav8wu9cVGxvL3r178fT0rPb82rVryc7OBuD06dMsXbqUO++8E4AzZ87wzTffUFJSQnl5OR9//DEHDx60HhcEobr4ixlcuVYOspJ0Ze7o5pt5XpeRId3wc/NEksBkKeezSz/Zvc7WTs3tRM1mM1lZWRiNRpKTk63Pm0wm6/MAYWFh1Y4nJydbj6lBBHAHioyMrHXy2aFDh+jRoweenp7cfffd3H333SxatAhQZqUvXryYoKAgAgMD+b//+z+2bdtG37591W6+ILQIb+zYr9yR4Z6+Xex+9V3liU6/A2QkZD5IFN3ozio/P59Dhw5hMpmwWCycOHGCw4cP0717dwYOHEhKSgpxcXGUlZWxY8cOwsPDrXOWhg0bxq5du8jLyyMvL49du3YxfPhw1dou1oGr7OLFi7U+r9PprOMm69evr3G8sLAQgJiYGOLiRJecINgiJ7+IkxczlU5UCZ6dOFy1uidGDOCthK8ox0xOWQG/XLlET1/7Ds21Zo3pCm8MSZLYvXs3a9euRZZlAgICmDlzpvXiasGCBaxfv57Vq1fTqVMn5s+fb33tyJEjycrKYuHChYCyDnzkyJvP7GcrEcAFQWi1Vn56UMl5LsHATmF4uTduu9CboZU0DNGGctB8CUmC10/tZPPtf1Ct/tamKV3htjAYDCxevLjO4z179mTlypW1HpMkiWnTptVYBqwW0YUuCEKrVG42s+fnc8oDGf48YbjqbbjbJapyTbjMucJ0sk0FqrehtRCpVGtqve9MEIRb2pZ9xykvV7ayCPB0JSo0QPU2uGq0DPSPtP6hfffMt6q3QWi9RAAXBKFV2ri7cua3DGO7O26fgOe73Wu9/31WPGUWkdilKcRuZDW1ygBusVgc3YQWQa1kA4KgtvikDPIKSkAGL3dX+ob5OqwtYZ4BhHn6I0kyZXIFn4p14U0iutBranXvzNPTk7S0NMrKykSAqocsy1y+fBm9Xu/opghCs3tz2z4kQAIeGNpTtcQadXk0cgQSoJHg4+QDDm1LS2XPzUxaqlY3C91oNJKbm0tycnK1PbSbi8lkckjQs0e9er1e1aQDgqCGMgucupgFgEYjMefugfz0n387tE1jQnrzZsI/KTaXcrm0gIT8VGK8xe9eY9hzO9GWqtUFcI1GQ1BQUI3NP5rL/v376dPHfnmUna1eQWhpzha4IVcuHesdGUIbvXpLx+oiSRJ3h/RjR8phJAneTfyGdwY86uhmCS2c+EojCEKrIctwqdil8gH85cERjm3QdeZE3UVVT/5/r1yg1Cz2Cm8M0YVek2pX4DfuuFVWVsbo0aOt+1zHx8ezbt06cnNziYqKYt68eQQGBjZfA65cge++g//8B7Kzwd0doqJgzBjo1QscPEYmCMLNyyzRUlF5XRLo40mUUf2lY3XxcfWkqyGMhIJLgMxHSfuZEzXK0c1qMSzierMG1QL4pk2brPdNJhNz585l8ODBABQUFLBixQoee+wx+vXrxyeffMKqVat49dVXb77i3Fz4299g7Vq4YVcZAJ5/Hvr3hyVL4O67b74+QRAcJqHATcm8Bky7q59jG1OLP3Qawx/++3dA5vPUf4sA3gjmVnwl3VQO+UoTFxeHt7c3MTExABw5coSwsDCGDBmCq6srEydOJDk5mbS0tAZKasDnn0PXrvD22xAWBitXQny8cjWemgq7dsGMGXDiBNxzD0ydClevNsM7FARBbaYKiSKzFglw0WqYcpfzzRnp7dcRX1dl98Gr5UWcuprcwCuEKqILvSZJdsBaq//93/8lJiaGSZMmAbBhwwYqKiqYM2eO9ZyFCxcyadIkBg2qfeu/7du3193FLstEbNxIxMaNVHh6cv7xx8m4+27Q1P59RZ+RQfSKFfgdO8a19u05+dprlFTuNnOjoqIi2rRp04h32zxupXrrqzMjI8Nu9bq5uVFaWlrn8fT0dLvUazQaSU1NtUvZjqo3JCSkzmMNfc5N9V1CPr9kKHszdws1MHt4pPWYM/3+7DEnsl/+FYD2+DBXd5sq9aohJyfH+ne9OW3fvp0foz5r8utv//UBu7TL0VSfhZ6Tk8Pp06d5/PHHrc+ZTCYMBkO189zd3attlF6bWrdtk2X4059g40bo1g3dzp107tiRzg017KGH4NVX8Xz5ZQY98wwcOACda75q//79qm4XdyvWW1+dS5YssVu90dHRJCYm1nm8vg0Pbsby5cutuxmpyZ711vdZNfQ5N9WpzDYonYoyf51zX7Xxb2f6/Rlsvo0D+15CRiZVymfA0EF4urjbvV41bN++3W5l22szk5ZM9U/k4MGDdOnSpdoyL71eT/EN49PFxcW4uzfyh1qWYeFCpct84EA4dAg6drTttZIEL70EmzYpk9xGjIDz5xtXvyAIDpFRrMVsUbpK9RqLU01eu5Fe60pPn4jKBJ8Wtl066OAWtQxmpCbfWivVA/gPP/zAnXfeWe05o9FIcvJvY0Emk4msrKzGJxl591146y1lUtq//gXe3o1v4PTpyoS39HRlXDw/v/FlCIKgqnMFrsodWSbSq/m755vbY5FjkCQZCZkv0hybZKalEGPgNakawM+ePUteXp519nmVgQMHkpKSQlxcHGVlZezYsYPw8HBC6xiHrtXu3UrXefv28NVX4OPT9IbOng2vvgpnz8KUKWA2N70sQRDsqtwC+WVaJBk0yER4Ov9mIT19O+Kt80AC8suLiL+a5OgmCS2QqgH8wIEDDBw4sEbXuMFgYMGCBWzdupXZs2dz/vx55s+fb3vBGRnKDHK9Hr78EpojC9vzz8ODD8I338Arr9x8eYIg2EVivitUdpMGulagbSFDpeNCf5ug+1HSHge2pGWwyJom31orVSexzZ07t85jPXv2ZOXKlY0v1GKBWbOU9d4bN0LPnk1v4PUkCdatU5aY/e1v8Pvfww09B4IgOF5KoYv1fmcf5+8+rzIl/HdsTd6PjIX/XjlHmbkcV61Lwy+8RbXmbUGbquV/NXn7bSXD2kMPKePXzcnDA/7xDyWYP/wwFBY2b/mCINyUyyYN5bIGZGXymo9by9mB0ODiQYwhDEkCM2b+mXrI0U1yamZZavKttWrZAfzXX5Wu7vbt4f337ZMOtV8/5Qr8wgX485+bv3xBEJrszBU367ahEW3KHN2cRpvW4a7KezKfp/7o0LY4O9GFXlPLfmfz5oHJBB98cHOT1hry7LMwaBCsWYPh1Cn71SMIgs0qLHClTFv5SKajoeVtDjLYP4Y2Oj0SkF2WR0bJZUc3SWhBWnYA371bmWg2Zox969FqlS8JWi3Rb70F5S3vD4UgtDYXC1xAlkAGP1ez009ek2WZwsJCkpOTOXXqFMXFxWgkDWP8+9NdCsENHWvPf+XoZjotsYysppa9H7jBoOQ3V0OvXvD007RZvlypU3SnC4JDJRW6Wu93cuLJa7Isk5ubS3JyMkVFRdbnQ0ND8fDwYIRHN7pJvpTJFZzKTaPEVIK7vnkzs6mioMCuxYtJbDU5+XfWBrz+OrRrp159ixdjCgpSlpVlZalXryAI1RSUSpRWKH/QdZKFQHeLg1tUt/z8fE6dOsW1a9do27YtPXr0YOjQofhUDvt1aNeeIy4XyaeYPoQTdySO9PR0HLBNRdOdPAmNydvRBOIKvKaWHcAfe0zd+jw9uTBnjjIbfdEidesWBMHq16tugNJ9bvR0ziGt8sqhNh8fH6Kjoxk0aBAxMTH4+/vj4vLbcjG9Xk+vjl35u7SPz/mJYrmMzMzMlhPAZRmefhqu610Q1NGyA3gdu4vZU/Zdd8GAAfDhhyAmtAmC6mQZsop1lbPPZaJ8nC+AZ2Zm8p///Mf6OCQkBL1eX+f5o4MHoJO0nCaNv8vfY4wOR6PRUFFRYf0i4LS++gr27IHJk+1ajZiFXlPrfWf2otEo+dYtFmXjFEEQVJV+TWsdD/V0saDXOdeVakZGBmf8THfIAAAgAElEQVTOnEHTiAsMSZLo79sFkCmmlJ1Zh7FYLJw8eZITJ05QVuakS+QqKpRVOm5u8MYbdq1KdKHXJAJ4U9x+O0yYAN9+C3v3Oro1gnBLuXDVFWRAhkiDcwW27Oxszp49i6urK3369GnUa2d1GIsGJZ3Fd5n/QZIkvL29uXbtGvHx8ZidcU+Gjz6CM2fgySchIsKuVVmQmnxrrUQAb6pXX1Wuxl9+WenTEwTB7sotUFC59luSZELaOM/GJYWFhSQkJODi4kKvXr3w8PBo1OsjvULxcW0DQH7FNRIKLhIREUFoaCiFhYWcOnXKucbFS0th8WLw8lISatmZuAKvSQTwpurcGaZNg8OHla1LBUGwu/NXrtu4RO9cG5d4eHgQFBRE9+7d8fT0bFIZd7cbAijbjG5L2Y0kSURFRREYGEheXh5JSU60a9maNXDpEjzzDAQ47/7rrZkT/fi3QH/9q5LkRVyFC4Iq0gpcrN3n0b7OsfbbYrFgNpvRarXExMTg7e3d5LLuNw5HK0lIEhy/chazbEGSJLp06YKfnx8BzhIoCwuVXsiAAFiwQJUqxRV4TSKA34zISGUntJ9+UrYxFQTBbgpMEqUWDRKg11rw1jvHl+akpCSOHTtGSUnJTZdlcPEkqo0RgHK5gt2ZcQBotVp69uyJwWAAlC8NDvX225CTAy+8oHShq0AE8JpEAL9ZL78MLi7K1bi4ChcEuzl3xc163+jlHEurrly5QkpKCpIk4erq2vALbDAp7C7r/Z3pB6sdk2WZc+fO8fPPPztuPLyoSFmJExICTzyhWrUigNckAvjNCg+H//kf+PlnZT2kIAjNzixDdnFV5meZjj6On31eXl5OQkICGo2Grl27otVqG36RDYb490SvcUVCJvlaGoXl16zHJEnCYrGQn59PSkpKs9TXaB98AHl5yjLaeta2NzcxC70mEcCbw5//rIyFL10qrsIFwQ6yinTIlRuXGFzNuDRPrLwpFy5coKysjI4dOzZ50lptdBotg/27W8POJynfVTseGRmJXq8nKSmpWm51VZhMsHy5MvY9d666dQs1tOzNTJxFhw7KrmibN8OPP8Iddzi6RYLQqiizzxUR3o7vPjebzeTn52MwGAi1Qw7wB8NGcjDnGADfZx7lfzrebz2m0+no0qULJ06cIDExkT59+iBJKl1lrlsHmZnKBLZm/NJiC3t1hZeXlxMbG0t8fDxFRUW0bduWKVOm0KdPH7Kzs3nqqadwc/tt+Oa+++5jwoQJgDKksXnzZvZW5gMZMWIEU6dOVe3/QwTw5vKXvygBfOlSEcAFoRmVmiUKy5TOQo0kE+rl+LXfWq2W/v37U15ebpc/1hFtQglw9Sa3LJ/8ikLOFVyik6G99biPjw/BwcFkZWVRWFhondxmV+XlSrY1b28lcYvK7BXAzWYz/v7+LFq0iICAAI4fP86qVat48803reesX7++1iGSPXv2cPToUZYtW4YkSbzyyisEBQUxatQou7T1RqILvbn06AHjxsE33yjj4YIgNIuLV1yoWvsd4F6BWhebdcnLy6OiogKNRlPtyqy5jQoejISMRoJtl76tcTwyMpJ+/fqpE7wBPv5YWff9xz8qQVxl9prEptfrmTRpEkFBQWg0Gvr160dQUJBNa+4PHjzIuHHj8Pf3x8/Pj/Hjx7N///5mescNEwG8Of3lL8q/r7/u2HYIQiuSet3a7yg/x05eM5lMnDx5kpMnT9q9rgnGu6xfVo5fTaDcUn3owMXFhTZtlMxtxcXF9m2MxaJcfXt6wvz59q3Lwa5evUpGRgZGo9H63JNPPskTTzzBe++9R8F1+56npKQQHh5ufRweHk5qaqpqbRUBvDkNHap0n3/yCZw/7+jWCEKLV1CqocwsIQFuGgs+eseuf75w4QIWi8Uu4943ctfpifJUus3L5AoO59bes3fx4kWOHDlSLbA0u2++gbNnlRU3/v72q6ceaiwjq6ioYPXq1QwbNozQ0FAMBgOvvfYa7777LkuXLsVkMrF69Wrr+SaTqVrKXHd3d0wmk2pL/EQAb27PPad8W337bUe3RBBavPOXf0udGmJw7OS1/Px8srOz8fHxUS0j2r2hwyvvyXyaurvWc/z8/AA4f/68/QLHihXK3g8OvPqWZanJN1tYLBbeeecddDods2fPBpTu9cjISLRaLT4+PsyePZtffvnFmrRHr9dXS+BTXFyMXq9XbRKbCODNbexYJU/6unWQn+/o1ghCi5Z9rWrikEwHB+77Lcsyv/76KwBRUVGq/YEeHtQfV40OjQSXitMpKK+5bMxgMNC2bVvy8/PJzc1t/kYcPw779sH990PHjs1fvo3suQ5clmXWrFlDfn4+zzzzDDpd/fO7q74ohYWFkZycbH0+OTm5Wte7vYkA3tyqvqUWFcHatY5ujSC0WFmFWqX7U5bx1JnRuzgux0J5ufLloV27dtZxZzVIkkQ/3xgAZGS+TN9f63kdOnRAo9FYu/ib1VtvKf+qlPO8LvbsQl+7di1paWk899xz1TLqnTt3jvT0dCwWC4WFhWzYsIGuXbtau82HDRvGrl27yMvLIy8vj127djF8+HB7fQQ1iGVk9jBjBrz4otKNPn8+NPBtThCEms7nuVjvd3Tw5DVXV1f69u3rkBzkE4yjicv7BYDdmYd5OHxcjXP0ej1Go5HU1FQKCwubr/K0NNi6FQYPhttua75ynUhOTg579uzBxcWFudclp3n00UfRaDRs2bKFgoIC3N3d6dGjB/OvG0YYOXIkWVlZLFy4EFDWgY8cOVK1tqseWQ4dOsSOHTu4fPkyPj4+PPHEE8TExBAfH8+6devIzc0lKiqKefPmERgYqHbzmoenp5Kl6I034PPPYdIkR7dIEFqUCjPkl1bu+41MiMHssLbk5+fj7u6Oq6trs6VLbYzOhggMujYUVBRypTyfS9cyae8ZXOO89u3bExoa2rxL21avhooKh199AzaPZTdWYGAg27Ztq/P40KFD6zwmSRLTpk1j2rRp9mhag1TtQv/ll1/YvHkzTzzxBBs2bGDx4sW0bduWgoICVqxYweTJk4mNjSUyMpJVq1ap2bTm94c/KFfeLf19CIIDXLriApV/sP3czWgctPbbbDZz6tQpjh075tAdwEa0HYQEaCTYnvJ1refodDrc3NyabyJbUZGS9zwiQhn/djCxmUlNqgbw7du3M2HCBKKjo9FoNPj5+eHn58eRI0cICwtjyJAhuLq6MnHiRJKTk0lLS1Ozec3LaFSuvA8fhiNHHN0aQWhRLuVXdg7KMp38Hdd9np6eTllZGSEhIWg0jpsydF/I76xrwo9c+aXec0+fPg0oS6Juyvr1cPWq0wwD2nsWekskySotWLNYLEybNo3Jkyezd+9eysvLGTBgANOmTWPz5s1UVFQwZ84c6/kLFy5k0qRJDBo0qNbytm/f7pAu9qKiIpsnsXglJNBv3jyyRowg4eWXVau3OTmi3vrqzMjIsFu9bm5ulJaW1nk8PT3dLvVWjV2qzZ71hoSE1Hmsoc/5SlE5H+3LAcBVB4+PrbusurRr167a49bw+7NR+y1XNcr49v+ruJ1wuV0Dr7gJFgsDZ87ENS+Pf3/yCWYb857n5OQwyQ5Dhtu3b+dNr+NNfv2zhX3s0i5HU+1r1dWrVzGbzcTFxbFkyRK0Wi1vvvkmn332GSaTqUY6QHd392rr62qj5my/Kvv377e93uHD4aOPaHvwIG07d4Z2Tf+Fa1S9zcgR9dZX55IlS+xWb3R0NImJiXUeX7x4sV3qXb58uXUSjJrsWW99n1VDn3N8piugzAQO8iyr99y6TJkypdrjpvwcJycnk5SURGRkJGFhYY1uQ1PrrUtZhgvvX9gMwBmfdGb2mlLreRaLhYMHD6LVahk8eDAuLi61nlevf/0LUlPhj3/kjnvusfll27dvb3xdQpOp1idUNTV/zJgx+Pr6YjAYGDduHMePH0ev19dIBVhcXIy7u7tazbOfJ59UJoF8+KGjWyIILUJWgU5JnYpMpL/j1n4XFRXh6upab2+Cmn7XdiBaSQPIJF5LotRc+9BCVVe/2Wxu+p7h77yj/DtvXtNebwey3PRba6VaAG/Tpg3+daTgMxqN1RbDm0wmsrKyVF0QbzcTJ0JgoDIZpNzx2yAKgjPLLdJQYVH+LLlrZdwduPa7W7du9O/f3yEzz2vjonEhxiuyckKfhd1Zh+o9X6/Xk5mZ2fjJd0lJ8NVXMGqUkpTKSdgzkUtLpeqsjOHDh/Ptt9+Sn59PUVERX3/9NX379mXgwIGkpKQQFxdHWVkZO3bsIDw8XJV8w3bn5gaPPgrp6bBzp6NbIwhOLem6td9hDsq8ZjabMZlMANWSejiDKe1/687+JmN/ved269aNAQMGNH7y3fvvK5etDtgytD5iEltNqgbwBx54gMjISP70pz+xYMECIiIiuP/++zEYDCxYsICtW7cye/Zszp8/X22xfIv32GNKhrb33nN0SwTBaVlkyCuumpYjE+brmACemZlJXFwcly9fdkj99enq3Qm9RlnnnVmaQ7ap7jZ6eXnh4uKCLMu2X4WXlEBsLLRvr2yPLDg1VdcG6HQ65syZU222eZWePXuycuVKNZujnvbtYfx4+OILSEiAmBhHt0gQnE7aVR1yZXent96MiwN6ri0WC5cuXUKj0eDtgD2vbTHYvw/7c/6NBHyZ/j3/03FynecWFxdz6tQpgoODbZuIt3Ur5OXBs8+CkwwdVGnJ67kPHz7c6Nf079+/wR6gOgP4a6+91ugKn3zySaf9oXe4J59UAvh77ynZjQRBqOZSXuW+30AHP8dcfWdlZVFaWkr79u0b3NDCUSaFjeVgzr8BOJR7tN4AXrVkLyUlhdDQ0Pq702VZmbzm6qpsG+pkWvJktNtvvx1JkmxOsiNJEufOnaNjA5vH1PkT+tJLL2E0Gm2ewJGSksJDDz0kAnhd7roLOnWCjRth6VJwwJpUQXBWFWYoKlWCi1aSCfJSP3WqLMvWq29nnkAbrA/Ez9WHvLKrFFYUcabgPF0MkbWeq9VqMRqNXLx4kczMzPpn1MfFwX//q+zl4IRprFv6WHZcXJxNuUtkWaZ79+42lVnvV8yffvqJoKAgmwry8vKy6bxblkajLMl4+mn4+GN4/HFHt0gQnEZS5b7fEhDYpsIhqVPz8/MpKSnBaDQ63eS1G40Mup1PUncB8GXanjoDOEBoaCgpKSlcunSJ4ODguq/C331X+dfJJq9VackBvF+/fkRGRuLr62vz+Xq9vsHz6uxPeeaZZ/C0MfsOwPz5821u3C1r5kxwd1e60Vtyf5AgNLO0q79dS3QIcEzqVB8fH/r379/kpC1qGtPuzsqvO3D86sl6u2ZdXFwICQnBZDKRk5NT+0m5ufDJJ9C/PwwcaI8m39KOHj3aqPh44MABm/IP1BnA33zzzUYF8FdeeUUE8Ib4+sLDD0N8vJIjXRAEikwSpRXKnyJXrQVvd/W/3FYFwDZt2jTvbl524uXShghPIyBTIZdzKPdovecbjUaioqLqzMXBxo1QVgZPPNH8jW0mYjOTmpxzlkZr9thjsHatkpmtnm3qBOFWkZTrap281s77JjfgaKKEhAQAunTp4tBNSxrj3pCRrP51HQDfZO7l9sC6r5zd3NzqHteXZfj738FggAcftEdTm0Vr6bSsa4K4JEno9Xqio6MZPXq0TSlwbQrgo0aNQpJqfou5vsJZs2bRrVs3W4q7tfXrB717K91Vq1aBj4+jWyQIDiPLlalTlUd0dED3eUlJCdnZ2Xh7e7eY4A0w0L8PLr/qKKeCX4suUmouw01b99i9LMtkZGRQXFxMVFTUbwcOHoTERGWOTiN6XdXWksfAr/fhhx+Sk5NDcXExPpV//69evYqHhweenp7k5OTQoUMHDhw40OBkSpt+Wo1GI0ePHuXMmTO0adOGNm3acPbsWY4cOYKbmxtffPEFffv25d///vfNv7vWTpJg7lwlYcI//uHo1giCQ+UWaTFX/mH2dLXg6oA+waod2VrC2Pf1XDUu9PDpYn38Tcbees+XJImcnBxSU1Or7z3xwQfKv3Pn2qOZzaa1ZGJ766236NWrFwkJCeTl5ZGXl0dCQgJ9+vThvffeIykpicDAQJs2GrIpgHfo0IH777+fCxcu8Nlnn/HZZ59x4cIFJkyYQExMDGfOnOGhhx7iL3/5y02/uVvC1Kng4aH84rSWfiFBaIKk3N+6CY1+6nefl5eXk5GRgbu7e93jw07s/tC7rff3Zv/Y4PlVV3TWbWRzc+HTT5WJa7162aWNQnUvvPACK1eupPN1eeY7d+7M8uXLeeGFFwgPD+eNN97gxx8b/v+0KYCvWbOGZ599tlpiA61WyzPPPMMHH3yARqPh6aef5uTJk014O7cgb29lrCk+Ho4ccXRrBMEhKixwtVjJMyE5KHVqRkYGFosFo9FY6zChs+vk1QFPrQcSFrJLs8k25dZ7vp+fHx4eHmRmZlJeXg6bNimT15z86huUaRJNvTmTixcv1jpB3MPDg0uXLgEQERFBXl5eg2XZFMALCgpqXX6Qk5NDUVERAAaDQfmBEGzz6KPKv2KbUeEWlXFFp3RvyuDjYUbrgOHngIAAjEYjwcHB6lfeDCRJ4raAfkiSMjq3K/1fDZ4fFhaGxWIhPS1Nmbzm5eXUk9eqtJYu9N69e/Piiy9aYydAYWEhL7/8Mn369AEgKSnp5paRXW/s2LHMnTuX/fv3U1JSgslkYt++fTz++OPcfbfShXP8+HEiI+tOJiDcYPBg6N4dtmyBggJHt0YQVHfpsgsSIAHhDkqd6uHhQVRUlNNsGdoU13ej/yfvWIPnBwUF4e3tjT45Gc6ehWnTWkZmyFZyCf7ee+9x5MgRQkJCGDRoEIMHD8ZoNHLkyBHef/99ANLS0vjjH//YYFk2TRn54IMPmDVrFiNGjKjWzTRu3Dg+qJwAERQU1Ho3I7EHSVKuwufPV4L4Y485ukWCoJrSColrZZWpUzUyQQb1U6deuHABPz8/60zglsrfzZcg1wCyy3IprCjidP7Zes/XarXKld60acoTLaD7vDXp06cP58+f5+OPP7YuX5wzZw4PP/ww7u7uADz88MM2lWVTAPfz82Pnzp2cO3fOWmHXrl2rLUW44447GvUmBJRfoOeeU7qxRAAXbiHJuS5QmUkssE0Fag8/FxQUcOnSJUpLS1t8AAf4XdBQtqV+AcDXGXvoTwNLei9fpmLXLi7PmUNQr144Vydz7ZytK/xmuLu782jVMOpNaNSoU6dOnRg6dCjjx4+vvo5QaBo/P5g0SdlA4FjDXV+C0FqkX/nt2iHcAWu/09LSACVPeGswOvh3aCrDcHx+AmYa6NHYtInzc+aQ8PDDFLSQITxZbvrN2ezbt48HHniAnj17WlcExMbGsn///kaVY1MAN5vNLFq0CF9fX9q2bUtSUhIAf/nLX6xd6EITiclswi3mSkE5ZRWALOOqNePtoe5f2LKyMrKzs/Hy8mo1mzB56Dzo6BmBhEy5XMp5zaW6T67MvNZur7JuvOrLjLNrLZPYPv/8c8aOHYuvry+JiYmUlSlfYEtKSli2bFmjyrIpgL/xxhts3LiRt99+u9ouPX369GHDhg2NqlC4we23Q5cuSlKX62YlCkJrdfRMIVXd5yE+6q/9zsjIQJZlQkNDW+TSsbqMDh5unY1+WlfPOPiPP8KZMxgGDcLLy4ucnBxKS0vVa2hTyVLTb07klVde4Z133iE2NrZautTbbruNEydONKosmwL4xo0bWbNmDdOnT682W7NHjx4kJiY2qkLhBlWT2YqKYNs2R7dGEOxKluFCeknVI8ID1J99Lssyer3epr2ZW5Ih/gNwlZSAkKvJo7iipPYTY2OVf+fMITQ01JpiVVDHmTNnGDlyZI3nfX19bVr7fT2bAvilS5eIiYmp8bxOp6OkpI4fEsF2M2aAiwusW+folgiCXeVd01BROTzr6WrBreH9GppdREQEgwYNatFLx2qj0+jo7t0VAFmS2Z21r+ZJBQWwfbuSda1vX4KCgnBxcSE/P1/l1jZeaxkD9/X1rfUL0y+//NLoORk2BfCIiAh+/vnnGs/v2bOHLl261PIKoVECAuDee5UtRs+ccXRrBMFuLmT9FrHD/NXvPi8sLESW5VbVdX69u9uNst7fn1NLKs5PPoHiYpg9GyQJjUZDv3796Nmzp4qtbKJWsg58woQJvPjiixQWFgJKcp3Tp0/z3HPP8WAjE+rYFMDnzZvH/Pnz+e677wA4d+4c7733Hi+88AJ/+MMfGtl8oVazZyv/rl/v2HYIgp2YLXCluOqqV1Y9gF+7do1jx47x66+/qlqvmrp4ReOl80RCJqc0m8ulN3TJrlsHrq5w3TpjvV6PJEmYzeqvxW+M1jKJ7bXXXkOWZdq2bUtxcTH9+/enR48ehIeHs2jRokaVZdM68KeeeorLly9z//33U1JSwtixY9Hr9bzwwgvMrgo8ws0ZPRpCQpTcxK++CjqxVbvQuqRf0Vqvhnw9zaqv/a6abR0QEKBuxSqSJIlBfv3Zm70fgJ3pX/NIh8qELQkJ8O9/K0tXb9i4JTMzk3PnztG7d2/nnZnvZFfSTeXp6cm+ffvYv38/P/30ExaLhf79+zNixIhGl2VzlFi8eDHPPfccp06dwmKx0K1bt1oTsgtNpNPBzJmwdCl8+y2MG+foFglCs0rJdUGqnH3uiMlrmZmZeHh4tIrELfUZ1+731gB+5PJRZkU8rAwZVPXu1XLRpdfrMZvNpKWliWFRlQwfPpzhw4ffVBmNusxzd3enf//+N1WhUI9HHlEC+Lp1IoALrUppucS1UmXETqeFIG+L6m2wWCytbulYbQL1gXhZ2lCoKaLIfI1fiy7QSd9e6d0LDYVRo2q8xtvbG09PT7Kzs4mMjKy2vMlZOFtXeGO89tprNp/7wgsv2HxunQF89OjRNhdSNTYu3KROnZR14V9+CdnZEBTk6BYJQrO4lKujau13RIgeuKZ6G7RaLW3btlW9XkeIrojimKuypvjLtK9ZkBgOWVnw4otQy+x7SZIIDQ0lMTGRzMxMwsLC1G5yw1pwF/qHNyTqysnJobi4GG9vbwDy8/Px8PAgKCioUQG8zklsoaGh1ltISAhxcXGcPn0aT09PPD09OX36NHFxca0mFaHTmD0bKiqUxC6C0Epcnzq1T7Rjdr7q0aMHultkbkl3c1U3uMzJgtNYYtcqD2fNqvM1QUFBaLVaa6Ib5yPdxM2xkpKSrLdly5bRtWtX4uPjuXLlCleuXCE+Pp7u3bvz+uuvN6rcOn+a1183G/rll1/m3nvvZd26ddaulfLycubMmWPTnqVVlixZwrlz59BolO8Nfn5+rFq1CoD4+HjWrVtHbm4uUVFRzJs3r9UlWrDJpEnw1FNKsoU//QnVZ/oIQjMrKpEoq1B+jl20FoJ83biao347WvvY9/V06OjoGUHStSQ8c68iffU13Hkn1LOHhU6nIyoqyroj1q2ivLyc2NhY4uPjKSoqom3btkyZMsW6N3d9sUmWZTZv3szeyrS0I0aMYOrUqfUO07z00kts2rSJbt1+23CmW7durFq1iunTpzN58mSb227TMrK1a9fywgsvVBsXcXFx4bnnnmPt2rU2VwbwyCOPsGnTJjZt2mQN3gUFBaxYsYLJkycTGxtLZGSk9dgtp00bePBBOHUKfvrJ0a0RhJuWlO1SmdISQnzVXTpWVlbGsVt0o6BRbUcgSTD02/NIZnOtk9du1K5dO3x8fJxznoCd1oGbzWb8/f1ZtGgR69ev58EHH2TVqlVkZ2c3GJv27NnD0aNHWbZsGW+++SbHjh1jz5499daXnJxc6wRwDw8P68YmtrIpgBcWFpKdnV3j+ezsbIqLixtVYW2OHDlCWFgYQ4YMwdXVlYkTJ5KcnNxikuw3u0ceUf4Va8KFViC7oKqjT6Z9oLqzz7OysqwJM241twUMRoeWO748R4mHC9fuG2PT64qLizl37px1kw2nYacArtfrmTRpEkFBQdbENkFBQSQlJTUYmw4ePMi4cePw9/fHz8+P8ePHN7ijWN++fXn++eer7QJXUFDAiy++SN++fRv1kdgUwO+55x4effRR9u7dS0lJCSUlJXz//fc8/vjj3HPPPY2qcMuWLcyZM4eXX36ZU6dOAZCamkp4eLj1HL1eT3BwcKO/jbQaQ4cqE9o2bwaRqlZowS4XaLBUTjj3cLWgV3FysyzLpKent7qUqbbSSBpGJnkSevEqcaM6sO+abT0RBQUFpKWlkZmZaecWNpJKm5lcvXqVjIwMjEZjg7EpJSWl2vHw8PAG49b777/P8ePHMRqNDBo0iEGDBmE0Gjl27Bjvvfdeo9pq04yONWvWMHv2bEaOHFmta2X8+PG8//77Nlc2depUjEYjOp2Ow4cPs2zZMt544w1MJhMGg6Haue7u7g3mWW/s3qnNoaioSJV62w8fTscPP+T0q6+SPXKkavXeyBH11ldndHS03ep1c3Ort/zly5fbpV6j0Wi3sh1Vb9XcmH/uzwGUK7l+3f2IjmzT4OfcHG78+bmVfn+ur3fAx78AcHB8NFmXvqFNou3j2xcuXODChQv2amKjqTGvrqKigtWrVzNs2DBCQ0MbjE0mkwkPD49qx0wmU73penv16sWvv/7Kxx9/TEJCAgBz585l6tSpjZ5/YFMA9/X15fPPP+f8+fOcPn0agK5duxIZGdmoyjp16mS9f+edd3Lo0CGOHz+OXq+v0RVfXFzc4Ju52UXwTbF//3516o2OhthYusbF0fWVV9Sr9waOqLe+OpcsWWK3eqOjo+vdXW/x4sV2qXf58uUsXLjQLmU7qt7FixdjtkB6jgfKLGAZXVk6iYkNf87NYcqUKZw6dYqcnBz69+/PTz/9dMv8/ljrHTAADhwlo4Mv57sHgFREjyE98Hfzb/D1586dI+VhzaQAACAASURBVC0tjZ49e+Ln52dzvdu3b7+ZZjuUxWLhnXfeQafTWTOMNhSb9Hp9tQvN4uJia2ra+uj1eubMmXPTbbapC71KZGQk48ePZ/z48Y0O3rWpepNGo5Hk5GTr8yaTiaysLIxG403X0WKFhMCYMfD993DxoqNbIwiNlpmntSbf8PEwo1O5J9vX15fg4GDatHHMsjWH+/RTKCwk9aHRSBJoJJldGV/Z9NKqHpT09HR7trBx7LiZiSzLrFmzhvz8fJ555hnrcsOGYlNYWFi148nJybXGrdOnT2Ox2J686OzZs1RUNDzhs84A/t5772EymWyucO3atfVOFrl27RonTpygrKwMs9nMDz/8QEJCAr169WLgwIGkpKQQFxdHWVkZO3bsIDw8XKwxnz1b6TfauNHRLRGERruU46rckaFDW/VTp4aEhNzaaUHXrQOtlojHXrKuRj2SF2fTSz09PfH19UWj0TjPmnA7joGvXbuWtLQ0nnvuOVxdXa3PNxSbhg0bxq5du8jLyyMvL49du3bV2uPSo0cPLl++bPNbHTBgAJcuXWrwvDq70J966ikmTZqEXq+3qcIFCxYwYsSIOhPhm81mtm3bRnp6OhqNhpCQEBYuXGj9prdgwQLWr1/P6tWr6dSpE/Pnz7ep3lZt/Hhlq9H16+GOOxzdGkGwWWk5XCtVMp9rJJkAg7qpUzMzMwkICLhlErfcSJ+WBgcOwH33ERjenYCrAeSW5VJsLiapKIkObTo0WEbPnj2dajmZZKfvETk5OezZswcXFxfmzp1rff7RRx/ljjvuqDc2jRw5kqysLOtQ1IgRIxg5cmSNOmRZZtWqVTbvH1JebtsX3jp/umVZZtKkSdW+jdSnoat1g8HA0qVL6zzes2dPVq5caVNdtwxXV5g6Fd5+G59ffoEm7FYjCI6QkuNCVQasAIO6a799fHw4c+YMRqORqHoSl7Rmwbt3K3dmzgTgzoA7+TT9UwD+mfZPnu78dINlVAXvqjFfhwdzOwXwwMBAtm3bVufx+mKTJElMmzaNadOm1VtH+/bt2bx5s81tCg4OtikffZ0BfGblf7ytHn744Rqz9YRmMHMmvP02bf/1LyUzmyC0AOl5v6397hCsbvd5Va9eu3btVK3Xacgybb/7Dvz8oHKZ74i2I6wB/HThaSosFeg0DfdOpKWlce7cObp3796qt2G1t4t2msdkUypVwYH69IHu3Qk8cACuXQOxhavg5Ny9gq9LnSrj5a7eGKqLiwv+/v4YDIZbd7vjQ4dwz8iAJ59UevEAD50H4R7hJBdfpEIu5/jV4wzwG9BgUVUz0NPT0x0fwFvwbmT20qhZ6IIDSBLMnImupAQ++8zRrRGEBhmj7rR2d7bzU7f7PDg42DrH5pa1aZPy74wZ1Z7+ffDv0QBaCb7J2GVTUe7u7vj6+pKXl9eoSc12YcdZ6C2VCOAtwcMPI2s0Yja60CL4h3RX7sgWwoPU7T739vamvLz81twICZTMjZ98QnFYGAyofoU9xH8IOo2yli+l5BLXKmzb0rVqKMLhmdlEAK9BBPCWoF078gYMgL17ISXF0a0RhDr5BEWj07kB4OEq46Zi6lSAkydPcuzYsVs2fSpffgn5+WSOHl3rTobdDMqXKxmZH3IO2FRk1Wz+rKws51lSJgAigLcYmaNHK2vCP/rI0U0RhDqFRg6z3ld745IqpaWlDqnXKVR2n2eNGlXr4bHBd1vv78v+3qYiNRoNXbt2pXfv3o6diS6uwGsQAbyFuDx0KHh7K93o4luw4JQ0eAdUZWiUCfY3q1azVqtl8ODBt3b2xqws+PZb+N3vKG3bttZTOnl1xl2j5O6+XH6ZHFPNXSZr4+fnh5ubW7M1tUlU2sykJbE5gJ89e5YFCxYwfvx461jIzp07+fnnn+3WOOE3Fjc3mDwZEhMhzrZsSoKgprbh/dFUjrF6e1hUTZ0aFBSEm5tbo9JVtjpbtoDZXGPy2o0G+g2y3v828xubi79y5Qo///yzw7YZleSm35xJTk4OM2fOJDQ0FJ1Oh1arrXZrDJvSFP3www+MHj2a2267jR9//NGa3P306dNs3LiRTz/9tPHvQmi8mTPhww+Vq/DBgx3dGkGoJqTDUJCV8VW11363a9cOs9lMVlaWqvU6lU2bwN0dJkyAY3VvHTq67RgO5O7j/7P35vFN1fn+//MkaZt035tutEBZRQQVEBcExAUBFwQckEWR8V6ZGXVcZu5cxxmdO3f8jV8cncs4jo6AMopsMiqICAhlVXDFgkhZulO6r6Rp2uT8/jg0UAtt2ibnZPk8H488mp4k5/1Km+Sdz/vzXkDmi+rPmZfpWs8Pq9VKTU0NZWVlpKenu0l0N/AyR9xTFi1aRE5ODo8++igpKSm92pZwyYH/93//N7/73e/4zW9+065V6sSJE3nllVd6bFzQTa69FrKyYPVqeOklcLHNrUDgaQzBYYRFmAFwtNiIU7F1alhYGBEREZSVlWG3qxe29ypycuCbb+C+++AS7azbSDIlER8cS7WtCqvDwsmGXPpHdD3eNSEhgRMnTjhnZWvemc1Hyc7OZuvWrYwZM6brO3eBSyH0Q4cOce+993Y4npSUREVFRa9FCFxEkpTwWG2tkm0qEHgJqf1uQJKU3ufVZd9fLAHaY5jNyhcHzcuctKQtubWL8Hkb4xPOt2XefMa1mnCDwUBiYiIWi4X6+vpuSxQoxMTEXHJmSHdxyYEbjUbq6uo6HM/NzQ3cekutmDdP+dnWrEEg8AKS0q8ClBkKhce2q2q7oqKC4uJiamtrVbXrNdjt8PbbkJwMN93k0kPGJUxAOter/vu6wy6Xh7XVhJeWlvZMay/wlz3wp59+mv/93/91aVxoV7gUQr/99tt5/vnnWb16NaA0cK+srOS3v/0td9xxR69FCLpBZiaMHw8ff6xknV4i21QgUIuwyGRCTFEA2KwNNJ1VNypXX18f2CvCTz+F0lJ46ilwMQkq1BBGemgGhZZ87Nj5ovoAo+O6zquJiIggNjaW0NDQ3qruPj6cTX7LLbe0+/3gwYOkpaUxePDgDgPDtm7d6vJ5XXLgL7zwAhMmTCAzMxOr1cpdd93FqVOn6Nu3L3/84x9dNiZwEwsWQHY2rFoFv+x6qpBA4ElS+9/ovF5WdOnkKU+QkpJCXV0dZ8+61lXML7lE69SumGyeymun/gbA1jObXXLgkiQxfPjwbkt0C162ku4ObfPD27j77rvdcl6XHHhiYiJfffUVq1ev5ssvv8ThcPDoo49y3333aV8bGIjcc48yqOCtt4QDF2hOnHkIALLs4HTeHtXshoSEMGDAAKqqqjh8+LBqdr2KhgZlRsK5oUfdYUTMlRgkA61yC8VNBVhazxJqcG0AjMPhoK6ujpiYmJ6oDjg8NRzM5Tpwo9HI/fffz9/+9jf+/ve/s3DhQuG8tSIiQnHihw4pF4FAI2KThmIwmAA4W19GS3OjarZF8hrw3ntK//Nurr4B9JKeoZGXoZNkkBzsqnA9d+H48eMcOnSIxkb1/t/+0olt4sSJF83XqK+vZ+LEiRd5xKW55Aq8O8PH58yZ0y2jAjewYIGSefrWW/CXv2itRhCgpPa9Xrkiw+m8/araNpvN2Gw2qqqqVLXrVaxcqex7z57do4dPS7mbw/XfALCnMpvJyXe69LjExERKS0spLS1lwIABPbLdXbwtGa2nZGdnX7QZTnNzM3v2dC+CdUkHPnfu3Ha/S5LUIVOxrQ5QOHANmDAB0tPhnXfgz3+GIJWnRggCHkmnJzK2LwAOewsVJV+rZjsmJgaj0UhRUVHgDtgoKICdO2Hq1B4ns2aE9SVUH4bFfpZqWyVnrKcxG7sexRodHY3RaKSsrIx+/fqpMzzGx//NhYWFzuvFxcXtxrPa7XY2b97sjCq5yiVD6A6Hw3nZsWMHw4YNY+PGjdTU1FBTU8PGjRsZPnw4n37qWkN8gZvR6ZSSsvJy+OQTrdUIApDkPmPQnfvgrqvKw2FXr/taaGgoDocjsMPn77yj/OxB+PxCRsWeT17b5mJrVUmSSE5OprW1lcrKyl7ZDxQyMzPp27cvkiQxatQo+vbt67xkZWXx2GOP8eijj3brnC4lsT322GP85S9/4aYLagynTJmC0WjkkUce4bvvvuveMxG4h/nz4U9/UsLoU6dqrUYQYCRlnP/gLz65W1XbJSUllJWVuaWW1ieRZSV8HhUF06b16lS3mqeyq0JZiH1dc5B5mQ+69Diz2UxeXh6VlZUkqVHO6uMr8D179iDLMuPGjeODDz4gNjbWeVtwcDAZGRkkJiZ265wuOfBjx451SIMHJTX++PHj3TIocCODBsGYMfDhh1BdDRe8IAQCT2IICiUsQvnQbrU1UVup3ueATqfD4XAErvMGOHgQjh2Dhx7qdUvl2OB44oMTqbSV0+Sw8H39YYZGdp3RHhISwsiRI93WVawrfH0P/LrrrgMgLy+PPn36uKUVrUsOfODAgSxZsoTXX38dnU6JusuyzJIlSxg4sOseugIPsmCBMp1szRp4+GGt1QgChPSsc528ZKg6cwQ1l0cjR47EZrORk5Ojmk2vo4e135fixoSbeK9kFRKwvWyzSw4cICoqyi32XcKHG7lcSEFBAQUFBZe8fdy4cS6fyyUH/vLLLzNt2jQ+/fRTRo8eDSidZCoqKtgoenJry733wmOPKWF04cAFKpGQMoK2j9Oi4ztUsxsREUF4eLgmrTy9huZmZaBRv37KgCM3cH3CeN4/vRoZB8cbjuCQHegk16qMi4qKqKioYOTIkW7Rckl8fAXexvjx4zskhV+4Gu/OQB6X/kMTJkzg+PHj3HfffbS2ttLa2srcuXPJzc1lwoQJ3ZAucDuxsXDHHcoq/NgxrdUIAoDwyBSM51qnWi01NFnUS2IStd/A5s3Kltn8+bhraoxJH0pmaD8A7NjZX5nt8mObm5upr6+npqbGLVr8naKiIgoLCykqKqKoqIhTp06xdu1aLr/8crZs2dKtc7m0Agelib1om+qlLFgA69crdeHifyTwMOn9z39pP1P8pWp2JUkS07DgfPi8bbCRm7jFPI3XTr0EwK6K7Vyf4FpTkeTkZIqLiz0eFfH1PfA2LpZPlpmZSVhYGH/4wx+4+eabXT6XSw589+7OM0y7E7MXeIBbb4WEBMWB/+EPSomZQOABJElPTOIgQGmdWnJKvdap8fHxGAwGioqKVLPpdVRWwkcfwfXXKyF0NzIs6gqCpRBscjMl1kKaWi2YDF0PLWmbx+7xcjI/ceCXIisri6+/7l4vBZccuDtj9qCMonvqqacYM2YMv/jFLwDIyclh+fLlVFZWkpWVxeLFi8WoUlcJCoI5c+Cvf4Vdu5QmLwKBB4hLGoohSMl6bqw7jb3V2sUj3EddXR2nTp2ivLxcNZtex5o10NLituS1C9FLBoZFXcHXtQcB2Fq2iTtTZ7n02JSUFKqqqjz6v/GXFfjFqKio4PnnnyczM7Nbj3NpqebOmD3A8uXL6d+/v/P3+vp6XnzxRWbNmsWyZcvo378/L7/8crfPG9C0vaHFnHCBB0nte4Pz+ukCdVun2mw2ioqKaG5uVtWuV7FyJYSEwMyZHjn9ZPP5KVkHqve6/Ljk5GSGdXOYSqASFBREcHBwu4vZbGb9+vUsWbKkW+dyaQXuzpj9vn37CA0NZeDAgc5ElIMHD5Kens7YsWMBmDFjBosWLaKkpOSitgUXYeRIuOwyZS/8b3+DMNemCgkErqI3GImISgNZxm5voaxYvdap8fHxSJJEZWVl4LZO/eEHpf571iyIjvaIidTQdCINUTS21lLfUkVJUyGppj4esdVt/OTf/s9//rNdBFun05GYmMjo0aO7Pd3N5SS2i9HdmL3FYmHdunU888wz7NhxvvSkuLiYjIwM5+9GoxGz2UxxcbFw4K4iSUoy269+Be+/D/fdp7UigZ+RnD4anU4PMtRWHAfZoZrtzMxMQkJCqKqqClwH/q9/KT89ED6/kDGx17Gj/CMAtp/ZxIK+iz1qz2X85N9+//33u+1cPXbgPYnZr127lgkTJhAXF9fuuNVqJTIyst0xk8lEU1NTp+fLzs522ba7aGxs9Fq7wX37Mlano+bll/nOTV98tHi+ndn0ZOOgkJCQTs/f3fCWq6SlpXns3O60u3WfHeu56PXUWy/jgdmXfmxKyqUHYnT1d/4xQUFBhIWFYbFYyMrKcukxP379ePP71iUcDq554w10MTF8FhKC3MU5e2M3VIqFcECCb6sPkl4wGJ3rk6c9hr/tgVssFsrLy3E42n8R7teN5ESXHHhQUFCHtm92u53w8HBWr17tkqH8/HxycnL485//3OE2o9GIxWJpd8xisWAymTo95/jx412y7U6ys7O92+6kScRu28b4AQPADU5ci+fbmc3nnnvOY3YHDhxIbm7uJW9/9tlnPWJ3yZIlPPnkkx45t7vshphiGD3+10iSRIvtLH/+0x86vX9nf6uu/s4/ps1p5+bmUldX59JjZv9ovKbXv2+7YudOZXDRY49x46RJHrf71fc7KbUW0yq1ED8ikuHRV7v0uHXr1vXYZqBw9OhRFi5cyMGDB9sdl2UZSZK6lRTukgN3R8z+yJEjVFRUsHixEo6xWq04HA6Ki4u5+eab2bVrl/O+VquVsrIy0tLSXH4ignPMnw9btyqTin71K63VCPyE9P7jnZ8B5aXqDS9qq/1uampy2Xn7JW5undoV1yfcxLqitwDYWb7FZQcu6Jr777+f4OBg3nvvPcxmc696orvkwN0Rs580aZKzmTvAxo0bqaioYNGiRQC8/fbbHDhwgJEjR7J+/XoyMjLE/ndPuPtuCA9XWqs+9ZTbOjUJApuE5CsAZZVQfGpXF/d2HyaTCbvdTllZmWo2vY6zZ5Xk1GHDYMQIVUyOjRvPhqK3sWPnVOMxrPYmjPrOI6Iex09C6IcPH+brr79m0KBBvT6XSxsber3+ovV9VVVVLg9yDwkJITo62nkxGo0EBQURGRlJZGQkjz/+OKtXr2bhwoWcPHmy23NRBecIDVVKTL7/HrrZFEAguBjhUX0wGJTab6uliuYm9VpmWiwWDhw4ENjNW95/Hxob3do6tSuCdMEMiBgKgAM7+yt3qmK3MyS55xdv4sorr3Rb1zqXVuCXyvq02WwYDD3Lg5v5ozrG4cOH89JLL/XoXIIfMX8+rFihhN2uukprNQIfp+/Am52Tx0ryP1PNrk6nQ5ZlZFnukOgTUKxcqXRXVLmyZELiZI41HEKSYF/FNiYm3a6q/Q54mSPuKa+99hqLFy/mscce4/LLLycoKKjd7X36uF6216n3XXlu30WSJNauXdsuU9xut7Nz506Xs0IFKjJuHGRkwKpVsGSJ0qlNIOgBks5AVKySFetwOCgt/Fw12ykpKaSnp5OTk0NjY6Nqdr2KkhLYvh0mTYJOMvs9wZDI4YTqQ2lyWKhsOUOtrYro4LiuH+gpPOjAt2zZwq5duygsLOS6665z5mqVl5fzi1/8gpCQEOd977zzTu655x5FkiyzatUqZ1n0xIkTmTNnTpf72jU1NUyfPr3d/dyexPbggw86r//yl79sd1twcDB9+/blL3/5i8vGBCqh0ymDDv74R9iyBaZN01qRwEdJNA9Hp1M+JuprC5DlVtVsJyUlodfrO1SoBBSrVoHDoVry2oVIksQV0WP4vFoJn2898z6z+jzYxaN8k5iYGKZPn86hQ4ew2Wwdbl+xYsVFt4u3b9/OF198wQsvvIAkSfzxj38kMTGx0+Zm8+fPJywsjLVr13o2ia2lpQWAvn378sUXXxAfH99jQwKVaXPgb70lHLigx6T1G++8XnwqWzW74eHhhIeHc+bMmcANn8uy8v4ND4e77tJEwsTEqU4H/nXNfk0duCf3sseMGQPAyZMnqa6udvlxu3fvZurUqc7eJtOmTWP79u2dOvDvv/+er7/+msGDB/dONC4mseXl5Qnn7WsMHAjXXAMbNyqzgwWCbhIUHEFouDJQyN7aTHXFD6rZTkpKAgJ87ve338KRIzBjhmatkZNMKcQFK6+BJoeF/MYTmugAlBB6Ty+95Gc/+xkPP/wwf//739uNsi0qKmrXRTQjI4Pi4uJOzzVixAi3VVVccgW+atUqZsyYQXBwMKtWrer0JHPmzHGLGIGbmT8fPv8c1q6F//xPrdUIfIzUzOuRJOU7fmX5UdXsSpJEUlKSqP1Wufb7UoyNm8Sm0ncB2Fy6lsUD/lsTHVpkk0dGRvKnP/2JzMxMGhoaWL58OUuXLuXpp58GlJ4loaHnR66aTCasVqtzP/tiPPPMMzz++OM8++yzDB8+vEMSW2ddDH/MJR343LlzmTRpEomJicydO/eSJ5AkSThwb+Xee+Gxx5QPAuHABd0kOVVp3iHLMkUnP1XNrizLHDt2DF0gz7VvaVH2v9PT4cYbNZUyLuHWcw5c5sTZ72lx2AjSBWuqSS2MRqNzcmZ0dDQLFy7kP/7jP2hqasJkMmE0Gtu1/LZYLBiNxk73tadMmQIoyXAeS2K7cN8pYPegfJ3YWGX/+7334PhxGDBAa0UCHyE8Mo3gkHBkGVqa67E0qjuDu6qqSlV7XsfWrUrr1P/+byUpVUNC9CFkhmZRYDmOTCvfVH/G6HgNvlR4URlZW2l1eno6BQUFzmqsgoKCLjuI7tzpvpp6l4q4d+/ezbXXXtuh5ttut7Nv3z7GjRvnNkECNzN/vuLAV66E//kfrdUIfIQ+/cYDIAGlhQc7u6tbCQoKIjU1ldLSUjH3GzQPn7dxU9I0VuQrFUc7Kj70Owdut9ux2+04HA4cDgc2mw29Xs+pU6cICwvDbDZz9uxZ3nzzTYYOHeoMm48bN45NmzYxcuRIADZt2sTkyZM7tXWjGyMqLjnwCRMmUFpaSmJiYrvjtbW1TJgwoVtLfoHK3HYbxMcrowife07zb/MC3yA2QcmQlR0OSgr3q2Y3MTGRjIwMmpqaArd9am0tfPABjBkDbmi36Q6GR48mSAqmRbZR1lxCna2GqODuza7uLZ7cA9+wYQPr1693/r5nzx5mzJhBSkoK7777LvX19ZhMJi6//PJ2XUInTZpEWVmZcyjQxIkTmXSRYTOnT5927m2fPn26Uy1u2QO/kEttyNfV1bXbwBd4IcHBMGcO/N//wZ49mu+nCbyfhOQR6PVKYk1jwxlaW9Srw05KSsJut1NZWamaTa9j3Tpobvaa1XcbQyOv5FCd0sgnu2Izd6aq2xnOkyvwmTNndugO2saFMzx+jCRJzJ07t9M8MVBC7W2L4LS0tIv6U7c3clm4cKFT5COPPNJuvKfdbuerr77iKtGq0/uZP19x4CtXCgcu6JL0jOsB5QOl8NQO1eyGhYURERHBmTNnAjuqt3Kl0j3x3nu1VtKOW5KmOx34F9W71HfgPsyOHTuIjY11Xu9N85YL6dSBtw0QkGWZ06dPExx8PvMwODiY8ePH88QTT7hFiMCDXHklDB2qfLNfulQZeCIQXASdPpjwKGUKoMPeQlX596rZNpvNAIEbOgc4eRL27lWmCsZp2Lb0IqSE9iHCEEVDax1n7fUUnD1BRpiKrbS9KImtu1y47+3OufSdOvBt27YB8MADD/DXv/61XS90gQ8hScoq/L/+S5lsJMr+BJcgPXOcMrgEqK7MRZbVWwkHBQXR1NREbW2taja9jrffVn56Wfi8jTGxE9he/m8k4NPy91nY90nVbHvbVLGeMnHiRCZOnMhvf/vbdsdramq45557nH3VXcGljKYVK1YI5+3r3Hef4sjbslsFgotgTj23JSbL5J/crqrtH374gS+//FJVm16FLCvvz9hYuF3jyV+X4MbE29FLEjoJjjV8o65xDTuxuZPs7GyWLFnCnDlz2vVdt9ls7Nq1q1vnuuQK/KGHHnL5JK+//nq3jAo0IC1NmWi0bRucPq36ZCOB9xManoTRpGQW25rrsTS4Z2axK+j1emcZT8Cyfz+cOgU/+5mSfOqFhBsiSTamU2otxC638lX1Hq6KvUEV2/6yAgdl+tmDDz7IxIkT+eCDD5y91LvLJVfgx48fd/ki8BHmz1cmG3XRGlcQmPTpO955/cxp9VZXBoOBsWPH0rdvX9VseiVeVvt9KSYm3u28vrvyIw2V+C79+vVj//79hIWFMXr0aI4dO9aj81xyBe7ObjECL+Huu5WhCG+9BU88oYTUBQJAknTEJQwBzrVOzeteKK83JCYmotfr27WkDDisVlizRqn7HjVKazWdcnnUaAwE0UoLJU15NNktmPQqJMb6yQq8LQM9KiqKzZs388gjjzB27FiWLl3a7XP1qqtHYWEhv/vd73pzCoGahIUpk40OH1YmHQkE54hLGIohyAhAY0OpqrXfZrMZu91ORUWFaja9jo0boa5OWX17+Rdrg87AoMgRzt+zyz9Ux7Cf7IG3tWEFZevolVde4dlnn+WBBx7o9rm67cAdDgcffPABU6ZMoV+/frz22mvdNirQkAULlJ8imU1wAWmZ5/cxTxd9pprdttrvyspKUfsN0EVDEG/h1qTzTU++qM5WxabUi4s3sWLFCqKiotode+SRR9i8eXO3F8QuO/C21XZ6ejrTp08nOjqajz/+uMu2cAIv48YblQlHq1YpE48EAY/BYCIyMg1kpfa7rOQr1Wy3zf0O6Nrv8nL4+GOYMAH69NFajUukhGYQro9CwkFDaxXFllNaS/IZFixYQEhISIfjAwcO7PaX2E4deNtq+/bbb2fAgAF8+eWXLFmyBJ1Ox9NPP83NN9+MXq/vnnqBtuh0MG+e8qHxySdaqxF4ASnpY9Hp9EhATeVxZFm9TPDS0lLy8vKoqalRzabX8e67YLd7ffLajxkVO865ws0uf9/zBv0khH4hvY1od+rA+/Tpw9NPP8348ePJz89n8+bNzJ49u1eCBV5A2weFCKMLgJT0Mc7rRXm7VbXd1NREYWGhqja9gnMDjgAAIABJREFUjpUrwWSCe+7RWkm3mJB4p/P60bqvaHV4NqInyT2/eBvuimh36sArKioYMmQIl112mTPUJfADBg1SJh19+CEE8spHgCk0npAQpUmTzdZIXV2+arZTU1Od/aEDlsOH4euvYfp0iIjQWk23CDVEkGLMBKAFGzl1Bzxr0MdX4J6IaHfqwPPy8hg+fDg/+9nPSEtL41e/+hVHjhxxWyP23nK4Tr05xX7H/PnKxKN167RWItCQvv1vdr6fy0q+Vs2uwWCgX79+ZGRkqGbTK/nXv5SfPhY+b+O6hPOzr3d7Ohvdxx24JyLanTrwlJQUnnnmGfLy8vjnP/9Jbm4uI0aMwG63s3r1aoqLi3tlvLesLXwFh4q9mv2Ke+9VJh699ZbWSgQaIcsycYnna78L89ULnyckJKDT6Thz5oxqNr0Ou13pfZ6cDDfdpLWaHnFlzI0YJGX0bIk1X1sxXo4nItouZaFLksSUKVN4//33yc/P5/e//z0rV64kMzOT66+/3i1CeoLVYSHn3Hg7QTeJi4OpU5X2jSdOaK1GoAFl5Q70OqVl59nGclpaGlWzbTabcTgclJeXq2bT69ixQ2lrPHcu+GgysF7SMzBiBMoy17PJj76+B+6JiHa368BTU1P53e9+R15eHh988AHx8fE9Nt5bwu1R7K3YpJl9n6etJrwtjCcIKHJPnvtkk6EwX73OawaDgcjISFH77SOtU7tiQuKdSIDO0zurPh5C90REu9Nxop3RtiqfMmWKy49ZunQpOTk52Gw2oqOjmTZtGjedCx3l5OSwfPlyKisrycrKYvHixSQkJHR6vn7WKzls2ImltZFQQ3hPn0rgMnmyshJfuRJ+/3ulxEwQEOj1RuoblOt2eyvlper1Ptfr9bS0tAR2+LyhATZsgJEjYdgwrdX0ioywQcQGJ1LT4tloirespHvLhb6zpKSEZcuWsXz5cv70pz9xzTXXsHfvXpfPpeon9p133snSpUt58803eeqpp1izZg2nTp2ivr6eF198kVmzZrFs2TL69+/Pyy+/3OX5zLYs9LJBrMJ7SnAwzJ4N+fmwb5/WagQqkpZxfuurtvo4ai5Tmpub+eyzzwK79nvDBrBYfH713cb9fX/DtXGTu75jb/DxFfjF6G1EW1UH3qdPH2cHGkmSkCSJsrIyDh48SHp6OmPHjiU4OJgZM2ZQUFBASUlJp+czEIzZ1p+D1erOLfYr2j5ARDJbQJGcqgzMkGWZUye2qma3rUzmwn7QAclbbyn73n7SVyPJmM4dqQ9qLcNnuTDPrDv0OITeU9544w127dqFzWYjMzOTkSNHsnr16nblJEajEbPZTHFxMampqZc8lwMHqc1DKAn+gU27/024I8bj+hsbG8nOzva4HdXsyjKj+vQh5N132T9zJo4ftfjT4vl2ZnPgwIEesxsSEtLp+ZcsWeIRu2lpaR4798WorXOw93Ml4Sg4WOK5Z59wu42US8ybj46OJjg4GEmSPOrEf/z68ab3bciZM4zduZOqa64h5+hROHpUFbu+jr+E0N2J6g580aJFLFy4kNzcXI4cOYLBYMBqtRIZGdnufiaTqcvxgo4wK1FnkwiSjVSn5zK17689KR1QPhjGjx/vcTuq2n34YfjNbxhXUwM/+Yl6di9BZzafe+45j9kdOHAgubm5l7z92Wef9YjdJUuW8OSTT3rk3Bdj6PA5JCYNB+BEbjbbNm9xu42L/a30ej3XXnstra2tPZ5/7Co/rq/1qvftn/4EQNwvf+kxTVo933We7CshHHgHNMla0ul0DB48mOrqarZt24bRaMRiaT++0GKxYDKZOj3PiMFXsTN6BS26JnIbvhE14T3lvvuUEYaitarfI0k64uIHO38vLtijmu3ExER0Ol1gz/2WZeV9FhUF06Zprca38MM98N6iadqx3W6nrKyMtLQ0CgoKnMetVqvzeGfERySRYEpCj4yMjZza/Z6W7J+kp8PEicpwk9JSrdUIPEiSeQR6ndJ4IzIcWlrOqmc7KQmHwxHYDvyLL+DYMZg1S+l/LhD0AtUceF1dHfv27cNqteJwOPj222/Zv38/w4YNY/To0RQVFXHgwAFsNhvr168nIyOj0/3vNq4Pv5vRdbOIbUknu3y9Cs/ET5k/HxwOZcyowG9JS79OmY8sy/Trq973d5PJRFRUFFVVVYGdwOYntd9a4OuNXDyBau9gSZLYtm0bDz/8MAsXLuTtt99mwYIFXH311URGRvL444+zevVqFi5cyMmTJ3n00UddOu+gqJFE2c2kNA+lvLmIhpYALk3pDdOnQ1iYCKP7MUFBYYRHmAGwtzaTYlZvpkFzczNHjx7VvP2ypthssHo19OsH112ntRrfQ4TQO6BaEltkZGSnSUDDhw/npZde6vZ5w8PDsQU3kmjrj8ERzO7y95mS+kAvlAYo4eHKOMOVK+HQIbjiCq0VCdxMn8wbkSTlO3tVxVF0ulGq2b6wbarZbFbNrlexeTNUVcHPf67knAi6hRTIkZtL4Bett9JTMtBjwGwbyLe12VrL8V3EnHC/xpx8pfN6foF6rVMjIyNJS0vDYFC96MW7aOu1IMLnPUOswDvgFw48K3UwDuykNA/FYm/gVON3WkvyTcaPh7Q0eOcdaG3VWo3AjUREphIUFAqAtakGS6N6bUxTUlLo37+/s4lTQFJZCR99BNdfr4TQBQI34BcOPCgoCCnOSllwLpIss7v831pL8k30epg3D8rKYKt63bkEnqdf/9ucU49KSg6qZlev1xMfH09DQwNnz6qX8e51rFkDLS3nBwgJuo1IYuuIXzhwgGuGjqc49BCSDvLO5tDisGktyTeZN0/5KcLofoNOF0R0VF+QQXY4KC50fVhCb0lISECv11NWVqaaTa/krbcgJARmztRaie8iQugd8BsHbtKHkR4yhKTmQciyzMEq93eXCgiGDIFRo+D996G2Vms1AjeQnDIKnU4PMtTVFuJwqLc90jb3O6Ad+NGjSv33XXcpDVwEPUKswDviNw4cYIRjMsMabyOuJYMDVZu1luO7zJ8Pzc3gybaIAtVITz8/eSw/71PV7Op0OiRJoqqqitZAzqloi2aJ8HnvECvwDviVAx+aPgKA5Oah1LSUUWvz7Hxav+UnP4GgIBFG9wNMpniMxmgAWlut1NScUM22w+Hgm2++4agHhnX4DHY7vP02JCXBzTdrrUbgZ/iVAw8LC6PVaCHe1pcgh4mtZ97RWpJvEh8PU6bA3r0YuxjpKvBuMjMnOJPXysoOqWq7rWwskDuvRX/7LRQXK/MGAr2MrpeIEHpH/O4V1S81i8KTpzE3D+KH+gM4ZDs6Sa+1LN9j/nx4/32Stm9XPnwEPkl8wjAAZNlBft4O1exGR0dz+eWXk5ubG9D73+ZPPlGuiPB57/GgI96yZQu7du2isLCQ6667jsWLFztvy8nJYfny5VRWVpKVlcXixYtJSEhQJMkyq1atYscO5b01ceJE5syZ4/zS7Gn8agUO0Ce5Hw6pldiWNOxyEz/Uf6G1JN/k9tshNhbz1q3KBCWBz5GYeAUGvTK4xGKpxGarV812UlISOp2OxsZG1Wx6HY2NJOzZo3Q1HD5cazU+jydX4DExMUyfPp0JEya0O15fX8+LL77IrFmzWLZsGf379+fll1923r59+3a++OILXnjhBf7f//t/fPXVV2zfvt3dT/2S+J0DNxgMRAyQORz5IZIEuyre1VqSbxISAj/5CabTp2HfPq3VCHpAn/Rz/bZlmUIVO6+ZTCYSEhJobGwM7NrvDRvQW62i85oPMGbMGEaNGkV4eHi74wcPHiQ9PZ2xY8cSHBzMjBkzKCgooOTc1uLu3buZOnUqcXFxxMbGMm3aNLKzs1XT7XcOHODq5ElK2FyGMmsBjWLASc9oC/uJZDafw2AwERGRggQ47DZV979vvPFG9Ho9Z86o1+3NK3nrLWSdDubM0VqJfyDLPb/0kOLiYjIyMpy/G41GzGazcyhPUVFRu9szMjJUHdjjlw5ckiRGtN7B6NoFSLKOfZUbtJbkm4wahSU9HdauhUCe4eyDZGSMdw4uqaw6hizbVbN96623thteEpAUFsLOnVSPGgWBOrzFzWiRxGa1WgkNDW13zGQyOWfa//h2k8mE1WpVLXHTLx04QL/wEYTaY4m39eObGvWSd/wKSeLMLbdAXR1s3Ki1GkE3SDZfMLgkf6eqtl999VVOnDhBS0uLqna9irffBlnmzK23aq3Ef9CgDtxoNGKxWNods1gsmEwm5+1NFyxuLBYLRqNRJLH1lqy0wcjImK1DsToaOdn4rdaSfJKym29WRh+2TVISeD2REenOwSVN1lrOnlU3lJ2bm0tpaamqNr0KWVa2naKiqLr2Wq3V+A2So+eXnpKWlkZBQYHzd6vVSllZGWlpaQCkp6e3u72goMB5mxr4rQM3Go1IoTZiWzIJtoexp2K91pJ8kuakJJgwAT75BAJ9T9NHyMqa7FwBnC75XDW7kiTx8MMPM3ToUNVseiVffAHHjsGsWTgCeQKbD2G327HZbDgcDhwOBzabDbvdzujRoykqKuLAgQPYbDbWr19PRkYGqampAIwbN45NmzZRXV1NdXU1mzZtYvz48arp9rs68AvJSh/CiWOnMDcPoejs19jsTQTrTVrL8j3mz4cdO+Ddd+GXv9RajaAT9PpgIiPSlcElsoPCIvUqCIYPH86sWbPE3O+2aNWCBcoEMoF78OC28oYNG1i//vwib8+ePcyYMYOZM2fy+OOPs2LFCpYuXcqAAQN49NFHnfebNGkSZWVlPPnkk4BSBz5p0iTPCf0Rfv1OS05M5duivdQHnUbGzudVGxmXOEtrWb7H9OmweLESFhQO3KtJSx2rDC4BauvyVU9eA6Upxn2B2vynuRlWr1Zmfl97LexSr3zP3/FkR7WZM2cy8xKT4oYPH85LL710cU2SxNy5c5k7d67nxHWC34bQQZlFPGToUOqDlJq9L6s+0liRjxIRoTjxb7+F777TWo2gE1JTxgJKh6hTeeo1lDAajYwfP56TJ09y/Phx1ex6HZs3Q3W1ErVSKZEpYNCgjMzb8WsHDtAv7Api5DTimwfQaK+hwlqktSTfRNSEez0REakYjZEAtLQ2UVeXr5rtG2+8EZPJxCdtrUMDlbbw+bx52urwQ0Qv9I74vQMHGNZwFwMbb0EnG9haukxrOb7JhAmQmgrvvAOBPBrSi8nMON8G8kzpV6rajoyMpKGhQdU2kl5HZSV89BHccIMSQhcIPIzfO3BJkuiTkolBDiG+eQB5Zw9hl4UD6jZ6Pcydq2SiB/KHtJciSXpiYwYASvJaQZG6e6/r1q1j+vTp1NQEcNfDd99VvtyK1qmeQYM6cG/H7x04QFpyBjIOzM2XIdPKV9VbtJbkm7R9MIkwuteRmjwavU7JSa2vL6GlxdLFI9xHVFQUAK2BHplZuRKMRrhEMpSgd4gQekcCwoGHhIRgjDQQ3dIHkyOSA1WitWqPGDoUrr4a/v1vpTubwGtIS1OS15BlCgqzVbX9yiuv8Je//EVVm17H99/Dl1/CXXfBuS80Ajcjktg6EBAOHJSacBkHkS0p1LeUU24t6PpBgo7Mnw9WK6wXjXG8BaMxBpMxFlCS1yqrflDN9uWXX05qaip5eXmq2fRK2qJSInwuUJGAceBxcXFY+v5AhfEoAHsrVmusyEf5yU/AYBBhdC8iq99tzs5rytQx9VYct912G0BgZ5/b7Urvc7MZbr5ZazV+iwihd0S1Ri4tLS0sW7aMnJwcGhsbSUpKYvbs2YwcORKAnJwcli9fTmVlJVlZWSxevJiEhAS32dfpdIxLuZdvczeDLHG84QB2Rwt6XZDbbAQECQlw++3w4YeQlwd9+2qtKMCRiIsbDCi13/kF2apZbqv9zsvLIzc3VzW7XsfOnVBSAk88oXy5FXgGP3bEPUW1FbjdbicuLo7f//73rFixgnvvvZeXX36Z8vJy6uvrefHFF5k1axbLli2jf//+vPzyy27XYJKiGFE/j6yGW2mVbXxXK6aU9Yi2mvB//UtbHQLMSSOdyWtnz5Zha2lQzfYNN9xAaGgoW7YEeFLoha1TBR5DrMA7opoDNxqNzJw5k8TERHQ6HVdddRWJiYnk5eVx8OBB0tPTGTt2LMHBwcyYMYOCggJKSkrcqsFgMBApJRLfPAi9I4jPKsU+bo+YMgViYpQwuh8niPgCmX1udF4/la/uF9LPPvuMl156iW3btqlq16toaIANG2DECLj8cq3V+DcOuecXP0WzeE9tbS2lpaWkpaWxbds2MjIynLcZjUbMZjPFxcXOqS8XIzs7u9t2ZWT0BBHfPIgK3Xds2f0+Rke0y49vbGzskd3e4m12B9xwA6kffsjXr7xC/bBhqtgEGDhwoFttXUhISEin51+yZIlH7KalpfXo3GcbHOze2YIsg04P//WbB1Sx+2PGjRvX4VhKSsol79/V39kd/Pj146n3j3nLFgZbLJy49lqKL3J+b3vfCvwLTRx4a2srS5cuZdy4caSmpmK1WomMjGx3H5PJ1G5Q+sXoydg2m83Gvv17SWweRkXod1j7/sBt6f/l8uOzs7NVHRfntXaNRvjwQ648fBh+/nN1bALPPfecW21dyMCBAzvdy3322Wc9YnfJkiXOaUbdYeigGSQnjUQCThd/zZNPvqeKXYCbb74Zo9HIJ598gs1m63B7Z3+rrv7O7mD27NntfvfY++fZZ0GvJ+t3vyMrKanDzV73vvUw69at89zJ/Xch3WNUz0J3OBz87W9/w2AwsHDhQkBZcVss7RtPWCwWTCb3j/4MDg4mOjaKyJY0jK2x5DZ85nYbAcGYMTBgAKxZo5SVCVRFkvQkxClzt2VZ5mSBumHsBQsWsGjRIuRA3kI5dUqZNjZlClzEeQvci9gD74iqDlyWZf7xj39QV1fHE0884ZwbnJaWRkHB+bpsq9VKWVkZaWlpHtGRmd6PyojvsOus2Gnhu1rRGrTbSJKStFNbCxs3aq0m4EhKHIHBEAIoyWvNtnrVbA8bNozU1FR27NhBSyDPu25LXrv/fk1lBAyikUsHVHXgb7zxBiUlJfz6178mODjYeXz06NEUFRVx4MABbDYb69evJyMjo9P9794QExPD4P6X06JTVv2fVazxiB2/p20GrqgJV53M9PP7zgXFe1W1feHc74DF4VAceHy8sgIXeByxAu+IanvgFRUVbN++naCgIB566CHn8Z/+9KfccMMNPP7446xYsYKlS5cyYMAAHn30UY/qGRxxPfubN2HV1VBNCTXNpcSEJHvUpt+RkQHjx8PHH0N5OSQmaq0oIDCGxBBqigOgtbWZM+XfqmY7JCSECRMmkJ+fz7Fjx1Sz63VkZ0NBATz6KFywGBEI1EQ1B56QkMCaNZde6Q4fPpyXXnpJLTk0W20MrJtGVcgPnIj6gH0VbzM17SnV7PsN8+crH2bvvqt8mAk8TlbfW5yd18orj6Bmdk9SUhIVFRWB3XkNYMUK5ecD3cv8F/QCP15J95SAaaX6Y8LCwgiLCCWmOQuDw8ix+r3Y5QDez+spM2aAyXR+P1DgcRLihoAsIzscnMpXN3+jsLCQBx54wLPZxt5OfT28955S+33FFVqrCRgkWe7xxV8JWAcOkJqchg4Dcdah2LFxuPZTrSX5HhERMH06fPMN5ORorcbvSUm6Gt25zmsWSyXNNvWmwoWGhhISoiTO2e121ex6HWvXQlOTWH2rjaMXFz8loB14YmIiSDIJVqWD0udiwEnPaJvAJFqrepw+adc7r58sUHf1fffdd/Pee+8xaNAgVe16HW++CUFBMGeO1koEAU5AO3CDwUBiQhLBjggMDhN1rWVUWYu0luV73HQTpKQoE5kCeWXmYUwhcYSFxgNK8lpF1feq2r/11ltxOBycOnVKVbtexfHjsG8fTJumZKALVEOE0DsS0A4cICsrC1u/H2jVKV3fdpe/qa0gX0SvV0rKSkthu6ip9xT9+54fVXmmXN2xoUOHDiU9PV3Ufr/5pvJT1H6rj9yLi58S8A48ODiYGxLng6x8w8s7ewCHLFaR3WbePOWnqAn3CDrJQEKsErpWOq+p+0VJzP1GiS6tXKl0XTv39xCoiGjk0oGAd+AA9rMGrqz+OTG2ATho4evqD7SW5HsMGwZXXgn//reSpStwKylJV6OTgkCGxsYztLZaun6QmwgODmbChAkUFhZy9OhR1ex6HZ9+CsXFSrQpKEhrNQGHaOTSEeHAUXqxG+xhxDcNB+Crqu4NhRCcY/58JTv3PfH3czeZaTcgoXwYnSrcqartlpYWfvvb3/Lqq6+qatfrEOFzgZchHDjK5LOoqCiibP0x2MNosFdS2VTQ9QMF7Zk9GwwGEUZ3MxFhqYQEK9P6WlutVFarm7wmyzKHDh3i888/V9WuV1Fbq0SXrr5aiTYJ1EeE0DsgHPg5kpOTkdARZ70MgE/LX9FYkQ+SmAiTJyud2fLztVbjN/TvM8nZee102Teq2k5ISODnP/856enpqtr1Otqm7onab82QHD2/+CvCgZ8jISEBnV6nhNFlKLbk0GIXYzK7TVtN+Ntva6vDT9DrgomN7geALDvIK96hqv1bbrmFe+65h/79+6tq1+tYsULpef6Tn2itJHARK/AOCAd+Dr1eT7++/TgbfQql7sDOwaq1WsvyPaZOhehopbWqH79x1CIj5Xp0kg5kmdr6Ilpam1SzLUkSkydPpr6+nn379qlm1+s4ehQOHIC77oLYWK3VCAROhAO/gLS0NMb0vx2dpPxhcmrFnOtuYzQqq5QTJ5SGF4JekZY82nn9VJG6rX6HDx9Oamoq27dvF7XfIJLXtEbUgXdAOPAfkaAbQKplPJJsoMleR37jV1pL8j0efFD5uWyZtjp8nOjITIIMoQA02xqpqVO3A1pb7ffHH3+sql2vorVVaRGckgK33KK1moBGdGLriHDgP6KsrIykhmuJtg4EYH/Fm9oK8kWuugouv1wZ+tDQoLUan2VA5m3O5LWi0oOq25dlmaNHj3LixAnVbXsNW7cqHQbnzVM6Dgq0Q+yBd0A48B9hNpsBiLUqYwLLrLlYWmu0lOR7SJKyCrdYFCcu6DZBehORYSkAOBx2Ck/vUV3DCy+8wM9//nPV7XoVInzuPYhpZB0QDvxHhISEEBMTQ4QtkyB7JCCzt3y51rJ8j/vuU7pViTB6j+jf5ybn6ru67hQOuVVV+0lJSQA4HH786dcV1dXwwQdwzTUweLDWagSCDhi0FuCNJCcnU1NTQ2zTMMrD95Jbv5NbUp7QWpZvER8Pd94J69crWbxDhmityGeQJB3m+BEgg4zMsVObVLXfp08f3nrrLVauXMmKFStUte1VrFoFNptYfXsJntzLfu655zh+/Dg6nbKmjY2N5eWXXwYgJyeH5cuXU1lZSVZWFosXLyYhIcFjWrqDWIFfhLi4OAwGAxGOVCQJ7Fg5UrtFa1m+R1sy23IRwegOSXHDMRhCAGiyVtPUXK2q/cmTJwNw5MgRVe16HcuWgckkar+9BQ/vgT/wwAOsXLmSlStXOp13fX09L774IrNmzWLZsmX079/feZs3IBz4RdDr9YwZM4bMganOYwcr39FQkY9y882Qlqa0Vg3kMqRu0j99ovN6XrG6e996vZ5bbrmFiooKvvzyS1VtexVffw3ffgszZ0JUlNZqBKBJEtvBgwdJT09n7NixBAcHM2PGDAoKCigpKXHjE+s5woFfgqCgIIZG30KQrJTx1LeWUtPsHf80n0GvV8KP5eXw0Udaq/EJwk1JGEOiAbDbWyitULeMcfTo0cTGxvLJJ58E9v53W+5GWxRJoD0eTmJ79913WbRoEc8884wz+lRcXExGRobzPkajEbPZTHFxsXueUy8RDrwT8k8VMKTiEXQOZXTgzrK/aqzIB2nrHS3C6C6RlXGLM3ntTOV3qttvq/3esiWAt4yamuCdd2DAALjhBq3VCFRgzpw5LF26lFdffZVJkybxwgsvcObMGaxWK6Ghoe3uazKZaGpSryNiZwgH3gnBwcFIDgNR1qFIyJRYvsGOTWtZvkW/fjBhAmzerNTTCi6JXhdMbJTSc1yWHZwo3Kq6hv/7v//j+eef95oQoSa89x7U1cHChUpJpMAr8GQjlwEDBmAymQgKCuLGG29k0KBBfPPNNxiNRiwWS7v7WiwWTCaTp55mtxAOvBOSkpKQJImk5jHokJGwUxGmfj2uz7NwIdjtYsxoF/RNvdHZ97y+oZiWVkvXD3IzVVVVbN2q/hcHr2LZMmX7Z8ECrZUILkTFPfC2KFhaWhoFBedHS1utVsrKykhLS3Pb0+oNwoF3QnBwMHFxcYQ0JxLcGgNAdehXyH7c2ccjTJ8OkZFKGF387S5JWtIo2tZ7x4u2qW7/iSeeYNy4carb9SpOnlTG4d5+OyQna61GcCEecuBnz57l22+/xWazYbfb2bNnD0ePHuWKK65g9OjRFBUVceDAAWw2G+vXrycjI4PU1NROz6kWog68C8xmM5WVlcRbx3A6fAsOvZWTDbvJirxRa2m+Q2gozJkD//iHMuDk+uu1VuR1JMQMJshgBMBma6C2Pl9V+4MGDWLq1KnodDp2796tqm2voi1XY9EibXUIVMNut7NmzRpOnz6NTqcjJSWFJ598kpQUpRPi448/zooVK1i6dCkDBgzg0Ucf1VjxeVR14Fu2bGHXrl0UFhZy3XXXsXjxYudt3losHxsbS58+fQgNLud0o3Lss4plwoF3l4ULFQe+bJlw4BchK32S83peyV7V7bfVfgf84JI33wSzWVmBC7wLD0XvIiMjef755y95+/Dhw3nppZc8Yru3qBpCj4mJYfr06UyYMKHdcW8ultfpdPTr14+rUqejO/d9p66lmJrmIo2V+RhXXy0GnFyCsw12wkzKl1W7vZXi8gOq2g8JCeGmm26isLCQw4cPq2rbq/iQXflAAAAep0lEQVTkEzh9Wtn7NojgpNcheqF3QFUHPmbMGEaNGkV4eHi7495eLC/LMvW1DQywzwRkJGT2lf9da1m+hSQpq3CLBdas0VqNV3H0G5szaaas+ntkWd1PnBtuuIHw8PDAXn3D+drvhQu11SG4KGKcaEe8IonN24vlJUni1KlTBFcORO8wIklQZDlIq6NZa2m+xdy5yoATURPuRKcLoqrcAbKMLMvkFmzWREdJSQnbtqmfOOc1lJXBxo1K3ffAgVqrEVwMMU60A14RJ7JarURGRrY75kqxfHZ2tgdVXZzYhmuois5GxsH6r/8Hc+Okrh/kBhobGzV5vu62O/Taa0nctYuDb72F5YIvba7aHOjBD9eQkJBOz79kyRK32zz2XTP5x5RJY5HREs//f39wu41LkZaW5nxOZ86c4Te/+Y3bzt2WAHQxuvo7u4Mfv366eh2nr1lD/9ZWjl57LWVufL37y/tW4J14hQPvabH8+PHjPaiqPS0tLXz22WfEW6+hSs4GCRoiv+YnV/9RFfvZ2dmqPl+P2f31r2HXLkYfPnzJOtvObD733HPu0/IjBg4cSG5u7iVvf/bZZ91uc/xV/0WQwYQsy+zYv4INn+S73calWLJkCX/96185ffo0drvdrefu7G/V1d/ZHcyePbvd752+jmUZ/vM/ISKCIc88w5CwMLfp8Jv3rYusW7fOcyd3+O9Kuqd4RQjd24vlQemNnpCQgF4OIcqurB5a5CZO1u/SWJmPccstkJoqBpwA5rhhBBmUL6m2lrPUNuSrruGFF17gn//8p+p2vYr9++HYMZg9G9zovAVuRoTQO6CqA7fb7dhsNhwOBw6Hw1k47+3F8m0kn2vsMMA4BZDR4eDzyte0FeVrXDjgZONGrdVoSv/U81PH8kvVLx2LiIjAbDbz1VfqDkzxOsTgEt9AOPAOqOrAN2zYwLx58/jggw/Ys2cP8+bNY8OGDURGRvL444+zevVqFi5cyMmTJ72qWL6NqHNjBa/uNwU9eiSgsaWEKutJbYX5Gg8+qGSlB/DKL8yUiCk4FmTlT1FUpm7pGEB8fDwAHwXypLiGBqW0cdgwGDVKazWCzhAOvAOq7oHPnDmTmTNnXvQ2by6Wb6Ot1EdCx4DQWzluUT749pW9zB0ZS7WU5lv07avMCv/kE8jPh8xMrRWpzuA+U5TXkwzJ6Xrkz9UtHYuMjCQ6OpojR46Qn5+vqm2vYs0aOHtW6bwmBpcIfAyv2AP3Nb788ksiy883oym15tDUWquhIh/koYeUb8YBWFJm0IcQE9EHUKaODbwiWHUNEydORKfTsXmzNmVrXsOyZRAcrJQ4Crwbh9zzi58iHHgPCA0NpbHhLMm6a88dkTlQIfbCu8Udd0BSkvIB2tqqtRpVGZB2K5KkvPVqG4oIMar/Nvzwww85ceIEO3bsUN221/Ddd/D553DXXRAXp7UaQVfIjp5f/BThwHtAWzJbpn2689iJhm3Y5cByRL0iKAgeeEBpXRlQq0CJ5Pjhzt9+KNTmuTscDurq6rBarZrY9wracjD+4z+01SFwDbEH3gHhwHtATEwMISEh1Fc2E6Yzo8OBLDeTUy1ahHaLtolPAZTM1idpDHpJST2xWKtpbDqjuoZFixbxwAMPOHM6AhKLBf71L8jKgh/NZhAIfAXhwHuAJEkkJyfT2trK5UGLkCQl/+W7mne0luZb9O8PN92krMCLAmM4TF/zDcoVWeZ40VbV7YeGhjJ9+nSuu+66wJ5rv3Yt1NUpuRiB/EXGlxB74B0QDryHJCcnM3DgQIamjidIUpo/2BwNFDTs0ViZj/HQQ+BwBEQyW0LUIEKCwpCA1lYr5bVHVdcwceJETCZTYJeOAbz+urKNc4lugAIvRITQOyAceA8JCQkhJSWFoKAghsXMcB4/UCGmlHWLO++E+Hglmc3N7Ty9jUHptzivF5R9pomG22+/HZvNxvbt2zWx7xXk5MBnn8H06ZCYqLUagasIB94B4cB7gd1up7i4mETrzUgYAJn61iJqrPlaS/MdQkKUzmxFRUpduJ8SYTJjCokFwOFoJe+M+pGa/v37M2TIEHbv3k1DIM9kf/115edDD2mrQ9A9hAPvgHDgvUCSJAoLCykqLKFf2EQklD/o3rLntZbmW/z0p8rPtg9WP2RQ2m207bSeqVF/5jeATqfj4MGDbNq0SXXbXsOFyWsaDPsQCNyJcOC9QKfTYTabsdlsDAqa7/yArmg+gqW1SlNtPsXAgcqH6aZNSlmZnxFkCCUmIh0A2WHnWOHHmug4fvw4v/71rzl06JAm9r2CdevOJ6/pxMefT+Fw9Pzip4hXcC9pqwmvKqsn0TjMefxA2f9pJck3+elPlT3wFSu0VuJ2hqZPcTZuqa7Pp8Xe+Zx7T9C3b19n7/OA5rXXRPKaryJC6B0QDryXmEwmoqOjqaqqYkzMr5zH88/upMWh/ge1zzJ9OsTGwhtv+NU3ZknSkRAzCABZlvmheIsmOh555BHeeecdwgJ5XGZb8trdd4vkNV9EOPAOCAfuBpKTkwkPDydEjicq6FyPaxx8VeG/e7pux2hUVkX5+cT40XjLASk3oZP0AJy1VnHWWqG6hrS0NEaMGMHBgwc5e/as6va9hraGQSJ5zTcRdeAdEA7cDSQmJnLVVVcRGRnJmIRH4dys8Nz693HI/l0a5VbOJbOl+E2SlUR6/FXOVcDRQm2e1+TJk4HAHhuqs1ph5UrReU3gVwgH7gYkSUKSJFpbW4k3XIFJF4MyKbKZIzWrtZbnOwwZAtdfT9y+fVBWprWaXpOeMBq9Xpk0ZrXVU9NYoLoGvV7PbbfdRkVFBQcPHlTdvreQkJ2tJK/99Kciec1HkWVHjy/+inglu4nm5mb279/PyZMnuSr+p87jOTVvaajKB3noIXR2u190Zuvf1jYVyC35VBMNw4YNIzY2lo8//hiHH+UWdJeUTZuU5LX779daiqCniBB6B4QDdxMhISGEh4dTWVlJhuk2DFIoAC2ORvLqt2mszoeYOZOWyEglW9iHO7OZY4YRHHTuNWC3cqYmRxMdhw4dYu7cubz//vua2PcKDh8m6sgRkbzm64gktg4IB+5GkpOTkWWZsrIyLouZc+6ozBeVSzXV5VMYjZROngwFBfCxNvXS7mBg6iTn9fwz+zVUAiUlJdTU1GiqQVNee035KZLXBH6GcOBuJDExEb1eT2lpKcNi5qIjCAkZq72cUsvXWsvzGU5Pm6ZcefVVbYX0kNjwfhiDIgGwO1rIK9uniY558+bx3HPPERMTo4l9r6CxEVauxJKaKpLXfB3RyKUDwoG7Eb1ej9lspqmpicZ6C4Mi70ACJODzsj9pLc9nsKamwq23KivwvDyt5XSbIWmTQQYcUFL5Dcov6qLT6Zg2bRqXXXYZ9fX1qtv3Glatgvp6Tt95p0he83VECL0D4hXtZtLS0hg5ciRRUVFcmfBzONdgtbG1mMom9cdH+iyLFytvvLbwp48QYTIT6hxaYuf4aW2S18aOHUtCQgIff/wxdh/OJegVsgyvvAImE2duu01rNYJeIjscPb74K8KBuxmTyURUVBSSJGHQhdAnfKLzts/K/1dDZT7GlCmQnq6MGW1u1lqNy1yWPg1JUr60nak5jN3RoomOO+64A4fDEdiDSz77DL77DmbPpjUiQms1gt4iVuAdEA7cA7S0tJCbm0tRURFjE38DgIRMne04tc2+FxLWBL1eSTqqrIT167VW4xLGoCgiTGYAHLKDH0q0GY+anJzM1VdfzcGDBynzg3r6HvP3vys/Fy/WVodA4CGEA/cAOp2O8vJyiouLCdKFkRI6Bp0EOgkOiFW46yxaBAaDzySzXZExXdkwkWUq607Q6rBqosNms/Hee++xYcMGTex7BeXlyuSx0aPhqqu0ViNwB6IOvAPCgXsAvV5PcnIyzc3NVFdXMzbxt87bqppzaGw5o6E6H8JsVoac7NunhEK9mBBDJFGhqU4H/n3RRs20VFVV8fe//50vvvhCMw2as3w52Gxi9e1PyI6eX/wU4cA9RNuY0dOnTxMalEBCyAjnbQfK/qCVLN+j7QPYy1fhl/e5w7n3XdNYiM2uzdCQyy67jCuvvNKpJRCRHA74xz+U6XazZmktR+AmZIfc44u/4lUOvLGxkSVLljB//nx+9rOfsXfvXq0l9ZjQ0FDnmFGr1co1SU+fu0WmzPolVnsAN9boDuPGwdCh8K9/gZeWQ4UYwokNzwSUkaHfFWoXul64cCEvvPACcXFxmmnQmqzjx5VGQAsXgsmktRyBuxAr8A54lQNftmwZBoOB119/nV/84he88cYbFBUVaS2rx6SmppKYmIgsy0QE9yEmeAg6ZPTIfHbmGa3l+QaSBA8/DGfPwttva63mogxNm0rberfOUkJza6MmOtLS0rjyyiv5/PPPqays1ESDNzCqbevgP/9TWyECgYfxGgdutVo5cOAAs2bNwmg0MnjwYK6++mr27NmjtbQek5CQwNChQzGdWwVcm/R75wd9edMBrK212onzJebNg9BQJavYy0pCgvVhJET0A5Q61ZzCDzTTMnXqVAA2btRu/11rYqqryTpxAm67Dfr311qOwI2IEHpHvMaBl5aWotfrSUlJcR7LyMjw6RV4G42NjTQ0NBAV0peo4Czn8QPlv9NQlQ8RFQVz58KRI/QpLNRaTTsuS5+KJClvo3rLGSy2ak10BAUFcdttt3HmzJmATl676ssvlS/JDz+stRSBuxEh9A5IsuwdS5qjR4/y0ksv8frrrzuPffrpp+zdu5ff//73He6/bt06NeUJBAKBwAVmzpzp9nN+9NFHWCyWHj8+NDSUKVOmuFGRd2DQWkAbRqORpqamdscsFgtGo/Gi9/fEi0QgEAgE3oc/Ol934DUh9OTkZOx2O6Wlpc5jBQUFpKena6hKIBAIBALvxGscuNFoZPTo0axduxar1coPP/zAl19+yQ033KC1NIFAIBAIvA6v2QMHJdnr1VdfJScnh/DwcObMmcP111+vtSyBQCAQCLwOr3LgAoFAIBAIXMNrQugCgUAgEAhcx2uy0F1ly5Yt7Nq1i8LCQq677joWXzCsIDc3l7Vr13Lq1Cl0Oh1Dhw7lgQceICYmxqN2AXJycli+fDmVlZVkZWWxePFiEhISem33QsrLy1m2bBnHjx/HYDBwzTXXsGDBAvR6vVvtXIx9+/axfv16qqqqiI6O5uGHH2bIkCEetwtKj4CnnnqKMWPG8Itf/MKjtlpaWli2bBk5OTk0NjaSlJTE7NmzGTlypNttNf7/7d19TFPXGwfwb6m8FQaIWBBRTFBxIhtIAFHGikg0jm06cb6gE3BGOohbjJnTiQPRoNt0GUogOAc6iA4oLps6N7ehQUVF3RQrEuKAoQOtOES31Bd6fn847q+lBVra21L3fJIm9Nzb85z7dg739PacBw+Qn5+Py5cv47nnnsOiRYt4/8rInNunizmPZTdLnLvmulb7qpf4qpN6i8ln/Ut0E2ZkZGRYuhCGaG9v50Y36+rqQmhoKLfsjz/+wOjRo5GcnIy4uDhcuXIFVVVVJnkQrq+4nZ2d2LhxI5YtW4aUlBS0trbi0KFDiImJMTquupycHLi4uOCjjz6CRCKBTCYDYwzjxo0zaZyeLl++jKKiIqSlpSE5ORlTpkyBs7MzN8Ic33JycuDq6gqRSITw8HBeYz1+/BgtLS1YtmwZFi9ejGHDhuHzzz/HtGnT4OTkZNJYeXl5sLGxQWZmJvz9/ZGTk4OQkBC4urqaNI46c26fLuY8loDlzl1zXau91Ut81km9xeSz/iW6WV0Xenh4OEJDQ+Hs7Ky1LDg4GBERERCJRLC3t8fMmTNRX1/Pe9xz585h1KhRiIiIgJ2dHeLj49Hc3IybN2+aJHa327dvY+rUqbCzs4ObmxuCgoLMMlJdWVkZ5s2bh/Hjx8PGxgbu7u5wd3fnPS7w9O5JJBJh0qRJZonn4OCA+fPnQywWw8bGBiEhIRCLxWhsbDRpHEsNHWyu7dPF3McSsNy5a65rtbd6ic86qbeYfNa/RDera8ANUVdXBx8fH97j3LhxA76+vtx7BwcHeHl54caNGyaNM3v2bJw+fZqbZ/zXX39FUFBQ/x80gkqlwvXr19HZ2YlVq1ZBKpXiyy+/xKNHj3iNCzwdyKesrAxvvfUW77F609HRgdbWVpOfR4Nl6GC+tq8nSxxLS567lrhW1ZmrTuqLuerf/7JntgFvbm6GTCbDkiVLeI+lVCohEok00hwdHbVGljPW888/j5aWFiQmJkIqlcLPz0+jK58PHR0d6OrqwtmzZ5GZmYlt27ahsbERFRX8T5lZWlqK6Ohoi02N+eTJE+zcuRNRUVEYOXKkSfNWKpVa3bgikQhKpdKkcfrC5/b1ZIljaclz1xLXqjpz1Um9MWf9+182qB5iy8zMxNWrV3Uu8/f3x6ZNm/TKp62tDdnZ2UhMTNTrYRVj4zo4OGiN0/vPP/8Y9D1bf2XIyMhAdnY2YmJikJWVBaVSifz8fJSUlBh1kfQX9/333wcAzJo1i3sYJS4uDhUVFVi4cCFvcZOTk1FbW4tt27YNOMZA4nYfa5VKhV27dmHIkCFITk42aRkAw4cONjW+t09dU1MTL8eyP3Z2dgBMf+72R6VS8XKtGsIUddJAGVr/koEbVA24rklLDKVQKLB582bMmzcPUVFRZonr4+ODEydOcO+VSiVu3bplUPdRf2Xo7OzEnTt3MGvWLNja2sLW1hYSiQQHDhwwqlLQZ9v5uGvqL+7hw4ehUCi4J1yVSiVUKhVu3LhhVEOgz/YyxpCfn4979+5h3bp1GDLE9JeJ+tDBI0aMAGC+oYPNsX3q5HI5L8eyP87OzhbpvXnw4AEv16ohTFEnDcRA6l8ycIOqAddHV1cXurq6oFKpoFKp8OjRIwiFQgiFQty9exdZWVmYOXMmYmNjzRY3LCwMxcXFOHv2LIKDg1FeXg5fX1+Tdku6uLhALBbj2LFjiIuLg1KpxIkTJzS+5+KLRCLB0aNHERQUBKFQiCNHjmDy5Mm8xpwxYwamTZvGvf/uu++gUCjw9ttv8xoXAL744gvcvHkT6enp3F2cqakPHbxy5Uo0NTXh/PnzyMrK4iWeOnNsnzpLHktLnLvmvFZ7q5f4rJN6i3nv3j3e6l+im9WNxFZWVoby8nKNtPj4eMyfP59bZm9vr7F83759vMYFnv5cpbCwEAqFAuPGjYNUKoVYLDY6rrqmpibs3bsXzc3NsLGxQUBAAJKSkuDm5mbSOD09efIERUVFOHXqFGxtbREREYGEhASzVP7dysrK0NbWxvtvhxUKBdLS0mBrawsbm/8/IrJixQqT/xzGEkMHm3P7emOuYwlY7tw117XaV73EV53UW0wAvNW/RDera8AJIYQQ8gw/hU4IIYQ8y6gBJ4QQQqwQNeCEEEKIFaIGnBBCCLFC1IATQgghVogacEIIIcQKUQNOnkmdnZ2YO3cuXF1dIRAI0NTUZOkiWTWJRNLvwCsZGRkYO3asQfkWFRUZPBLc8ePHIRAIzDoxByGDETXgpFeJiYmYMWOGzmUCgQDFxcVmLpH+8vLyUF1djZMnT6K1tdUsQ5TqIzExEQKBQOulPjWj+jq2trbw8PBAZGQkPv74Y/z999/cerryUX+NGTNGZxmampq4dWpra7WWBwcHQyAQYPPmzVxaRUUFduzYYbod8a8FCxaYfNpd4OlsXAKBAMePHzd53oQMFtSAk0FtoFM/NjQ0ICAgAIGBgfDy8oJQKDRZ3sZ66aWX0NraqvH6/fffda7T3NyMyspKJCQkYNeuXZg8eTJu3boFABqfl8lkAICLFy9yaTU1NX2WY/To0di9e7dG2rlz59DQ0KA1hri7uztcXFyM3XQtjo6O8PT0NHm+hPwXUANOTKK1tRULFy6Em5sbHB0dIZFIcP78eW55b92eQ4YMQVFREYD/3xmWlJRg9uzZcHJyQnp6Oh4/fozVq1fDx8cH9vb2GDFiRJ+zSY0ZMwZ79uzBL7/8AoFAAIlEwqVv2LAB77zzDoYNG8YNHapv2Y8cOYKIiAg4OjoiJCQEcrkccrkckZGREIlECAsL63WmM3V2dnbw8vLSePUc4rJ7HW9vbwQGBkIqlaK6uhoKhQIffPABAGh83t3dHQAwfPhwLm348OF9lmP58uUoLi7WmMK0oKAACxYs0OgRALS70JVKJaRSKVxdXTF06FBIpVI8fPhQ4zPdPTgFBQXw9fWFi4sLXnvtNe4fEEB3F/r+/fvh5+cHBwcHREZG4vDhwxAIBDh58qTGenV1dYiKioJIJMLEiRPx/fffc8u6e1yio6P77I0gxJpRA06MxhjDnDlzcO3aNRw6dAjnzp2Dp6cnYmNjcefOHYPzW7t2LRISEnDlyhWkpKRg586dKC0tRXFxMRoaGvDtt99iypQpvX6+pqYGb775JncXqz7/c05ODsRiMaqrq1FYWGhQ2T/88ENs2bIFFy5cgJ2dHRYtWgSpVIrMzEwuLSkpyeDt1dfIkSORkJCAiooKqFQqo/OLjo6Gh4cHN671/fv3ceDAAaxYsaLfz65btw4ymQz79u1DdXU1nJyckJubq7VeTU0NKisrcfjwYfzwww+ora3FmjVres33woULSEhIwKJFi3Dp0iWsWbMG7733ns5116xZg/Xr1+PSpUsIDw/HggUL8NdffwF42hMBADKZTK/eCEKsEiOkF8uWLWNCoZA5OTlpvQCwr776ijHG2E8//cQAMLlczn1WqVQyLy8vlpmZyRhjrLKykgFgLS0tGjGEQiErLCxkjDHW2NjIALBNmzZprLNq1SoWHR3NVCqVQWWPiYnRSPP19WXTp0/XSDOk7AcPHuTWKS0tZQBYeXk5l1ZRUcEAsPv37/dZLl37NC4urs+yd8vLy2MA2K1btzTSe9u/unTv56qqKrZt2zYWFRXF5R0YGMgYe7qvsrKyuM+8/PLLbPny5Ywxxh48eMDs7e1ZQUGBRr4hISHMz89PYzuGDx/OlEoll7Z161bm5eXFvS8sLGRCoZB7v3jxYhYZGalzm6uqqjS2VSaTceu0tbUxAOzo0aOMMcZaWloYAFZZWdnv/iDEWlnddKLEvMLDw7F3716t9HHjxnF/y+VyDBs2DBMnTuTS7O3tER4eDrlcbnDMsLAwjfdJSUmIjY3F2LFjERsbi9jYWLz66qsDmlGqZ96GlP3FF1/k/vby8gIAvPDCC1ppt2/f1uqCVqdrn4pEIr3Kz/6de0ggEOi1fn8SExORnp6O+vp67N69W6+77+vXr+Phw4eYOnWqRnpkZCQOHTqkkTZhwgSN2am8vb01utB7unr1qtaDkxERETrXDQoK4v729PSEUCjsM29CnjXUgJM+OTo6GvzTIF26p65kapPfdc8p3JOTk5PG+6CgIDQ2NuLYsWOorKzEu+++i/T0dJw5c8bgB6t65m0IW1tb7u/uBlRXWn/d28bsU7lcDldXV62HzAZKLBbj9ddfR2pqKurq6rB06VKT5Nut5z9ZAoFA4xzQRd9/TnT9A2eKrxYIsRb0HTgxWkBAANrb2zUe4Hr48CHOnj2LSZMmAQD3kNaff/7JrfPbb7/1W5l3c3Z2xty5c5GTk4Pz58+jrq4OJ06cMEvZB4ubN2+ipKQEb7zxhsZc3sZauXIlfv75Z8THx+s1X7Wfnx/s7Oxw+vRpjfRTp04ZXZaJEyeiurpaI+3MmTMG59PduHd1dRldJkIGK7oDJ0abPn06wsLCsHjxYuTm5sLV1RVZWVnck8oAMHbsWPj6+iIjIwOfffYZ7ty5g/Xr1+t1t/XJJ5/A29sbQUFBEIlE2L9/P4RCIcaPH2+Wspvao0eP0NbWppXu6enJ7Y/udVQqFdrb23Hy5ElkZ2dDLBYjOzvbpOWJiYmBQqHos9tfnZOTE1JSUrBhwwZ4enrC398fe/bsQX19vdbT9IZavXo1QkNDsXHjRixZsgTXrl3D9u3bARj2tYGHhwecnZ3x448/IiAgAPb29hg6dKhRZSNksKE7cGI0gUCAb775BhMmTMArr7yC0NBQtLW14dixY/Dw8ADw9OdiX3/9NW7fvo3g4GCkpqZiy5Ytet1Juri4YMeOHYiIiEBgYCAOHjwImUwGf39/s5Td1KqqqjBixAitV3t7u9Y6o0ePhkQiQUlJCdLS0nDx4kVefjft4eEBBwcHvdffunUr5syZg6VLlyIsLAwdHR1ITU01uhwhISEoKSlBSUkJAgMDkZ2djaysLAAwqHw2NjbIzc1FaWkpfHx8EBwcbHTZCBlsBEzfPkxCCLGAffv2ISkpCe3t7Xp18RPyX0Fd6ISQQeXTTz9FdHQ03N3dUVNTg7Vr12L+/PnUeBPSAzXghJBB5fLly9i+fTvu3r2LUaNGYcmSJcjMzLR0sQgZdKgLnRBCCLFC9BAbIYQQYoWoASeEEEKsEDXghBBCiBWiBpwQQgixQtSAE0IIIVaIGnBCCCHECv0P7YiqZf0c9FAAAAAASUVORK5CYII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52800"/>
            <a:ext cx="4053118" cy="3039838"/>
          </a:xfrm>
          <a:prstGeom prst="rect">
            <a:avLst/>
          </a:prstGeom>
        </p:spPr>
      </p:pic>
      <p:pic>
        <p:nvPicPr>
          <p:cNvPr id="3081" name="Picture 9" descr="Resultado de ima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78812"/>
            <a:ext cx="23812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50588" y="5715000"/>
            <a:ext cx="609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LINK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8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303</Words>
  <Application>Microsoft Office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high-level scientific computing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Hipólito Marsal</dc:creator>
  <cp:lastModifiedBy>Javier Hipólito Marsal</cp:lastModifiedBy>
  <cp:revision>39</cp:revision>
  <dcterms:created xsi:type="dcterms:W3CDTF">2006-08-16T00:00:00Z</dcterms:created>
  <dcterms:modified xsi:type="dcterms:W3CDTF">2018-01-13T14:03:01Z</dcterms:modified>
</cp:coreProperties>
</file>