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fd988bf5_2_0:notes"/>
          <p:cNvSpPr txBox="1"/>
          <p:nvPr>
            <p:ph idx="1" type="body"/>
          </p:nvPr>
        </p:nvSpPr>
        <p:spPr>
          <a:xfrm>
            <a:off x="685800" y="4400556"/>
            <a:ext cx="5486400" cy="3600455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7fd988bf5_2_0:notes"/>
          <p:cNvSpPr/>
          <p:nvPr>
            <p:ph idx="2" type="sldImg"/>
          </p:nvPr>
        </p:nvSpPr>
        <p:spPr>
          <a:xfrm>
            <a:off x="434573" y="1142820"/>
            <a:ext cx="5988855" cy="30857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32539f5e2_0_72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f32539f5e2_0_72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32539f5e2_0_25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f32539f5e2_0_25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12a516e98_0_63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12a516e98_0_63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12a516e98_0_88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012a516e98_0_88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12a516e98_0_108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012a516e98_0_108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12a516e98_0_125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012a516e98_0_125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32539f5e2_0_55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f32539f5e2_0_55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12a516e98_0_150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012a516e98_0_150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12a516e98_0_170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012a516e98_0_170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12a516e98_0_197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012a516e98_0_197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fd988bf5_2_8:notes"/>
          <p:cNvSpPr txBox="1"/>
          <p:nvPr>
            <p:ph idx="1" type="body"/>
          </p:nvPr>
        </p:nvSpPr>
        <p:spPr>
          <a:xfrm>
            <a:off x="685800" y="4400556"/>
            <a:ext cx="5486400" cy="3600455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7fd988bf5_2_8:notes"/>
          <p:cNvSpPr/>
          <p:nvPr>
            <p:ph idx="2" type="sldImg"/>
          </p:nvPr>
        </p:nvSpPr>
        <p:spPr>
          <a:xfrm>
            <a:off x="434573" y="1142820"/>
            <a:ext cx="5988855" cy="30857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12a516e98_0_208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012a516e98_0_208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2539f5e2_0_83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f32539f5e2_0_83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239aaefa7_0_0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9239aaefa7_0_0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12a516e98_0_6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12a516e98_0_6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e1d9d2c4_0_2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88e1d9d2c4_0_2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d971fa115_0_4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fd971fa115_0_4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12a516e98_0_47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012a516e98_0_47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2539f5e2_0_14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32539f5e2_0_14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d971fa115_0_16:notes"/>
          <p:cNvSpPr txBox="1"/>
          <p:nvPr>
            <p:ph idx="1" type="body"/>
          </p:nvPr>
        </p:nvSpPr>
        <p:spPr>
          <a:xfrm>
            <a:off x="685800" y="4400556"/>
            <a:ext cx="5486400" cy="3600600"/>
          </a:xfrm>
          <a:prstGeom prst="rect">
            <a:avLst/>
          </a:prstGeom>
        </p:spPr>
        <p:txBody>
          <a:bodyPr anchorCtr="0" anchor="t" bIns="88775" lIns="88775" spcFirstLastPara="1" rIns="88775" wrap="square" tIns="88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fd971fa115_0_16:notes"/>
          <p:cNvSpPr/>
          <p:nvPr>
            <p:ph idx="2" type="sldImg"/>
          </p:nvPr>
        </p:nvSpPr>
        <p:spPr>
          <a:xfrm>
            <a:off x="434573" y="1142820"/>
            <a:ext cx="59889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1478560"/>
            <a:ext cx="9144000" cy="191269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2077623" y="1835364"/>
            <a:ext cx="5174542" cy="11657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>
                <a:solidFill>
                  <a:schemeClr val="lt1"/>
                </a:solidFill>
              </a:rPr>
              <a:t>상품관리 프로그램 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3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ko" sz="3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3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ko" sz="3000">
                <a:solidFill>
                  <a:srgbClr val="BFBFBF"/>
                </a:solidFill>
              </a:rPr>
              <a:t>1</a:t>
            </a:r>
            <a:r>
              <a:rPr b="1" i="0" lang="ko" sz="3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" sz="3000">
                <a:solidFill>
                  <a:srgbClr val="BFBFBF"/>
                </a:solidFill>
              </a:rPr>
              <a:t>11.12</a:t>
            </a:r>
            <a:r>
              <a:rPr b="1" i="0" lang="ko" sz="3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3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1" i="0" sz="2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349425" y="4097400"/>
            <a:ext cx="5130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[디지털컨버전스_플립드러닝] 자바 _ 스프링 프레임워크 개발 양성과정 B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7552650" y="4323300"/>
            <a:ext cx="135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오정훈</a:t>
            </a:r>
            <a:endParaRPr b="0" i="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E48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2181600" y="2075400"/>
            <a:ext cx="4780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8D8D8"/>
                </a:solidFill>
              </a:rPr>
              <a:t>3.</a:t>
            </a:r>
            <a:r>
              <a:rPr b="1" lang="ko" sz="3000">
                <a:solidFill>
                  <a:srgbClr val="D8D8D8"/>
                </a:solidFill>
              </a:rPr>
              <a:t>프로그램 실행</a:t>
            </a:r>
            <a:endParaRPr b="1" sz="30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[3-1] 프로그램 화면 구성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272100" y="822950"/>
            <a:ext cx="3915600" cy="4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초기화면 (공통메뉴)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AutoNum type="arabicPeriod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로그인에 따른 회원과 메뉴 분류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관리자(MASTER)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등록, 수정, 삭제, 전체조회,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상품조회(상품코드/상품명), 발주내역조회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사용자(USER)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제한된 상품 정보를 열람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하고,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 요청글을 게시할 수 있는 사용자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29745" t="0"/>
          <a:stretch/>
        </p:blipFill>
        <p:spPr>
          <a:xfrm>
            <a:off x="4456250" y="667600"/>
            <a:ext cx="4276325" cy="12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5897125" y="1928600"/>
            <a:ext cx="1679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4">
            <a:alphaModFix/>
          </a:blip>
          <a:srcRect b="35512" l="0" r="26019" t="0"/>
          <a:stretch/>
        </p:blipFill>
        <p:spPr>
          <a:xfrm>
            <a:off x="4456250" y="2419350"/>
            <a:ext cx="4276324" cy="109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5">
            <a:alphaModFix/>
          </a:blip>
          <a:srcRect b="0" l="0" r="67987" t="0"/>
          <a:stretch/>
        </p:blipFill>
        <p:spPr>
          <a:xfrm>
            <a:off x="4349825" y="3924850"/>
            <a:ext cx="2204126" cy="6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6">
            <a:alphaModFix/>
          </a:blip>
          <a:srcRect b="0" l="0" r="54753" t="0"/>
          <a:stretch/>
        </p:blipFill>
        <p:spPr>
          <a:xfrm>
            <a:off x="6680850" y="3924850"/>
            <a:ext cx="2204125" cy="6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5784300" y="3513000"/>
            <a:ext cx="1679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성공시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197425" y="4589100"/>
            <a:ext cx="2204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아이디가 DB에 없는 경우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6437925" y="4589100"/>
            <a:ext cx="25020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●"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일치하지 않는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[3-2] 관리자 화면 구성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4958963" y="4814600"/>
            <a:ext cx="1679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전체조회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6462988" y="2072225"/>
            <a:ext cx="1679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350" y="2790999"/>
            <a:ext cx="5924475" cy="199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 rotWithShape="1">
          <a:blip r:embed="rId4">
            <a:alphaModFix/>
          </a:blip>
          <a:srcRect b="0" l="0" r="27140" t="0"/>
          <a:stretch/>
        </p:blipFill>
        <p:spPr>
          <a:xfrm>
            <a:off x="5656247" y="883025"/>
            <a:ext cx="3292574" cy="11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 rotWithShape="1">
          <a:blip r:embed="rId5">
            <a:alphaModFix/>
          </a:blip>
          <a:srcRect b="0" l="0" r="32641" t="0"/>
          <a:stretch/>
        </p:blipFill>
        <p:spPr>
          <a:xfrm>
            <a:off x="3024350" y="706425"/>
            <a:ext cx="2505499" cy="15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3386450" y="2263125"/>
            <a:ext cx="1679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3024350" y="749925"/>
            <a:ext cx="519600" cy="26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7431175" y="955650"/>
            <a:ext cx="585900" cy="26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3570575" y="2871650"/>
            <a:ext cx="585900" cy="23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관리자(MASTER)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전체조회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상품수정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발주내역조회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300" y="1128025"/>
            <a:ext cx="6693049" cy="2983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[3-3] 관리자 화면 구성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관리자(MASTER)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상품수정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발주내역조회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3643600" y="4144450"/>
            <a:ext cx="4048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수정시 현재 상품의 정보와 수정 후 결과를 출력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3581825" y="1164100"/>
            <a:ext cx="652500" cy="30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600" y="620375"/>
            <a:ext cx="3935625" cy="2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[3-4] 관리자 화면 구성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관리자(MASTER)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상품수정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발주내역조회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3476200" y="4705975"/>
            <a:ext cx="4048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상품명으로 조회시 포함 단어로 검색결과 출력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5729986" y="715846"/>
            <a:ext cx="5460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375" y="3344925"/>
            <a:ext cx="6224575" cy="13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/>
          <p:nvPr/>
        </p:nvSpPr>
        <p:spPr>
          <a:xfrm>
            <a:off x="5338423" y="3695771"/>
            <a:ext cx="5460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3566426" y="4379350"/>
            <a:ext cx="8139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4577769" y="2832675"/>
            <a:ext cx="2142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상품코드로 조회시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525" y="925672"/>
            <a:ext cx="6745250" cy="18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[3-4] 관리자 화면 구성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관리자(MASTER)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상품수정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발주내역조회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3788125" y="2785225"/>
            <a:ext cx="4048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발주내역조회시 모든 발주요청건 조회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5544800" y="971975"/>
            <a:ext cx="8463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525" y="3418634"/>
            <a:ext cx="6745251" cy="101846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/>
        </p:nvSpPr>
        <p:spPr>
          <a:xfrm>
            <a:off x="4550125" y="4437100"/>
            <a:ext cx="2231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종료시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6990325" y="3559825"/>
            <a:ext cx="8463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[3-5] 사용자</a:t>
            </a:r>
            <a:r>
              <a:rPr b="1" lang="ko" sz="1100">
                <a:solidFill>
                  <a:srgbClr val="D8D8D8"/>
                </a:solidFill>
              </a:rPr>
              <a:t> 화면 구성</a:t>
            </a:r>
            <a:endParaRPr b="1" sz="1100">
              <a:solidFill>
                <a:srgbClr val="D8D8D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(USER)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전체상품조회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발주요청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발주이력조회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3942250" y="3497575"/>
            <a:ext cx="380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유저로 로그인시 판매가만 노출되는 리스트 출력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975" y="1376525"/>
            <a:ext cx="6429900" cy="206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946" y="3224605"/>
            <a:ext cx="5754549" cy="138207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[3-6] 사용자 화면 구성</a:t>
            </a:r>
            <a:endParaRPr b="1" sz="1100">
              <a:solidFill>
                <a:srgbClr val="D8D8D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사용자(USER)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발주요청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발주이력조회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3482850" y="4682875"/>
            <a:ext cx="4048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상품명으로 조회시 포함 단어로 검색결과 출력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입고가 제외 노출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5338423" y="3543371"/>
            <a:ext cx="5460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3566426" y="4226950"/>
            <a:ext cx="8139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4577769" y="2832675"/>
            <a:ext cx="2142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상품코드로 조회시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500" y="677250"/>
            <a:ext cx="3963200" cy="21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/>
          <p:nvPr/>
        </p:nvSpPr>
        <p:spPr>
          <a:xfrm>
            <a:off x="4415675" y="712975"/>
            <a:ext cx="654900" cy="28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1"/>
          <p:cNvSpPr/>
          <p:nvPr/>
        </p:nvSpPr>
        <p:spPr>
          <a:xfrm>
            <a:off x="3566425" y="1383275"/>
            <a:ext cx="960000" cy="32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4526425" y="3915025"/>
            <a:ext cx="813900" cy="69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475" y="1443027"/>
            <a:ext cx="6601050" cy="25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[3-7] 사용자 화면 구성</a:t>
            </a:r>
            <a:endParaRPr b="1" sz="1100">
              <a:solidFill>
                <a:srgbClr val="D8D8D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사용자(USER)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발주요청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발주이력조회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3344925" y="3955525"/>
            <a:ext cx="4659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주문할 상품번호 입력과 주문수량, 배송메모 입력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발주요청 성공과 동시에 상품의 재고 수량 차감 (트리거)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4834050" y="1582375"/>
            <a:ext cx="960000" cy="32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450" y="1460100"/>
            <a:ext cx="6618751" cy="1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[3-7] 사용자 화면 구성</a:t>
            </a:r>
            <a:endParaRPr b="1" sz="1100">
              <a:solidFill>
                <a:srgbClr val="D8D8D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사용자(USER)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발주요청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발주이력조회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3667925" y="3194500"/>
            <a:ext cx="339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 아이디의 발주내역 조회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4522125" y="1502750"/>
            <a:ext cx="960000" cy="32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E4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2181600" y="2075400"/>
            <a:ext cx="4780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8D8D8"/>
                </a:solidFill>
              </a:rPr>
              <a:t>1.프로그램 기획</a:t>
            </a:r>
            <a:endParaRPr b="1" sz="30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25" y="3267538"/>
            <a:ext cx="54197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900" y="862550"/>
            <a:ext cx="57912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[3] 프로그램 실행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4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[3-8] 사용자 화면 구성</a:t>
            </a:r>
            <a:endParaRPr b="1" sz="1100">
              <a:solidFill>
                <a:srgbClr val="D8D8D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0" y="995275"/>
            <a:ext cx="24093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사용자(USER) 메뉴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- 상품코드 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	   - 상품명 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발주요청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발주이력조회</a:t>
            </a:r>
            <a:endParaRPr b="1"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1"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44"/>
          <p:cNvSpPr txBox="1"/>
          <p:nvPr/>
        </p:nvSpPr>
        <p:spPr>
          <a:xfrm>
            <a:off x="3227950" y="2596100"/>
            <a:ext cx="5255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진행시 오라클 계정, 발주이력, 멤버테이블 데이터 삭제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44"/>
          <p:cNvSpPr/>
          <p:nvPr/>
        </p:nvSpPr>
        <p:spPr>
          <a:xfrm>
            <a:off x="7521950" y="1024925"/>
            <a:ext cx="960000" cy="32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"/>
          <p:cNvSpPr txBox="1"/>
          <p:nvPr/>
        </p:nvSpPr>
        <p:spPr>
          <a:xfrm>
            <a:off x="4610982" y="4515313"/>
            <a:ext cx="20325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종료시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44"/>
          <p:cNvSpPr/>
          <p:nvPr/>
        </p:nvSpPr>
        <p:spPr>
          <a:xfrm>
            <a:off x="7147800" y="3446925"/>
            <a:ext cx="517800" cy="25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E48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/>
        </p:nvSpPr>
        <p:spPr>
          <a:xfrm>
            <a:off x="2181600" y="2075400"/>
            <a:ext cx="4780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8D8D8"/>
                </a:solidFill>
              </a:rPr>
              <a:t>감사합니다.</a:t>
            </a:r>
            <a:endParaRPr b="1" sz="30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25182" y="21725"/>
            <a:ext cx="3201525" cy="5078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1500">
                <a:solidFill>
                  <a:schemeClr val="lt1"/>
                </a:solidFill>
              </a:rPr>
              <a:t>[1] 프로그램 기획</a:t>
            </a: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968975" y="1075150"/>
            <a:ext cx="75063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 </a:t>
            </a: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프로그램 기획안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arenR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상품관리 프로그램을 통해 </a:t>
            </a: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본사(관리자)는 Master 아이디로 로그인 하여 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등록 및 수정, 삭제, 발주 처리를 통해 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재고와 발주를 한번에 관리할 수 있도록 구현, 설계한다.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lgun Gothic"/>
              <a:buAutoNum type="arabicParenR"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고객사(유저)는 회원가입을 통해 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본사에서 등록한 상품을 </a:t>
            </a:r>
            <a:r>
              <a:rPr b="1" lang="ko" sz="1300" u="sng">
                <a:latin typeface="Malgun Gothic"/>
                <a:ea typeface="Malgun Gothic"/>
                <a:cs typeface="Malgun Gothic"/>
                <a:sym typeface="Malgun Gothic"/>
              </a:rPr>
              <a:t>제한된 정보</a:t>
            </a:r>
            <a:r>
              <a:rPr b="1" lang="ko" sz="13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(원가 미노출)</a:t>
            </a: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로 조회 하고, 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원하는 상품을 게시판 형태로 발주요청 할 수 있도록 설계한다.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[1-1] 프로그램 기획안</a:t>
            </a:r>
            <a:endParaRPr b="1" sz="11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[1] 프로그램 기획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123101" y="265200"/>
            <a:ext cx="3520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[1-2] 프로그램 구조도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3750975" y="1891475"/>
            <a:ext cx="1181400" cy="98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상품관리 프로그램</a:t>
            </a:r>
            <a:endParaRPr sz="1000"/>
          </a:p>
        </p:txBody>
      </p:sp>
      <p:sp>
        <p:nvSpPr>
          <p:cNvPr id="154" name="Google Shape;154;p28"/>
          <p:cNvSpPr/>
          <p:nvPr/>
        </p:nvSpPr>
        <p:spPr>
          <a:xfrm>
            <a:off x="185850" y="828575"/>
            <a:ext cx="1559700" cy="10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관리자(MASTER)</a:t>
            </a:r>
            <a:endParaRPr sz="1000"/>
          </a:p>
        </p:txBody>
      </p:sp>
      <p:sp>
        <p:nvSpPr>
          <p:cNvPr id="155" name="Google Shape;155;p28"/>
          <p:cNvSpPr/>
          <p:nvPr/>
        </p:nvSpPr>
        <p:spPr>
          <a:xfrm>
            <a:off x="7252350" y="738850"/>
            <a:ext cx="1559700" cy="106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사용자(USER)</a:t>
            </a:r>
            <a:endParaRPr sz="1000"/>
          </a:p>
        </p:txBody>
      </p:sp>
      <p:sp>
        <p:nvSpPr>
          <p:cNvPr id="156" name="Google Shape;156;p28"/>
          <p:cNvSpPr/>
          <p:nvPr/>
        </p:nvSpPr>
        <p:spPr>
          <a:xfrm>
            <a:off x="460450" y="4125775"/>
            <a:ext cx="1559700" cy="5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 테이블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(상품명, 원가, 판매가 등)</a:t>
            </a:r>
            <a:endParaRPr sz="800"/>
          </a:p>
        </p:txBody>
      </p:sp>
      <p:sp>
        <p:nvSpPr>
          <p:cNvPr id="157" name="Google Shape;157;p28"/>
          <p:cNvSpPr/>
          <p:nvPr/>
        </p:nvSpPr>
        <p:spPr>
          <a:xfrm>
            <a:off x="3561825" y="4125775"/>
            <a:ext cx="1559700" cy="5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발주요청 테이블</a:t>
            </a:r>
            <a:endParaRPr sz="1000"/>
          </a:p>
        </p:txBody>
      </p:sp>
      <p:cxnSp>
        <p:nvCxnSpPr>
          <p:cNvPr id="158" name="Google Shape;158;p28"/>
          <p:cNvCxnSpPr/>
          <p:nvPr/>
        </p:nvCxnSpPr>
        <p:spPr>
          <a:xfrm rot="10800000">
            <a:off x="1745550" y="1261000"/>
            <a:ext cx="1997700" cy="982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9" name="Google Shape;159;p28"/>
          <p:cNvSpPr txBox="1"/>
          <p:nvPr/>
        </p:nvSpPr>
        <p:spPr>
          <a:xfrm>
            <a:off x="1775400" y="732375"/>
            <a:ext cx="19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상품 조회, 등록, 수정 삭제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발주내역 조회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6935350" y="4125775"/>
            <a:ext cx="1559700" cy="5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</a:t>
            </a:r>
            <a:r>
              <a:rPr lang="ko" sz="1000"/>
              <a:t> 테이블</a:t>
            </a:r>
            <a:endParaRPr sz="1000"/>
          </a:p>
        </p:txBody>
      </p:sp>
      <p:cxnSp>
        <p:nvCxnSpPr>
          <p:cNvPr id="161" name="Google Shape;161;p28"/>
          <p:cNvCxnSpPr>
            <a:stCxn id="155" idx="1"/>
            <a:endCxn id="153" idx="0"/>
          </p:cNvCxnSpPr>
          <p:nvPr/>
        </p:nvCxnSpPr>
        <p:spPr>
          <a:xfrm flipH="1">
            <a:off x="4341750" y="1270300"/>
            <a:ext cx="2910600" cy="6213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8"/>
          <p:cNvSpPr txBox="1"/>
          <p:nvPr/>
        </p:nvSpPr>
        <p:spPr>
          <a:xfrm>
            <a:off x="4726950" y="767075"/>
            <a:ext cx="1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" name="Google Shape;163;p28"/>
          <p:cNvCxnSpPr>
            <a:endCxn id="160" idx="0"/>
          </p:cNvCxnSpPr>
          <p:nvPr/>
        </p:nvCxnSpPr>
        <p:spPr>
          <a:xfrm>
            <a:off x="4951000" y="2594875"/>
            <a:ext cx="2764200" cy="15309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8"/>
          <p:cNvCxnSpPr>
            <a:endCxn id="156" idx="0"/>
          </p:cNvCxnSpPr>
          <p:nvPr/>
        </p:nvCxnSpPr>
        <p:spPr>
          <a:xfrm flipH="1">
            <a:off x="1240300" y="2568475"/>
            <a:ext cx="2496300" cy="15573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8"/>
          <p:cNvCxnSpPr>
            <a:stCxn id="155" idx="2"/>
          </p:cNvCxnSpPr>
          <p:nvPr/>
        </p:nvCxnSpPr>
        <p:spPr>
          <a:xfrm rot="5400000">
            <a:off x="6274050" y="478600"/>
            <a:ext cx="435000" cy="30813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28"/>
          <p:cNvSpPr txBox="1"/>
          <p:nvPr/>
        </p:nvSpPr>
        <p:spPr>
          <a:xfrm>
            <a:off x="4932375" y="1742200"/>
            <a:ext cx="23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오라클 사용자 계정 생성/삭제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상품테이블 view 권한부여 (원가제외)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발주요청 view 권한부여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" name="Google Shape;167;p28"/>
          <p:cNvCxnSpPr>
            <a:stCxn id="153" idx="2"/>
            <a:endCxn id="157" idx="0"/>
          </p:cNvCxnSpPr>
          <p:nvPr/>
        </p:nvCxnSpPr>
        <p:spPr>
          <a:xfrm flipH="1" rot="-5400000">
            <a:off x="3719175" y="3502775"/>
            <a:ext cx="1245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8"/>
          <p:cNvSpPr txBox="1"/>
          <p:nvPr/>
        </p:nvSpPr>
        <p:spPr>
          <a:xfrm>
            <a:off x="4236100" y="3316200"/>
            <a:ext cx="10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발주요청 등록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5576950" y="2538275"/>
            <a:ext cx="135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ctr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회원 등록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ctr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회원 삭제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" name="Google Shape;170;p28"/>
          <p:cNvCxnSpPr>
            <a:stCxn id="157" idx="1"/>
            <a:endCxn id="156" idx="3"/>
          </p:cNvCxnSpPr>
          <p:nvPr/>
        </p:nvCxnSpPr>
        <p:spPr>
          <a:xfrm flipH="1">
            <a:off x="2020125" y="4402675"/>
            <a:ext cx="15417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8"/>
          <p:cNvSpPr txBox="1"/>
          <p:nvPr/>
        </p:nvSpPr>
        <p:spPr>
          <a:xfrm>
            <a:off x="2237700" y="4018075"/>
            <a:ext cx="11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발주요청한 상품 재고차감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099550" y="2538275"/>
            <a:ext cx="11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상품 등록, 수정, 삭제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613275" y="828575"/>
            <a:ext cx="154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상품조회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algun Gothic"/>
              <a:buChar char="●"/>
            </a:pPr>
            <a:r>
              <a:rPr b="1" lang="ko" sz="800">
                <a:latin typeface="Malgun Gothic"/>
                <a:ea typeface="Malgun Gothic"/>
                <a:cs typeface="Malgun Gothic"/>
                <a:sym typeface="Malgun Gothic"/>
              </a:rPr>
              <a:t>발주요청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E4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2181600" y="2075400"/>
            <a:ext cx="4780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8D8D8"/>
                </a:solidFill>
              </a:rPr>
              <a:t>2.프로그램 구현</a:t>
            </a:r>
            <a:endParaRPr b="1" sz="3000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[2] 프로그램 구현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123096" y="265200"/>
            <a:ext cx="3059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[2-1] </a:t>
            </a:r>
            <a:r>
              <a:rPr b="1" lang="ko" sz="1100">
                <a:solidFill>
                  <a:srgbClr val="D8D8D8"/>
                </a:solidFill>
              </a:rPr>
              <a:t>DBMS를 통한 회원가입 구현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5645025" y="4554301"/>
            <a:ext cx="2858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구현부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54275" y="2508700"/>
            <a:ext cx="44106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JAVA에서 SQL statement를 이용하여 쿼리문을 작성한 후,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사용자에게 입력받은 아이디, 비밀번호, 회사명 등을 바인딩 하여,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 테이블에 저장되게 하고,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이어서 </a:t>
            </a:r>
            <a:r>
              <a:rPr b="1" lang="ko" sz="11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오라클 사용자 계정 생성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동시에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제한된 컬럼조회, 발주요청을 위한 View권한을 부여하도록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메서드에서 구현 하였습니다.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025" y="689500"/>
            <a:ext cx="3804050" cy="278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 rotWithShape="1">
          <a:blip r:embed="rId4">
            <a:alphaModFix/>
          </a:blip>
          <a:srcRect b="69963" l="0" r="-1729" t="0"/>
          <a:stretch/>
        </p:blipFill>
        <p:spPr>
          <a:xfrm>
            <a:off x="5077025" y="3474225"/>
            <a:ext cx="3869600" cy="10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454275" y="782400"/>
            <a:ext cx="4117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 통해 실제 오라클 데이터베이스 관리자 계정을 할당 하고, 뷰 권한을 얻도록 설정 합니다.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로그인한 ID와 PW를 매개변수로 담아 DBUtil에서 각 메뉴에 접근하도록 합니다.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[2] 프로그램 구현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123096" y="265200"/>
            <a:ext cx="3059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[2-2] DBMS를 통한 Login 검증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5817350" y="4784326"/>
            <a:ext cx="2858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로그인 구현부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494100" y="1526450"/>
            <a:ext cx="45630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사용자에게 입력받은 ID와 PW를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 테이블의 ID와 PW를 조회하여 유효한 값인지 확인한 후,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접근제한자가 설정된 스태틱 변수에 ID와 PW를 담아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로그인을 검증하고, 유지 하도록 구현 하였습니다.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650" y="657876"/>
            <a:ext cx="3370971" cy="40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255825" y="3318375"/>
            <a:ext cx="41109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 통해 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오라클 데이터베이스에 생성된 사용자계정과 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 ID와 PW는 같으므로,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메뉴에 접근시, 스태틱 변수를 통해 DBUtil에서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ID,PW로 커넥션 되어지게 처리하였습니다.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[2] 프로그램 구현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123096" y="265200"/>
            <a:ext cx="3059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[2-3] Static변수를 통한 Login</a:t>
            </a:r>
            <a:r>
              <a:rPr b="1" lang="ko" sz="1100">
                <a:solidFill>
                  <a:srgbClr val="D8D8D8"/>
                </a:solidFill>
              </a:rPr>
              <a:t> 유지 정의</a:t>
            </a:r>
            <a:endParaRPr b="1" sz="1100">
              <a:solidFill>
                <a:srgbClr val="D8D8D8"/>
              </a:solidFill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5050575" y="4267125"/>
            <a:ext cx="3802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사용자 구분에 따라 각기 다른 커넥션과 출력 메서드를 구현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00" y="769625"/>
            <a:ext cx="4458532" cy="348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25" y="769625"/>
            <a:ext cx="4243625" cy="251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0" y="0"/>
            <a:ext cx="9144000" cy="553800"/>
          </a:xfrm>
          <a:prstGeom prst="rect">
            <a:avLst/>
          </a:prstGeom>
          <a:solidFill>
            <a:srgbClr val="111E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25182" y="21725"/>
            <a:ext cx="320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[2] 프로그램 구현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123096" y="265200"/>
            <a:ext cx="3059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8D8D8"/>
                </a:solidFill>
              </a:rPr>
              <a:t>[2-4] Oracle 구현부</a:t>
            </a:r>
            <a:endParaRPr b="1" sz="1100">
              <a:solidFill>
                <a:srgbClr val="D8D8D8"/>
              </a:solidFill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43323" l="1573" r="34970" t="0"/>
          <a:stretch/>
        </p:blipFill>
        <p:spPr>
          <a:xfrm>
            <a:off x="5338400" y="3633525"/>
            <a:ext cx="3449890" cy="150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399" y="596800"/>
            <a:ext cx="3201600" cy="29007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225650" y="842625"/>
            <a:ext cx="47454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테이블 구성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 (상품)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 (회원)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offer (발주요청)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기능 구성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product </a:t>
            </a: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(상품 입고가 제외된 컬럼만 조회가능)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v_member  (일반유저는 insert만 가능)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v_offer (일반유저는 insert만 가능)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v_offer =&gt; product 재고 차감 트리거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이외 create user 등 실제 계정 생성과 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session,grant등의 권한 부여 등을 이용하여 구현 하였습니다.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