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5" r:id="rId3"/>
    <p:sldId id="273" r:id="rId4"/>
    <p:sldId id="266" r:id="rId5"/>
    <p:sldId id="261" r:id="rId6"/>
    <p:sldId id="262" r:id="rId7"/>
    <p:sldId id="258" r:id="rId8"/>
    <p:sldId id="259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64" r:id="rId18"/>
    <p:sldId id="278" r:id="rId19"/>
    <p:sldId id="279" r:id="rId20"/>
    <p:sldId id="26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u="none" dirty="0"/>
            <a:t>Resource Allocation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Project Management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FlipVert="1" custFlipHor="1" custScaleX="29918" custScaleY="29918" custLinFactX="-100000" custLinFactNeighborX="-156218" custLinFactNeighborY="-86334"/>
      <dgm:spPr>
        <a:solidFill>
          <a:schemeClr val="bg1"/>
        </a:solidFill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 custScaleX="126279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 custLinFactX="-100000" custLinFactNeighborX="-109969" custLinFactNeighborY="-774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ycle with people with solid fill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 custLinFactNeighborX="-95236" custLinFactNeighborY="-24099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 custLinFactX="-26648" custLinFactNeighborX="-100000" custLinFactNeighborY="-1416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 custLinFactNeighborX="-52867" custLinFactNeighborY="-24099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Project Management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Resource Allocation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Time Management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D99474-D8B8-4080-857F-22181C23F55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937A75-D85C-4E39-8533-69B393F2E0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Resource Skills and Proficiencies</a:t>
          </a:r>
        </a:p>
      </dgm:t>
    </dgm:pt>
    <dgm:pt modelId="{A7A9D2EB-BC57-4EAC-8156-E7D39A6F2980}" type="parTrans" cxnId="{41147275-4EE1-4162-A0DF-8FF811C5B271}">
      <dgm:prSet/>
      <dgm:spPr/>
      <dgm:t>
        <a:bodyPr/>
        <a:lstStyle/>
        <a:p>
          <a:endParaRPr lang="en-US"/>
        </a:p>
      </dgm:t>
    </dgm:pt>
    <dgm:pt modelId="{77D36785-1D5F-4FED-87D3-BA897C6CEDC2}" type="sibTrans" cxnId="{41147275-4EE1-4162-A0DF-8FF811C5B271}">
      <dgm:prSet/>
      <dgm:spPr/>
      <dgm:t>
        <a:bodyPr/>
        <a:lstStyle/>
        <a:p>
          <a:endParaRPr lang="en-US"/>
        </a:p>
      </dgm:t>
    </dgm:pt>
    <dgm:pt modelId="{77CD1785-F96B-4E8B-B5E2-8203FCC5BD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Projects (current and upcoming)</a:t>
          </a:r>
        </a:p>
      </dgm:t>
    </dgm:pt>
    <dgm:pt modelId="{43500E6B-911A-4ACB-A7FD-8EE700AA02EF}" type="parTrans" cxnId="{203408EE-E822-4356-8484-4D7755EAB1E1}">
      <dgm:prSet/>
      <dgm:spPr/>
      <dgm:t>
        <a:bodyPr/>
        <a:lstStyle/>
        <a:p>
          <a:endParaRPr lang="en-US"/>
        </a:p>
      </dgm:t>
    </dgm:pt>
    <dgm:pt modelId="{B99777AC-CCE1-40DB-81E8-8F544EE37729}" type="sibTrans" cxnId="{203408EE-E822-4356-8484-4D7755EAB1E1}">
      <dgm:prSet/>
      <dgm:spPr/>
      <dgm:t>
        <a:bodyPr/>
        <a:lstStyle/>
        <a:p>
          <a:endParaRPr lang="en-US"/>
        </a:p>
      </dgm:t>
    </dgm:pt>
    <dgm:pt modelId="{033132FF-D601-4035-BFDC-3D4BC57E9D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Availability</a:t>
          </a:r>
        </a:p>
      </dgm:t>
    </dgm:pt>
    <dgm:pt modelId="{E80FCEB1-9DA2-420C-802A-1247CFB884D9}" type="parTrans" cxnId="{D5082343-8C96-4D7E-9D63-7381AB85F695}">
      <dgm:prSet/>
      <dgm:spPr/>
      <dgm:t>
        <a:bodyPr/>
        <a:lstStyle/>
        <a:p>
          <a:endParaRPr lang="en-US"/>
        </a:p>
      </dgm:t>
    </dgm:pt>
    <dgm:pt modelId="{54D7607F-E459-4329-A3D7-5EB4A687572F}" type="sibTrans" cxnId="{D5082343-8C96-4D7E-9D63-7381AB85F695}">
      <dgm:prSet/>
      <dgm:spPr/>
      <dgm:t>
        <a:bodyPr/>
        <a:lstStyle/>
        <a:p>
          <a:endParaRPr lang="en-US"/>
        </a:p>
      </dgm:t>
    </dgm:pt>
    <dgm:pt modelId="{804729BF-02DB-4F25-8FE9-61D3B0B5C6C1}" type="pres">
      <dgm:prSet presAssocID="{67D99474-D8B8-4080-857F-22181C23F559}" presName="root" presStyleCnt="0">
        <dgm:presLayoutVars>
          <dgm:dir/>
          <dgm:resizeHandles val="exact"/>
        </dgm:presLayoutVars>
      </dgm:prSet>
      <dgm:spPr/>
    </dgm:pt>
    <dgm:pt modelId="{4297C955-5A7D-4A88-B231-D9E828B9C9A1}" type="pres">
      <dgm:prSet presAssocID="{62937A75-D85C-4E39-8533-69B393F2E092}" presName="compNode" presStyleCnt="0"/>
      <dgm:spPr/>
    </dgm:pt>
    <dgm:pt modelId="{96166B13-6DBE-45B6-8170-8263554D9B29}" type="pres">
      <dgm:prSet presAssocID="{62937A75-D85C-4E39-8533-69B393F2E0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869C2DB7-0B93-45AD-9F49-2406C37035B3}" type="pres">
      <dgm:prSet presAssocID="{62937A75-D85C-4E39-8533-69B393F2E092}" presName="spaceRect" presStyleCnt="0"/>
      <dgm:spPr/>
    </dgm:pt>
    <dgm:pt modelId="{CA125257-F1F5-4B89-B1D4-C77D98FE00EF}" type="pres">
      <dgm:prSet presAssocID="{62937A75-D85C-4E39-8533-69B393F2E092}" presName="textRect" presStyleLbl="revTx" presStyleIdx="0" presStyleCnt="3">
        <dgm:presLayoutVars>
          <dgm:chMax val="1"/>
          <dgm:chPref val="1"/>
        </dgm:presLayoutVars>
      </dgm:prSet>
      <dgm:spPr/>
    </dgm:pt>
    <dgm:pt modelId="{A4B1287E-6BF8-4BE9-8D9D-87F3311C37CC}" type="pres">
      <dgm:prSet presAssocID="{77D36785-1D5F-4FED-87D3-BA897C6CEDC2}" presName="sibTrans" presStyleCnt="0"/>
      <dgm:spPr/>
    </dgm:pt>
    <dgm:pt modelId="{79C6EDAD-5E84-4C18-AD2A-1DDF9226563C}" type="pres">
      <dgm:prSet presAssocID="{77CD1785-F96B-4E8B-B5E2-8203FCC5BDB2}" presName="compNode" presStyleCnt="0"/>
      <dgm:spPr/>
    </dgm:pt>
    <dgm:pt modelId="{0EDED13A-DCD6-4DAD-B6F8-BA2AECFDD300}" type="pres">
      <dgm:prSet presAssocID="{77CD1785-F96B-4E8B-B5E2-8203FCC5BD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1E661740-7F2B-463D-BCE5-3AD16595D53D}" type="pres">
      <dgm:prSet presAssocID="{77CD1785-F96B-4E8B-B5E2-8203FCC5BDB2}" presName="spaceRect" presStyleCnt="0"/>
      <dgm:spPr/>
    </dgm:pt>
    <dgm:pt modelId="{176EB284-47CA-4D76-8650-5BEB54499DE0}" type="pres">
      <dgm:prSet presAssocID="{77CD1785-F96B-4E8B-B5E2-8203FCC5BDB2}" presName="textRect" presStyleLbl="revTx" presStyleIdx="1" presStyleCnt="3">
        <dgm:presLayoutVars>
          <dgm:chMax val="1"/>
          <dgm:chPref val="1"/>
        </dgm:presLayoutVars>
      </dgm:prSet>
      <dgm:spPr/>
    </dgm:pt>
    <dgm:pt modelId="{9E4FCB5A-88F6-4125-A9B0-301DB4C9E653}" type="pres">
      <dgm:prSet presAssocID="{B99777AC-CCE1-40DB-81E8-8F544EE37729}" presName="sibTrans" presStyleCnt="0"/>
      <dgm:spPr/>
    </dgm:pt>
    <dgm:pt modelId="{2BADDEE9-D8C1-49B9-BC79-D12381BC33DB}" type="pres">
      <dgm:prSet presAssocID="{033132FF-D601-4035-BFDC-3D4BC57E9D2A}" presName="compNode" presStyleCnt="0"/>
      <dgm:spPr/>
    </dgm:pt>
    <dgm:pt modelId="{1B3A3CF6-0D97-4232-9E8D-3829C66E6FFB}" type="pres">
      <dgm:prSet presAssocID="{033132FF-D601-4035-BFDC-3D4BC57E9D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EE9DC7BA-7236-40CB-B619-FDF79C340189}" type="pres">
      <dgm:prSet presAssocID="{033132FF-D601-4035-BFDC-3D4BC57E9D2A}" presName="spaceRect" presStyleCnt="0"/>
      <dgm:spPr/>
    </dgm:pt>
    <dgm:pt modelId="{2DA13316-0660-4227-A1D1-6AB6E47834FC}" type="pres">
      <dgm:prSet presAssocID="{033132FF-D601-4035-BFDC-3D4BC57E9D2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4D98812-B8C1-4073-8971-D101118EA239}" type="presOf" srcId="{77CD1785-F96B-4E8B-B5E2-8203FCC5BDB2}" destId="{176EB284-47CA-4D76-8650-5BEB54499DE0}" srcOrd="0" destOrd="0" presId="urn:microsoft.com/office/officeart/2018/2/layout/IconLabelList"/>
    <dgm:cxn modelId="{D5082343-8C96-4D7E-9D63-7381AB85F695}" srcId="{67D99474-D8B8-4080-857F-22181C23F559}" destId="{033132FF-D601-4035-BFDC-3D4BC57E9D2A}" srcOrd="2" destOrd="0" parTransId="{E80FCEB1-9DA2-420C-802A-1247CFB884D9}" sibTransId="{54D7607F-E459-4329-A3D7-5EB4A687572F}"/>
    <dgm:cxn modelId="{C325D166-6253-41D4-95E7-E0EDD073D46C}" type="presOf" srcId="{67D99474-D8B8-4080-857F-22181C23F559}" destId="{804729BF-02DB-4F25-8FE9-61D3B0B5C6C1}" srcOrd="0" destOrd="0" presId="urn:microsoft.com/office/officeart/2018/2/layout/IconLabelList"/>
    <dgm:cxn modelId="{41147275-4EE1-4162-A0DF-8FF811C5B271}" srcId="{67D99474-D8B8-4080-857F-22181C23F559}" destId="{62937A75-D85C-4E39-8533-69B393F2E092}" srcOrd="0" destOrd="0" parTransId="{A7A9D2EB-BC57-4EAC-8156-E7D39A6F2980}" sibTransId="{77D36785-1D5F-4FED-87D3-BA897C6CEDC2}"/>
    <dgm:cxn modelId="{AF3ED295-83F8-4F3A-89B2-7CF58AB1E62F}" type="presOf" srcId="{033132FF-D601-4035-BFDC-3D4BC57E9D2A}" destId="{2DA13316-0660-4227-A1D1-6AB6E47834FC}" srcOrd="0" destOrd="0" presId="urn:microsoft.com/office/officeart/2018/2/layout/IconLabelList"/>
    <dgm:cxn modelId="{0C2FD39E-91CE-41A2-9925-DE5E5BD4C532}" type="presOf" srcId="{62937A75-D85C-4E39-8533-69B393F2E092}" destId="{CA125257-F1F5-4B89-B1D4-C77D98FE00EF}" srcOrd="0" destOrd="0" presId="urn:microsoft.com/office/officeart/2018/2/layout/IconLabelList"/>
    <dgm:cxn modelId="{203408EE-E822-4356-8484-4D7755EAB1E1}" srcId="{67D99474-D8B8-4080-857F-22181C23F559}" destId="{77CD1785-F96B-4E8B-B5E2-8203FCC5BDB2}" srcOrd="1" destOrd="0" parTransId="{43500E6B-911A-4ACB-A7FD-8EE700AA02EF}" sibTransId="{B99777AC-CCE1-40DB-81E8-8F544EE37729}"/>
    <dgm:cxn modelId="{B8060ED0-BA50-4CB3-8B64-FE8D2D2599F8}" type="presParOf" srcId="{804729BF-02DB-4F25-8FE9-61D3B0B5C6C1}" destId="{4297C955-5A7D-4A88-B231-D9E828B9C9A1}" srcOrd="0" destOrd="0" presId="urn:microsoft.com/office/officeart/2018/2/layout/IconLabelList"/>
    <dgm:cxn modelId="{02FE898B-348E-48DF-BFF6-5997B607E1AD}" type="presParOf" srcId="{4297C955-5A7D-4A88-B231-D9E828B9C9A1}" destId="{96166B13-6DBE-45B6-8170-8263554D9B29}" srcOrd="0" destOrd="0" presId="urn:microsoft.com/office/officeart/2018/2/layout/IconLabelList"/>
    <dgm:cxn modelId="{3D2F1818-7377-4314-9296-19EE0E738629}" type="presParOf" srcId="{4297C955-5A7D-4A88-B231-D9E828B9C9A1}" destId="{869C2DB7-0B93-45AD-9F49-2406C37035B3}" srcOrd="1" destOrd="0" presId="urn:microsoft.com/office/officeart/2018/2/layout/IconLabelList"/>
    <dgm:cxn modelId="{E31FB3DC-AFD0-49C0-9AD2-7AD0FFE0C0C6}" type="presParOf" srcId="{4297C955-5A7D-4A88-B231-D9E828B9C9A1}" destId="{CA125257-F1F5-4B89-B1D4-C77D98FE00EF}" srcOrd="2" destOrd="0" presId="urn:microsoft.com/office/officeart/2018/2/layout/IconLabelList"/>
    <dgm:cxn modelId="{6FE93DD0-CC45-461B-BA07-A6E62682BBF5}" type="presParOf" srcId="{804729BF-02DB-4F25-8FE9-61D3B0B5C6C1}" destId="{A4B1287E-6BF8-4BE9-8D9D-87F3311C37CC}" srcOrd="1" destOrd="0" presId="urn:microsoft.com/office/officeart/2018/2/layout/IconLabelList"/>
    <dgm:cxn modelId="{A914831B-B62F-4102-B16A-658512238717}" type="presParOf" srcId="{804729BF-02DB-4F25-8FE9-61D3B0B5C6C1}" destId="{79C6EDAD-5E84-4C18-AD2A-1DDF9226563C}" srcOrd="2" destOrd="0" presId="urn:microsoft.com/office/officeart/2018/2/layout/IconLabelList"/>
    <dgm:cxn modelId="{9C20DEB8-B1DC-407B-8F21-7467FAA2F8D1}" type="presParOf" srcId="{79C6EDAD-5E84-4C18-AD2A-1DDF9226563C}" destId="{0EDED13A-DCD6-4DAD-B6F8-BA2AECFDD300}" srcOrd="0" destOrd="0" presId="urn:microsoft.com/office/officeart/2018/2/layout/IconLabelList"/>
    <dgm:cxn modelId="{9171F740-E5CB-427F-8F77-7FEC4C62F93D}" type="presParOf" srcId="{79C6EDAD-5E84-4C18-AD2A-1DDF9226563C}" destId="{1E661740-7F2B-463D-BCE5-3AD16595D53D}" srcOrd="1" destOrd="0" presId="urn:microsoft.com/office/officeart/2018/2/layout/IconLabelList"/>
    <dgm:cxn modelId="{7D85AFDA-B780-4BCB-AAAD-47AF3858C2A1}" type="presParOf" srcId="{79C6EDAD-5E84-4C18-AD2A-1DDF9226563C}" destId="{176EB284-47CA-4D76-8650-5BEB54499DE0}" srcOrd="2" destOrd="0" presId="urn:microsoft.com/office/officeart/2018/2/layout/IconLabelList"/>
    <dgm:cxn modelId="{EF9945E9-92C1-456F-8389-89668E730FCA}" type="presParOf" srcId="{804729BF-02DB-4F25-8FE9-61D3B0B5C6C1}" destId="{9E4FCB5A-88F6-4125-A9B0-301DB4C9E653}" srcOrd="3" destOrd="0" presId="urn:microsoft.com/office/officeart/2018/2/layout/IconLabelList"/>
    <dgm:cxn modelId="{E0FF7598-5A0F-4724-A34D-2371BCDCB696}" type="presParOf" srcId="{804729BF-02DB-4F25-8FE9-61D3B0B5C6C1}" destId="{2BADDEE9-D8C1-49B9-BC79-D12381BC33DB}" srcOrd="4" destOrd="0" presId="urn:microsoft.com/office/officeart/2018/2/layout/IconLabelList"/>
    <dgm:cxn modelId="{AC2CE337-75FD-4B03-8508-6FA27DE8C3B5}" type="presParOf" srcId="{2BADDEE9-D8C1-49B9-BC79-D12381BC33DB}" destId="{1B3A3CF6-0D97-4232-9E8D-3829C66E6FFB}" srcOrd="0" destOrd="0" presId="urn:microsoft.com/office/officeart/2018/2/layout/IconLabelList"/>
    <dgm:cxn modelId="{D0BDEE87-AB11-4E46-AB9C-A2B508A29567}" type="presParOf" srcId="{2BADDEE9-D8C1-49B9-BC79-D12381BC33DB}" destId="{EE9DC7BA-7236-40CB-B619-FDF79C340189}" srcOrd="1" destOrd="0" presId="urn:microsoft.com/office/officeart/2018/2/layout/IconLabelList"/>
    <dgm:cxn modelId="{2EA69F87-55AF-4E16-8B90-E2788312228F}" type="presParOf" srcId="{2BADDEE9-D8C1-49B9-BC79-D12381BC33DB}" destId="{2DA13316-0660-4227-A1D1-6AB6E47834F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9B3D13-9AE1-4193-B37D-50DD6DD61DAB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867AE2-409E-41EE-AD5D-13312966A1E4}">
      <dgm:prSet/>
      <dgm:spPr/>
      <dgm:t>
        <a:bodyPr/>
        <a:lstStyle/>
        <a:p>
          <a:pPr>
            <a:defRPr b="1"/>
          </a:pPr>
          <a:r>
            <a:rPr lang="en-US" b="0" dirty="0"/>
            <a:t>Deployment Date: </a:t>
          </a:r>
          <a:r>
            <a:rPr lang="en-US" b="1" u="sng" dirty="0"/>
            <a:t>2/14/2021</a:t>
          </a:r>
        </a:p>
      </dgm:t>
    </dgm:pt>
    <dgm:pt modelId="{F46CB7EC-2F6C-4429-A106-88BFD131E78B}" type="parTrans" cxnId="{819D330B-34A3-4995-B08F-AC0DA467C9FA}">
      <dgm:prSet/>
      <dgm:spPr/>
      <dgm:t>
        <a:bodyPr/>
        <a:lstStyle/>
        <a:p>
          <a:endParaRPr lang="en-US"/>
        </a:p>
      </dgm:t>
    </dgm:pt>
    <dgm:pt modelId="{97A1E7FD-E168-4612-9CED-D1CD523DC06E}" type="sibTrans" cxnId="{819D330B-34A3-4995-B08F-AC0DA467C9FA}">
      <dgm:prSet/>
      <dgm:spPr/>
      <dgm:t>
        <a:bodyPr/>
        <a:lstStyle/>
        <a:p>
          <a:endParaRPr lang="en-US"/>
        </a:p>
      </dgm:t>
    </dgm:pt>
    <dgm:pt modelId="{C0E3775B-9EBC-475D-8ECA-932C593F65E2}">
      <dgm:prSet/>
      <dgm:spPr/>
      <dgm:t>
        <a:bodyPr/>
        <a:lstStyle/>
        <a:p>
          <a:pPr>
            <a:defRPr b="1"/>
          </a:pPr>
          <a:r>
            <a:rPr lang="en-US" u="sng" dirty="0"/>
            <a:t>Possible Future Features</a:t>
          </a:r>
        </a:p>
      </dgm:t>
    </dgm:pt>
    <dgm:pt modelId="{5A5F537C-6C03-4115-BD9C-F01260249C78}" type="parTrans" cxnId="{0AD4216F-7F71-4071-B62C-47AC3698570B}">
      <dgm:prSet/>
      <dgm:spPr/>
      <dgm:t>
        <a:bodyPr/>
        <a:lstStyle/>
        <a:p>
          <a:endParaRPr lang="en-US"/>
        </a:p>
      </dgm:t>
    </dgm:pt>
    <dgm:pt modelId="{4F91959C-EABD-4245-895F-421FD5C6F96F}" type="sibTrans" cxnId="{0AD4216F-7F71-4071-B62C-47AC3698570B}">
      <dgm:prSet/>
      <dgm:spPr/>
      <dgm:t>
        <a:bodyPr/>
        <a:lstStyle/>
        <a:p>
          <a:endParaRPr lang="en-US"/>
        </a:p>
      </dgm:t>
    </dgm:pt>
    <dgm:pt modelId="{FE27EAD0-B565-4DD2-90F5-802D1E3AD4AB}">
      <dgm:prSet/>
      <dgm:spPr/>
      <dgm:t>
        <a:bodyPr/>
        <a:lstStyle/>
        <a:p>
          <a:r>
            <a:rPr lang="en-US" b="1" dirty="0"/>
            <a:t>Verification Processes (Skill configuration, resource allocation, etc.)</a:t>
          </a:r>
        </a:p>
      </dgm:t>
    </dgm:pt>
    <dgm:pt modelId="{D007CE70-3F79-4455-9796-73E18226C856}" type="parTrans" cxnId="{7F624A78-EFFE-4F8E-9F93-39FFF9583220}">
      <dgm:prSet/>
      <dgm:spPr/>
      <dgm:t>
        <a:bodyPr/>
        <a:lstStyle/>
        <a:p>
          <a:endParaRPr lang="en-US"/>
        </a:p>
      </dgm:t>
    </dgm:pt>
    <dgm:pt modelId="{DEE31C0A-AA08-4EDD-8033-247F3406ECEE}" type="sibTrans" cxnId="{7F624A78-EFFE-4F8E-9F93-39FFF9583220}">
      <dgm:prSet/>
      <dgm:spPr/>
      <dgm:t>
        <a:bodyPr/>
        <a:lstStyle/>
        <a:p>
          <a:endParaRPr lang="en-US"/>
        </a:p>
      </dgm:t>
    </dgm:pt>
    <dgm:pt modelId="{B42BBAF8-061B-4123-A2DA-FCAFE676F11F}">
      <dgm:prSet/>
      <dgm:spPr/>
      <dgm:t>
        <a:bodyPr/>
        <a:lstStyle/>
        <a:p>
          <a:r>
            <a:rPr lang="en-US" b="1" dirty="0"/>
            <a:t>Holistic priority metrics</a:t>
          </a:r>
        </a:p>
        <a:p>
          <a:r>
            <a:rPr lang="en-US" b="1" dirty="0"/>
            <a:t>In-app communication</a:t>
          </a:r>
        </a:p>
        <a:p>
          <a:endParaRPr lang="en-US" dirty="0"/>
        </a:p>
      </dgm:t>
    </dgm:pt>
    <dgm:pt modelId="{4987BCC1-879F-4AAC-BA5F-5CBE7918BC4C}" type="parTrans" cxnId="{C8ACF0A0-3775-4DA3-A44E-BFF5AA336820}">
      <dgm:prSet/>
      <dgm:spPr/>
      <dgm:t>
        <a:bodyPr/>
        <a:lstStyle/>
        <a:p>
          <a:endParaRPr lang="en-US"/>
        </a:p>
      </dgm:t>
    </dgm:pt>
    <dgm:pt modelId="{30266CC0-7D26-4314-A0BF-10996E90FFFF}" type="sibTrans" cxnId="{C8ACF0A0-3775-4DA3-A44E-BFF5AA336820}">
      <dgm:prSet/>
      <dgm:spPr/>
      <dgm:t>
        <a:bodyPr/>
        <a:lstStyle/>
        <a:p>
          <a:endParaRPr lang="en-US"/>
        </a:p>
      </dgm:t>
    </dgm:pt>
    <dgm:pt modelId="{7DD6EB8B-5406-4F05-A0E9-F44CC5AD6600}" type="pres">
      <dgm:prSet presAssocID="{619B3D13-9AE1-4193-B37D-50DD6DD61DAB}" presName="root" presStyleCnt="0">
        <dgm:presLayoutVars>
          <dgm:dir/>
          <dgm:resizeHandles val="exact"/>
        </dgm:presLayoutVars>
      </dgm:prSet>
      <dgm:spPr/>
    </dgm:pt>
    <dgm:pt modelId="{076DF9CD-BB5B-4590-BC51-EB6A1097A919}" type="pres">
      <dgm:prSet presAssocID="{12867AE2-409E-41EE-AD5D-13312966A1E4}" presName="compNode" presStyleCnt="0"/>
      <dgm:spPr/>
    </dgm:pt>
    <dgm:pt modelId="{77304DD4-CBBB-421C-A090-19647C0758DE}" type="pres">
      <dgm:prSet presAssocID="{12867AE2-409E-41EE-AD5D-13312966A1E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58D42AF9-46C2-4B24-92AE-16CF0E9B5DD9}" type="pres">
      <dgm:prSet presAssocID="{12867AE2-409E-41EE-AD5D-13312966A1E4}" presName="iconSpace" presStyleCnt="0"/>
      <dgm:spPr/>
    </dgm:pt>
    <dgm:pt modelId="{54D8310F-85C1-4678-9420-2C8581F6C3A7}" type="pres">
      <dgm:prSet presAssocID="{12867AE2-409E-41EE-AD5D-13312966A1E4}" presName="parTx" presStyleLbl="revTx" presStyleIdx="0" presStyleCnt="4">
        <dgm:presLayoutVars>
          <dgm:chMax val="0"/>
          <dgm:chPref val="0"/>
        </dgm:presLayoutVars>
      </dgm:prSet>
      <dgm:spPr/>
    </dgm:pt>
    <dgm:pt modelId="{8D410D4B-4159-4E26-BE98-FF8D95FE006B}" type="pres">
      <dgm:prSet presAssocID="{12867AE2-409E-41EE-AD5D-13312966A1E4}" presName="txSpace" presStyleCnt="0"/>
      <dgm:spPr/>
    </dgm:pt>
    <dgm:pt modelId="{265CA674-B07E-47DB-ADEB-0B60AFAC2E91}" type="pres">
      <dgm:prSet presAssocID="{12867AE2-409E-41EE-AD5D-13312966A1E4}" presName="desTx" presStyleLbl="revTx" presStyleIdx="1" presStyleCnt="4">
        <dgm:presLayoutVars/>
      </dgm:prSet>
      <dgm:spPr/>
    </dgm:pt>
    <dgm:pt modelId="{9DFF5867-5CD0-420D-BEC9-A8BE94B9A0B4}" type="pres">
      <dgm:prSet presAssocID="{97A1E7FD-E168-4612-9CED-D1CD523DC06E}" presName="sibTrans" presStyleCnt="0"/>
      <dgm:spPr/>
    </dgm:pt>
    <dgm:pt modelId="{944ED966-A08C-40B9-8FE3-6750245CF69E}" type="pres">
      <dgm:prSet presAssocID="{C0E3775B-9EBC-475D-8ECA-932C593F65E2}" presName="compNode" presStyleCnt="0"/>
      <dgm:spPr/>
    </dgm:pt>
    <dgm:pt modelId="{DC9F10F4-F5BE-4EA6-BFFB-93C61FB71BFE}" type="pres">
      <dgm:prSet presAssocID="{C0E3775B-9EBC-475D-8ECA-932C593F65E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300B94B-7950-4E11-8CE4-AE43931F2EB0}" type="pres">
      <dgm:prSet presAssocID="{C0E3775B-9EBC-475D-8ECA-932C593F65E2}" presName="iconSpace" presStyleCnt="0"/>
      <dgm:spPr/>
    </dgm:pt>
    <dgm:pt modelId="{7B2FB36D-2D67-4660-B7B9-BC3D18712226}" type="pres">
      <dgm:prSet presAssocID="{C0E3775B-9EBC-475D-8ECA-932C593F65E2}" presName="parTx" presStyleLbl="revTx" presStyleIdx="2" presStyleCnt="4">
        <dgm:presLayoutVars>
          <dgm:chMax val="0"/>
          <dgm:chPref val="0"/>
        </dgm:presLayoutVars>
      </dgm:prSet>
      <dgm:spPr/>
    </dgm:pt>
    <dgm:pt modelId="{1039255F-5DA3-4D9A-973B-5F09858C857C}" type="pres">
      <dgm:prSet presAssocID="{C0E3775B-9EBC-475D-8ECA-932C593F65E2}" presName="txSpace" presStyleCnt="0"/>
      <dgm:spPr/>
    </dgm:pt>
    <dgm:pt modelId="{AA46FDC1-EF98-4A7C-9C73-9951608AA812}" type="pres">
      <dgm:prSet presAssocID="{C0E3775B-9EBC-475D-8ECA-932C593F65E2}" presName="desTx" presStyleLbl="revTx" presStyleIdx="3" presStyleCnt="4">
        <dgm:presLayoutVars/>
      </dgm:prSet>
      <dgm:spPr/>
    </dgm:pt>
  </dgm:ptLst>
  <dgm:cxnLst>
    <dgm:cxn modelId="{819D330B-34A3-4995-B08F-AC0DA467C9FA}" srcId="{619B3D13-9AE1-4193-B37D-50DD6DD61DAB}" destId="{12867AE2-409E-41EE-AD5D-13312966A1E4}" srcOrd="0" destOrd="0" parTransId="{F46CB7EC-2F6C-4429-A106-88BFD131E78B}" sibTransId="{97A1E7FD-E168-4612-9CED-D1CD523DC06E}"/>
    <dgm:cxn modelId="{0925E413-B8CC-44F6-B1C4-5767629CBB75}" type="presOf" srcId="{619B3D13-9AE1-4193-B37D-50DD6DD61DAB}" destId="{7DD6EB8B-5406-4F05-A0E9-F44CC5AD6600}" srcOrd="0" destOrd="0" presId="urn:microsoft.com/office/officeart/2018/5/layout/CenteredIconLabelDescriptionList"/>
    <dgm:cxn modelId="{7BDE7963-583C-40E5-BA05-54364091C1EB}" type="presOf" srcId="{FE27EAD0-B565-4DD2-90F5-802D1E3AD4AB}" destId="{AA46FDC1-EF98-4A7C-9C73-9951608AA812}" srcOrd="0" destOrd="0" presId="urn:microsoft.com/office/officeart/2018/5/layout/CenteredIconLabelDescriptionList"/>
    <dgm:cxn modelId="{0AD4216F-7F71-4071-B62C-47AC3698570B}" srcId="{619B3D13-9AE1-4193-B37D-50DD6DD61DAB}" destId="{C0E3775B-9EBC-475D-8ECA-932C593F65E2}" srcOrd="1" destOrd="0" parTransId="{5A5F537C-6C03-4115-BD9C-F01260249C78}" sibTransId="{4F91959C-EABD-4245-895F-421FD5C6F96F}"/>
    <dgm:cxn modelId="{8B1E614F-5F78-4ABA-93ED-FA6BF2843559}" type="presOf" srcId="{B42BBAF8-061B-4123-A2DA-FCAFE676F11F}" destId="{AA46FDC1-EF98-4A7C-9C73-9951608AA812}" srcOrd="0" destOrd="1" presId="urn:microsoft.com/office/officeart/2018/5/layout/CenteredIconLabelDescriptionList"/>
    <dgm:cxn modelId="{7F624A78-EFFE-4F8E-9F93-39FFF9583220}" srcId="{C0E3775B-9EBC-475D-8ECA-932C593F65E2}" destId="{FE27EAD0-B565-4DD2-90F5-802D1E3AD4AB}" srcOrd="0" destOrd="0" parTransId="{D007CE70-3F79-4455-9796-73E18226C856}" sibTransId="{DEE31C0A-AA08-4EDD-8033-247F3406ECEE}"/>
    <dgm:cxn modelId="{C8ACF0A0-3775-4DA3-A44E-BFF5AA336820}" srcId="{C0E3775B-9EBC-475D-8ECA-932C593F65E2}" destId="{B42BBAF8-061B-4123-A2DA-FCAFE676F11F}" srcOrd="1" destOrd="0" parTransId="{4987BCC1-879F-4AAC-BA5F-5CBE7918BC4C}" sibTransId="{30266CC0-7D26-4314-A0BF-10996E90FFFF}"/>
    <dgm:cxn modelId="{F36F75A4-92E6-422F-A6CB-F26FE09284C2}" type="presOf" srcId="{12867AE2-409E-41EE-AD5D-13312966A1E4}" destId="{54D8310F-85C1-4678-9420-2C8581F6C3A7}" srcOrd="0" destOrd="0" presId="urn:microsoft.com/office/officeart/2018/5/layout/CenteredIconLabelDescriptionList"/>
    <dgm:cxn modelId="{9944B2DB-EBA4-489E-AAD1-A11BC5EC1DC8}" type="presOf" srcId="{C0E3775B-9EBC-475D-8ECA-932C593F65E2}" destId="{7B2FB36D-2D67-4660-B7B9-BC3D18712226}" srcOrd="0" destOrd="0" presId="urn:microsoft.com/office/officeart/2018/5/layout/CenteredIconLabelDescriptionList"/>
    <dgm:cxn modelId="{DEA8B567-84D7-432F-857B-9E0C06223B5B}" type="presParOf" srcId="{7DD6EB8B-5406-4F05-A0E9-F44CC5AD6600}" destId="{076DF9CD-BB5B-4590-BC51-EB6A1097A919}" srcOrd="0" destOrd="0" presId="urn:microsoft.com/office/officeart/2018/5/layout/CenteredIconLabelDescriptionList"/>
    <dgm:cxn modelId="{A057DD4D-61E7-456C-A9C2-F52F479C3BB3}" type="presParOf" srcId="{076DF9CD-BB5B-4590-BC51-EB6A1097A919}" destId="{77304DD4-CBBB-421C-A090-19647C0758DE}" srcOrd="0" destOrd="0" presId="urn:microsoft.com/office/officeart/2018/5/layout/CenteredIconLabelDescriptionList"/>
    <dgm:cxn modelId="{DCC4F382-A70B-4865-854A-C5378992B2E9}" type="presParOf" srcId="{076DF9CD-BB5B-4590-BC51-EB6A1097A919}" destId="{58D42AF9-46C2-4B24-92AE-16CF0E9B5DD9}" srcOrd="1" destOrd="0" presId="urn:microsoft.com/office/officeart/2018/5/layout/CenteredIconLabelDescriptionList"/>
    <dgm:cxn modelId="{8EF5822A-9C7A-4B6A-AAEC-5E8278EF8C5F}" type="presParOf" srcId="{076DF9CD-BB5B-4590-BC51-EB6A1097A919}" destId="{54D8310F-85C1-4678-9420-2C8581F6C3A7}" srcOrd="2" destOrd="0" presId="urn:microsoft.com/office/officeart/2018/5/layout/CenteredIconLabelDescriptionList"/>
    <dgm:cxn modelId="{1E913B93-2CAB-473B-8B7F-C5365DA89F9E}" type="presParOf" srcId="{076DF9CD-BB5B-4590-BC51-EB6A1097A919}" destId="{8D410D4B-4159-4E26-BE98-FF8D95FE006B}" srcOrd="3" destOrd="0" presId="urn:microsoft.com/office/officeart/2018/5/layout/CenteredIconLabelDescriptionList"/>
    <dgm:cxn modelId="{13142C20-433D-4F54-9DAD-41A87961A97E}" type="presParOf" srcId="{076DF9CD-BB5B-4590-BC51-EB6A1097A919}" destId="{265CA674-B07E-47DB-ADEB-0B60AFAC2E91}" srcOrd="4" destOrd="0" presId="urn:microsoft.com/office/officeart/2018/5/layout/CenteredIconLabelDescriptionList"/>
    <dgm:cxn modelId="{61079F7A-007C-4ED7-BB9D-3C82D4DD768D}" type="presParOf" srcId="{7DD6EB8B-5406-4F05-A0E9-F44CC5AD6600}" destId="{9DFF5867-5CD0-420D-BEC9-A8BE94B9A0B4}" srcOrd="1" destOrd="0" presId="urn:microsoft.com/office/officeart/2018/5/layout/CenteredIconLabelDescriptionList"/>
    <dgm:cxn modelId="{BAEBF877-FA95-45DC-B45B-1442330A85F5}" type="presParOf" srcId="{7DD6EB8B-5406-4F05-A0E9-F44CC5AD6600}" destId="{944ED966-A08C-40B9-8FE3-6750245CF69E}" srcOrd="2" destOrd="0" presId="urn:microsoft.com/office/officeart/2018/5/layout/CenteredIconLabelDescriptionList"/>
    <dgm:cxn modelId="{3B7E8867-7F1B-4F04-8653-5FCD7CF4795B}" type="presParOf" srcId="{944ED966-A08C-40B9-8FE3-6750245CF69E}" destId="{DC9F10F4-F5BE-4EA6-BFFB-93C61FB71BFE}" srcOrd="0" destOrd="0" presId="urn:microsoft.com/office/officeart/2018/5/layout/CenteredIconLabelDescriptionList"/>
    <dgm:cxn modelId="{6441C912-B7DD-4845-8C27-4FE19B4ECE3E}" type="presParOf" srcId="{944ED966-A08C-40B9-8FE3-6750245CF69E}" destId="{C300B94B-7950-4E11-8CE4-AE43931F2EB0}" srcOrd="1" destOrd="0" presId="urn:microsoft.com/office/officeart/2018/5/layout/CenteredIconLabelDescriptionList"/>
    <dgm:cxn modelId="{DA7133C8-E3A9-4598-BED7-5B0D50177FC1}" type="presParOf" srcId="{944ED966-A08C-40B9-8FE3-6750245CF69E}" destId="{7B2FB36D-2D67-4660-B7B9-BC3D18712226}" srcOrd="2" destOrd="0" presId="urn:microsoft.com/office/officeart/2018/5/layout/CenteredIconLabelDescriptionList"/>
    <dgm:cxn modelId="{6579BC7F-30FD-4FCD-A61C-F2AEE9BFB0B3}" type="presParOf" srcId="{944ED966-A08C-40B9-8FE3-6750245CF69E}" destId="{1039255F-5DA3-4D9A-973B-5F09858C857C}" srcOrd="3" destOrd="0" presId="urn:microsoft.com/office/officeart/2018/5/layout/CenteredIconLabelDescriptionList"/>
    <dgm:cxn modelId="{B8982199-C118-47E6-9A2F-6283EC95189A}" type="presParOf" srcId="{944ED966-A08C-40B9-8FE3-6750245CF69E}" destId="{AA46FDC1-EF98-4A7C-9C73-9951608AA81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 flipH="1" flipV="1">
          <a:off x="927873" y="837782"/>
          <a:ext cx="118350" cy="118350"/>
        </a:xfrm>
        <a:prstGeom prst="rect">
          <a:avLst/>
        </a:prstGeom>
        <a:solidFill>
          <a:schemeClr val="bg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145394" y="1836901"/>
          <a:ext cx="3710412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145394" y="1836901"/>
        <a:ext cx="3710412" cy="945000"/>
      </dsp:txXfrm>
    </dsp:sp>
    <dsp:sp modelId="{CE9DF0E8-B0DE-4E1E-9FF4-6006AD8428DB}">
      <dsp:nvSpPr>
        <dsp:cNvPr id="0" name=""/>
        <dsp:cNvSpPr/>
      </dsp:nvSpPr>
      <dsp:spPr>
        <a:xfrm>
          <a:off x="2020810" y="353815"/>
          <a:ext cx="2084148" cy="2084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1571716" y="2332274"/>
          <a:ext cx="2938265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none" kern="1200" dirty="0"/>
            <a:t>Resource Allocation</a:t>
          </a:r>
        </a:p>
      </dsp:txBody>
      <dsp:txXfrm>
        <a:off x="1571716" y="2332274"/>
        <a:ext cx="2938265" cy="945000"/>
      </dsp:txXfrm>
    </dsp:sp>
    <dsp:sp modelId="{6DB1FE51-13D0-4A38-AD6E-48D4371A1AF3}">
      <dsp:nvSpPr>
        <dsp:cNvPr id="0" name=""/>
        <dsp:cNvSpPr/>
      </dsp:nvSpPr>
      <dsp:spPr>
        <a:xfrm>
          <a:off x="6574959" y="268902"/>
          <a:ext cx="2084148" cy="2084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6269092" y="2332274"/>
          <a:ext cx="2938265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Project Management</a:t>
          </a:r>
        </a:p>
      </dsp:txBody>
      <dsp:txXfrm>
        <a:off x="6269092" y="2332274"/>
        <a:ext cx="2938265" cy="94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Project Management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Resource Allocation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Time Management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66B13-6DBE-45B6-8170-8263554D9B29}">
      <dsp:nvSpPr>
        <dsp:cNvPr id="0" name=""/>
        <dsp:cNvSpPr/>
      </dsp:nvSpPr>
      <dsp:spPr>
        <a:xfrm>
          <a:off x="1049861" y="809770"/>
          <a:ext cx="1477465" cy="14774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25257-F1F5-4B89-B1D4-C77D98FE00EF}">
      <dsp:nvSpPr>
        <dsp:cNvPr id="0" name=""/>
        <dsp:cNvSpPr/>
      </dsp:nvSpPr>
      <dsp:spPr>
        <a:xfrm>
          <a:off x="146965" y="2675029"/>
          <a:ext cx="32832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Resource Skills and Proficiencies</a:t>
          </a:r>
        </a:p>
      </dsp:txBody>
      <dsp:txXfrm>
        <a:off x="146965" y="2675029"/>
        <a:ext cx="3283256" cy="720000"/>
      </dsp:txXfrm>
    </dsp:sp>
    <dsp:sp modelId="{0EDED13A-DCD6-4DAD-B6F8-BA2AECFDD300}">
      <dsp:nvSpPr>
        <dsp:cNvPr id="0" name=""/>
        <dsp:cNvSpPr/>
      </dsp:nvSpPr>
      <dsp:spPr>
        <a:xfrm>
          <a:off x="4907687" y="809770"/>
          <a:ext cx="1477465" cy="14774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EB284-47CA-4D76-8650-5BEB54499DE0}">
      <dsp:nvSpPr>
        <dsp:cNvPr id="0" name=""/>
        <dsp:cNvSpPr/>
      </dsp:nvSpPr>
      <dsp:spPr>
        <a:xfrm>
          <a:off x="4004791" y="2675029"/>
          <a:ext cx="32832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Projects (current and upcoming)</a:t>
          </a:r>
        </a:p>
      </dsp:txBody>
      <dsp:txXfrm>
        <a:off x="4004791" y="2675029"/>
        <a:ext cx="3283256" cy="720000"/>
      </dsp:txXfrm>
    </dsp:sp>
    <dsp:sp modelId="{1B3A3CF6-0D97-4232-9E8D-3829C66E6FFB}">
      <dsp:nvSpPr>
        <dsp:cNvPr id="0" name=""/>
        <dsp:cNvSpPr/>
      </dsp:nvSpPr>
      <dsp:spPr>
        <a:xfrm>
          <a:off x="8765513" y="809770"/>
          <a:ext cx="1477465" cy="14774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13316-0660-4227-A1D1-6AB6E47834FC}">
      <dsp:nvSpPr>
        <dsp:cNvPr id="0" name=""/>
        <dsp:cNvSpPr/>
      </dsp:nvSpPr>
      <dsp:spPr>
        <a:xfrm>
          <a:off x="7862617" y="2675029"/>
          <a:ext cx="32832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Availability</a:t>
          </a:r>
        </a:p>
      </dsp:txBody>
      <dsp:txXfrm>
        <a:off x="7862617" y="2675029"/>
        <a:ext cx="3283256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04DD4-CBBB-421C-A090-19647C0758DE}">
      <dsp:nvSpPr>
        <dsp:cNvPr id="0" name=""/>
        <dsp:cNvSpPr/>
      </dsp:nvSpPr>
      <dsp:spPr>
        <a:xfrm>
          <a:off x="2224024" y="58485"/>
          <a:ext cx="1510523" cy="14624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8310F-85C1-4678-9420-2C8581F6C3A7}">
      <dsp:nvSpPr>
        <dsp:cNvPr id="0" name=""/>
        <dsp:cNvSpPr/>
      </dsp:nvSpPr>
      <dsp:spPr>
        <a:xfrm>
          <a:off x="821395" y="1674111"/>
          <a:ext cx="4315781" cy="626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0" kern="1200" dirty="0"/>
            <a:t>Deployment Date: </a:t>
          </a:r>
          <a:r>
            <a:rPr lang="en-US" sz="2800" b="1" u="sng" kern="1200" dirty="0"/>
            <a:t>2/14/2021</a:t>
          </a:r>
        </a:p>
      </dsp:txBody>
      <dsp:txXfrm>
        <a:off x="821395" y="1674111"/>
        <a:ext cx="4315781" cy="626780"/>
      </dsp:txXfrm>
    </dsp:sp>
    <dsp:sp modelId="{265CA674-B07E-47DB-ADEB-0B60AFAC2E91}">
      <dsp:nvSpPr>
        <dsp:cNvPr id="0" name=""/>
        <dsp:cNvSpPr/>
      </dsp:nvSpPr>
      <dsp:spPr>
        <a:xfrm>
          <a:off x="821395" y="2372118"/>
          <a:ext cx="4315781" cy="1247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F10F4-F5BE-4EA6-BFFB-93C61FB71BFE}">
      <dsp:nvSpPr>
        <dsp:cNvPr id="0" name=""/>
        <dsp:cNvSpPr/>
      </dsp:nvSpPr>
      <dsp:spPr>
        <a:xfrm>
          <a:off x="7295067" y="58485"/>
          <a:ext cx="1510523" cy="14624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FB36D-2D67-4660-B7B9-BC3D18712226}">
      <dsp:nvSpPr>
        <dsp:cNvPr id="0" name=""/>
        <dsp:cNvSpPr/>
      </dsp:nvSpPr>
      <dsp:spPr>
        <a:xfrm>
          <a:off x="5892438" y="1674111"/>
          <a:ext cx="4315781" cy="626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u="sng" kern="1200" dirty="0"/>
            <a:t>Possible Future Features</a:t>
          </a:r>
        </a:p>
      </dsp:txBody>
      <dsp:txXfrm>
        <a:off x="5892438" y="1674111"/>
        <a:ext cx="4315781" cy="626780"/>
      </dsp:txXfrm>
    </dsp:sp>
    <dsp:sp modelId="{AA46FDC1-EF98-4A7C-9C73-9951608AA812}">
      <dsp:nvSpPr>
        <dsp:cNvPr id="0" name=""/>
        <dsp:cNvSpPr/>
      </dsp:nvSpPr>
      <dsp:spPr>
        <a:xfrm>
          <a:off x="5892438" y="2372118"/>
          <a:ext cx="4315781" cy="1247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Verification Processes (Skill configuration, resource allocation, etc.)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Holistic priority metrics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In-app communication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5892438" y="2372118"/>
        <a:ext cx="4315781" cy="1247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50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../Desktop/MedPro/Login_Page(Manager).html" TargetMode="External"/><Relationship Id="rId2" Type="http://schemas.openxmlformats.org/officeDocument/2006/relationships/hyperlink" Target="file:///C:\Users\JhordanAlexanderHowa\Desktop\MedPro\Login_Page(Employee)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bg2"/>
          </a:solidFill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b="1" u="sng" dirty="0">
                <a:solidFill>
                  <a:schemeClr val="bg1"/>
                </a:solidFill>
              </a:rPr>
              <a:t>MEDPro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ZA" sz="3600" b="1">
                <a:solidFill>
                  <a:schemeClr val="bg1"/>
                </a:solidFill>
              </a:rPr>
              <a:t>v2.0.0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rgbClr val="7CEBFF"/>
                </a:solidFill>
              </a:rPr>
              <a:t>JT22 Consulting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B1CD8AF-118E-4374-A4C4-06F10B19B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894" y="696130"/>
            <a:ext cx="2017574" cy="20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B102B6F-2FAF-4BCC-BC39-FCE809D3C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7893" y="4411705"/>
            <a:ext cx="1979305" cy="197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A4DB-7B51-4241-85A4-1123722D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3600" b="1" u="sng" dirty="0"/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B127C-084A-4D14-8BD9-AF3D4F94F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 Profile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Manager</a:t>
            </a:r>
            <a:r>
              <a:rPr lang="en-US" sz="3200" dirty="0">
                <a:solidFill>
                  <a:srgbClr val="828282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Profile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3200" dirty="0"/>
              <a:t>Planner Profile</a:t>
            </a:r>
          </a:p>
          <a:p>
            <a:r>
              <a:rPr lang="en-US" sz="3200" dirty="0"/>
              <a:t>Admin Profile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9597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A4DB-7B51-4241-85A4-1123722D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sz="3600" b="1" u="sng" dirty="0"/>
              <a:t>Resource profile (Home page)</a:t>
            </a:r>
            <a:endParaRPr lang="en-US" sz="3600" dirty="0"/>
          </a:p>
        </p:txBody>
      </p:sp>
      <p:pic>
        <p:nvPicPr>
          <p:cNvPr id="4" name="Content Placeholder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97F200F-9736-445D-98EE-F8281F880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995" y="2181225"/>
            <a:ext cx="7488009" cy="3678238"/>
          </a:xfrm>
        </p:spPr>
      </p:pic>
    </p:spTree>
    <p:extLst>
      <p:ext uri="{BB962C8B-B14F-4D97-AF65-F5344CB8AC3E}">
        <p14:creationId xmlns:p14="http://schemas.microsoft.com/office/powerpoint/2010/main" val="299513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A4DB-7B51-4241-85A4-1123722D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sz="3600" b="1" u="sng" dirty="0"/>
              <a:t>Resource profile (Projects)</a:t>
            </a:r>
            <a:endParaRPr lang="en-US" sz="3600" dirty="0"/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CF5329-3E94-49EC-9A06-165CAF4BF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534" y="2181225"/>
            <a:ext cx="7468931" cy="3678238"/>
          </a:xfrm>
        </p:spPr>
      </p:pic>
    </p:spTree>
    <p:extLst>
      <p:ext uri="{BB962C8B-B14F-4D97-AF65-F5344CB8AC3E}">
        <p14:creationId xmlns:p14="http://schemas.microsoft.com/office/powerpoint/2010/main" val="2653085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A4DB-7B51-4241-85A4-1123722D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sz="3600" b="1" u="sng" dirty="0"/>
              <a:t>Resource profile (skills)</a:t>
            </a:r>
            <a:endParaRPr lang="en-US" sz="3600" dirty="0"/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2A19C34-695D-4D9A-9C2F-C89DFE4FF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995" y="2181225"/>
            <a:ext cx="7488009" cy="3678238"/>
          </a:xfrm>
        </p:spPr>
      </p:pic>
    </p:spTree>
    <p:extLst>
      <p:ext uri="{BB962C8B-B14F-4D97-AF65-F5344CB8AC3E}">
        <p14:creationId xmlns:p14="http://schemas.microsoft.com/office/powerpoint/2010/main" val="4238995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A4DB-7B51-4241-85A4-1123722D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sz="3600" b="1" u="sng" dirty="0"/>
              <a:t>Manager Profile</a:t>
            </a:r>
            <a:endParaRPr lang="en-US" sz="3600" dirty="0"/>
          </a:p>
        </p:txBody>
      </p:sp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AAECCFE-AC92-4228-8ADE-689A87C2C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682" y="2180496"/>
            <a:ext cx="7468635" cy="3678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8991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A4DB-7B51-4241-85A4-1123722D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sz="3600" b="1" u="sng" dirty="0"/>
              <a:t>manager profile (Home page)</a:t>
            </a:r>
            <a:endParaRPr lang="en-US" sz="3600" b="1" dirty="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D722862E-5007-4734-B4C5-AECA24917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885" y="2181225"/>
            <a:ext cx="7674229" cy="3678238"/>
          </a:xfrm>
        </p:spPr>
      </p:pic>
    </p:spTree>
    <p:extLst>
      <p:ext uri="{BB962C8B-B14F-4D97-AF65-F5344CB8AC3E}">
        <p14:creationId xmlns:p14="http://schemas.microsoft.com/office/powerpoint/2010/main" val="1269563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A4DB-7B51-4241-85A4-1123722D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sz="3600" b="1" u="sng" dirty="0"/>
              <a:t>Manager Profile (Direct Reports)</a:t>
            </a:r>
            <a:endParaRPr lang="en-US" sz="3600" dirty="0"/>
          </a:p>
        </p:txBody>
      </p:sp>
      <p:pic>
        <p:nvPicPr>
          <p:cNvPr id="4" name="Content Placeholder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02E187A-BD38-4B7C-AE88-67E2B8505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170" y="2180496"/>
            <a:ext cx="7073658" cy="3678303"/>
          </a:xfrm>
          <a:noFill/>
        </p:spPr>
      </p:pic>
    </p:spTree>
    <p:extLst>
      <p:ext uri="{BB962C8B-B14F-4D97-AF65-F5344CB8AC3E}">
        <p14:creationId xmlns:p14="http://schemas.microsoft.com/office/powerpoint/2010/main" val="2325444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F69C-187D-4292-B54E-EB0B8996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Bringing the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68DE8-D98E-456D-AEDD-45F2A636A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sz="3600" dirty="0"/>
              <a:t>Efficiency in project management</a:t>
            </a:r>
          </a:p>
          <a:p>
            <a:r>
              <a:rPr lang="en-US" sz="3600" dirty="0"/>
              <a:t>Optimized resource allocation</a:t>
            </a:r>
          </a:p>
          <a:p>
            <a:r>
              <a:rPr lang="en-US" sz="3600" dirty="0"/>
              <a:t>Synchronized management processes</a:t>
            </a:r>
          </a:p>
        </p:txBody>
      </p:sp>
    </p:spTree>
    <p:extLst>
      <p:ext uri="{BB962C8B-B14F-4D97-AF65-F5344CB8AC3E}">
        <p14:creationId xmlns:p14="http://schemas.microsoft.com/office/powerpoint/2010/main" val="1659386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A4DB-7B51-4241-85A4-1123722D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sz="3600" b="1" u="sng" dirty="0"/>
              <a:t>Next steps</a:t>
            </a:r>
            <a:endParaRPr lang="en-US" sz="3600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C528827-55D3-4361-B938-F29D078BD6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3278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9522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5875" y="3352905"/>
            <a:ext cx="3621976" cy="1746762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07798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6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9221-AACB-4198-8A55-903B029A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CC977-CF2A-47EB-898D-08FA94D84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Opportunities for growth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Enter MedPro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Key features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Presentation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Key value add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Next steps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Open Q/A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9C0CC49D-5349-4DD8-9880-55554512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727" y="4891489"/>
            <a:ext cx="1532572" cy="153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68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1684" y="1948036"/>
            <a:ext cx="3081576" cy="17467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Open Q/A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E4E9-C8B7-4B35-83AD-7B9C3187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sz="3600" b="1" u="sng" dirty="0"/>
              <a:t>Meet Jt22</a:t>
            </a:r>
            <a:endParaRPr lang="en-US" sz="3600" dirty="0"/>
          </a:p>
        </p:txBody>
      </p:sp>
      <p:pic>
        <p:nvPicPr>
          <p:cNvPr id="9" name="Content Placeholder 8" descr="A picture containing person, person, wall, suit&#10;&#10;Description automatically generated">
            <a:extLst>
              <a:ext uri="{FF2B5EF4-FFF2-40B4-BE49-F238E27FC236}">
                <a16:creationId xmlns:a16="http://schemas.microsoft.com/office/drawing/2014/main" id="{FBAC8D84-AA7D-45BF-A97A-58E4B39A3D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2597" b="52847"/>
          <a:stretch/>
        </p:blipFill>
        <p:spPr>
          <a:xfrm>
            <a:off x="581193" y="2228003"/>
            <a:ext cx="5422390" cy="3633047"/>
          </a:xfrm>
          <a:noFill/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0BE04D3-2B22-4BE6-BC8B-BB4DF6B85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Jhordan Howard</a:t>
            </a:r>
          </a:p>
          <a:p>
            <a:pPr lvl="1"/>
            <a:r>
              <a:rPr lang="en-US" sz="2000" i="1" dirty="0"/>
              <a:t>Project Manager</a:t>
            </a:r>
          </a:p>
          <a:p>
            <a:pPr lvl="1"/>
            <a:r>
              <a:rPr lang="en-US" sz="2000" i="1" dirty="0"/>
              <a:t>Business Analyst</a:t>
            </a:r>
          </a:p>
          <a:p>
            <a:pPr lvl="1"/>
            <a:r>
              <a:rPr lang="en-US" sz="2000" i="1" dirty="0"/>
              <a:t>Technical Analyst</a:t>
            </a:r>
          </a:p>
          <a:p>
            <a:pPr lvl="1"/>
            <a:r>
              <a:rPr lang="en-US" sz="2000" i="1" dirty="0"/>
              <a:t>Quality Analyst</a:t>
            </a:r>
          </a:p>
          <a:p>
            <a:pPr lvl="1"/>
            <a:r>
              <a:rPr lang="en-US" sz="2000" i="1" dirty="0"/>
              <a:t>Client Engagement Manager</a:t>
            </a:r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E5E4D153-0735-445A-9253-D40898951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727" y="4891489"/>
            <a:ext cx="1532572" cy="153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3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8B9A1-CB1A-4B05-9F23-C036E447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50FE-7AC1-4500-A47F-27DD4721D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+mj-lt"/>
              </a:rPr>
              <a:t>Our mission is to provide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innovative, unique solutions 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+mj-lt"/>
              </a:rPr>
              <a:t>to the technical challenges that our clients face today. We assist businesses in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becoming their best selves 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+mj-lt"/>
              </a:rPr>
              <a:t>as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+mj-lt"/>
              </a:rPr>
              <a:t>they adapt to the world’s ever-evolving challenges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+mj-lt"/>
              </a:rPr>
              <a:t>Because no two businesses are the same, and neither are their challenges, we pride ourselves on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exceptionally personalized 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+mj-lt"/>
              </a:rPr>
              <a:t>service to ensure that we give each client what is truly best for them.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531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FEFF"/>
                </a:solidFill>
              </a:rPr>
              <a:t>The Deciding Factors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845211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26F7-DB55-4598-B958-DEAF0721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The million-dollar question……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56980-EA87-4031-8DF7-FE53AFBCF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0327"/>
            <a:ext cx="6419904" cy="2777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u="sng" dirty="0">
                <a:solidFill>
                  <a:schemeClr val="accent1"/>
                </a:solidFill>
              </a:rPr>
              <a:t>WHERE</a:t>
            </a:r>
            <a:r>
              <a:rPr lang="en-US" sz="4800" b="1" dirty="0"/>
              <a:t> do you put </a:t>
            </a:r>
            <a:r>
              <a:rPr lang="en-US" sz="4800" b="1" u="sng" dirty="0">
                <a:solidFill>
                  <a:schemeClr val="accent1"/>
                </a:solidFill>
              </a:rPr>
              <a:t>WHO</a:t>
            </a:r>
            <a:r>
              <a:rPr lang="en-US" sz="4800" b="1" dirty="0"/>
              <a:t> to do </a:t>
            </a:r>
            <a:r>
              <a:rPr lang="en-US" sz="4800" b="1" u="sng" dirty="0">
                <a:solidFill>
                  <a:schemeClr val="accent1"/>
                </a:solidFill>
              </a:rPr>
              <a:t>WHAT</a:t>
            </a:r>
            <a:r>
              <a:rPr lang="en-US" sz="4800" b="1" dirty="0"/>
              <a:t>?</a:t>
            </a:r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CBB4B5BD-C21A-4029-B954-78D5AC3E7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1911" y="2615878"/>
            <a:ext cx="3006407" cy="300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6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C9DBF2-029F-443F-B254-AB7DC727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Leading an industry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926B95-AB79-4B79-88D4-2EC36EF30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7104"/>
            <a:ext cx="11029615" cy="4583017"/>
          </a:xfrm>
        </p:spPr>
        <p:txBody>
          <a:bodyPr>
            <a:normAutofit fontScale="70000" lnSpcReduction="20000"/>
          </a:bodyPr>
          <a:lstStyle/>
          <a:p>
            <a:r>
              <a:rPr lang="en-US" sz="3800" b="1" u="sng" dirty="0">
                <a:solidFill>
                  <a:schemeClr val="accent1"/>
                </a:solidFill>
              </a:rPr>
              <a:t>Largest private medical manufacturer and distributor</a:t>
            </a:r>
          </a:p>
          <a:p>
            <a:r>
              <a:rPr lang="en-US" sz="3400" b="1" dirty="0">
                <a:solidFill>
                  <a:schemeClr val="accent1"/>
                </a:solidFill>
              </a:rPr>
              <a:t>#1 Market Leader</a:t>
            </a:r>
          </a:p>
          <a:p>
            <a:pPr lvl="1"/>
            <a:r>
              <a:rPr lang="en-US" sz="2900" i="1" dirty="0"/>
              <a:t>Surgery centers</a:t>
            </a:r>
          </a:p>
          <a:p>
            <a:pPr lvl="1"/>
            <a:r>
              <a:rPr lang="en-US" sz="2900" i="1" dirty="0"/>
              <a:t>Home care agencies</a:t>
            </a:r>
          </a:p>
          <a:p>
            <a:pPr lvl="1"/>
            <a:r>
              <a:rPr lang="en-US" sz="2900" i="1" dirty="0"/>
              <a:t>Acute care facilities</a:t>
            </a:r>
          </a:p>
          <a:p>
            <a:r>
              <a:rPr lang="en-US" sz="3400" b="1" dirty="0">
                <a:solidFill>
                  <a:schemeClr val="accent1"/>
                </a:solidFill>
              </a:rPr>
              <a:t>95%</a:t>
            </a:r>
            <a:r>
              <a:rPr lang="en-US" sz="3400" dirty="0"/>
              <a:t> Customer retention rate</a:t>
            </a:r>
          </a:p>
          <a:p>
            <a:r>
              <a:rPr lang="en-US" sz="3400" b="1" dirty="0">
                <a:solidFill>
                  <a:schemeClr val="accent1"/>
                </a:solidFill>
              </a:rPr>
              <a:t>50+</a:t>
            </a:r>
            <a:r>
              <a:rPr lang="en-US" sz="3400" dirty="0"/>
              <a:t> Years of consecutive growth</a:t>
            </a:r>
          </a:p>
          <a:p>
            <a:r>
              <a:rPr lang="en-US" sz="3400" b="1" dirty="0">
                <a:solidFill>
                  <a:schemeClr val="accent1"/>
                </a:solidFill>
              </a:rPr>
              <a:t>125+</a:t>
            </a:r>
            <a:r>
              <a:rPr lang="en-US" sz="3400" dirty="0"/>
              <a:t> Countries</a:t>
            </a:r>
          </a:p>
          <a:p>
            <a:pPr marL="0" indent="0">
              <a:buNone/>
            </a:pPr>
            <a:endParaRPr lang="en-US" sz="3400" dirty="0"/>
          </a:p>
          <a:p>
            <a:pPr marL="0" indent="0" algn="ctr">
              <a:buNone/>
            </a:pPr>
            <a:r>
              <a:rPr lang="en-US" sz="4400" b="1" dirty="0">
                <a:solidFill>
                  <a:schemeClr val="accent1"/>
                </a:solidFill>
              </a:rPr>
              <a:t>“We Make Healthcare Run </a:t>
            </a:r>
            <a:r>
              <a:rPr lang="en-US" sz="4400" b="1" u="sng" dirty="0">
                <a:solidFill>
                  <a:schemeClr val="accent1"/>
                </a:solidFill>
              </a:rPr>
              <a:t>BETTER</a:t>
            </a:r>
            <a:r>
              <a:rPr lang="en-US" sz="4400" b="1" dirty="0">
                <a:solidFill>
                  <a:schemeClr val="accent1"/>
                </a:solidFill>
              </a:rPr>
              <a:t>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u="sng" dirty="0"/>
              <a:t>Growth opportunities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11843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9EC5-E42B-4F0E-A69B-2ED85144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u="sng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Enter </a:t>
            </a:r>
            <a:r>
              <a:rPr lang="en-US" sz="4000" b="1" u="sng" kern="1200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Medpro</a:t>
            </a:r>
            <a:endParaRPr lang="en-US" sz="4000" b="1" u="sng" kern="1200" cap="all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0FB1C9B-6FA7-45F0-9E7A-C653DD4A2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2CF3F54D-88A7-4152-A5D7-8CF98579B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8743780"/>
              </p:ext>
            </p:extLst>
          </p:nvPr>
        </p:nvGraphicFramePr>
        <p:xfrm>
          <a:off x="447816" y="601200"/>
          <a:ext cx="11292840" cy="42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61168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7913</TotalTime>
  <Words>285</Words>
  <Application>Microsoft Office PowerPoint</Application>
  <PresentationFormat>Widescreen</PresentationFormat>
  <Paragraphs>74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Gill Sans MT</vt:lpstr>
      <vt:lpstr>Times New Roman</vt:lpstr>
      <vt:lpstr>Wingdings 2</vt:lpstr>
      <vt:lpstr>Dividend</vt:lpstr>
      <vt:lpstr>MEDPro v2.0.0</vt:lpstr>
      <vt:lpstr>agenda</vt:lpstr>
      <vt:lpstr>Meet Jt22</vt:lpstr>
      <vt:lpstr>Mission Statement</vt:lpstr>
      <vt:lpstr>The Deciding Factors</vt:lpstr>
      <vt:lpstr>The million-dollar question……</vt:lpstr>
      <vt:lpstr>Leading an industry</vt:lpstr>
      <vt:lpstr>Growth opportunities</vt:lpstr>
      <vt:lpstr>Enter Medpro</vt:lpstr>
      <vt:lpstr>Presentation</vt:lpstr>
      <vt:lpstr>Resource profile (Home page)</vt:lpstr>
      <vt:lpstr>Resource profile (Projects)</vt:lpstr>
      <vt:lpstr>Resource profile (skills)</vt:lpstr>
      <vt:lpstr>Manager Profile</vt:lpstr>
      <vt:lpstr>manager profile (Home page)</vt:lpstr>
      <vt:lpstr>Manager Profile (Direct Reports)</vt:lpstr>
      <vt:lpstr>Bringing the value</vt:lpstr>
      <vt:lpstr>Next steps</vt:lpstr>
      <vt:lpstr>Thank YOU!</vt:lpstr>
      <vt:lpstr>Open 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MEDPro v1.0.2</dc:title>
  <dc:creator>Jhordan Alexander Howard</dc:creator>
  <cp:lastModifiedBy>Jhordan Alexander Howard</cp:lastModifiedBy>
  <cp:revision>4</cp:revision>
  <dcterms:created xsi:type="dcterms:W3CDTF">2022-01-04T15:30:22Z</dcterms:created>
  <dcterms:modified xsi:type="dcterms:W3CDTF">2022-01-11T15:31:04Z</dcterms:modified>
</cp:coreProperties>
</file>