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 Ultra-Bold" charset="1" panose="00000900000000000000"/>
      <p:regular r:id="rId12"/>
    </p:embeddedFont>
    <p:embeddedFont>
      <p:font typeface="Montserrat Medium" charset="1" panose="00000600000000000000"/>
      <p:regular r:id="rId13"/>
    </p:embeddedFon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8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0790" y="0"/>
            <a:ext cx="212090" cy="5143500"/>
            <a:chOff x="0" y="0"/>
            <a:chExt cx="55859" cy="1354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859" cy="1354667"/>
            </a:xfrm>
            <a:custGeom>
              <a:avLst/>
              <a:gdLst/>
              <a:ahLst/>
              <a:cxnLst/>
              <a:rect r="r" b="b" t="t" l="l"/>
              <a:pathLst>
                <a:path h="1354667" w="55859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29775" y="4088040"/>
            <a:ext cx="9288593" cy="138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69"/>
              </a:lnSpc>
            </a:pPr>
            <a:r>
              <a:rPr lang="en-US" b="true" sz="9699">
                <a:solidFill>
                  <a:srgbClr val="FF6F9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FLORERÍA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29775" y="5238750"/>
            <a:ext cx="928859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b="true" sz="9600">
                <a:solidFill>
                  <a:srgbClr val="77DD77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FERNANDITA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145280" y="6087133"/>
            <a:ext cx="2345960" cy="458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0"/>
              </a:lnSpc>
            </a:pPr>
            <a:r>
              <a:rPr lang="en-US" b="true" sz="2650">
                <a:solidFill>
                  <a:srgbClr val="1010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CAPSTONE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29775" y="7017656"/>
            <a:ext cx="9288593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b="true" sz="2800" spc="963">
                <a:solidFill>
                  <a:srgbClr val="1010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JONATHAN HUALA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97446" y="8646325"/>
            <a:ext cx="2261854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b="true" sz="2800">
                <a:solidFill>
                  <a:srgbClr val="1010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02-09-2025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500955" y="1866623"/>
            <a:ext cx="2758345" cy="245871"/>
            <a:chOff x="0" y="0"/>
            <a:chExt cx="726478" cy="647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118368" y="767438"/>
            <a:ext cx="5140932" cy="93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600" b="true">
                <a:solidFill>
                  <a:srgbClr val="10101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Ingeniería en Informática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8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4604" y="1617773"/>
            <a:ext cx="1856645" cy="68071"/>
            <a:chOff x="0" y="0"/>
            <a:chExt cx="488993" cy="179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065734" y="1864106"/>
            <a:ext cx="2758345" cy="245871"/>
            <a:chOff x="0" y="0"/>
            <a:chExt cx="726478" cy="64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137795" y="2521331"/>
            <a:ext cx="4686284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Bases de datos</a:t>
            </a:r>
          </a:p>
          <a:p>
            <a:pPr algn="r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Ciencias de datos</a:t>
            </a:r>
          </a:p>
          <a:p>
            <a:pPr algn="r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Programación de software</a:t>
            </a:r>
          </a:p>
          <a:p>
            <a:pPr algn="r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Inteligencia de negocio</a:t>
            </a:r>
          </a:p>
          <a:p>
            <a:pPr algn="r">
              <a:lnSpc>
                <a:spcPts val="3359"/>
              </a:lnSpc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Arquitectura de software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4604" y="1033526"/>
            <a:ext cx="348997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6F9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Florería </a:t>
            </a:r>
            <a:r>
              <a:rPr lang="en-US" sz="2400" b="true">
                <a:solidFill>
                  <a:srgbClr val="77DD7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Fernandita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34108" y="412496"/>
            <a:ext cx="3489971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b="true" sz="3600">
                <a:solidFill>
                  <a:srgbClr val="FF6F9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AREAS DE DESEMPEÑO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1910" y="3935756"/>
            <a:ext cx="11604828" cy="542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Desarrollare un sistema administrativo para la Florería Fernandita, utilizando React en el frontend, Node.js en el backend y PostgreSQL como base de datos, con el fin de digitalizar y optimizar sus procesos, la arquitectura del sistema será en capas, ya que este está separado en tres partes (frontend, backend y base de datos). Este proyecto permite llevar un registro completo de ventas, compras, inventario y lotes de flores, lo que no solo mejora la gestión diaria, sino que también facilita el análisis de datos históricos para proyectar futuras tendencias. </a:t>
            </a:r>
          </a:p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 relevancia del proyecto en la Ingeniería en Informática radica en su integración de competencias clave como el desarrollo de software, el modelado de datos, la inteligencia de negocios y la gestión de proyectos, entregando una solución robusta y aplicable que transforma un negocio tradicional al campo digital.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91910" y="3316731"/>
            <a:ext cx="2758345" cy="245871"/>
            <a:chOff x="0" y="0"/>
            <a:chExt cx="726478" cy="647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44604" y="2512821"/>
            <a:ext cx="348997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b="true" sz="3600">
                <a:solidFill>
                  <a:srgbClr val="FF6F9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DESCRIPCIÓN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8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5984" y="4400102"/>
            <a:ext cx="8557557" cy="500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proyecto integra distintas competencias del perfil de egreso, como: 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Construcción de modelos de datos escalables (Base de datos en PostgreSQL). 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Desarrollo de soluciones de software (Sistema web con React). 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Pruebas de calidad y validación (Informe de pruebas y retroalimentación del cliente). 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Gestión de proyectos informáticos (Planificación con carta Gantt, control del avance). 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 Inteligencia de negocios y modelos predictivos (Módulo de informes y proyecciones).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55343" y="2209630"/>
            <a:ext cx="4678839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6F9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RELACIÓN CON PERFIL DE EGRESO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355343" y="3631182"/>
            <a:ext cx="4678839" cy="426020"/>
            <a:chOff x="0" y="0"/>
            <a:chExt cx="1232287" cy="1122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32287" cy="112203"/>
            </a:xfrm>
            <a:custGeom>
              <a:avLst/>
              <a:gdLst/>
              <a:ahLst/>
              <a:cxnLst/>
              <a:rect r="r" b="b" t="t" l="l"/>
              <a:pathLst>
                <a:path h="112203" w="1232287">
                  <a:moveTo>
                    <a:pt x="0" y="0"/>
                  </a:moveTo>
                  <a:lnTo>
                    <a:pt x="1232287" y="0"/>
                  </a:lnTo>
                  <a:lnTo>
                    <a:pt x="1232287" y="112203"/>
                  </a:lnTo>
                  <a:lnTo>
                    <a:pt x="0" y="112203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32287" cy="15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0379" y="995426"/>
            <a:ext cx="348997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6F9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Florería </a:t>
            </a:r>
            <a:r>
              <a:rPr lang="en-US" sz="2400" b="true">
                <a:solidFill>
                  <a:srgbClr val="77DD7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Fernandita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504475" y="9806492"/>
            <a:ext cx="6380574" cy="0"/>
          </a:xfrm>
          <a:prstGeom prst="line">
            <a:avLst/>
          </a:prstGeom>
          <a:ln cap="flat" w="38100">
            <a:solidFill>
              <a:srgbClr val="FF6F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0724758" y="2209630"/>
            <a:ext cx="6857273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6F9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RELACIÓN CON INTERESES PROFESIONALES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813975" y="3631182"/>
            <a:ext cx="4678839" cy="426020"/>
            <a:chOff x="0" y="0"/>
            <a:chExt cx="1232287" cy="1122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32287" cy="112203"/>
            </a:xfrm>
            <a:custGeom>
              <a:avLst/>
              <a:gdLst/>
              <a:ahLst/>
              <a:cxnLst/>
              <a:rect r="r" b="b" t="t" l="l"/>
              <a:pathLst>
                <a:path h="112203" w="1232287">
                  <a:moveTo>
                    <a:pt x="0" y="0"/>
                  </a:moveTo>
                  <a:lnTo>
                    <a:pt x="1232287" y="0"/>
                  </a:lnTo>
                  <a:lnTo>
                    <a:pt x="1232287" y="112203"/>
                  </a:lnTo>
                  <a:lnTo>
                    <a:pt x="0" y="112203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32287" cy="15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459566" y="4819202"/>
            <a:ext cx="7387658" cy="416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b="true" sz="24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Mis intereses profesionales se encuentran en el desarrollo de sistemas completos que solucionen problemáticas reales, con bases de datos sólidas, módulos de analítica y predicción, y un enfoque en la automatización de procesos de negocio. Este proyecto refleja exactamente esa orientación, ya que me permite aplicar estas competencias en un caso real y generar experiencia práctica para mi futuro profesional.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963108" y="9806492"/>
            <a:ext cx="6380574" cy="0"/>
          </a:xfrm>
          <a:prstGeom prst="line">
            <a:avLst/>
          </a:prstGeom>
          <a:ln cap="flat" w="38100">
            <a:solidFill>
              <a:srgbClr val="FF6F9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9716553" y="2868760"/>
            <a:ext cx="0" cy="6380574"/>
          </a:xfrm>
          <a:prstGeom prst="line">
            <a:avLst/>
          </a:prstGeom>
          <a:ln cap="flat" w="38100">
            <a:solidFill>
              <a:srgbClr val="FF6F9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8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0790" y="4480654"/>
            <a:ext cx="5432205" cy="295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Creación de un sistema administrativo robusto e inaccesible para usuarios externos, que cuente con una base de datos propia y escalable para el negocio, un sistema de predicciones e informes dinámicos y sus procesos internos se encuentren automatizados e optimizados.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254152" y="4480654"/>
            <a:ext cx="5533058" cy="332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Modelado y creación de base de datos escalable.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Rellenar las tablas de la base de datos con datos dummy.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Diseño y desarrollo del sistema.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Validación de los procesos del sistema.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2D26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Creación de informes y documentos referentes al sistema.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0379" y="995426"/>
            <a:ext cx="348997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6F9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Florería </a:t>
            </a:r>
            <a:r>
              <a:rPr lang="en-US" sz="2400" b="true">
                <a:solidFill>
                  <a:srgbClr val="77DD7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Fernandita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00790" y="3850926"/>
            <a:ext cx="2758345" cy="245871"/>
            <a:chOff x="0" y="0"/>
            <a:chExt cx="726478" cy="647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00790" y="2411636"/>
            <a:ext cx="3489971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FF6F9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OBJETIVOS GENERALES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49480" y="2411636"/>
            <a:ext cx="3337730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b="true" sz="3600">
                <a:solidFill>
                  <a:srgbClr val="FF6F9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OBJETIVOS ESPECIFICOS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028866" y="3850926"/>
            <a:ext cx="2758345" cy="245871"/>
            <a:chOff x="0" y="0"/>
            <a:chExt cx="726478" cy="6475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26478" cy="64756"/>
            </a:xfrm>
            <a:custGeom>
              <a:avLst/>
              <a:gdLst/>
              <a:ahLst/>
              <a:cxnLst/>
              <a:rect r="r" b="b" t="t" l="l"/>
              <a:pathLst>
                <a:path h="64756" w="726478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8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9321" y="3301706"/>
            <a:ext cx="4881934" cy="2241327"/>
            <a:chOff x="0" y="0"/>
            <a:chExt cx="1624330" cy="7457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1910" y="43180"/>
              <a:ext cx="1576070" cy="697480"/>
            </a:xfrm>
            <a:custGeom>
              <a:avLst/>
              <a:gdLst/>
              <a:ahLst/>
              <a:cxnLst/>
              <a:rect r="r" b="b" t="t" l="l"/>
              <a:pathLst>
                <a:path h="697480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697480"/>
                  </a:lnTo>
                  <a:lnTo>
                    <a:pt x="0" y="697480"/>
                  </a:lnTo>
                  <a:close/>
                </a:path>
              </a:pathLst>
            </a:custGeom>
            <a:solidFill>
              <a:srgbClr val="3E753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5560" y="35560"/>
              <a:ext cx="1588770" cy="710180"/>
            </a:xfrm>
            <a:custGeom>
              <a:avLst/>
              <a:gdLst/>
              <a:ahLst/>
              <a:cxnLst/>
              <a:rect r="r" b="b" t="t" l="l"/>
              <a:pathLst>
                <a:path h="710180" w="1588770">
                  <a:moveTo>
                    <a:pt x="1588770" y="710180"/>
                  </a:moveTo>
                  <a:lnTo>
                    <a:pt x="0" y="710180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710180"/>
                  </a:lnTo>
                  <a:close/>
                  <a:moveTo>
                    <a:pt x="12700" y="697480"/>
                  </a:moveTo>
                  <a:lnTo>
                    <a:pt x="1576070" y="697480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697480"/>
                  </a:lnTo>
                  <a:close/>
                </a:path>
              </a:pathLst>
            </a:custGeom>
            <a:solidFill>
              <a:srgbClr val="3E753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76070" cy="697480"/>
            </a:xfrm>
            <a:custGeom>
              <a:avLst/>
              <a:gdLst/>
              <a:ahLst/>
              <a:cxnLst/>
              <a:rect r="r" b="b" t="t" l="l"/>
              <a:pathLst>
                <a:path h="697480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697480"/>
                  </a:lnTo>
                  <a:lnTo>
                    <a:pt x="0" y="697480"/>
                  </a:lnTo>
                  <a:close/>
                </a:path>
              </a:pathLst>
            </a:custGeom>
            <a:solidFill>
              <a:srgbClr val="77DD7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669510" y="3301706"/>
            <a:ext cx="4881934" cy="2241327"/>
            <a:chOff x="0" y="0"/>
            <a:chExt cx="1624330" cy="7457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1910" y="43180"/>
              <a:ext cx="1576070" cy="697480"/>
            </a:xfrm>
            <a:custGeom>
              <a:avLst/>
              <a:gdLst/>
              <a:ahLst/>
              <a:cxnLst/>
              <a:rect r="r" b="b" t="t" l="l"/>
              <a:pathLst>
                <a:path h="697480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697480"/>
                  </a:lnTo>
                  <a:lnTo>
                    <a:pt x="0" y="697480"/>
                  </a:lnTo>
                  <a:close/>
                </a:path>
              </a:pathLst>
            </a:custGeom>
            <a:solidFill>
              <a:srgbClr val="3E753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5560" y="35560"/>
              <a:ext cx="1588770" cy="710180"/>
            </a:xfrm>
            <a:custGeom>
              <a:avLst/>
              <a:gdLst/>
              <a:ahLst/>
              <a:cxnLst/>
              <a:rect r="r" b="b" t="t" l="l"/>
              <a:pathLst>
                <a:path h="710180" w="1588770">
                  <a:moveTo>
                    <a:pt x="1588770" y="710180"/>
                  </a:moveTo>
                  <a:lnTo>
                    <a:pt x="0" y="710180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710180"/>
                  </a:lnTo>
                  <a:close/>
                  <a:moveTo>
                    <a:pt x="12700" y="697480"/>
                  </a:moveTo>
                  <a:lnTo>
                    <a:pt x="1576070" y="697480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697480"/>
                  </a:lnTo>
                  <a:close/>
                </a:path>
              </a:pathLst>
            </a:custGeom>
            <a:solidFill>
              <a:srgbClr val="3E753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6070" cy="697480"/>
            </a:xfrm>
            <a:custGeom>
              <a:avLst/>
              <a:gdLst/>
              <a:ahLst/>
              <a:cxnLst/>
              <a:rect r="r" b="b" t="t" l="l"/>
              <a:pathLst>
                <a:path h="697480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697480"/>
                  </a:lnTo>
                  <a:lnTo>
                    <a:pt x="0" y="697480"/>
                  </a:lnTo>
                  <a:close/>
                </a:path>
              </a:pathLst>
            </a:custGeom>
            <a:solidFill>
              <a:srgbClr val="77DD7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1574847"/>
            <a:ext cx="1856645" cy="68071"/>
            <a:chOff x="0" y="0"/>
            <a:chExt cx="488993" cy="179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0379" y="995426"/>
            <a:ext cx="348997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6F9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Florería </a:t>
            </a:r>
            <a:r>
              <a:rPr lang="en-US" sz="2400" b="true">
                <a:solidFill>
                  <a:srgbClr val="77DD7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Fernandita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71058" y="1542208"/>
            <a:ext cx="467883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6F9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FACTIBILIDAD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771058" y="2444714"/>
            <a:ext cx="4678839" cy="426020"/>
            <a:chOff x="0" y="0"/>
            <a:chExt cx="1232287" cy="1122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32287" cy="112203"/>
            </a:xfrm>
            <a:custGeom>
              <a:avLst/>
              <a:gdLst/>
              <a:ahLst/>
              <a:cxnLst/>
              <a:rect r="r" b="b" t="t" l="l"/>
              <a:pathLst>
                <a:path h="112203" w="1232287">
                  <a:moveTo>
                    <a:pt x="0" y="0"/>
                  </a:moveTo>
                  <a:lnTo>
                    <a:pt x="1232287" y="0"/>
                  </a:lnTo>
                  <a:lnTo>
                    <a:pt x="1232287" y="112203"/>
                  </a:lnTo>
                  <a:lnTo>
                    <a:pt x="0" y="112203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32287" cy="15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52434" y="3853727"/>
            <a:ext cx="4440802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 usarán PostgreSQL, node.js y React, herramientas accesibles y conocidas.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04580" y="3667990"/>
            <a:ext cx="4432355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El sistema puede ser desplegado de forma local y sin necesidad de un hosting en la florería.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046744" y="3301706"/>
            <a:ext cx="4881934" cy="2241327"/>
            <a:chOff x="0" y="0"/>
            <a:chExt cx="1624330" cy="7457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1910" y="43180"/>
              <a:ext cx="1576070" cy="697480"/>
            </a:xfrm>
            <a:custGeom>
              <a:avLst/>
              <a:gdLst/>
              <a:ahLst/>
              <a:cxnLst/>
              <a:rect r="r" b="b" t="t" l="l"/>
              <a:pathLst>
                <a:path h="697480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697480"/>
                  </a:lnTo>
                  <a:lnTo>
                    <a:pt x="0" y="697480"/>
                  </a:lnTo>
                  <a:close/>
                </a:path>
              </a:pathLst>
            </a:custGeom>
            <a:solidFill>
              <a:srgbClr val="3E753E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5560" y="35560"/>
              <a:ext cx="1588770" cy="710180"/>
            </a:xfrm>
            <a:custGeom>
              <a:avLst/>
              <a:gdLst/>
              <a:ahLst/>
              <a:cxnLst/>
              <a:rect r="r" b="b" t="t" l="l"/>
              <a:pathLst>
                <a:path h="710180" w="1588770">
                  <a:moveTo>
                    <a:pt x="1588770" y="710180"/>
                  </a:moveTo>
                  <a:lnTo>
                    <a:pt x="0" y="710180"/>
                  </a:lnTo>
                  <a:lnTo>
                    <a:pt x="0" y="0"/>
                  </a:lnTo>
                  <a:lnTo>
                    <a:pt x="1588770" y="0"/>
                  </a:lnTo>
                  <a:lnTo>
                    <a:pt x="1588770" y="710180"/>
                  </a:lnTo>
                  <a:close/>
                  <a:moveTo>
                    <a:pt x="12700" y="697480"/>
                  </a:moveTo>
                  <a:lnTo>
                    <a:pt x="1576070" y="697480"/>
                  </a:lnTo>
                  <a:lnTo>
                    <a:pt x="1576070" y="12700"/>
                  </a:lnTo>
                  <a:lnTo>
                    <a:pt x="12700" y="12700"/>
                  </a:lnTo>
                  <a:lnTo>
                    <a:pt x="12700" y="697480"/>
                  </a:lnTo>
                  <a:close/>
                </a:path>
              </a:pathLst>
            </a:custGeom>
            <a:solidFill>
              <a:srgbClr val="3E753E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76070" cy="697480"/>
            </a:xfrm>
            <a:custGeom>
              <a:avLst/>
              <a:gdLst/>
              <a:ahLst/>
              <a:cxnLst/>
              <a:rect r="r" b="b" t="t" l="l"/>
              <a:pathLst>
                <a:path h="697480" w="1576070">
                  <a:moveTo>
                    <a:pt x="0" y="0"/>
                  </a:moveTo>
                  <a:lnTo>
                    <a:pt x="1576070" y="0"/>
                  </a:lnTo>
                  <a:lnTo>
                    <a:pt x="1576070" y="697480"/>
                  </a:lnTo>
                  <a:lnTo>
                    <a:pt x="0" y="697480"/>
                  </a:lnTo>
                  <a:close/>
                </a:path>
              </a:pathLst>
            </a:custGeom>
            <a:solidFill>
              <a:srgbClr val="77DD77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2227719" y="3667990"/>
            <a:ext cx="4414282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</a:t>
            </a:r>
            <a:r>
              <a:rPr lang="en-US" b="true" sz="21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aplicará la metodología SCRUM, lo que permite avanzar en ciclos cortos con retroalimentación constante.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804580" y="6225053"/>
            <a:ext cx="467883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6F9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EVIDENCIAS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6804580" y="7127559"/>
            <a:ext cx="4678839" cy="426020"/>
            <a:chOff x="0" y="0"/>
            <a:chExt cx="1232287" cy="11220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32287" cy="112203"/>
            </a:xfrm>
            <a:custGeom>
              <a:avLst/>
              <a:gdLst/>
              <a:ahLst/>
              <a:cxnLst/>
              <a:rect r="r" b="b" t="t" l="l"/>
              <a:pathLst>
                <a:path h="112203" w="1232287">
                  <a:moveTo>
                    <a:pt x="0" y="0"/>
                  </a:moveTo>
                  <a:lnTo>
                    <a:pt x="1232287" y="0"/>
                  </a:lnTo>
                  <a:lnTo>
                    <a:pt x="1232287" y="112203"/>
                  </a:lnTo>
                  <a:lnTo>
                    <a:pt x="0" y="112203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32287" cy="150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359321" y="7944104"/>
            <a:ext cx="15569357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Carta Gantt, Informe y documentación inicial, diagrama entidad - relación, script base de datos, script base de datos con datos dummy, diseño del sistema, código del software, informe de pruebas, presentación final del software, manual de uso, informe y documentación final, software de administración.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2897" y="808361"/>
            <a:ext cx="1856645" cy="68071"/>
            <a:chOff x="0" y="0"/>
            <a:chExt cx="488993" cy="179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993" cy="17928"/>
            </a:xfrm>
            <a:custGeom>
              <a:avLst/>
              <a:gdLst/>
              <a:ahLst/>
              <a:cxnLst/>
              <a:rect r="r" b="b" t="t" l="l"/>
              <a:pathLst>
                <a:path h="17928" w="488993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89375" y="1644484"/>
            <a:ext cx="5909251" cy="202925"/>
            <a:chOff x="0" y="0"/>
            <a:chExt cx="1556346" cy="534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6346" cy="53445"/>
            </a:xfrm>
            <a:custGeom>
              <a:avLst/>
              <a:gdLst/>
              <a:ahLst/>
              <a:cxnLst/>
              <a:rect r="r" b="b" t="t" l="l"/>
              <a:pathLst>
                <a:path h="53445" w="1556346">
                  <a:moveTo>
                    <a:pt x="0" y="0"/>
                  </a:moveTo>
                  <a:lnTo>
                    <a:pt x="1556346" y="0"/>
                  </a:lnTo>
                  <a:lnTo>
                    <a:pt x="1556346" y="53445"/>
                  </a:lnTo>
                  <a:lnTo>
                    <a:pt x="0" y="53445"/>
                  </a:lnTo>
                  <a:close/>
                </a:path>
              </a:pathLst>
            </a:custGeom>
            <a:solidFill>
              <a:srgbClr val="FF6F9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56346" cy="91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1195" y="2057040"/>
            <a:ext cx="20897869" cy="8011652"/>
          </a:xfrm>
          <a:custGeom>
            <a:avLst/>
            <a:gdLst/>
            <a:ahLst/>
            <a:cxnLst/>
            <a:rect r="r" b="b" t="t" l="l"/>
            <a:pathLst>
              <a:path h="8011652" w="20897869">
                <a:moveTo>
                  <a:pt x="0" y="0"/>
                </a:moveTo>
                <a:lnTo>
                  <a:pt x="20897869" y="0"/>
                </a:lnTo>
                <a:lnTo>
                  <a:pt x="20897869" y="8011653"/>
                </a:lnTo>
                <a:lnTo>
                  <a:pt x="0" y="8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170" t="0" r="-2517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4576" y="228940"/>
            <a:ext cx="3489971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6F9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Florería </a:t>
            </a:r>
            <a:r>
              <a:rPr lang="en-US" sz="2400" b="true">
                <a:solidFill>
                  <a:srgbClr val="77DD7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Fernandita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78280" y="183267"/>
            <a:ext cx="8531439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6F9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CARTA GANTT Y PLAN DE PROYECTO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DAGx5MdvXfw</dc:identifier>
  <dcterms:modified xsi:type="dcterms:W3CDTF">2011-08-01T06:04:30Z</dcterms:modified>
  <cp:revision>1</cp:revision>
  <dc:title>Blue and White Project Proposal - Presentation</dc:title>
</cp:coreProperties>
</file>