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55f05462e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55f05462e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55f05462e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55f05462e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55f05462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55f05462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55f05462e_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55f05462e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5f05462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5f05462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55f05462e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55f05462e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55f05462e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55f05462e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55f0546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55f0546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55f05462e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55f05462e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55f05462e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55f05462e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Scaling Features: Normalization scales features (variables) to a standard range, typically between 0 and 1. This ensures that all features have a similar scale, preventing certain features from dominating the modeling process solely because they have larger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Mitigating Numerical Instabilities: In machine learning algorithms that are sensitive to the scale of features (e.g., gradient descent optimization algorithms), large variations in feature magnitudes can lead to numerical instability. Normalization helps stabilize these algorithms by keeping features within a consistent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Visualizations: Normalized data is often easier to visualize because it eliminates the issue of one feature dominating the plot due to its larger scale.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55f05462e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55f05462e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55f05462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55f05462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 </a:t>
            </a:r>
            <a:endParaRPr/>
          </a:p>
        </p:txBody>
      </p:sp>
      <p:pic>
        <p:nvPicPr>
          <p:cNvPr id="55" name="Google Shape;55;p13"/>
          <p:cNvPicPr preferRelativeResize="0"/>
          <p:nvPr/>
        </p:nvPicPr>
        <p:blipFill>
          <a:blip r:embed="rId3">
            <a:alphaModFix/>
          </a:blip>
          <a:stretch>
            <a:fillRect/>
          </a:stretch>
        </p:blipFill>
        <p:spPr>
          <a:xfrm>
            <a:off x="0" y="-66175"/>
            <a:ext cx="12407375" cy="5275850"/>
          </a:xfrm>
          <a:prstGeom prst="rect">
            <a:avLst/>
          </a:prstGeom>
          <a:noFill/>
          <a:ln>
            <a:noFill/>
          </a:ln>
        </p:spPr>
      </p:pic>
      <p:sp>
        <p:nvSpPr>
          <p:cNvPr id="56" name="Google Shape;56;p13"/>
          <p:cNvSpPr txBox="1"/>
          <p:nvPr>
            <p:ph type="ctrTitle"/>
          </p:nvPr>
        </p:nvSpPr>
        <p:spPr>
          <a:xfrm>
            <a:off x="-55692" y="2413575"/>
            <a:ext cx="8520600" cy="2052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r>
              <a:rPr lang="zh-TW" sz="2600"/>
              <a:t>INFOB2DA | Practical Assignment 1 </a:t>
            </a:r>
            <a:endParaRPr sz="2600"/>
          </a:p>
          <a:p>
            <a:pPr indent="0" lvl="0" marL="0" rtl="0" algn="l">
              <a:lnSpc>
                <a:spcPct val="115000"/>
              </a:lnSpc>
              <a:spcBef>
                <a:spcPts val="1200"/>
              </a:spcBef>
              <a:spcAft>
                <a:spcPts val="0"/>
              </a:spcAft>
              <a:buNone/>
            </a:pPr>
            <a:r>
              <a:rPr lang="zh-TW" sz="1800">
                <a:solidFill>
                  <a:srgbClr val="434343"/>
                </a:solidFill>
              </a:rPr>
              <a:t>Data understanding and preprocessing</a:t>
            </a:r>
            <a:endParaRPr sz="1800">
              <a:solidFill>
                <a:srgbClr val="434343"/>
              </a:solidFill>
            </a:endParaRPr>
          </a:p>
          <a:p>
            <a:pPr indent="0" lvl="0" marL="0" rtl="0" algn="l">
              <a:lnSpc>
                <a:spcPct val="115000"/>
              </a:lnSpc>
              <a:spcBef>
                <a:spcPts val="1200"/>
              </a:spcBef>
              <a:spcAft>
                <a:spcPts val="0"/>
              </a:spcAft>
              <a:buClr>
                <a:schemeClr val="dk1"/>
              </a:buClr>
              <a:buSzPct val="81147"/>
              <a:buFont typeface="Arial"/>
              <a:buNone/>
            </a:pPr>
            <a:r>
              <a:rPr lang="zh-TW" sz="1355">
                <a:solidFill>
                  <a:srgbClr val="434343"/>
                </a:solidFill>
              </a:rPr>
              <a:t>Jack, Felicia and Joost</a:t>
            </a:r>
            <a:endParaRPr sz="1355">
              <a:solidFill>
                <a:srgbClr val="434343"/>
              </a:solidFill>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Feature Reduction</a:t>
            </a:r>
            <a:endParaRPr/>
          </a:p>
          <a:p>
            <a:pPr indent="0" lvl="0" marL="0" rtl="0" algn="l">
              <a:spcBef>
                <a:spcPts val="0"/>
              </a:spcBef>
              <a:spcAft>
                <a:spcPts val="0"/>
              </a:spcAft>
              <a:buNone/>
            </a:pPr>
            <a:r>
              <a:t/>
            </a:r>
            <a:endParaRPr/>
          </a:p>
        </p:txBody>
      </p:sp>
      <p:sp>
        <p:nvSpPr>
          <p:cNvPr id="136" name="Google Shape;136;p22"/>
          <p:cNvSpPr txBox="1"/>
          <p:nvPr>
            <p:ph idx="1" type="body"/>
          </p:nvPr>
        </p:nvSpPr>
        <p:spPr>
          <a:xfrm>
            <a:off x="311700" y="1152475"/>
            <a:ext cx="492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ANOVA F-value, similar to statistical significance</a:t>
            </a:r>
            <a:endParaRPr/>
          </a:p>
          <a:p>
            <a:pPr indent="-342900" lvl="0" marL="457200" rtl="0" algn="l">
              <a:spcBef>
                <a:spcPts val="0"/>
              </a:spcBef>
              <a:spcAft>
                <a:spcPts val="0"/>
              </a:spcAft>
              <a:buSzPts val="1800"/>
              <a:buChar char="-"/>
            </a:pPr>
            <a:r>
              <a:rPr lang="zh-TW"/>
              <a:t>Comparies variation between </a:t>
            </a:r>
            <a:r>
              <a:rPr lang="zh-TW">
                <a:solidFill>
                  <a:srgbClr val="6AA84F"/>
                </a:solidFill>
              </a:rPr>
              <a:t>the group means</a:t>
            </a:r>
            <a:r>
              <a:rPr lang="zh-TW"/>
              <a:t> to </a:t>
            </a:r>
            <a:r>
              <a:rPr lang="zh-TW">
                <a:solidFill>
                  <a:srgbClr val="674EA7"/>
                </a:solidFill>
              </a:rPr>
              <a:t>the variation within each group</a:t>
            </a:r>
            <a:endParaRPr>
              <a:solidFill>
                <a:srgbClr val="674EA7"/>
              </a:solidFill>
            </a:endParaRPr>
          </a:p>
          <a:p>
            <a:pPr indent="-342900" lvl="0" marL="457200" rtl="0" algn="l">
              <a:spcBef>
                <a:spcPts val="0"/>
              </a:spcBef>
              <a:spcAft>
                <a:spcPts val="0"/>
              </a:spcAft>
              <a:buSzPts val="1800"/>
              <a:buChar char="-"/>
            </a:pPr>
            <a:r>
              <a:rPr lang="zh-TW"/>
              <a:t>Determine random chance or genuine correlation</a:t>
            </a:r>
            <a:endParaRPr/>
          </a:p>
          <a:p>
            <a:pPr indent="-342900" lvl="0" marL="457200" rtl="0" algn="l">
              <a:spcBef>
                <a:spcPts val="0"/>
              </a:spcBef>
              <a:spcAft>
                <a:spcPts val="0"/>
              </a:spcAft>
              <a:buSzPts val="1800"/>
              <a:buChar char="-"/>
            </a:pPr>
            <a:r>
              <a:rPr lang="zh-TW"/>
              <a:t>Reduce features to reduce processing overhead</a:t>
            </a:r>
            <a:endParaRPr/>
          </a:p>
          <a:p>
            <a:pPr indent="-342900" lvl="0" marL="457200" rtl="0" algn="l">
              <a:spcBef>
                <a:spcPts val="0"/>
              </a:spcBef>
              <a:spcAft>
                <a:spcPts val="0"/>
              </a:spcAft>
              <a:buSzPts val="1800"/>
              <a:buChar char="-"/>
            </a:pPr>
            <a:r>
              <a:rPr lang="zh-TW"/>
              <a:t>Best featur</a:t>
            </a:r>
            <a:r>
              <a:rPr lang="zh-TW"/>
              <a:t>e</a:t>
            </a:r>
            <a:r>
              <a:rPr lang="zh-TW"/>
              <a:t>s, not necessarily good features</a:t>
            </a:r>
            <a:endParaRPr/>
          </a:p>
        </p:txBody>
      </p:sp>
      <p:pic>
        <p:nvPicPr>
          <p:cNvPr id="137" name="Google Shape;137;p22"/>
          <p:cNvPicPr preferRelativeResize="0"/>
          <p:nvPr/>
        </p:nvPicPr>
        <p:blipFill>
          <a:blip r:embed="rId3">
            <a:alphaModFix/>
          </a:blip>
          <a:stretch>
            <a:fillRect/>
          </a:stretch>
        </p:blipFill>
        <p:spPr>
          <a:xfrm>
            <a:off x="5235900" y="1059025"/>
            <a:ext cx="3603300" cy="360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PCA &amp; t</a:t>
            </a:r>
            <a:r>
              <a:rPr lang="zh-TW"/>
              <a:t>SVD</a:t>
            </a:r>
            <a:endParaRPr/>
          </a:p>
        </p:txBody>
      </p:sp>
      <p:sp>
        <p:nvSpPr>
          <p:cNvPr id="143" name="Google Shape;143;p23"/>
          <p:cNvSpPr txBox="1"/>
          <p:nvPr>
            <p:ph idx="1" type="body"/>
          </p:nvPr>
        </p:nvSpPr>
        <p:spPr>
          <a:xfrm>
            <a:off x="311700" y="1152475"/>
            <a:ext cx="51042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zh-TW"/>
              <a:t>D</a:t>
            </a:r>
            <a:r>
              <a:rPr lang="zh-TW"/>
              <a:t>imensionality reduction techniques</a:t>
            </a:r>
            <a:endParaRPr/>
          </a:p>
          <a:p>
            <a:pPr indent="-342900" lvl="0" marL="457200" rtl="0" algn="l">
              <a:lnSpc>
                <a:spcPct val="115000"/>
              </a:lnSpc>
              <a:spcBef>
                <a:spcPts val="0"/>
              </a:spcBef>
              <a:spcAft>
                <a:spcPts val="0"/>
              </a:spcAft>
              <a:buSzPts val="1800"/>
              <a:buChar char="-"/>
            </a:pPr>
            <a:r>
              <a:rPr lang="zh-TW"/>
              <a:t>PCA: Reduces the number of features in data while preserving important information.</a:t>
            </a:r>
            <a:endParaRPr/>
          </a:p>
          <a:p>
            <a:pPr indent="-342900" lvl="0" marL="457200" rtl="0" algn="l">
              <a:lnSpc>
                <a:spcPct val="115000"/>
              </a:lnSpc>
              <a:spcBef>
                <a:spcPts val="0"/>
              </a:spcBef>
              <a:spcAft>
                <a:spcPts val="0"/>
              </a:spcAft>
              <a:buSzPts val="1800"/>
              <a:buChar char="-"/>
            </a:pPr>
            <a:r>
              <a:rPr lang="zh-TW"/>
              <a:t>PCA: It finds new axes (principal components) where the data varies the most.</a:t>
            </a:r>
            <a:endParaRPr/>
          </a:p>
          <a:p>
            <a:pPr indent="-342900" lvl="0" marL="457200" rtl="0" algn="l">
              <a:lnSpc>
                <a:spcPct val="115000"/>
              </a:lnSpc>
              <a:spcBef>
                <a:spcPts val="0"/>
              </a:spcBef>
              <a:spcAft>
                <a:spcPts val="0"/>
              </a:spcAft>
              <a:buSzPts val="1800"/>
              <a:buChar char="-"/>
            </a:pPr>
            <a:r>
              <a:rPr lang="zh-TW"/>
              <a:t>PCA: Projects data onto these new axes.</a:t>
            </a:r>
            <a:endParaRPr/>
          </a:p>
        </p:txBody>
      </p:sp>
      <p:pic>
        <p:nvPicPr>
          <p:cNvPr id="144" name="Google Shape;144;p23"/>
          <p:cNvPicPr preferRelativeResize="0"/>
          <p:nvPr/>
        </p:nvPicPr>
        <p:blipFill>
          <a:blip r:embed="rId3">
            <a:alphaModFix/>
          </a:blip>
          <a:stretch>
            <a:fillRect/>
          </a:stretch>
        </p:blipFill>
        <p:spPr>
          <a:xfrm>
            <a:off x="5415900" y="1152475"/>
            <a:ext cx="34164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PCA &amp; tSVD</a:t>
            </a:r>
            <a:endParaRPr/>
          </a:p>
        </p:txBody>
      </p:sp>
      <p:sp>
        <p:nvSpPr>
          <p:cNvPr id="150" name="Google Shape;150;p24"/>
          <p:cNvSpPr txBox="1"/>
          <p:nvPr>
            <p:ph idx="1" type="body"/>
          </p:nvPr>
        </p:nvSpPr>
        <p:spPr>
          <a:xfrm>
            <a:off x="311700" y="1152475"/>
            <a:ext cx="5104200" cy="3416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zh-TW" sz="1400"/>
              <a:t>tSVD: Decomposes data into a few important components.</a:t>
            </a:r>
            <a:endParaRPr sz="1400"/>
          </a:p>
          <a:p>
            <a:pPr indent="-317500" lvl="0" marL="457200" rtl="0" algn="l">
              <a:lnSpc>
                <a:spcPct val="115000"/>
              </a:lnSpc>
              <a:spcBef>
                <a:spcPts val="0"/>
              </a:spcBef>
              <a:spcAft>
                <a:spcPts val="0"/>
              </a:spcAft>
              <a:buSzPts val="1400"/>
              <a:buChar char="-"/>
            </a:pPr>
            <a:r>
              <a:rPr lang="zh-TW" sz="1400"/>
              <a:t>tSVD: Factorizes the data matrix directly into components.</a:t>
            </a:r>
            <a:endParaRPr sz="1400"/>
          </a:p>
          <a:p>
            <a:pPr indent="-317500" lvl="0" marL="457200" rtl="0" algn="l">
              <a:lnSpc>
                <a:spcPct val="115000"/>
              </a:lnSpc>
              <a:spcBef>
                <a:spcPts val="0"/>
              </a:spcBef>
              <a:spcAft>
                <a:spcPts val="0"/>
              </a:spcAft>
              <a:buSzPts val="1400"/>
              <a:buChar char="-"/>
            </a:pPr>
            <a:r>
              <a:rPr lang="zh-TW" sz="1400"/>
              <a:t>tSVD: Keeps only the most significant ones.</a:t>
            </a:r>
            <a:endParaRPr sz="1400"/>
          </a:p>
          <a:p>
            <a:pPr indent="-317500" lvl="0" marL="457200" rtl="0" algn="l">
              <a:lnSpc>
                <a:spcPct val="115000"/>
              </a:lnSpc>
              <a:spcBef>
                <a:spcPts val="0"/>
              </a:spcBef>
              <a:spcAft>
                <a:spcPts val="0"/>
              </a:spcAft>
              <a:buSzPts val="1400"/>
              <a:buChar char="-"/>
            </a:pPr>
            <a:r>
              <a:rPr lang="zh-TW" sz="1400"/>
              <a:t>PCA finds orthogonal components based on data's covariance.</a:t>
            </a:r>
            <a:endParaRPr sz="1400"/>
          </a:p>
          <a:p>
            <a:pPr indent="-317500" lvl="0" marL="457200" rtl="0" algn="l">
              <a:lnSpc>
                <a:spcPct val="115000"/>
              </a:lnSpc>
              <a:spcBef>
                <a:spcPts val="0"/>
              </a:spcBef>
              <a:spcAft>
                <a:spcPts val="0"/>
              </a:spcAft>
              <a:buSzPts val="1400"/>
              <a:buChar char="-"/>
            </a:pPr>
            <a:r>
              <a:rPr lang="zh-TW" sz="1400"/>
              <a:t>TSVD directly decomposes data matrix, not necessarily orthogonal.</a:t>
            </a:r>
            <a:endParaRPr sz="1400"/>
          </a:p>
          <a:p>
            <a:pPr indent="-317500" lvl="0" marL="457200" rtl="0" algn="l">
              <a:lnSpc>
                <a:spcPct val="115000"/>
              </a:lnSpc>
              <a:spcBef>
                <a:spcPts val="0"/>
              </a:spcBef>
              <a:spcAft>
                <a:spcPts val="0"/>
              </a:spcAft>
              <a:buSzPts val="1400"/>
              <a:buChar char="-"/>
            </a:pPr>
            <a:r>
              <a:rPr lang="zh-TW" sz="1400"/>
              <a:t>Choose PCA for variance preservation and orthogonality.</a:t>
            </a:r>
            <a:endParaRPr sz="1400"/>
          </a:p>
          <a:p>
            <a:pPr indent="-317500" lvl="0" marL="457200" rtl="0" algn="l">
              <a:lnSpc>
                <a:spcPct val="115000"/>
              </a:lnSpc>
              <a:spcBef>
                <a:spcPts val="0"/>
              </a:spcBef>
              <a:spcAft>
                <a:spcPts val="0"/>
              </a:spcAft>
              <a:buSzPts val="1400"/>
              <a:buChar char="-"/>
            </a:pPr>
            <a:r>
              <a:rPr lang="zh-TW" sz="1400"/>
              <a:t>Choose TSVD for direct decomposition and simplicity.</a:t>
            </a:r>
            <a:endParaRPr sz="1400"/>
          </a:p>
        </p:txBody>
      </p:sp>
      <p:pic>
        <p:nvPicPr>
          <p:cNvPr id="151" name="Google Shape;151;p24"/>
          <p:cNvPicPr preferRelativeResize="0"/>
          <p:nvPr/>
        </p:nvPicPr>
        <p:blipFill>
          <a:blip r:embed="rId3">
            <a:alphaModFix/>
          </a:blip>
          <a:stretch>
            <a:fillRect/>
          </a:stretch>
        </p:blipFill>
        <p:spPr>
          <a:xfrm>
            <a:off x="5415900" y="1152475"/>
            <a:ext cx="34164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a:t>
            </a:r>
            <a:endParaRPr/>
          </a:p>
        </p:txBody>
      </p:sp>
      <p:sp>
        <p:nvSpPr>
          <p:cNvPr id="157" name="Google Shape;157;p25"/>
          <p:cNvSpPr txBox="1"/>
          <p:nvPr>
            <p:ph idx="1" type="body"/>
          </p:nvPr>
        </p:nvSpPr>
        <p:spPr>
          <a:xfrm>
            <a:off x="311700" y="1152475"/>
            <a:ext cx="464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Margin &amp; Shape most correlated features</a:t>
            </a:r>
            <a:endParaRPr/>
          </a:p>
          <a:p>
            <a:pPr indent="-342900" lvl="0" marL="457200" rtl="0" algn="l">
              <a:spcBef>
                <a:spcPts val="0"/>
              </a:spcBef>
              <a:spcAft>
                <a:spcPts val="0"/>
              </a:spcAft>
              <a:buSzPts val="1800"/>
              <a:buChar char="-"/>
            </a:pPr>
            <a:r>
              <a:rPr lang="zh-TW"/>
              <a:t>Usefulness of extra features drops off immensely afterwards</a:t>
            </a:r>
            <a:endParaRPr/>
          </a:p>
          <a:p>
            <a:pPr indent="-342900" lvl="0" marL="457200" rtl="0" algn="l">
              <a:spcBef>
                <a:spcPts val="0"/>
              </a:spcBef>
              <a:spcAft>
                <a:spcPts val="0"/>
              </a:spcAft>
              <a:buSzPts val="1800"/>
              <a:buChar char="-"/>
            </a:pPr>
            <a:r>
              <a:rPr lang="zh-TW"/>
              <a:t>No immediately noticeable clustering of the Severity feature -&gt;</a:t>
            </a:r>
            <a:endParaRPr/>
          </a:p>
          <a:p>
            <a:pPr indent="-342900" lvl="0" marL="457200" rtl="0" algn="l">
              <a:spcBef>
                <a:spcPts val="0"/>
              </a:spcBef>
              <a:spcAft>
                <a:spcPts val="0"/>
              </a:spcAft>
              <a:buSzPts val="1800"/>
              <a:buChar char="-"/>
            </a:pPr>
            <a:r>
              <a:rPr lang="zh-TW"/>
              <a:t>Prediction of the severity is very unlikely going to be very deterministic</a:t>
            </a:r>
            <a:endParaRPr/>
          </a:p>
          <a:p>
            <a:pPr indent="-342900" lvl="0" marL="457200" rtl="0" algn="l">
              <a:spcBef>
                <a:spcPts val="0"/>
              </a:spcBef>
              <a:spcAft>
                <a:spcPts val="0"/>
              </a:spcAft>
              <a:buSzPts val="1800"/>
              <a:buChar char="-"/>
            </a:pPr>
            <a:r>
              <a:rPr lang="zh-TW"/>
              <a:t>We can however the trend between these three features</a:t>
            </a:r>
            <a:endParaRPr/>
          </a:p>
        </p:txBody>
      </p:sp>
      <p:pic>
        <p:nvPicPr>
          <p:cNvPr id="158" name="Google Shape;158;p25"/>
          <p:cNvPicPr preferRelativeResize="0"/>
          <p:nvPr/>
        </p:nvPicPr>
        <p:blipFill>
          <a:blip r:embed="rId3">
            <a:alphaModFix/>
          </a:blip>
          <a:stretch>
            <a:fillRect/>
          </a:stretch>
        </p:blipFill>
        <p:spPr>
          <a:xfrm>
            <a:off x="5229000" y="1059025"/>
            <a:ext cx="3603300" cy="360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Overview Dataset</a:t>
            </a:r>
            <a:endParaRPr/>
          </a:p>
        </p:txBody>
      </p:sp>
      <p:sp>
        <p:nvSpPr>
          <p:cNvPr id="62" name="Google Shape;62;p14"/>
          <p:cNvSpPr txBox="1"/>
          <p:nvPr/>
        </p:nvSpPr>
        <p:spPr>
          <a:xfrm>
            <a:off x="3201550" y="230925"/>
            <a:ext cx="6046200" cy="183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              BA         Age       Shape      Margin     Density    Severity</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count  959.000000  956.000000  930.000000  913.000000  885.000000  961.000000</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mean     4.300313   55.487448    2.721505    2.796276    2.910734    0.463059</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std      0.683469   14.480131    1.242792    1.566546    0.380444    0.498893</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min      0.000000   18.000000    1.000000    1.000000    1.000000    0.000000</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25%      4.000000   45.000000    2.000000    1.000000    3.000000    0.000000</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50%      4.000000   57.000000    3.000000    3.000000    3.000000    0.000000</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75%      5.000000   66.000000    4.000000    4.000000    3.000000    1.000000</a:t>
            </a:r>
            <a:endParaRPr sz="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TW" sz="900">
                <a:solidFill>
                  <a:schemeClr val="dk1"/>
                </a:solidFill>
                <a:latin typeface="Courier New"/>
                <a:ea typeface="Courier New"/>
                <a:cs typeface="Courier New"/>
                <a:sym typeface="Courier New"/>
              </a:rPr>
              <a:t>max      6.000000   96.000000    4.000000    5.000000    4.000000    1.000000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63" name="Google Shape;63;p14"/>
          <p:cNvPicPr preferRelativeResize="0"/>
          <p:nvPr/>
        </p:nvPicPr>
        <p:blipFill>
          <a:blip r:embed="rId3">
            <a:alphaModFix/>
          </a:blip>
          <a:stretch>
            <a:fillRect/>
          </a:stretch>
        </p:blipFill>
        <p:spPr>
          <a:xfrm>
            <a:off x="0" y="1734350"/>
            <a:ext cx="4786600" cy="3356675"/>
          </a:xfrm>
          <a:prstGeom prst="rect">
            <a:avLst/>
          </a:prstGeom>
          <a:noFill/>
          <a:ln>
            <a:noFill/>
          </a:ln>
        </p:spPr>
      </p:pic>
      <p:pic>
        <p:nvPicPr>
          <p:cNvPr id="64" name="Google Shape;64;p14"/>
          <p:cNvPicPr preferRelativeResize="0"/>
          <p:nvPr/>
        </p:nvPicPr>
        <p:blipFill>
          <a:blip r:embed="rId4">
            <a:alphaModFix/>
          </a:blip>
          <a:stretch>
            <a:fillRect/>
          </a:stretch>
        </p:blipFill>
        <p:spPr>
          <a:xfrm>
            <a:off x="5010925" y="2064825"/>
            <a:ext cx="4133074" cy="310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88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Visualization                               Data cleaning procedure</a:t>
            </a:r>
            <a:endParaRPr/>
          </a:p>
        </p:txBody>
      </p:sp>
      <p:sp>
        <p:nvSpPr>
          <p:cNvPr id="70" name="Google Shape;70;p15"/>
          <p:cNvSpPr txBox="1"/>
          <p:nvPr>
            <p:ph idx="1" type="body"/>
          </p:nvPr>
        </p:nvSpPr>
        <p:spPr>
          <a:xfrm>
            <a:off x="311700" y="1540850"/>
            <a:ext cx="4128600" cy="3416400"/>
          </a:xfrm>
          <a:prstGeom prst="rect">
            <a:avLst/>
          </a:prstGeom>
        </p:spPr>
        <p:txBody>
          <a:bodyPr anchorCtr="0" anchor="t" bIns="91425" lIns="91425" spcFirstLastPara="1" rIns="91425" wrap="square" tIns="91425">
            <a:normAutofit/>
          </a:bodyPr>
          <a:lstStyle/>
          <a:p>
            <a:pPr indent="-317500" lvl="0" marL="457200" rtl="0" algn="l">
              <a:lnSpc>
                <a:spcPct val="110795"/>
              </a:lnSpc>
              <a:spcBef>
                <a:spcPts val="0"/>
              </a:spcBef>
              <a:spcAft>
                <a:spcPts val="0"/>
              </a:spcAft>
              <a:buClr>
                <a:schemeClr val="accent2"/>
              </a:buClr>
              <a:buSzPts val="1400"/>
              <a:buChar char="-"/>
            </a:pPr>
            <a:r>
              <a:rPr lang="zh-TW" sz="1400">
                <a:solidFill>
                  <a:schemeClr val="accent2"/>
                </a:solidFill>
                <a:highlight>
                  <a:srgbClr val="F5F5F5"/>
                </a:highlight>
              </a:rPr>
              <a:t>Presentation                                                    </a:t>
            </a:r>
            <a:endParaRPr sz="1400">
              <a:solidFill>
                <a:schemeClr val="accent2"/>
              </a:solidFill>
              <a:highlight>
                <a:srgbClr val="F5F5F5"/>
              </a:highlight>
            </a:endParaRPr>
          </a:p>
          <a:p>
            <a:pPr indent="0" lvl="0" marL="0" rtl="0" algn="l">
              <a:lnSpc>
                <a:spcPct val="110795"/>
              </a:lnSpc>
              <a:spcBef>
                <a:spcPts val="0"/>
              </a:spcBef>
              <a:spcAft>
                <a:spcPts val="0"/>
              </a:spcAft>
              <a:buNone/>
            </a:pPr>
            <a:r>
              <a:t/>
            </a:r>
            <a:endParaRPr sz="1400">
              <a:solidFill>
                <a:schemeClr val="accent2"/>
              </a:solidFill>
              <a:highlight>
                <a:srgbClr val="F5F5F5"/>
              </a:highlight>
            </a:endParaRPr>
          </a:p>
          <a:p>
            <a:pPr indent="0" lvl="0" marL="0" rtl="0" algn="l">
              <a:lnSpc>
                <a:spcPct val="110795"/>
              </a:lnSpc>
              <a:spcBef>
                <a:spcPts val="0"/>
              </a:spcBef>
              <a:spcAft>
                <a:spcPts val="0"/>
              </a:spcAft>
              <a:buNone/>
            </a:pPr>
            <a:r>
              <a:t/>
            </a:r>
            <a:endParaRPr sz="1400">
              <a:solidFill>
                <a:schemeClr val="accent2"/>
              </a:solidFill>
              <a:highlight>
                <a:srgbClr val="F5F5F5"/>
              </a:highlight>
            </a:endParaRPr>
          </a:p>
          <a:p>
            <a:pPr indent="0" lvl="0" marL="0" rtl="0" algn="l">
              <a:lnSpc>
                <a:spcPct val="110795"/>
              </a:lnSpc>
              <a:spcBef>
                <a:spcPts val="0"/>
              </a:spcBef>
              <a:spcAft>
                <a:spcPts val="0"/>
              </a:spcAft>
              <a:buNone/>
            </a:pPr>
            <a:r>
              <a:t/>
            </a:r>
            <a:endParaRPr sz="1400">
              <a:solidFill>
                <a:schemeClr val="accent2"/>
              </a:solidFill>
              <a:highlight>
                <a:srgbClr val="F5F5F5"/>
              </a:highlight>
            </a:endParaRPr>
          </a:p>
          <a:p>
            <a:pPr indent="-317500" lvl="0" marL="457200" rtl="0" algn="l">
              <a:lnSpc>
                <a:spcPct val="110795"/>
              </a:lnSpc>
              <a:spcBef>
                <a:spcPts val="0"/>
              </a:spcBef>
              <a:spcAft>
                <a:spcPts val="0"/>
              </a:spcAft>
              <a:buClr>
                <a:schemeClr val="accent2"/>
              </a:buClr>
              <a:buSzPts val="1400"/>
              <a:buChar char="-"/>
            </a:pPr>
            <a:r>
              <a:rPr lang="zh-TW" sz="1400">
                <a:solidFill>
                  <a:schemeClr val="accent2"/>
                </a:solidFill>
                <a:highlight>
                  <a:srgbClr val="F5F5F5"/>
                </a:highlight>
              </a:rPr>
              <a:t>Confirmatory Analysis</a:t>
            </a:r>
            <a:endParaRPr sz="1400">
              <a:solidFill>
                <a:schemeClr val="accent2"/>
              </a:solidFill>
              <a:highlight>
                <a:srgbClr val="F5F5F5"/>
              </a:highlight>
            </a:endParaRPr>
          </a:p>
          <a:p>
            <a:pPr indent="0" lvl="0" marL="0" rtl="0" algn="l">
              <a:lnSpc>
                <a:spcPct val="110795"/>
              </a:lnSpc>
              <a:spcBef>
                <a:spcPts val="0"/>
              </a:spcBef>
              <a:spcAft>
                <a:spcPts val="0"/>
              </a:spcAft>
              <a:buNone/>
            </a:pPr>
            <a:r>
              <a:t/>
            </a:r>
            <a:endParaRPr sz="1400">
              <a:solidFill>
                <a:schemeClr val="accent2"/>
              </a:solidFill>
              <a:highlight>
                <a:srgbClr val="F5F5F5"/>
              </a:highlight>
            </a:endParaRPr>
          </a:p>
          <a:p>
            <a:pPr indent="0" lvl="0" marL="0" rtl="0" algn="l">
              <a:lnSpc>
                <a:spcPct val="110795"/>
              </a:lnSpc>
              <a:spcBef>
                <a:spcPts val="0"/>
              </a:spcBef>
              <a:spcAft>
                <a:spcPts val="0"/>
              </a:spcAft>
              <a:buNone/>
            </a:pPr>
            <a:r>
              <a:t/>
            </a:r>
            <a:endParaRPr sz="1400">
              <a:solidFill>
                <a:schemeClr val="accent2"/>
              </a:solidFill>
              <a:highlight>
                <a:srgbClr val="F5F5F5"/>
              </a:highlight>
            </a:endParaRPr>
          </a:p>
          <a:p>
            <a:pPr indent="0" lvl="0" marL="0" rtl="0" algn="l">
              <a:lnSpc>
                <a:spcPct val="110795"/>
              </a:lnSpc>
              <a:spcBef>
                <a:spcPts val="0"/>
              </a:spcBef>
              <a:spcAft>
                <a:spcPts val="0"/>
              </a:spcAft>
              <a:buNone/>
            </a:pPr>
            <a:r>
              <a:t/>
            </a:r>
            <a:endParaRPr sz="1400">
              <a:solidFill>
                <a:schemeClr val="accent2"/>
              </a:solidFill>
              <a:highlight>
                <a:srgbClr val="F5F5F5"/>
              </a:highlight>
            </a:endParaRPr>
          </a:p>
          <a:p>
            <a:pPr indent="-317500" lvl="0" marL="457200" rtl="0" algn="l">
              <a:lnSpc>
                <a:spcPct val="110795"/>
              </a:lnSpc>
              <a:spcBef>
                <a:spcPts val="0"/>
              </a:spcBef>
              <a:spcAft>
                <a:spcPts val="0"/>
              </a:spcAft>
              <a:buClr>
                <a:schemeClr val="accent2"/>
              </a:buClr>
              <a:buSzPts val="1400"/>
              <a:buChar char="-"/>
            </a:pPr>
            <a:r>
              <a:rPr lang="zh-TW" sz="1400">
                <a:solidFill>
                  <a:schemeClr val="accent2"/>
                </a:solidFill>
                <a:highlight>
                  <a:srgbClr val="F5F5F5"/>
                </a:highlight>
              </a:rPr>
              <a:t>Exploratory Analysis</a:t>
            </a:r>
            <a:endParaRPr sz="1400">
              <a:solidFill>
                <a:schemeClr val="accent2"/>
              </a:solidFill>
              <a:highlight>
                <a:srgbClr val="F5F5F5"/>
              </a:highlight>
            </a:endParaRPr>
          </a:p>
          <a:p>
            <a:pPr indent="0" lvl="0" marL="0" rtl="0" algn="l">
              <a:spcBef>
                <a:spcPts val="0"/>
              </a:spcBef>
              <a:spcAft>
                <a:spcPts val="1200"/>
              </a:spcAft>
              <a:buNone/>
            </a:pPr>
            <a:r>
              <a:t/>
            </a:r>
            <a:endParaRPr/>
          </a:p>
        </p:txBody>
      </p:sp>
      <p:cxnSp>
        <p:nvCxnSpPr>
          <p:cNvPr id="71" name="Google Shape;71;p15"/>
          <p:cNvCxnSpPr/>
          <p:nvPr/>
        </p:nvCxnSpPr>
        <p:spPr>
          <a:xfrm>
            <a:off x="4419200" y="73475"/>
            <a:ext cx="21000" cy="5038500"/>
          </a:xfrm>
          <a:prstGeom prst="straightConnector1">
            <a:avLst/>
          </a:prstGeom>
          <a:noFill/>
          <a:ln cap="flat" cmpd="sng" w="9525">
            <a:solidFill>
              <a:schemeClr val="dk2"/>
            </a:solidFill>
            <a:prstDash val="solid"/>
            <a:round/>
            <a:headEnd len="med" w="med" type="none"/>
            <a:tailEnd len="med" w="med" type="none"/>
          </a:ln>
        </p:spPr>
      </p:cxnSp>
      <p:sp>
        <p:nvSpPr>
          <p:cNvPr id="72" name="Google Shape;72;p15"/>
          <p:cNvSpPr txBox="1"/>
          <p:nvPr/>
        </p:nvSpPr>
        <p:spPr>
          <a:xfrm>
            <a:off x="0" y="342000"/>
            <a:ext cx="623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Why                                                              Reasons for the</a:t>
            </a:r>
            <a:endParaRPr sz="1800"/>
          </a:p>
        </p:txBody>
      </p:sp>
      <p:sp>
        <p:nvSpPr>
          <p:cNvPr id="73" name="Google Shape;73;p15"/>
          <p:cNvSpPr txBox="1"/>
          <p:nvPr/>
        </p:nvSpPr>
        <p:spPr>
          <a:xfrm>
            <a:off x="7190400" y="2823675"/>
            <a:ext cx="19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 name="Google Shape;74;p15"/>
          <p:cNvSpPr txBox="1"/>
          <p:nvPr/>
        </p:nvSpPr>
        <p:spPr>
          <a:xfrm>
            <a:off x="4440300" y="1458625"/>
            <a:ext cx="3527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zh-TW"/>
              <a:t>Ignore the tuple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zh-TW"/>
              <a:t>+ easy</a:t>
            </a:r>
            <a:endParaRPr/>
          </a:p>
          <a:p>
            <a:pPr indent="-317500" lvl="0" marL="457200" rtl="0" algn="l">
              <a:spcBef>
                <a:spcPts val="0"/>
              </a:spcBef>
              <a:spcAft>
                <a:spcPts val="0"/>
              </a:spcAft>
              <a:buSzPts val="1400"/>
              <a:buChar char="-"/>
            </a:pPr>
            <a:r>
              <a:rPr lang="zh-TW"/>
              <a:t>- loss of information</a:t>
            </a:r>
            <a:endParaRPr/>
          </a:p>
          <a:p>
            <a:pPr indent="0" lvl="0" marL="457200" rtl="0" algn="l">
              <a:spcBef>
                <a:spcPts val="0"/>
              </a:spcBef>
              <a:spcAft>
                <a:spcPts val="0"/>
              </a:spcAft>
              <a:buNone/>
            </a:pPr>
            <a:r>
              <a:rPr lang="zh-TW"/>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3522100" y="1602150"/>
            <a:ext cx="4590300" cy="2588700"/>
          </a:xfrm>
          <a:prstGeom prst="rect">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Preprocessing</a:t>
            </a:r>
            <a:endParaRPr/>
          </a:p>
        </p:txBody>
      </p:sp>
      <p:sp>
        <p:nvSpPr>
          <p:cNvPr id="81" name="Google Shape;81;p16"/>
          <p:cNvSpPr txBox="1"/>
          <p:nvPr>
            <p:ph type="title"/>
          </p:nvPr>
        </p:nvSpPr>
        <p:spPr>
          <a:xfrm>
            <a:off x="1412625" y="1814838"/>
            <a:ext cx="106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Why?</a:t>
            </a:r>
            <a:endParaRPr/>
          </a:p>
        </p:txBody>
      </p:sp>
      <p:pic>
        <p:nvPicPr>
          <p:cNvPr id="82" name="Google Shape;82;p16"/>
          <p:cNvPicPr preferRelativeResize="0"/>
          <p:nvPr/>
        </p:nvPicPr>
        <p:blipFill>
          <a:blip r:embed="rId3">
            <a:alphaModFix/>
          </a:blip>
          <a:stretch>
            <a:fillRect/>
          </a:stretch>
        </p:blipFill>
        <p:spPr>
          <a:xfrm>
            <a:off x="1257000" y="2532963"/>
            <a:ext cx="1373550" cy="1373550"/>
          </a:xfrm>
          <a:prstGeom prst="rect">
            <a:avLst/>
          </a:prstGeom>
          <a:noFill/>
          <a:ln>
            <a:noFill/>
          </a:ln>
        </p:spPr>
      </p:pic>
      <p:sp>
        <p:nvSpPr>
          <p:cNvPr id="83" name="Google Shape;83;p16"/>
          <p:cNvSpPr txBox="1"/>
          <p:nvPr>
            <p:ph type="title"/>
          </p:nvPr>
        </p:nvSpPr>
        <p:spPr>
          <a:xfrm>
            <a:off x="3598150" y="1602150"/>
            <a:ext cx="4438200" cy="27525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zh-TW" sz="2000"/>
              <a:t>High quality and reliable data</a:t>
            </a:r>
            <a:endParaRPr sz="2000"/>
          </a:p>
          <a:p>
            <a:pPr indent="-355600" lvl="0" marL="457200" rtl="0" algn="l">
              <a:lnSpc>
                <a:spcPct val="150000"/>
              </a:lnSpc>
              <a:spcBef>
                <a:spcPts val="0"/>
              </a:spcBef>
              <a:spcAft>
                <a:spcPts val="0"/>
              </a:spcAft>
              <a:buSzPts val="2000"/>
              <a:buChar char="●"/>
            </a:pPr>
            <a:r>
              <a:rPr lang="zh-TW" sz="2000"/>
              <a:t>Enhancing model interpretability</a:t>
            </a:r>
            <a:endParaRPr sz="2000"/>
          </a:p>
          <a:p>
            <a:pPr indent="-355600" lvl="0" marL="457200" rtl="0" algn="l">
              <a:lnSpc>
                <a:spcPct val="150000"/>
              </a:lnSpc>
              <a:spcBef>
                <a:spcPts val="0"/>
              </a:spcBef>
              <a:spcAft>
                <a:spcPts val="0"/>
              </a:spcAft>
              <a:buSzPts val="2000"/>
              <a:buChar char="●"/>
            </a:pPr>
            <a:r>
              <a:rPr lang="zh-TW" sz="2000"/>
              <a:t>Smooth out noise</a:t>
            </a:r>
            <a:endParaRPr sz="2000"/>
          </a:p>
          <a:p>
            <a:pPr indent="0" lvl="0" marL="0" rtl="0" algn="ctr">
              <a:lnSpc>
                <a:spcPct val="100000"/>
              </a:lnSpc>
              <a:spcBef>
                <a:spcPts val="0"/>
              </a:spcBef>
              <a:spcAft>
                <a:spcPts val="0"/>
              </a:spcAft>
              <a:buNone/>
            </a:pPr>
            <a:r>
              <a:rPr lang="zh-TW" sz="2300"/>
              <a:t>.</a:t>
            </a:r>
            <a:endParaRPr sz="2300"/>
          </a:p>
          <a:p>
            <a:pPr indent="0" lvl="0" marL="0" rtl="0" algn="ctr">
              <a:lnSpc>
                <a:spcPct val="100000"/>
              </a:lnSpc>
              <a:spcBef>
                <a:spcPts val="0"/>
              </a:spcBef>
              <a:spcAft>
                <a:spcPts val="0"/>
              </a:spcAft>
              <a:buNone/>
            </a:pPr>
            <a:r>
              <a:rPr lang="zh-TW" sz="2300"/>
              <a:t>.</a:t>
            </a:r>
            <a:endParaRPr sz="2300"/>
          </a:p>
          <a:p>
            <a:pPr indent="0" lvl="0" marL="0" rtl="0" algn="ctr">
              <a:lnSpc>
                <a:spcPct val="100000"/>
              </a:lnSpc>
              <a:spcBef>
                <a:spcPts val="0"/>
              </a:spcBef>
              <a:spcAft>
                <a:spcPts val="0"/>
              </a:spcAft>
              <a:buNone/>
            </a:pPr>
            <a:r>
              <a:rPr lang="zh-TW" sz="2300"/>
              <a:t>.</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6273875" y="3732075"/>
            <a:ext cx="1954500" cy="4317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3594750" y="2808725"/>
            <a:ext cx="1954500" cy="431700"/>
          </a:xfrm>
          <a:prstGeom prst="roundRect">
            <a:avLst>
              <a:gd fmla="val 16667" name="adj"/>
            </a:avLst>
          </a:prstGeom>
          <a:solidFill>
            <a:srgbClr val="FCE5C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a:off x="879875" y="1849775"/>
            <a:ext cx="1954500" cy="431700"/>
          </a:xfrm>
          <a:prstGeom prst="roundRect">
            <a:avLst>
              <a:gd fmla="val 16667" name="adj"/>
            </a:avLst>
          </a:prstGeom>
          <a:solidFill>
            <a:srgbClr val="F4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Preprocessing</a:t>
            </a:r>
            <a:endParaRPr/>
          </a:p>
        </p:txBody>
      </p:sp>
      <p:sp>
        <p:nvSpPr>
          <p:cNvPr id="92" name="Google Shape;92;p17"/>
          <p:cNvSpPr txBox="1"/>
          <p:nvPr>
            <p:ph type="title"/>
          </p:nvPr>
        </p:nvSpPr>
        <p:spPr>
          <a:xfrm>
            <a:off x="1574250" y="1129938"/>
            <a:ext cx="599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zh-TW" sz="2218"/>
              <a:t>We took three steps to do data preprocessing</a:t>
            </a:r>
            <a:endParaRPr sz="2218"/>
          </a:p>
        </p:txBody>
      </p:sp>
      <p:sp>
        <p:nvSpPr>
          <p:cNvPr id="93" name="Google Shape;93;p17"/>
          <p:cNvSpPr txBox="1"/>
          <p:nvPr>
            <p:ph type="title"/>
          </p:nvPr>
        </p:nvSpPr>
        <p:spPr>
          <a:xfrm>
            <a:off x="915638" y="1814850"/>
            <a:ext cx="1954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t>Data cleaning</a:t>
            </a:r>
            <a:endParaRPr sz="2120"/>
          </a:p>
        </p:txBody>
      </p:sp>
      <p:sp>
        <p:nvSpPr>
          <p:cNvPr id="94" name="Google Shape;94;p17"/>
          <p:cNvSpPr txBox="1"/>
          <p:nvPr>
            <p:ph type="title"/>
          </p:nvPr>
        </p:nvSpPr>
        <p:spPr>
          <a:xfrm>
            <a:off x="3594750" y="2738213"/>
            <a:ext cx="1954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zh-TW" sz="2120"/>
              <a:t>Normalization</a:t>
            </a:r>
            <a:endParaRPr sz="2120"/>
          </a:p>
        </p:txBody>
      </p:sp>
      <p:sp>
        <p:nvSpPr>
          <p:cNvPr id="95" name="Google Shape;95;p17"/>
          <p:cNvSpPr txBox="1"/>
          <p:nvPr>
            <p:ph type="title"/>
          </p:nvPr>
        </p:nvSpPr>
        <p:spPr>
          <a:xfrm>
            <a:off x="6273863" y="3661575"/>
            <a:ext cx="1954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t>Data reduction</a:t>
            </a:r>
            <a:endParaRPr sz="2120"/>
          </a:p>
        </p:txBody>
      </p:sp>
      <p:sp>
        <p:nvSpPr>
          <p:cNvPr id="96" name="Google Shape;96;p17"/>
          <p:cNvSpPr/>
          <p:nvPr/>
        </p:nvSpPr>
        <p:spPr>
          <a:xfrm rot="5400000">
            <a:off x="2155463" y="1909200"/>
            <a:ext cx="866700" cy="1823400"/>
          </a:xfrm>
          <a:prstGeom prst="bentUpArrow">
            <a:avLst>
              <a:gd fmla="val 25000" name="adj1"/>
              <a:gd fmla="val 23758"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p:nvPr/>
        </p:nvSpPr>
        <p:spPr>
          <a:xfrm rot="5400000">
            <a:off x="4928813" y="2832575"/>
            <a:ext cx="866700" cy="1823400"/>
          </a:xfrm>
          <a:prstGeom prst="bentUpArrow">
            <a:avLst>
              <a:gd fmla="val 25000" name="adj1"/>
              <a:gd fmla="val 23758"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Cleaning</a:t>
            </a:r>
            <a:endParaRPr/>
          </a:p>
        </p:txBody>
      </p:sp>
      <p:pic>
        <p:nvPicPr>
          <p:cNvPr id="103" name="Google Shape;103;p18"/>
          <p:cNvPicPr preferRelativeResize="0"/>
          <p:nvPr/>
        </p:nvPicPr>
        <p:blipFill>
          <a:blip r:embed="rId3">
            <a:alphaModFix/>
          </a:blip>
          <a:stretch>
            <a:fillRect/>
          </a:stretch>
        </p:blipFill>
        <p:spPr>
          <a:xfrm>
            <a:off x="2722863" y="1818400"/>
            <a:ext cx="3698275" cy="1506700"/>
          </a:xfrm>
          <a:prstGeom prst="rect">
            <a:avLst/>
          </a:prstGeom>
          <a:noFill/>
          <a:ln>
            <a:noFill/>
          </a:ln>
        </p:spPr>
      </p:pic>
      <p:pic>
        <p:nvPicPr>
          <p:cNvPr id="104" name="Google Shape;104;p18"/>
          <p:cNvPicPr preferRelativeResize="0"/>
          <p:nvPr/>
        </p:nvPicPr>
        <p:blipFill>
          <a:blip r:embed="rId4">
            <a:alphaModFix/>
          </a:blip>
          <a:stretch>
            <a:fillRect/>
          </a:stretch>
        </p:blipFill>
        <p:spPr>
          <a:xfrm>
            <a:off x="1724475" y="1209675"/>
            <a:ext cx="5689457" cy="3487575"/>
          </a:xfrm>
          <a:prstGeom prst="rect">
            <a:avLst/>
          </a:prstGeom>
          <a:noFill/>
          <a:ln>
            <a:noFill/>
          </a:ln>
        </p:spPr>
      </p:pic>
      <p:sp>
        <p:nvSpPr>
          <p:cNvPr id="105" name="Google Shape;105;p18"/>
          <p:cNvSpPr/>
          <p:nvPr/>
        </p:nvSpPr>
        <p:spPr>
          <a:xfrm>
            <a:off x="1730023" y="1430609"/>
            <a:ext cx="5689500" cy="51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p:nvPr/>
        </p:nvSpPr>
        <p:spPr>
          <a:xfrm>
            <a:off x="1724502" y="3217411"/>
            <a:ext cx="5689500" cy="51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p:nvPr/>
        </p:nvSpPr>
        <p:spPr>
          <a:xfrm>
            <a:off x="1724475" y="1949900"/>
            <a:ext cx="5689500" cy="1237500"/>
          </a:xfrm>
          <a:prstGeom prst="rect">
            <a:avLst/>
          </a:prstGeom>
          <a:solidFill>
            <a:srgbClr val="A3A3A4">
              <a:alpha val="886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txBox="1"/>
          <p:nvPr>
            <p:ph type="title"/>
          </p:nvPr>
        </p:nvSpPr>
        <p:spPr>
          <a:xfrm>
            <a:off x="1825750" y="2362775"/>
            <a:ext cx="581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zh-TW" sz="2018">
                <a:solidFill>
                  <a:schemeClr val="lt1"/>
                </a:solidFill>
              </a:rPr>
              <a:t>Same size, more adequate mean and standard</a:t>
            </a:r>
            <a:endParaRPr sz="2018">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Normalization</a:t>
            </a:r>
            <a:endParaRPr/>
          </a:p>
        </p:txBody>
      </p:sp>
      <p:sp>
        <p:nvSpPr>
          <p:cNvPr id="114" name="Google Shape;114;p19"/>
          <p:cNvSpPr txBox="1"/>
          <p:nvPr>
            <p:ph type="title"/>
          </p:nvPr>
        </p:nvSpPr>
        <p:spPr>
          <a:xfrm>
            <a:off x="791400" y="1508550"/>
            <a:ext cx="7561200" cy="21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zh-TW" sz="2000"/>
              <a:t>We do normalize for…</a:t>
            </a:r>
            <a:endParaRPr sz="2000"/>
          </a:p>
          <a:p>
            <a:pPr indent="0" lvl="0" marL="0" rtl="0" algn="l">
              <a:spcBef>
                <a:spcPts val="0"/>
              </a:spcBef>
              <a:spcAft>
                <a:spcPts val="0"/>
              </a:spcAft>
              <a:buSzPts val="891"/>
              <a:buNone/>
            </a:pPr>
            <a:r>
              <a:t/>
            </a:r>
            <a:endParaRPr sz="2000"/>
          </a:p>
          <a:p>
            <a:pPr indent="-355600" lvl="0" marL="457200" rtl="0" algn="l">
              <a:lnSpc>
                <a:spcPct val="150000"/>
              </a:lnSpc>
              <a:spcBef>
                <a:spcPts val="0"/>
              </a:spcBef>
              <a:spcAft>
                <a:spcPts val="0"/>
              </a:spcAft>
              <a:buSzPts val="2000"/>
              <a:buChar char="●"/>
            </a:pPr>
            <a:r>
              <a:rPr lang="zh-TW" sz="2000"/>
              <a:t>Scaling features</a:t>
            </a:r>
            <a:endParaRPr sz="2000"/>
          </a:p>
          <a:p>
            <a:pPr indent="-355600" lvl="0" marL="457200" rtl="0" algn="l">
              <a:lnSpc>
                <a:spcPct val="150000"/>
              </a:lnSpc>
              <a:spcBef>
                <a:spcPts val="0"/>
              </a:spcBef>
              <a:spcAft>
                <a:spcPts val="0"/>
              </a:spcAft>
              <a:buSzPts val="2000"/>
              <a:buChar char="●"/>
            </a:pPr>
            <a:r>
              <a:rPr lang="zh-TW" sz="2000"/>
              <a:t>Mitigating numerical instabilities</a:t>
            </a:r>
            <a:endParaRPr sz="2000"/>
          </a:p>
          <a:p>
            <a:pPr indent="-355600" lvl="0" marL="457200" rtl="0" algn="l">
              <a:lnSpc>
                <a:spcPct val="150000"/>
              </a:lnSpc>
              <a:spcBef>
                <a:spcPts val="0"/>
              </a:spcBef>
              <a:spcAft>
                <a:spcPts val="0"/>
              </a:spcAft>
              <a:buSzPts val="2000"/>
              <a:buChar char="●"/>
            </a:pPr>
            <a:r>
              <a:rPr lang="zh-TW" sz="2000"/>
              <a:t>Easier to visualize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Normalization method we applied</a:t>
            </a:r>
            <a:endParaRPr/>
          </a:p>
        </p:txBody>
      </p:sp>
      <p:sp>
        <p:nvSpPr>
          <p:cNvPr id="120" name="Google Shape;120;p20"/>
          <p:cNvSpPr txBox="1"/>
          <p:nvPr>
            <p:ph type="title"/>
          </p:nvPr>
        </p:nvSpPr>
        <p:spPr>
          <a:xfrm>
            <a:off x="716875" y="1017725"/>
            <a:ext cx="320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zh-TW" sz="2300"/>
              <a:t>Min-max</a:t>
            </a:r>
            <a:r>
              <a:rPr lang="zh-TW" sz="2300"/>
              <a:t> normalization</a:t>
            </a:r>
            <a:endParaRPr sz="2300"/>
          </a:p>
        </p:txBody>
      </p:sp>
      <p:pic>
        <p:nvPicPr>
          <p:cNvPr id="121" name="Google Shape;121;p20"/>
          <p:cNvPicPr preferRelativeResize="0"/>
          <p:nvPr/>
        </p:nvPicPr>
        <p:blipFill>
          <a:blip r:embed="rId3">
            <a:alphaModFix/>
          </a:blip>
          <a:stretch>
            <a:fillRect/>
          </a:stretch>
        </p:blipFill>
        <p:spPr>
          <a:xfrm>
            <a:off x="1986275" y="1832875"/>
            <a:ext cx="5171449" cy="1227125"/>
          </a:xfrm>
          <a:prstGeom prst="rect">
            <a:avLst/>
          </a:prstGeom>
          <a:noFill/>
          <a:ln>
            <a:noFill/>
          </a:ln>
        </p:spPr>
      </p:pic>
      <p:pic>
        <p:nvPicPr>
          <p:cNvPr id="122" name="Google Shape;122;p20"/>
          <p:cNvPicPr preferRelativeResize="0"/>
          <p:nvPr/>
        </p:nvPicPr>
        <p:blipFill>
          <a:blip r:embed="rId4">
            <a:alphaModFix/>
          </a:blip>
          <a:stretch>
            <a:fillRect/>
          </a:stretch>
        </p:blipFill>
        <p:spPr>
          <a:xfrm>
            <a:off x="1662113" y="3302450"/>
            <a:ext cx="5819775" cy="120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Normalization method we applied</a:t>
            </a:r>
            <a:endParaRPr/>
          </a:p>
        </p:txBody>
      </p:sp>
      <p:sp>
        <p:nvSpPr>
          <p:cNvPr id="128" name="Google Shape;128;p21"/>
          <p:cNvSpPr txBox="1"/>
          <p:nvPr>
            <p:ph type="title"/>
          </p:nvPr>
        </p:nvSpPr>
        <p:spPr>
          <a:xfrm>
            <a:off x="716875" y="1017725"/>
            <a:ext cx="62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zh-TW" sz="2300"/>
              <a:t>Min-max normalization on the variable-age</a:t>
            </a:r>
            <a:endParaRPr sz="2300"/>
          </a:p>
        </p:txBody>
      </p:sp>
      <p:pic>
        <p:nvPicPr>
          <p:cNvPr id="129" name="Google Shape;129;p21"/>
          <p:cNvPicPr preferRelativeResize="0"/>
          <p:nvPr/>
        </p:nvPicPr>
        <p:blipFill>
          <a:blip r:embed="rId3">
            <a:alphaModFix/>
          </a:blip>
          <a:stretch>
            <a:fillRect/>
          </a:stretch>
        </p:blipFill>
        <p:spPr>
          <a:xfrm>
            <a:off x="224888" y="1523400"/>
            <a:ext cx="4765929" cy="2285214"/>
          </a:xfrm>
          <a:prstGeom prst="rect">
            <a:avLst/>
          </a:prstGeom>
          <a:noFill/>
          <a:ln>
            <a:noFill/>
          </a:ln>
        </p:spPr>
      </p:pic>
      <p:pic>
        <p:nvPicPr>
          <p:cNvPr id="130" name="Google Shape;130;p21"/>
          <p:cNvPicPr preferRelativeResize="0"/>
          <p:nvPr/>
        </p:nvPicPr>
        <p:blipFill>
          <a:blip r:embed="rId4">
            <a:alphaModFix/>
          </a:blip>
          <a:stretch>
            <a:fillRect/>
          </a:stretch>
        </p:blipFill>
        <p:spPr>
          <a:xfrm>
            <a:off x="4153160" y="2684861"/>
            <a:ext cx="4765952" cy="22852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