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1D32B9-FF4C-4A8B-ADAA-D0873CAA434C}">
  <a:tblStyle styleId="{3A1D32B9-FF4C-4A8B-ADAA-D0873CAA43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cfd32ea99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cfd32ea99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cfd32ea99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cfd32ea99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d02a0de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d02a0de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cfd32ea9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cfd32ea9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cfd32ea99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cfd32ea99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cfd32ea9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cfd32ea9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d02a0de7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d02a0de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cfd32ea99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cfd32ea99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cfd32ea9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cfd32ea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cfd32ea9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cfd32ea9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cfd32ea99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cfd32ea99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cfd32ea9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cfd32ea9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cfd32ea9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cfd32ea9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cfd32ea99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cfd32ea99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cfd32ea99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cfd32ea99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cfd32ea9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cfd32ea9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Clustering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Jack, Felicia and Joost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10631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nl"/>
              <a:t>Clustering Algorithms 2 - DBSCAN Clustering</a:t>
            </a: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952500" y="79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{3A1D32B9-FF4C-4A8B-ADAA-D0873CAA434C}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Model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Silhouette Score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Davies-Boudlin Score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Calinsky-Harabasz Score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DBSCAN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0.401499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2.608033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5524.599755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2780" r="0" t="2780"/>
          <a:stretch/>
        </p:blipFill>
        <p:spPr>
          <a:xfrm>
            <a:off x="2035375" y="1715625"/>
            <a:ext cx="5073251" cy="342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nl"/>
              <a:t>Clustering Algorithms 3 - Birch Clustering 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0" y="123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</a:t>
            </a:r>
            <a:r>
              <a:rPr lang="nl"/>
              <a:t>                                    Score</a:t>
            </a:r>
            <a:br>
              <a:rPr lang="nl"/>
            </a:br>
            <a:br>
              <a:rPr lang="nl"/>
            </a:br>
            <a:r>
              <a:rPr lang="nl"/>
              <a:t>Silhouette Score                    0.474736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Davies-Bouldin Score            0.641019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Calinski-Harabasz Score       12667.449132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900" y="572700"/>
            <a:ext cx="4441100" cy="4377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3"/>
          <p:cNvCxnSpPr/>
          <p:nvPr/>
        </p:nvCxnSpPr>
        <p:spPr>
          <a:xfrm flipH="1" rot="10800000">
            <a:off x="19150" y="1676175"/>
            <a:ext cx="42048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3"/>
          <p:cNvCxnSpPr/>
          <p:nvPr/>
        </p:nvCxnSpPr>
        <p:spPr>
          <a:xfrm>
            <a:off x="2787250" y="1273900"/>
            <a:ext cx="9600" cy="20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3"/>
          <p:cNvCxnSpPr/>
          <p:nvPr/>
        </p:nvCxnSpPr>
        <p:spPr>
          <a:xfrm>
            <a:off x="0" y="2308350"/>
            <a:ext cx="422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3"/>
          <p:cNvCxnSpPr>
            <a:stCxn id="125" idx="1"/>
            <a:endCxn id="125" idx="1"/>
          </p:cNvCxnSpPr>
          <p:nvPr/>
        </p:nvCxnSpPr>
        <p:spPr>
          <a:xfrm>
            <a:off x="0" y="29468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3"/>
          <p:cNvCxnSpPr/>
          <p:nvPr/>
        </p:nvCxnSpPr>
        <p:spPr>
          <a:xfrm>
            <a:off x="4415550" y="2777675"/>
            <a:ext cx="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3"/>
          <p:cNvCxnSpPr/>
          <p:nvPr/>
        </p:nvCxnSpPr>
        <p:spPr>
          <a:xfrm flipH="1">
            <a:off x="-105400" y="2710625"/>
            <a:ext cx="45018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DBSCAN - Parameters Explored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Investigated the impact of eps and min_samples parameters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eps measures the distance for outlier determination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min_samples specifies the minimum neighboring points for an outlier/main point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Utilized the silhouette score for performance assessment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Lowering eps significantly enhances performance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/>
              <a:t>These parameters are highly dependent on the data, but provide a rough overview of the spacing between main points and outliers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8088" l="44635" r="710" t="8096"/>
          <a:stretch/>
        </p:blipFill>
        <p:spPr>
          <a:xfrm>
            <a:off x="4529475" y="1270587"/>
            <a:ext cx="4368923" cy="33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DBSCAN - Euclidean distance function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55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It measures the straight-line or "as-the-crow-flies" distance between two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It is sensitive to outliers because it squares the differences.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67289" l="0" r="67081" t="0"/>
          <a:stretch/>
        </p:blipFill>
        <p:spPr>
          <a:xfrm>
            <a:off x="6096675" y="1490113"/>
            <a:ext cx="2735626" cy="274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nl"/>
              <a:t>DBSCAN - Manhattan distance function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56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It measures the distance as if you are moving through a grid-like path (like city blocks) between two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It is less sensitive to outliers compared to the Euclidean distance because it uses the absolute differences.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33021" l="0" r="67558" t="32785"/>
          <a:stretch/>
        </p:blipFill>
        <p:spPr>
          <a:xfrm>
            <a:off x="6241550" y="1315038"/>
            <a:ext cx="2677449" cy="284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nl"/>
              <a:t>DBSCAN - Cosine similarity distance function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575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It ranges between -1 and 1. A value of 1 indicates that the vectors are identical, 0 means they are orthogonal (unrelated), and -1 means they are diametrically opposed.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It ignores the magnitude of the vectors and focuses on their orientation in the vector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It is useful when you want to measure similarity in terms of the angle between vectors and not their absolute distance.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67289" l="33059" r="33428" t="0"/>
          <a:stretch/>
        </p:blipFill>
        <p:spPr>
          <a:xfrm>
            <a:off x="6140425" y="1535937"/>
            <a:ext cx="2691875" cy="26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297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Euclidean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187" y="1170424"/>
            <a:ext cx="3380525" cy="33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5">
            <a:alphaModFix/>
          </a:blip>
          <a:srcRect b="0" l="0" r="11000" t="0"/>
          <a:stretch/>
        </p:blipFill>
        <p:spPr>
          <a:xfrm>
            <a:off x="5855525" y="1188350"/>
            <a:ext cx="2976776" cy="334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type="title"/>
          </p:nvPr>
        </p:nvSpPr>
        <p:spPr>
          <a:xfrm>
            <a:off x="3083550" y="445025"/>
            <a:ext cx="297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Manhattan</a:t>
            </a:r>
            <a:endParaRPr/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5855463" y="445025"/>
            <a:ext cx="297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Cosine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 Preferred…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43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Euclidea</a:t>
            </a:r>
            <a:r>
              <a:rPr lang="nl"/>
              <a:t>n performed better using all scoring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Notably, all distance functions received almost the exact same DB-Score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0" l="1910" r="-1910" t="0"/>
          <a:stretch/>
        </p:blipFill>
        <p:spPr>
          <a:xfrm>
            <a:off x="4572000" y="1426364"/>
            <a:ext cx="4302926" cy="286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Talk About the Data Itself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16900" y="1204800"/>
            <a:ext cx="4530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chemeClr val="dk1"/>
                </a:solidFill>
                <a:highlight>
                  <a:srgbClr val="FFF2CC"/>
                </a:highlight>
              </a:rPr>
              <a:t>Numeric Features:</a:t>
            </a:r>
            <a:endParaRPr sz="22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Administrative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Informational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Product Related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Administrative Duration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Informational Duration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Product Related Duration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Bounce Rates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Page Values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Special Day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0" y="1152475"/>
            <a:ext cx="4530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chemeClr val="dk1"/>
                </a:solidFill>
                <a:highlight>
                  <a:srgbClr val="F4CCCC"/>
                </a:highlight>
              </a:rPr>
              <a:t>Categorical</a:t>
            </a:r>
            <a:r>
              <a:rPr lang="nl" sz="2200">
                <a:solidFill>
                  <a:schemeClr val="dk1"/>
                </a:solidFill>
                <a:highlight>
                  <a:srgbClr val="F4CCCC"/>
                </a:highlight>
              </a:rPr>
              <a:t> Features:</a:t>
            </a:r>
            <a:endParaRPr sz="2200"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Traffic Type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Visitor Type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Operating Systems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Browser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Region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Month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Weekend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Revenue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6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Visualization Comparing Browser 13 and Others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59860" l="0" r="0" t="0"/>
          <a:stretch/>
        </p:blipFill>
        <p:spPr>
          <a:xfrm>
            <a:off x="232900" y="878475"/>
            <a:ext cx="6136575" cy="285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63879"/>
          <a:stretch/>
        </p:blipFill>
        <p:spPr>
          <a:xfrm>
            <a:off x="3007437" y="2571750"/>
            <a:ext cx="6136563" cy="257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6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Visualization Comparing Browser 13 and Others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53168" l="0" r="0" t="3035"/>
          <a:stretch/>
        </p:blipFill>
        <p:spPr>
          <a:xfrm>
            <a:off x="1948975" y="736350"/>
            <a:ext cx="5246050" cy="258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4944" l="0" r="0" t="47090"/>
          <a:stretch/>
        </p:blipFill>
        <p:spPr>
          <a:xfrm>
            <a:off x="1948975" y="3321225"/>
            <a:ext cx="5246050" cy="165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0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Preprocessing Method (?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Normalized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0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Suppose that if We're An E-commercial…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500" y="747650"/>
            <a:ext cx="4395850" cy="43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07175" y="1185725"/>
            <a:ext cx="3511500" cy="3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Different type of sites will have positive correlation with </a:t>
            </a:r>
            <a:r>
              <a:rPr lang="nl" sz="1800">
                <a:solidFill>
                  <a:schemeClr val="dk2"/>
                </a:solidFill>
              </a:rPr>
              <a:t>their</a:t>
            </a:r>
            <a:r>
              <a:rPr lang="nl" sz="1800">
                <a:solidFill>
                  <a:schemeClr val="dk2"/>
                </a:solidFill>
              </a:rPr>
              <a:t> duration time.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chemeClr val="dk2"/>
                </a:solidFill>
              </a:rPr>
              <a:t>But types won’t affect any to bounce rate or page values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80875"/>
            <a:ext cx="8520600" cy="18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1"/>
                </a:solidFill>
              </a:rPr>
              <a:t>About browser 13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Operating system 8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Region 9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Traffic type 20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Visitor type other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175" y="67525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2300075"/>
            <a:ext cx="3100500" cy="18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dk1"/>
                </a:solidFill>
              </a:rPr>
              <a:t>Also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Operating system 8 has high positive correlation with traffic type 20, visitor type other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00" y="5462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924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Clustering Algorithms 1 - Affinity Propagation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302" y="1505800"/>
            <a:ext cx="5312049" cy="3637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21"/>
          <p:cNvGraphicFramePr/>
          <p:nvPr/>
        </p:nvGraphicFramePr>
        <p:xfrm>
          <a:off x="808825" y="6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{3A1D32B9-FF4C-4A8B-ADAA-D0873CAA434C}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Model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Silhouette score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Davies-Bouldier Score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Calinsky-Harabasz Score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Affinity Propagation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0.307416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0.963267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/>
                        <a:t>4668.185766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