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6" r:id="rId11"/>
    <p:sldId id="303" r:id="rId12"/>
    <p:sldId id="265" r:id="rId13"/>
    <p:sldId id="267" r:id="rId14"/>
    <p:sldId id="268" r:id="rId15"/>
    <p:sldId id="269" r:id="rId16"/>
    <p:sldId id="270" r:id="rId17"/>
    <p:sldId id="271" r:id="rId18"/>
    <p:sldId id="272" r:id="rId19"/>
    <p:sldId id="306" r:id="rId20"/>
    <p:sldId id="273" r:id="rId21"/>
    <p:sldId id="274" r:id="rId22"/>
    <p:sldId id="275" r:id="rId23"/>
    <p:sldId id="276" r:id="rId24"/>
    <p:sldId id="277" r:id="rId25"/>
    <p:sldId id="278" r:id="rId26"/>
    <p:sldId id="279" r:id="rId27"/>
    <p:sldId id="280" r:id="rId28"/>
    <p:sldId id="281" r:id="rId29"/>
    <p:sldId id="289" r:id="rId30"/>
    <p:sldId id="308" r:id="rId31"/>
    <p:sldId id="309" r:id="rId32"/>
    <p:sldId id="290" r:id="rId33"/>
    <p:sldId id="291" r:id="rId34"/>
    <p:sldId id="292" r:id="rId35"/>
    <p:sldId id="293" r:id="rId36"/>
    <p:sldId id="310" r:id="rId37"/>
    <p:sldId id="294" r:id="rId38"/>
    <p:sldId id="295" r:id="rId39"/>
    <p:sldId id="300" r:id="rId40"/>
    <p:sldId id="298" r:id="rId41"/>
    <p:sldId id="301" r:id="rId42"/>
    <p:sldId id="302" r:id="rId43"/>
  </p:sldIdLst>
  <p:sldSz cx="9144000" cy="6858000" type="screen4x3"/>
  <p:notesSz cx="9144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013FB5-C157-D0C9-6CD4-365302EDB4C9}">
  <a:tblStyle styleId="{DD013FB5-C157-D0C9-6CD4-365302EDB4C9}"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Effort Distribution</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Sheet1!$A$2:$A$8</c:f>
              <c:strCache>
                <c:ptCount val="7"/>
                <c:pt idx="0">
                  <c:v>CC</c:v>
                </c:pt>
                <c:pt idx="1">
                  <c:v>Planning</c:v>
                </c:pt>
                <c:pt idx="2">
                  <c:v>Analysis</c:v>
                </c:pt>
                <c:pt idx="3">
                  <c:v>Design</c:v>
                </c:pt>
                <c:pt idx="4">
                  <c:v>Code</c:v>
                </c:pt>
                <c:pt idx="5">
                  <c:v>Test</c:v>
                </c:pt>
                <c:pt idx="6">
                  <c:v>Implementation</c:v>
                </c:pt>
              </c:strCache>
            </c:strRef>
          </c:cat>
          <c:val>
            <c:numRef>
              <c:f>Sheet1!$B$2:$B$8</c:f>
              <c:numCache>
                <c:formatCode>0.00%</c:formatCode>
                <c:ptCount val="7"/>
                <c:pt idx="0">
                  <c:v>2.1700000000000001E-2</c:v>
                </c:pt>
                <c:pt idx="1">
                  <c:v>3.4000000000000002E-2</c:v>
                </c:pt>
                <c:pt idx="2">
                  <c:v>0.16750000000000001</c:v>
                </c:pt>
                <c:pt idx="3">
                  <c:v>0.33189999999999997</c:v>
                </c:pt>
                <c:pt idx="4">
                  <c:v>0.35149999999999998</c:v>
                </c:pt>
                <c:pt idx="5">
                  <c:v>4.1700000000000001E-2</c:v>
                </c:pt>
                <c:pt idx="6">
                  <c:v>4.6300000000000001E-2</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7863AAE-92F5-4D3F-8010-5BF1291C54C6}" type="datetimeFigureOut">
              <a:rPr lang="en-US" smtClean="0"/>
              <a:t>12/25/2022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5C128B6-3C0A-4775-A965-DFCAC763A6CF}" type="slidenum">
              <a:rPr lang="en-US" smtClean="0"/>
              <a:t>‹#›</a:t>
            </a:fld>
            <a:endParaRPr lang="en-US"/>
          </a:p>
        </p:txBody>
      </p:sp>
    </p:spTree>
    <p:extLst>
      <p:ext uri="{BB962C8B-B14F-4D97-AF65-F5344CB8AC3E}">
        <p14:creationId xmlns:p14="http://schemas.microsoft.com/office/powerpoint/2010/main" val="49904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C128B6-3C0A-4775-A965-DFCAC763A6CF}" type="slidenum">
              <a:rPr lang="en-US" smtClean="0"/>
              <a:t>1</a:t>
            </a:fld>
            <a:endParaRPr lang="en-US"/>
          </a:p>
        </p:txBody>
      </p:sp>
    </p:spTree>
    <p:extLst>
      <p:ext uri="{BB962C8B-B14F-4D97-AF65-F5344CB8AC3E}">
        <p14:creationId xmlns:p14="http://schemas.microsoft.com/office/powerpoint/2010/main" val="185222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userDrawn="1">
  <p:cSld name="Title Slide">
    <p:spTree>
      <p:nvGrpSpPr>
        <p:cNvPr id="1" name=""/>
        <p:cNvGrpSpPr/>
        <p:nvPr/>
      </p:nvGrpSpPr>
      <p:grpSpPr bwMode="auto">
        <a:xfrm>
          <a:off x="0" y="0"/>
          <a:ext cx="0" cy="0"/>
          <a:chOff x="0" y="0"/>
          <a:chExt cx="0" cy="0"/>
        </a:xfrm>
      </p:grpSpPr>
      <p:sp>
        <p:nvSpPr>
          <p:cNvPr id="13" name="Shape 1059"/>
          <p:cNvSpPr>
            <a:spLocks noGrp="1" noChangeArrowheads="1"/>
          </p:cNvSpPr>
          <p:nvPr userDrawn="1"/>
        </p:nvSpPr>
        <p:spPr bwMode="auto">
          <a:xfrm>
            <a:off x="1797049" y="2291401"/>
            <a:ext cx="4089399" cy="4165115"/>
          </a:xfrm>
          <a:custGeom>
            <a:avLst/>
            <a:gdLst/>
            <a:ahLst/>
            <a:cxnLst/>
            <a:rect l="l" t="t" r="r" b="b"/>
            <a:pathLst>
              <a:path w="43200" h="43200"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Grp="1" noChangeArrowheads="1"/>
          </p:cNvSpPr>
          <p:nvPr userDrawn="1"/>
        </p:nvSpPr>
        <p:spPr bwMode="auto">
          <a:xfrm>
            <a:off x="982135" y="1839834"/>
            <a:ext cx="3008840" cy="1314324"/>
          </a:xfrm>
          <a:custGeom>
            <a:avLst/>
            <a:gdLst/>
            <a:ahLst/>
            <a:cxnLst/>
            <a:rect l="l" t="t" r="r" b="b"/>
            <a:pathLst>
              <a:path w="43200" h="43200"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Grp="1" noChangeArrowheads="1"/>
          </p:cNvSpPr>
          <p:nvPr userDrawn="1"/>
        </p:nvSpPr>
        <p:spPr bwMode="auto">
          <a:xfrm>
            <a:off x="4925273" y="4629133"/>
            <a:ext cx="4046643" cy="2231707"/>
          </a:xfrm>
          <a:custGeom>
            <a:avLst/>
            <a:gdLst/>
            <a:ahLst/>
            <a:cxnLst/>
            <a:rect l="l" t="t" r="r" b="b"/>
            <a:pathLst>
              <a:path w="43200" h="43200"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Grp="1" noChangeArrowheads="1"/>
          </p:cNvSpPr>
          <p:nvPr userDrawn="1"/>
        </p:nvSpPr>
        <p:spPr bwMode="auto">
          <a:xfrm>
            <a:off x="291890" y="6100774"/>
            <a:ext cx="3726390" cy="759999"/>
          </a:xfrm>
          <a:custGeom>
            <a:avLst/>
            <a:gdLst/>
            <a:ahLst/>
            <a:cxnLst/>
            <a:rect l="l" t="t" r="r" b="b"/>
            <a:pathLst>
              <a:path w="43200" h="43200"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Grp="1" noChangeArrowheads="1"/>
          </p:cNvSpPr>
          <p:nvPr userDrawn="1"/>
        </p:nvSpPr>
        <p:spPr bwMode="auto">
          <a:xfrm>
            <a:off x="0" y="3254701"/>
            <a:ext cx="1574799" cy="3343682"/>
          </a:xfrm>
          <a:custGeom>
            <a:avLst/>
            <a:gdLst/>
            <a:ahLst/>
            <a:cxnLst/>
            <a:rect l="l" t="t" r="r" b="b"/>
            <a:pathLst>
              <a:path w="43200" h="43200"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3491879" y="2708919"/>
            <a:ext cx="5040559"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p>
        </p:txBody>
      </p:sp>
      <p:sp>
        <p:nvSpPr>
          <p:cNvPr id="4" name="Дата 3"/>
          <p:cNvSpPr>
            <a:spLocks noGrp="1"/>
          </p:cNvSpPr>
          <p:nvPr>
            <p:ph type="dt" sz="half" idx="10"/>
          </p:nvPr>
        </p:nvSpPr>
        <p:spPr bwMode="auto"/>
        <p:txBody>
          <a:bodyPr/>
          <a:lstStyle/>
          <a:p>
            <a:pPr>
              <a:defRPr/>
            </a:pPr>
            <a:fld id="{ED6886DB-9AA6-4A3B-A4F6-C2CDB1C10F93}" type="datetime1">
              <a:rPr lang="ru-RU" smtClean="0"/>
              <a:t>25.12.2022</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a:t>
            </a:fld>
            <a:endParaRPr lang="ru-RU"/>
          </a:p>
        </p:txBody>
      </p:sp>
      <p:sp>
        <p:nvSpPr>
          <p:cNvPr id="7" name="Заголовок 6"/>
          <p:cNvSpPr>
            <a:spLocks noGrp="1"/>
          </p:cNvSpPr>
          <p:nvPr>
            <p:ph type="title"/>
          </p:nvPr>
        </p:nvSpPr>
        <p:spPr bwMode="auto">
          <a:xfrm>
            <a:off x="3446874" y="1808820"/>
            <a:ext cx="5040559" cy="720079"/>
          </a:xfrm>
        </p:spPr>
        <p:txBody>
          <a:bodyPr/>
          <a:lstStyle>
            <a:lvl1pPr algn="r">
              <a:defRPr/>
            </a:lvl1pPr>
          </a:lstStyle>
          <a:p>
            <a:pPr>
              <a:defRPr/>
            </a:pPr>
            <a:r>
              <a:rPr lang="ru-RU"/>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DD58F125-41A2-4B21-850D-ED4E45930089}" type="datetime1">
              <a:rPr lang="ru-RU" smtClean="0"/>
              <a:t>25.12.2022</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6629400" y="274639"/>
            <a:ext cx="2057400" cy="5851525"/>
          </a:xfrm>
        </p:spPr>
        <p:txBody>
          <a:bodyPr vert="eaVert"/>
          <a:lstStyle>
            <a:lvl1pPr algn="ctr">
              <a:defRPr/>
            </a:lvl1pPr>
          </a:lstStyle>
          <a:p>
            <a:pPr>
              <a:defRPr/>
            </a:pPr>
            <a:r>
              <a:rPr lang="ru-RU"/>
              <a:t>Образец заголовка</a:t>
            </a:r>
          </a:p>
        </p:txBody>
      </p:sp>
      <p:sp>
        <p:nvSpPr>
          <p:cNvPr id="3" name="Вертикальный текст 2"/>
          <p:cNvSpPr>
            <a:spLocks noGrp="1"/>
          </p:cNvSpPr>
          <p:nvPr>
            <p:ph type="body" orient="vert" idx="1"/>
          </p:nvPr>
        </p:nvSpPr>
        <p:spPr bwMode="auto">
          <a:xfrm>
            <a:off x="457200" y="274639"/>
            <a:ext cx="60197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44B304D3-E92F-417C-A9D9-563F363FA695}" type="datetime1">
              <a:rPr lang="ru-RU" smtClean="0"/>
              <a:t>25.12.2022</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0C8DAB6F-05C6-4718-AFB4-89D88A28C300}" type="datetime1">
              <a:rPr lang="ru-RU" smtClean="0"/>
              <a:t>25.12.2022</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722313" y="4406901"/>
            <a:ext cx="7772400" cy="1362074"/>
          </a:xfrm>
        </p:spPr>
        <p:txBody>
          <a:bodyPr anchor="t"/>
          <a:lstStyle>
            <a:lvl1pPr algn="l">
              <a:defRPr sz="4000" b="1" cap="all"/>
            </a:lvl1pPr>
          </a:lstStyle>
          <a:p>
            <a:pPr>
              <a:defRPr/>
            </a:pPr>
            <a:r>
              <a:rPr lang="ru-RU"/>
              <a:t>Образец заголовка</a:t>
            </a:r>
          </a:p>
        </p:txBody>
      </p:sp>
      <p:sp>
        <p:nvSpPr>
          <p:cNvPr id="3" name="Текст 2"/>
          <p:cNvSpPr>
            <a:spLocks noGrp="1"/>
          </p:cNvSpPr>
          <p:nvPr>
            <p:ph type="body" idx="1"/>
          </p:nvPr>
        </p:nvSpPr>
        <p:spPr bwMode="auto">
          <a:xfrm>
            <a:off x="722313" y="2906713"/>
            <a:ext cx="7772400"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CCCF04A0-2045-46D0-B6B1-C514302FE3B2}" type="datetime1">
              <a:rPr lang="ru-RU" smtClean="0"/>
              <a:t>25.12.2022</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sz="half" idx="1"/>
          </p:nvPr>
        </p:nvSpPr>
        <p:spPr bwMode="auto">
          <a:xfrm>
            <a:off x="457200" y="1600201"/>
            <a:ext cx="403859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Объект 3"/>
          <p:cNvSpPr>
            <a:spLocks noGrp="1"/>
          </p:cNvSpPr>
          <p:nvPr>
            <p:ph sz="half" idx="2"/>
          </p:nvPr>
        </p:nvSpPr>
        <p:spPr bwMode="auto">
          <a:xfrm>
            <a:off x="4648199" y="1600201"/>
            <a:ext cx="403859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Дата 4"/>
          <p:cNvSpPr>
            <a:spLocks noGrp="1"/>
          </p:cNvSpPr>
          <p:nvPr>
            <p:ph type="dt" sz="half" idx="10"/>
          </p:nvPr>
        </p:nvSpPr>
        <p:spPr bwMode="auto"/>
        <p:txBody>
          <a:bodyPr/>
          <a:lstStyle/>
          <a:p>
            <a:pPr>
              <a:defRPr/>
            </a:pPr>
            <a:fld id="{D5D6D788-ACDB-4E87-BAB0-DD9853BA0A45}" type="datetime1">
              <a:rPr lang="ru-RU" smtClean="0"/>
              <a:t>25.12.2022</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p>
        </p:txBody>
      </p:sp>
      <p:sp>
        <p:nvSpPr>
          <p:cNvPr id="3" name="Текст 2"/>
          <p:cNvSpPr>
            <a:spLocks noGrp="1"/>
          </p:cNvSpPr>
          <p:nvPr>
            <p:ph type="body" idx="1"/>
          </p:nvPr>
        </p:nvSpPr>
        <p:spPr bwMode="auto">
          <a:xfrm>
            <a:off x="457200" y="1535113"/>
            <a:ext cx="40401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57200" y="2174874"/>
            <a:ext cx="404018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Текст 4"/>
          <p:cNvSpPr>
            <a:spLocks noGrp="1"/>
          </p:cNvSpPr>
          <p:nvPr>
            <p:ph type="body" sz="quarter" idx="3"/>
          </p:nvPr>
        </p:nvSpPr>
        <p:spPr bwMode="auto">
          <a:xfrm>
            <a:off x="4645027" y="1535113"/>
            <a:ext cx="40417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4645027" y="2174874"/>
            <a:ext cx="40417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6"/>
          <p:cNvSpPr>
            <a:spLocks noGrp="1"/>
          </p:cNvSpPr>
          <p:nvPr>
            <p:ph type="dt" sz="half" idx="10"/>
          </p:nvPr>
        </p:nvSpPr>
        <p:spPr bwMode="auto"/>
        <p:txBody>
          <a:bodyPr/>
          <a:lstStyle/>
          <a:p>
            <a:pPr>
              <a:defRPr/>
            </a:pPr>
            <a:fld id="{807BE953-62A7-43A7-9219-BBDE3624EBCC}" type="datetime1">
              <a:rPr lang="ru-RU" smtClean="0"/>
              <a:t>25.12.2022</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Дата 2"/>
          <p:cNvSpPr>
            <a:spLocks noGrp="1"/>
          </p:cNvSpPr>
          <p:nvPr>
            <p:ph type="dt" sz="half" idx="10"/>
          </p:nvPr>
        </p:nvSpPr>
        <p:spPr bwMode="auto"/>
        <p:txBody>
          <a:bodyPr/>
          <a:lstStyle/>
          <a:p>
            <a:pPr>
              <a:defRPr/>
            </a:pPr>
            <a:fld id="{7D6E6E30-1B72-4722-A9E9-08007D12E848}" type="datetime1">
              <a:rPr lang="ru-RU" smtClean="0"/>
              <a:t>25.12.2022</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E6802909-7F36-410E-91D8-84ADA60B0BA0}" type="datetime1">
              <a:rPr lang="ru-RU" smtClean="0"/>
              <a:t>25.12.2022</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57202" y="273049"/>
            <a:ext cx="3008313" cy="1162050"/>
          </a:xfrm>
        </p:spPr>
        <p:txBody>
          <a:bodyPr anchor="b"/>
          <a:lstStyle>
            <a:lvl1pPr algn="l">
              <a:defRPr sz="2000" b="1"/>
            </a:lvl1pPr>
          </a:lstStyle>
          <a:p>
            <a:pPr>
              <a:defRPr/>
            </a:pPr>
            <a:r>
              <a:rPr lang="ru-RU"/>
              <a:t>Образец заголовка</a:t>
            </a:r>
          </a:p>
        </p:txBody>
      </p:sp>
      <p:sp>
        <p:nvSpPr>
          <p:cNvPr id="3" name="Объект 2"/>
          <p:cNvSpPr>
            <a:spLocks noGrp="1"/>
          </p:cNvSpPr>
          <p:nvPr>
            <p:ph idx="1"/>
          </p:nvPr>
        </p:nvSpPr>
        <p:spPr bwMode="auto">
          <a:xfrm>
            <a:off x="3575049" y="273051"/>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Текст 3"/>
          <p:cNvSpPr>
            <a:spLocks noGrp="1"/>
          </p:cNvSpPr>
          <p:nvPr>
            <p:ph type="body" sz="half" idx="2"/>
          </p:nvPr>
        </p:nvSpPr>
        <p:spPr bwMode="auto">
          <a:xfrm>
            <a:off x="457202" y="1435102"/>
            <a:ext cx="3008313"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498A08EF-9A35-4304-A6A9-1B709BAE3703}" type="datetime1">
              <a:rPr lang="ru-RU" smtClean="0"/>
              <a:t>25.12.2022</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792287" y="4800601"/>
            <a:ext cx="5486400" cy="566738"/>
          </a:xfrm>
        </p:spPr>
        <p:txBody>
          <a:bodyPr anchor="b"/>
          <a:lstStyle>
            <a:lvl1pPr algn="l">
              <a:defRPr sz="2000" b="1"/>
            </a:lvl1pPr>
          </a:lstStyle>
          <a:p>
            <a:pPr>
              <a:defRPr/>
            </a:pPr>
            <a:r>
              <a:rPr lang="ru-RU"/>
              <a:t>Образец заголовка</a:t>
            </a:r>
          </a:p>
        </p:txBody>
      </p:sp>
      <p:sp>
        <p:nvSpPr>
          <p:cNvPr id="3" name="Рисунок 2"/>
          <p:cNvSpPr>
            <a:spLocks noGrp="1"/>
          </p:cNvSpPr>
          <p:nvPr>
            <p:ph type="pic" idx="1"/>
          </p:nvPr>
        </p:nvSpPr>
        <p:spPr bwMode="auto">
          <a:xfrm>
            <a:off x="1792287" y="612774"/>
            <a:ext cx="54864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792287"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3CA8313D-CA50-495E-8A3F-6AAD794B796B}" type="datetime1">
              <a:rPr lang="ru-RU" smtClean="0"/>
              <a:t>25.12.2022</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4D3B38E7-149F-4D77-9EEF-9309C2CB69A9}"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Shape 1059"/>
          <p:cNvSpPr>
            <a:spLocks noGrp="1" noChangeArrowheads="1"/>
          </p:cNvSpPr>
          <p:nvPr userDrawn="1"/>
        </p:nvSpPr>
        <p:spPr bwMode="auto">
          <a:xfrm>
            <a:off x="3732529" y="2"/>
            <a:ext cx="2293619" cy="893790"/>
          </a:xfrm>
          <a:custGeom>
            <a:avLst/>
            <a:gdLst/>
            <a:ahLst/>
            <a:cxnLst/>
            <a:rect l="l" t="t" r="r" b="b"/>
            <a:pathLst>
              <a:path w="43200" h="43200"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Grp="1" noChangeArrowheads="1"/>
          </p:cNvSpPr>
          <p:nvPr userDrawn="1"/>
        </p:nvSpPr>
        <p:spPr bwMode="auto">
          <a:xfrm>
            <a:off x="-18509" y="1"/>
            <a:ext cx="1049654" cy="1797558"/>
          </a:xfrm>
          <a:custGeom>
            <a:avLst/>
            <a:gdLst/>
            <a:ahLst/>
            <a:cxnLst/>
            <a:rect l="l" t="t" r="r" b="b"/>
            <a:pathLst>
              <a:path w="43200" h="43200"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Grp="1" noChangeArrowheads="1"/>
          </p:cNvSpPr>
          <p:nvPr userDrawn="1"/>
        </p:nvSpPr>
        <p:spPr bwMode="auto">
          <a:xfrm>
            <a:off x="1228092" y="1"/>
            <a:ext cx="2879724" cy="2609650"/>
          </a:xfrm>
          <a:custGeom>
            <a:avLst/>
            <a:gdLst/>
            <a:ahLst/>
            <a:cxnLst/>
            <a:rect l="l" t="t" r="r" b="b"/>
            <a:pathLst>
              <a:path w="43200" h="43200"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ru-RU"/>
              <a:t>Образец заголовка</a:t>
            </a:r>
          </a:p>
        </p:txBody>
      </p:sp>
      <p:sp>
        <p:nvSpPr>
          <p:cNvPr id="3" name="Текст 2"/>
          <p:cNvSpPr>
            <a:spLocks noGrp="1"/>
          </p:cNvSpPr>
          <p:nvPr>
            <p:ph type="body" idx="1"/>
          </p:nvPr>
        </p:nvSpPr>
        <p:spPr bwMode="auto">
          <a:xfrm>
            <a:off x="457200" y="1600201"/>
            <a:ext cx="82296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2"/>
          </p:nvPr>
        </p:nvSpPr>
        <p:spPr bwMode="auto">
          <a:xfrm>
            <a:off x="457200" y="6356351"/>
            <a:ext cx="21335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80DB851-CABB-48C1-A6A3-9BCD71018D4B}" type="datetime1">
              <a:rPr lang="ru-RU" smtClean="0"/>
              <a:t>25.12.2022</a:t>
            </a:fld>
            <a:endParaRPr lang="ru-RU"/>
          </a:p>
        </p:txBody>
      </p:sp>
      <p:sp>
        <p:nvSpPr>
          <p:cNvPr id="5" name="Нижний колонтитул 4"/>
          <p:cNvSpPr>
            <a:spLocks noGrp="1"/>
          </p:cNvSpPr>
          <p:nvPr>
            <p:ph type="ftr" sz="quarter" idx="3"/>
          </p:nvPr>
        </p:nvSpPr>
        <p:spPr bwMode="auto">
          <a:xfrm>
            <a:off x="3124199" y="6356351"/>
            <a:ext cx="28955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6553199" y="6356351"/>
            <a:ext cx="21335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457200" y="0"/>
            <a:ext cx="8001000" cy="2177562"/>
          </a:xfrm>
        </p:spPr>
        <p:txBody>
          <a:bodyPr>
            <a:noAutofit/>
          </a:bodyPr>
          <a:lstStyle/>
          <a:p>
            <a:pPr>
              <a:defRPr/>
            </a:pPr>
            <a:r>
              <a:rPr lang="en-US" sz="3600" dirty="0">
                <a:solidFill>
                  <a:schemeClr val="tx1"/>
                </a:solidFill>
                <a:latin typeface="Times New Roman"/>
                <a:cs typeface="Times New Roman"/>
              </a:rPr>
              <a:t>Development of </a:t>
            </a:r>
            <a:r>
              <a:rPr lang="en-US" sz="3600" dirty="0" smtClean="0">
                <a:solidFill>
                  <a:schemeClr val="tx1"/>
                </a:solidFill>
                <a:latin typeface="Times New Roman"/>
                <a:cs typeface="Times New Roman"/>
              </a:rPr>
              <a:t>a Vehicle Service Management System for </a:t>
            </a:r>
            <a:r>
              <a:rPr lang="en-US" sz="3600" dirty="0" err="1" smtClean="0">
                <a:solidFill>
                  <a:schemeClr val="tx1"/>
                </a:solidFill>
                <a:latin typeface="Times New Roman"/>
                <a:cs typeface="Times New Roman"/>
              </a:rPr>
              <a:t>Ztrios</a:t>
            </a:r>
            <a:endParaRPr sz="3600" dirty="0">
              <a:solidFill>
                <a:schemeClr val="tx1"/>
              </a:solidFill>
              <a:latin typeface="Times New Roman"/>
              <a:cs typeface="Times New Roman"/>
            </a:endParaRPr>
          </a:p>
        </p:txBody>
      </p:sp>
      <p:sp>
        <p:nvSpPr>
          <p:cNvPr id="3" name="Subtitle 2"/>
          <p:cNvSpPr>
            <a:spLocks noGrp="1"/>
          </p:cNvSpPr>
          <p:nvPr>
            <p:ph type="subTitle" idx="1"/>
          </p:nvPr>
        </p:nvSpPr>
        <p:spPr bwMode="auto">
          <a:xfrm>
            <a:off x="457200" y="3733800"/>
            <a:ext cx="8153399" cy="1423392"/>
          </a:xfrm>
        </p:spPr>
        <p:txBody>
          <a:bodyPr>
            <a:normAutofit/>
          </a:bodyPr>
          <a:lstStyle/>
          <a:p>
            <a:pPr algn="l">
              <a:defRPr/>
            </a:pPr>
            <a:r>
              <a:rPr lang="en-US" sz="2400" dirty="0">
                <a:solidFill>
                  <a:schemeClr val="tx1"/>
                </a:solidFill>
                <a:latin typeface="Times New Roman"/>
                <a:cs typeface="Times New Roman"/>
              </a:rPr>
              <a:t>Supervised by                                                     Presented by</a:t>
            </a:r>
            <a:endParaRPr dirty="0"/>
          </a:p>
          <a:p>
            <a:pPr algn="l">
              <a:defRPr/>
            </a:pPr>
            <a:r>
              <a:rPr lang="en-US" sz="2400" dirty="0" err="1" smtClean="0">
                <a:solidFill>
                  <a:schemeClr val="tx1"/>
                </a:solidFill>
                <a:latin typeface="Times New Roman"/>
                <a:cs typeface="Times New Roman"/>
              </a:rPr>
              <a:t>Arifa</a:t>
            </a:r>
            <a:r>
              <a:rPr lang="en-US" sz="2400" dirty="0" smtClean="0">
                <a:solidFill>
                  <a:schemeClr val="tx1"/>
                </a:solidFill>
                <a:latin typeface="Times New Roman"/>
                <a:cs typeface="Times New Roman"/>
              </a:rPr>
              <a:t> Tur Rahman</a:t>
            </a:r>
            <a:r>
              <a:rPr lang="en-US" sz="2400" dirty="0">
                <a:solidFill>
                  <a:schemeClr val="tx1"/>
                </a:solidFill>
                <a:latin typeface="Times New Roman"/>
                <a:cs typeface="Times New Roman"/>
              </a:rPr>
              <a:t> </a:t>
            </a:r>
            <a:r>
              <a:rPr lang="en-US" sz="2400" dirty="0" smtClean="0">
                <a:solidFill>
                  <a:schemeClr val="tx1"/>
                </a:solidFill>
                <a:latin typeface="Times New Roman"/>
                <a:cs typeface="Times New Roman"/>
              </a:rPr>
              <a:t>                                              </a:t>
            </a:r>
            <a:r>
              <a:rPr lang="en-US" sz="2400" dirty="0" err="1" smtClean="0">
                <a:solidFill>
                  <a:schemeClr val="tx1"/>
                </a:solidFill>
                <a:latin typeface="Times New Roman"/>
                <a:cs typeface="Times New Roman"/>
              </a:rPr>
              <a:t>Rasal</a:t>
            </a:r>
            <a:r>
              <a:rPr lang="en-US" sz="2400" dirty="0" smtClean="0">
                <a:solidFill>
                  <a:schemeClr val="tx1"/>
                </a:solidFill>
                <a:latin typeface="Times New Roman"/>
                <a:cs typeface="Times New Roman"/>
              </a:rPr>
              <a:t> </a:t>
            </a:r>
            <a:r>
              <a:rPr lang="en-US" sz="2400" dirty="0" err="1" smtClean="0">
                <a:solidFill>
                  <a:schemeClr val="tx1"/>
                </a:solidFill>
                <a:latin typeface="Times New Roman"/>
                <a:cs typeface="Times New Roman"/>
              </a:rPr>
              <a:t>Molla</a:t>
            </a:r>
            <a:endParaRPr lang="en-US" sz="2400" dirty="0">
              <a:solidFill>
                <a:schemeClr val="tx1"/>
              </a:solidFill>
              <a:latin typeface="Times New Roman"/>
              <a:cs typeface="Times New Roman"/>
            </a:endParaRPr>
          </a:p>
          <a:p>
            <a:pPr algn="l">
              <a:defRPr/>
            </a:pPr>
            <a:r>
              <a:rPr lang="en-US" sz="2400" dirty="0" smtClean="0">
                <a:solidFill>
                  <a:schemeClr val="tx1"/>
                </a:solidFill>
                <a:latin typeface="Times New Roman"/>
                <a:cs typeface="Times New Roman"/>
              </a:rPr>
              <a:t>Assistant Professor                                              ID:18303060</a:t>
            </a:r>
            <a:endParaRPr lang="en-US" sz="2400" dirty="0">
              <a:solidFill>
                <a:schemeClr val="tx1"/>
              </a:solidFill>
              <a:latin typeface="Times New Roman"/>
              <a:cs typeface="Times New Roman"/>
            </a:endParaRPr>
          </a:p>
        </p:txBody>
      </p:sp>
      <p:sp>
        <p:nvSpPr>
          <p:cNvPr id="4" name="TextBox 3"/>
          <p:cNvSpPr txBox="1"/>
          <p:nvPr/>
        </p:nvSpPr>
        <p:spPr>
          <a:xfrm>
            <a:off x="457201" y="2177562"/>
            <a:ext cx="8153398" cy="1200329"/>
          </a:xfrm>
          <a:prstGeom prst="rect">
            <a:avLst/>
          </a:prstGeom>
          <a:noFill/>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Prepared For</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Practicum </a:t>
            </a:r>
            <a:r>
              <a:rPr lang="en-GB" sz="2400" dirty="0" smtClean="0">
                <a:latin typeface="Times New Roman" panose="02020603050405020304" pitchFamily="18" charset="0"/>
                <a:cs typeface="Times New Roman" panose="02020603050405020304" pitchFamily="18" charset="0"/>
              </a:rPr>
              <a:t>Defence </a:t>
            </a:r>
            <a:r>
              <a:rPr lang="en-GB" sz="2400" dirty="0">
                <a:latin typeface="Times New Roman" panose="02020603050405020304" pitchFamily="18" charset="0"/>
                <a:cs typeface="Times New Roman" panose="02020603050405020304" pitchFamily="18" charset="0"/>
              </a:rPr>
              <a:t>Committee</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International University of Business Agriculture and Technology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marL="0" indent="0">
              <a:lnSpc>
                <a:spcPct val="150000"/>
              </a:lnSpc>
              <a:buNone/>
              <a:defRPr/>
            </a:pPr>
            <a:r>
              <a:rPr lang="en-US" sz="2400" dirty="0">
                <a:latin typeface="Times New Roman"/>
                <a:cs typeface="Times New Roman"/>
              </a:rPr>
              <a:t>User Requirements for Admin</a:t>
            </a:r>
            <a:endParaRPr sz="3600" dirty="0"/>
          </a:p>
          <a:p>
            <a:pPr lvl="1">
              <a:lnSpc>
                <a:spcPct val="150000"/>
              </a:lnSpc>
              <a:buSzPct val="122000"/>
              <a:buFont typeface="Wingdings" panose="05000000000000000000" pitchFamily="2" charset="2"/>
              <a:buChar char="q"/>
              <a:defRPr/>
            </a:pPr>
            <a:r>
              <a:rPr lang="en-US" sz="2000" dirty="0">
                <a:latin typeface="Times New Roman"/>
                <a:cs typeface="Times New Roman"/>
              </a:rPr>
              <a:t>C</a:t>
            </a:r>
            <a:r>
              <a:rPr lang="en-US" sz="2000" dirty="0" smtClean="0">
                <a:latin typeface="Times New Roman"/>
                <a:cs typeface="Times New Roman"/>
              </a:rPr>
              <a:t>an login.</a:t>
            </a:r>
            <a:endParaRPr sz="3600" dirty="0"/>
          </a:p>
          <a:p>
            <a:pPr lvl="1">
              <a:lnSpc>
                <a:spcPct val="150000"/>
              </a:lnSpc>
              <a:buSzPct val="122000"/>
              <a:buFont typeface="Wingdings" panose="05000000000000000000" pitchFamily="2" charset="2"/>
              <a:buChar char="q"/>
              <a:defRPr/>
            </a:pPr>
            <a:r>
              <a:rPr lang="en-US" sz="2000" dirty="0">
                <a:latin typeface="Times New Roman"/>
                <a:cs typeface="Times New Roman"/>
              </a:rPr>
              <a:t>U</a:t>
            </a:r>
            <a:r>
              <a:rPr lang="en-US" sz="2000" dirty="0" smtClean="0">
                <a:latin typeface="Times New Roman"/>
                <a:cs typeface="Times New Roman"/>
              </a:rPr>
              <a:t>ser.</a:t>
            </a:r>
          </a:p>
          <a:p>
            <a:pPr lvl="1">
              <a:lnSpc>
                <a:spcPct val="150000"/>
              </a:lnSpc>
              <a:buSzPct val="122000"/>
              <a:buFont typeface="Wingdings" panose="05000000000000000000" pitchFamily="2" charset="2"/>
              <a:buChar char="q"/>
              <a:defRPr/>
            </a:pPr>
            <a:r>
              <a:rPr lang="en-GB" sz="2000" dirty="0">
                <a:latin typeface="Times New Roman"/>
                <a:cs typeface="Times New Roman"/>
              </a:rPr>
              <a:t>C</a:t>
            </a:r>
            <a:r>
              <a:rPr lang="en-GB" sz="2000" dirty="0" smtClean="0">
                <a:latin typeface="Times New Roman"/>
                <a:cs typeface="Times New Roman"/>
              </a:rPr>
              <a:t>ategory</a:t>
            </a:r>
          </a:p>
          <a:p>
            <a:pPr lvl="1">
              <a:lnSpc>
                <a:spcPct val="150000"/>
              </a:lnSpc>
              <a:buSzPct val="122000"/>
              <a:buFont typeface="Wingdings" panose="05000000000000000000" pitchFamily="2" charset="2"/>
              <a:buChar char="q"/>
              <a:defRPr/>
            </a:pPr>
            <a:r>
              <a:rPr lang="en-GB" sz="2000" dirty="0" smtClean="0">
                <a:latin typeface="Times New Roman"/>
                <a:cs typeface="Times New Roman"/>
              </a:rPr>
              <a:t>Brand.</a:t>
            </a:r>
            <a:endParaRPr sz="3600" dirty="0"/>
          </a:p>
          <a:p>
            <a:pPr lvl="1">
              <a:lnSpc>
                <a:spcPct val="150000"/>
              </a:lnSpc>
              <a:buSzPct val="122000"/>
              <a:buFont typeface="Wingdings" panose="05000000000000000000" pitchFamily="2" charset="2"/>
              <a:buChar char="q"/>
              <a:defRPr/>
            </a:pPr>
            <a:r>
              <a:rPr lang="en-US" sz="2000" dirty="0">
                <a:latin typeface="Times New Roman"/>
                <a:cs typeface="Times New Roman"/>
              </a:rPr>
              <a:t>S</a:t>
            </a:r>
            <a:r>
              <a:rPr lang="en-US" sz="2000" dirty="0" smtClean="0">
                <a:latin typeface="Times New Roman"/>
                <a:cs typeface="Times New Roman"/>
              </a:rPr>
              <a:t>ervice.</a:t>
            </a:r>
            <a:endParaRPr sz="3600" dirty="0"/>
          </a:p>
          <a:p>
            <a:pPr lvl="1">
              <a:lnSpc>
                <a:spcPct val="150000"/>
              </a:lnSpc>
              <a:buSzPct val="122000"/>
              <a:buFont typeface="Wingdings" panose="05000000000000000000" pitchFamily="2" charset="2"/>
              <a:buChar char="q"/>
              <a:defRPr/>
            </a:pPr>
            <a:r>
              <a:rPr lang="en-US" sz="2000" dirty="0" smtClean="0">
                <a:latin typeface="Times New Roman"/>
                <a:cs typeface="Times New Roman"/>
              </a:rPr>
              <a:t>Can generate report.</a:t>
            </a:r>
            <a:endParaRPr sz="3600" dirty="0"/>
          </a:p>
          <a:p>
            <a:pPr>
              <a:defRPr/>
            </a:pPr>
            <a:endParaRPr lang="en-US" dirty="0"/>
          </a:p>
        </p:txBody>
      </p:sp>
      <p:sp>
        <p:nvSpPr>
          <p:cNvPr id="2" name="Title 1"/>
          <p:cNvSpPr>
            <a:spLocks noGrp="1"/>
          </p:cNvSpPr>
          <p:nvPr>
            <p:ph type="title"/>
          </p:nvPr>
        </p:nvSpPr>
        <p:spPr bwMode="auto"/>
        <p:txBody>
          <a:bodyPr>
            <a:normAutofit/>
          </a:bodyPr>
          <a:lstStyle/>
          <a:p>
            <a:pPr>
              <a:defRPr/>
            </a:pPr>
            <a:r>
              <a:rPr lang="en-US" dirty="0">
                <a:latin typeface="Times New Roman"/>
                <a:cs typeface="Times New Roman"/>
              </a:rPr>
              <a:t>User </a:t>
            </a:r>
            <a:r>
              <a:rPr lang="en-US" dirty="0" smtClean="0">
                <a:latin typeface="Times New Roman"/>
                <a:cs typeface="Times New Roman"/>
              </a:rPr>
              <a:t>Requirements</a:t>
            </a:r>
            <a:endParaRPr lang="en-US" dirty="0">
              <a:latin typeface="Times New Roman"/>
              <a:cs typeface="Times New Roman"/>
            </a:endParaRP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10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marL="0" lvl="0" indent="0">
              <a:lnSpc>
                <a:spcPct val="150000"/>
              </a:lnSpc>
              <a:buNone/>
              <a:defRPr/>
            </a:pPr>
            <a:r>
              <a:rPr lang="en-US" sz="2400" dirty="0">
                <a:latin typeface="Times New Roman"/>
                <a:cs typeface="Times New Roman"/>
              </a:rPr>
              <a:t>User Requirements for </a:t>
            </a:r>
            <a:r>
              <a:rPr lang="en-US" sz="2400" dirty="0" smtClean="0">
                <a:latin typeface="Times New Roman"/>
                <a:cs typeface="Times New Roman"/>
              </a:rPr>
              <a:t>Service Center</a:t>
            </a:r>
            <a:endParaRPr sz="3600" dirty="0"/>
          </a:p>
          <a:p>
            <a:pPr lvl="1">
              <a:lnSpc>
                <a:spcPct val="150000"/>
              </a:lnSpc>
              <a:buSzPct val="128000"/>
              <a:buFont typeface="Wingdings" panose="05000000000000000000" pitchFamily="2" charset="2"/>
              <a:buChar char="q"/>
              <a:defRPr/>
            </a:pPr>
            <a:r>
              <a:rPr lang="en-US" sz="2000" dirty="0" smtClean="0">
                <a:latin typeface="Times New Roman"/>
                <a:cs typeface="Times New Roman"/>
              </a:rPr>
              <a:t>Can registration.</a:t>
            </a:r>
            <a:endParaRPr lang="en-US" sz="2000" dirty="0">
              <a:latin typeface="Times New Roman"/>
              <a:cs typeface="Times New Roman"/>
            </a:endParaRPr>
          </a:p>
          <a:p>
            <a:pPr lvl="1">
              <a:lnSpc>
                <a:spcPct val="150000"/>
              </a:lnSpc>
              <a:buSzPct val="128000"/>
              <a:buFont typeface="Wingdings" panose="05000000000000000000" pitchFamily="2" charset="2"/>
              <a:buChar char="q"/>
              <a:defRPr/>
            </a:pPr>
            <a:r>
              <a:rPr lang="en-US" sz="2000" dirty="0" smtClean="0">
                <a:latin typeface="Times New Roman"/>
                <a:cs typeface="Times New Roman"/>
              </a:rPr>
              <a:t>Can login.</a:t>
            </a:r>
            <a:endParaRPr lang="en-US" sz="2000" dirty="0">
              <a:latin typeface="Times New Roman"/>
              <a:cs typeface="Times New Roman"/>
            </a:endParaRPr>
          </a:p>
          <a:p>
            <a:pPr lvl="1">
              <a:lnSpc>
                <a:spcPct val="150000"/>
              </a:lnSpc>
              <a:buSzPct val="128000"/>
              <a:buFont typeface="Wingdings" panose="05000000000000000000" pitchFamily="2" charset="2"/>
              <a:buChar char="q"/>
              <a:defRPr/>
            </a:pPr>
            <a:r>
              <a:rPr lang="en-US" sz="2000" dirty="0" smtClean="0">
                <a:latin typeface="Times New Roman"/>
                <a:cs typeface="Times New Roman"/>
              </a:rPr>
              <a:t> Create Category.</a:t>
            </a:r>
            <a:endParaRPr sz="3600" dirty="0"/>
          </a:p>
          <a:p>
            <a:pPr lvl="1">
              <a:lnSpc>
                <a:spcPct val="150000"/>
              </a:lnSpc>
              <a:buSzPct val="128000"/>
              <a:buFont typeface="Wingdings" panose="05000000000000000000" pitchFamily="2" charset="2"/>
              <a:buChar char="q"/>
              <a:defRPr/>
            </a:pPr>
            <a:r>
              <a:rPr lang="en-US" sz="2000" dirty="0" smtClean="0">
                <a:latin typeface="Times New Roman"/>
                <a:cs typeface="Times New Roman"/>
              </a:rPr>
              <a:t>Create brand.</a:t>
            </a:r>
          </a:p>
          <a:p>
            <a:pPr lvl="1">
              <a:lnSpc>
                <a:spcPct val="150000"/>
              </a:lnSpc>
              <a:buSzPct val="128000"/>
              <a:buFont typeface="Wingdings" panose="05000000000000000000" pitchFamily="2" charset="2"/>
              <a:buChar char="q"/>
              <a:defRPr/>
            </a:pPr>
            <a:r>
              <a:rPr lang="en-GB" sz="2000" dirty="0">
                <a:latin typeface="Times New Roman"/>
                <a:cs typeface="Times New Roman"/>
              </a:rPr>
              <a:t>C</a:t>
            </a:r>
            <a:r>
              <a:rPr lang="en-GB" sz="2000" dirty="0" smtClean="0">
                <a:latin typeface="Times New Roman"/>
                <a:cs typeface="Times New Roman"/>
              </a:rPr>
              <a:t>reate service.</a:t>
            </a:r>
          </a:p>
          <a:p>
            <a:pPr lvl="1">
              <a:lnSpc>
                <a:spcPct val="150000"/>
              </a:lnSpc>
              <a:buSzPct val="128000"/>
              <a:buFont typeface="Wingdings" panose="05000000000000000000" pitchFamily="2" charset="2"/>
              <a:buChar char="q"/>
              <a:defRPr/>
            </a:pPr>
            <a:r>
              <a:rPr lang="en-GB" sz="2000" dirty="0">
                <a:latin typeface="Times New Roman"/>
                <a:cs typeface="Times New Roman"/>
              </a:rPr>
              <a:t>M</a:t>
            </a:r>
            <a:r>
              <a:rPr lang="en-GB" sz="2000" dirty="0" smtClean="0">
                <a:latin typeface="Times New Roman"/>
                <a:cs typeface="Times New Roman"/>
              </a:rPr>
              <a:t>anage booking.</a:t>
            </a:r>
          </a:p>
          <a:p>
            <a:pPr lvl="1">
              <a:lnSpc>
                <a:spcPct val="150000"/>
              </a:lnSpc>
              <a:buSzPct val="128000"/>
              <a:buFont typeface="Wingdings" panose="05000000000000000000" pitchFamily="2" charset="2"/>
              <a:buChar char="q"/>
              <a:defRPr/>
            </a:pPr>
            <a:r>
              <a:rPr lang="en-GB" sz="2000" dirty="0" smtClean="0">
                <a:latin typeface="Times New Roman"/>
                <a:cs typeface="Times New Roman"/>
              </a:rPr>
              <a:t>Can generate report.</a:t>
            </a:r>
            <a:endParaRPr sz="3600" dirty="0"/>
          </a:p>
          <a:p>
            <a:pPr lvl="0">
              <a:defRPr/>
            </a:pPr>
            <a:endParaRPr lang="en-US" sz="2000" dirty="0">
              <a:latin typeface="Times New Roman"/>
              <a:cs typeface="Times New Roman"/>
            </a:endParaRPr>
          </a:p>
        </p:txBody>
      </p:sp>
      <p:sp>
        <p:nvSpPr>
          <p:cNvPr id="2" name="Title 1"/>
          <p:cNvSpPr>
            <a:spLocks noGrp="1"/>
          </p:cNvSpPr>
          <p:nvPr>
            <p:ph type="title"/>
          </p:nvPr>
        </p:nvSpPr>
        <p:spPr bwMode="auto"/>
        <p:txBody>
          <a:bodyPr/>
          <a:lstStyle/>
          <a:p>
            <a:pPr>
              <a:defRPr/>
            </a:pPr>
            <a:r>
              <a:rPr lang="en-US" dirty="0">
                <a:latin typeface="Times New Roman"/>
                <a:cs typeface="Times New Roman"/>
              </a:rPr>
              <a:t>User Requirements(Cont.)</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11</a:t>
            </a:fld>
            <a:endParaRPr lang="en-US"/>
          </a:p>
        </p:txBody>
      </p:sp>
    </p:spTree>
    <p:extLst>
      <p:ext uri="{BB962C8B-B14F-4D97-AF65-F5344CB8AC3E}">
        <p14:creationId xmlns:p14="http://schemas.microsoft.com/office/powerpoint/2010/main" val="1182888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marL="0" lvl="0" indent="0">
              <a:lnSpc>
                <a:spcPct val="150000"/>
              </a:lnSpc>
              <a:buNone/>
              <a:defRPr/>
            </a:pPr>
            <a:r>
              <a:rPr lang="en-US" sz="2400" dirty="0">
                <a:latin typeface="Times New Roman"/>
                <a:cs typeface="Times New Roman"/>
              </a:rPr>
              <a:t>User Requirements for Customer</a:t>
            </a:r>
            <a:endParaRPr sz="3600" dirty="0"/>
          </a:p>
          <a:p>
            <a:pPr lvl="1">
              <a:lnSpc>
                <a:spcPct val="150000"/>
              </a:lnSpc>
              <a:buSzPct val="128000"/>
              <a:buFont typeface="Wingdings" panose="05000000000000000000" pitchFamily="2" charset="2"/>
              <a:buChar char="q"/>
              <a:defRPr/>
            </a:pPr>
            <a:r>
              <a:rPr lang="en-US" sz="2000" dirty="0" smtClean="0">
                <a:latin typeface="Times New Roman"/>
                <a:cs typeface="Times New Roman"/>
              </a:rPr>
              <a:t>Can registration.</a:t>
            </a:r>
            <a:endParaRPr lang="en-US" sz="2000" dirty="0">
              <a:latin typeface="Times New Roman"/>
              <a:cs typeface="Times New Roman"/>
            </a:endParaRPr>
          </a:p>
          <a:p>
            <a:pPr lvl="1">
              <a:lnSpc>
                <a:spcPct val="150000"/>
              </a:lnSpc>
              <a:buSzPct val="128000"/>
              <a:buFont typeface="Wingdings" panose="05000000000000000000" pitchFamily="2" charset="2"/>
              <a:buChar char="q"/>
              <a:defRPr/>
            </a:pPr>
            <a:r>
              <a:rPr lang="en-US" sz="2000" dirty="0" smtClean="0">
                <a:latin typeface="Times New Roman"/>
                <a:cs typeface="Times New Roman"/>
              </a:rPr>
              <a:t>Can login.</a:t>
            </a:r>
            <a:endParaRPr lang="en-US" sz="2000" dirty="0">
              <a:latin typeface="Times New Roman"/>
              <a:cs typeface="Times New Roman"/>
            </a:endParaRPr>
          </a:p>
          <a:p>
            <a:pPr lvl="1">
              <a:lnSpc>
                <a:spcPct val="150000"/>
              </a:lnSpc>
              <a:buSzPct val="128000"/>
              <a:buFont typeface="Wingdings" panose="05000000000000000000" pitchFamily="2" charset="2"/>
              <a:buChar char="q"/>
              <a:defRPr/>
            </a:pPr>
            <a:r>
              <a:rPr lang="en-US" sz="2000" dirty="0" smtClean="0">
                <a:latin typeface="Times New Roman"/>
                <a:cs typeface="Times New Roman"/>
              </a:rPr>
              <a:t>View Category.</a:t>
            </a:r>
          </a:p>
          <a:p>
            <a:pPr lvl="1">
              <a:lnSpc>
                <a:spcPct val="150000"/>
              </a:lnSpc>
              <a:buSzPct val="128000"/>
              <a:buFont typeface="Wingdings" panose="05000000000000000000" pitchFamily="2" charset="2"/>
              <a:buChar char="q"/>
              <a:defRPr/>
            </a:pPr>
            <a:r>
              <a:rPr lang="en-GB" sz="2000" dirty="0" smtClean="0">
                <a:latin typeface="Times New Roman"/>
                <a:cs typeface="Times New Roman"/>
              </a:rPr>
              <a:t>View brand.</a:t>
            </a:r>
            <a:endParaRPr sz="3600" dirty="0"/>
          </a:p>
          <a:p>
            <a:pPr lvl="1">
              <a:lnSpc>
                <a:spcPct val="150000"/>
              </a:lnSpc>
              <a:buSzPct val="128000"/>
              <a:buFont typeface="Wingdings" panose="05000000000000000000" pitchFamily="2" charset="2"/>
              <a:buChar char="q"/>
              <a:defRPr/>
            </a:pPr>
            <a:r>
              <a:rPr lang="en-US" sz="2000" dirty="0" smtClean="0">
                <a:latin typeface="Times New Roman"/>
                <a:cs typeface="Times New Roman"/>
              </a:rPr>
              <a:t>View Service.</a:t>
            </a:r>
          </a:p>
          <a:p>
            <a:pPr lvl="1">
              <a:lnSpc>
                <a:spcPct val="150000"/>
              </a:lnSpc>
              <a:buSzPct val="128000"/>
              <a:buFont typeface="Wingdings" panose="05000000000000000000" pitchFamily="2" charset="2"/>
              <a:buChar char="q"/>
              <a:defRPr/>
            </a:pPr>
            <a:r>
              <a:rPr lang="en-GB" sz="2000" dirty="0" smtClean="0">
                <a:latin typeface="Times New Roman"/>
                <a:cs typeface="Times New Roman"/>
              </a:rPr>
              <a:t>Can create booking service.</a:t>
            </a:r>
            <a:endParaRPr sz="3600" dirty="0"/>
          </a:p>
          <a:p>
            <a:pPr lvl="1">
              <a:lnSpc>
                <a:spcPct val="150000"/>
              </a:lnSpc>
              <a:buSzPct val="128000"/>
              <a:buFont typeface="Wingdings" panose="05000000000000000000" pitchFamily="2" charset="2"/>
              <a:buChar char="q"/>
              <a:defRPr/>
            </a:pPr>
            <a:r>
              <a:rPr lang="en-US" sz="2000" dirty="0" smtClean="0">
                <a:latin typeface="Times New Roman"/>
                <a:cs typeface="Times New Roman"/>
              </a:rPr>
              <a:t>Can pay the payment.</a:t>
            </a:r>
          </a:p>
          <a:p>
            <a:pPr lvl="1">
              <a:lnSpc>
                <a:spcPct val="150000"/>
              </a:lnSpc>
              <a:buSzPct val="128000"/>
              <a:buFont typeface="Wingdings" panose="05000000000000000000" pitchFamily="2" charset="2"/>
              <a:buChar char="q"/>
              <a:defRPr/>
            </a:pPr>
            <a:r>
              <a:rPr lang="en-GB" sz="2000" dirty="0" smtClean="0">
                <a:latin typeface="Times New Roman"/>
                <a:cs typeface="Times New Roman"/>
              </a:rPr>
              <a:t>Print invoice</a:t>
            </a:r>
            <a:endParaRPr sz="3600" dirty="0"/>
          </a:p>
          <a:p>
            <a:pPr lvl="0">
              <a:defRPr/>
            </a:pPr>
            <a:endParaRPr lang="en-US" sz="2000" dirty="0">
              <a:latin typeface="Times New Roman"/>
              <a:cs typeface="Times New Roman"/>
            </a:endParaRPr>
          </a:p>
        </p:txBody>
      </p:sp>
      <p:sp>
        <p:nvSpPr>
          <p:cNvPr id="2" name="Title 1"/>
          <p:cNvSpPr>
            <a:spLocks noGrp="1"/>
          </p:cNvSpPr>
          <p:nvPr>
            <p:ph type="title"/>
          </p:nvPr>
        </p:nvSpPr>
        <p:spPr bwMode="auto"/>
        <p:txBody>
          <a:bodyPr/>
          <a:lstStyle/>
          <a:p>
            <a:pPr>
              <a:defRPr/>
            </a:pPr>
            <a:r>
              <a:rPr lang="en-US" dirty="0">
                <a:latin typeface="Times New Roman"/>
                <a:cs typeface="Times New Roman"/>
              </a:rPr>
              <a:t>User Requirements(Cont.)</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12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57200" y="1600200"/>
            <a:ext cx="8229600" cy="4853135"/>
          </a:xfrm>
        </p:spPr>
        <p:txBody>
          <a:bodyPr>
            <a:noAutofit/>
          </a:bodyPr>
          <a:lstStyle/>
          <a:p>
            <a:pPr marL="0" indent="0">
              <a:buNone/>
              <a:defRPr/>
            </a:pPr>
            <a:r>
              <a:rPr lang="en-US" sz="2400" dirty="0">
                <a:latin typeface="Times New Roman"/>
                <a:cs typeface="Times New Roman"/>
              </a:rPr>
              <a:t>System requirements for </a:t>
            </a:r>
            <a:r>
              <a:rPr lang="en-US" sz="2400" dirty="0" smtClean="0">
                <a:latin typeface="Times New Roman"/>
                <a:cs typeface="Times New Roman"/>
              </a:rPr>
              <a:t>Admin:</a:t>
            </a:r>
            <a:endParaRPr sz="4400" dirty="0"/>
          </a:p>
          <a:p>
            <a:pPr lvl="1">
              <a:lnSpc>
                <a:spcPct val="150000"/>
              </a:lnSpc>
              <a:buFont typeface="Wingdings" panose="05000000000000000000" pitchFamily="2" charset="2"/>
              <a:buChar char="§"/>
              <a:defRPr/>
            </a:pPr>
            <a:r>
              <a:rPr lang="en-US" sz="2000" dirty="0">
                <a:latin typeface="Times New Roman"/>
                <a:cs typeface="Times New Roman"/>
              </a:rPr>
              <a:t>Admin will have to login in order to get access to dashboard</a:t>
            </a:r>
            <a:endParaRPr sz="4400" dirty="0"/>
          </a:p>
          <a:p>
            <a:pPr lvl="1">
              <a:lnSpc>
                <a:spcPct val="150000"/>
              </a:lnSpc>
              <a:buFont typeface="Wingdings" panose="05000000000000000000" pitchFamily="2" charset="2"/>
              <a:buChar char="§"/>
              <a:defRPr/>
            </a:pPr>
            <a:r>
              <a:rPr lang="en-US" sz="2000" dirty="0" smtClean="0">
                <a:latin typeface="Times New Roman"/>
                <a:cs typeface="Times New Roman"/>
              </a:rPr>
              <a:t>Monitor </a:t>
            </a:r>
            <a:r>
              <a:rPr lang="en-US" sz="2000" dirty="0">
                <a:latin typeface="Times New Roman"/>
                <a:cs typeface="Times New Roman"/>
              </a:rPr>
              <a:t>the </a:t>
            </a:r>
            <a:r>
              <a:rPr lang="en-US" sz="2000" dirty="0" smtClean="0">
                <a:latin typeface="Times New Roman"/>
                <a:cs typeface="Times New Roman"/>
              </a:rPr>
              <a:t>category, user, brand &amp; services.</a:t>
            </a:r>
          </a:p>
          <a:p>
            <a:pPr lvl="1">
              <a:lnSpc>
                <a:spcPct val="150000"/>
              </a:lnSpc>
              <a:buFont typeface="Wingdings" panose="05000000000000000000" pitchFamily="2" charset="2"/>
              <a:buChar char="§"/>
              <a:defRPr/>
            </a:pPr>
            <a:r>
              <a:rPr lang="en-GB" sz="2000" dirty="0" smtClean="0">
                <a:latin typeface="Times New Roman"/>
                <a:cs typeface="Times New Roman"/>
              </a:rPr>
              <a:t>Can print the report based on booking.</a:t>
            </a:r>
            <a:endParaRPr lang="en-US" sz="2000" dirty="0">
              <a:latin typeface="Times New Roman"/>
              <a:cs typeface="Times New Roman"/>
            </a:endParaRPr>
          </a:p>
          <a:p>
            <a:pPr marL="0" indent="0">
              <a:buNone/>
              <a:defRPr/>
            </a:pPr>
            <a:r>
              <a:rPr lang="en-GB" sz="2400" dirty="0" smtClean="0">
                <a:latin typeface="Times New Roman"/>
                <a:cs typeface="Times New Roman"/>
              </a:rPr>
              <a:t>System requirements for Service </a:t>
            </a:r>
            <a:r>
              <a:rPr lang="en-GB" sz="2400" dirty="0" err="1" smtClean="0">
                <a:latin typeface="Times New Roman"/>
                <a:cs typeface="Times New Roman"/>
              </a:rPr>
              <a:t>Center</a:t>
            </a:r>
            <a:r>
              <a:rPr lang="en-GB" sz="2400" dirty="0" smtClean="0">
                <a:latin typeface="Times New Roman"/>
                <a:cs typeface="Times New Roman"/>
              </a:rPr>
              <a:t>:</a:t>
            </a:r>
          </a:p>
          <a:p>
            <a:pPr lvl="1">
              <a:buFont typeface="Wingdings" panose="05000000000000000000" pitchFamily="2" charset="2"/>
              <a:buChar char="§"/>
              <a:defRPr/>
            </a:pPr>
            <a:r>
              <a:rPr lang="en-GB" sz="2000" dirty="0" smtClean="0">
                <a:latin typeface="Times New Roman"/>
                <a:cs typeface="Times New Roman"/>
              </a:rPr>
              <a:t>Service </a:t>
            </a:r>
            <a:r>
              <a:rPr lang="en-GB" sz="2000" dirty="0" err="1" smtClean="0">
                <a:latin typeface="Times New Roman"/>
                <a:cs typeface="Times New Roman"/>
              </a:rPr>
              <a:t>center</a:t>
            </a:r>
            <a:r>
              <a:rPr lang="en-GB" sz="2000" dirty="0" smtClean="0">
                <a:latin typeface="Times New Roman"/>
                <a:cs typeface="Times New Roman"/>
              </a:rPr>
              <a:t> will login &amp; get the access to the system.</a:t>
            </a:r>
          </a:p>
          <a:p>
            <a:pPr lvl="1">
              <a:buFont typeface="Wingdings" panose="05000000000000000000" pitchFamily="2" charset="2"/>
              <a:buChar char="§"/>
              <a:defRPr/>
            </a:pPr>
            <a:r>
              <a:rPr lang="en-GB" sz="2000" dirty="0" smtClean="0">
                <a:latin typeface="Times New Roman"/>
                <a:cs typeface="Times New Roman"/>
              </a:rPr>
              <a:t>Create all the services, brand &amp; category.</a:t>
            </a:r>
          </a:p>
          <a:p>
            <a:pPr lvl="1">
              <a:buFont typeface="Wingdings" panose="05000000000000000000" pitchFamily="2" charset="2"/>
              <a:buChar char="§"/>
              <a:defRPr/>
            </a:pPr>
            <a:r>
              <a:rPr lang="en-GB" sz="2000" dirty="0" smtClean="0">
                <a:latin typeface="Times New Roman"/>
                <a:cs typeface="Times New Roman"/>
              </a:rPr>
              <a:t>Manage the booking &amp; take action.</a:t>
            </a:r>
          </a:p>
          <a:p>
            <a:pPr lvl="1">
              <a:buFont typeface="Wingdings" panose="05000000000000000000" pitchFamily="2" charset="2"/>
              <a:buChar char="§"/>
              <a:defRPr/>
            </a:pPr>
            <a:r>
              <a:rPr lang="en-GB" sz="2000" dirty="0" smtClean="0">
                <a:latin typeface="Times New Roman"/>
                <a:cs typeface="Times New Roman"/>
              </a:rPr>
              <a:t>Print the report.</a:t>
            </a:r>
          </a:p>
          <a:p>
            <a:pPr marL="57150" indent="0">
              <a:buNone/>
              <a:defRPr/>
            </a:pPr>
            <a:r>
              <a:rPr lang="en-GB" sz="2400" dirty="0" smtClean="0">
                <a:latin typeface="Times New Roman"/>
                <a:cs typeface="Times New Roman"/>
              </a:rPr>
              <a:t>System requirements for Customer:</a:t>
            </a:r>
          </a:p>
          <a:p>
            <a:pPr marL="800100" lvl="1">
              <a:buFont typeface="Wingdings" panose="05000000000000000000" pitchFamily="2" charset="2"/>
              <a:buChar char="§"/>
              <a:defRPr/>
            </a:pPr>
            <a:r>
              <a:rPr lang="en-GB" sz="2000" dirty="0" smtClean="0">
                <a:latin typeface="Times New Roman"/>
                <a:cs typeface="Times New Roman"/>
              </a:rPr>
              <a:t>Customer create a account &amp; get the access to the system</a:t>
            </a:r>
          </a:p>
          <a:p>
            <a:pPr marL="800100" lvl="1">
              <a:buFont typeface="Wingdings" panose="05000000000000000000" pitchFamily="2" charset="2"/>
              <a:buChar char="§"/>
              <a:defRPr/>
            </a:pPr>
            <a:r>
              <a:rPr lang="en-GB" sz="2000" dirty="0" smtClean="0">
                <a:latin typeface="Times New Roman"/>
                <a:cs typeface="Times New Roman"/>
              </a:rPr>
              <a:t>Can view all the brands, services &amp; all the categories.</a:t>
            </a:r>
          </a:p>
          <a:p>
            <a:pPr marL="800100" lvl="1">
              <a:buFont typeface="Wingdings" panose="05000000000000000000" pitchFamily="2" charset="2"/>
              <a:buChar char="§"/>
              <a:defRPr/>
            </a:pPr>
            <a:r>
              <a:rPr lang="en-GB" sz="2000" dirty="0" smtClean="0">
                <a:latin typeface="Times New Roman"/>
                <a:cs typeface="Times New Roman"/>
              </a:rPr>
              <a:t>Can booking the service &amp; pay the money.</a:t>
            </a:r>
          </a:p>
          <a:p>
            <a:pPr marL="57150" indent="0">
              <a:buNone/>
              <a:defRPr/>
            </a:pPr>
            <a:endParaRPr lang="en-GB" sz="2400" dirty="0" smtClean="0">
              <a:latin typeface="Times New Roman"/>
              <a:cs typeface="Times New Roman"/>
            </a:endParaRPr>
          </a:p>
        </p:txBody>
      </p:sp>
      <p:sp>
        <p:nvSpPr>
          <p:cNvPr id="2" name="Title 1"/>
          <p:cNvSpPr>
            <a:spLocks noGrp="1"/>
          </p:cNvSpPr>
          <p:nvPr>
            <p:ph type="title"/>
          </p:nvPr>
        </p:nvSpPr>
        <p:spPr bwMode="auto"/>
        <p:txBody>
          <a:bodyPr/>
          <a:lstStyle/>
          <a:p>
            <a:pPr>
              <a:defRPr/>
            </a:pPr>
            <a:r>
              <a:rPr lang="en-US" dirty="0">
                <a:latin typeface="Times New Roman"/>
                <a:cs typeface="Times New Roman"/>
              </a:rPr>
              <a:t>System Requirements</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13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Autofit/>
          </a:bodyPr>
          <a:lstStyle/>
          <a:p>
            <a:pPr marL="480060" indent="-457200" algn="just">
              <a:lnSpc>
                <a:spcPct val="170000"/>
              </a:lnSpc>
              <a:buSzPct val="100000"/>
              <a:defRPr/>
            </a:pPr>
            <a:r>
              <a:rPr lang="en-US" sz="1800" dirty="0" smtClean="0">
                <a:latin typeface="Times New Roman"/>
                <a:cs typeface="Times New Roman"/>
              </a:rPr>
              <a:t>Admin monitor the whole system.</a:t>
            </a:r>
            <a:endParaRPr dirty="0"/>
          </a:p>
          <a:p>
            <a:pPr marL="480060" indent="-457200" algn="just">
              <a:lnSpc>
                <a:spcPct val="170000"/>
              </a:lnSpc>
              <a:buSzPct val="100000"/>
              <a:defRPr/>
            </a:pPr>
            <a:r>
              <a:rPr lang="en-US" sz="1800" dirty="0">
                <a:latin typeface="Times New Roman"/>
                <a:cs typeface="Times New Roman"/>
              </a:rPr>
              <a:t>Admin dashboard show calculate data from the database</a:t>
            </a:r>
            <a:endParaRPr dirty="0"/>
          </a:p>
          <a:p>
            <a:pPr marL="480060" indent="-457200" algn="just">
              <a:lnSpc>
                <a:spcPct val="170000"/>
              </a:lnSpc>
              <a:buSzPct val="100000"/>
              <a:defRPr/>
            </a:pPr>
            <a:r>
              <a:rPr lang="en-GB" sz="1800" dirty="0" smtClean="0">
                <a:latin typeface="Times New Roman"/>
                <a:cs typeface="Times New Roman"/>
              </a:rPr>
              <a:t>Service </a:t>
            </a:r>
            <a:r>
              <a:rPr lang="en-GB" sz="1800" dirty="0" err="1" smtClean="0">
                <a:latin typeface="Times New Roman"/>
                <a:cs typeface="Times New Roman"/>
              </a:rPr>
              <a:t>center</a:t>
            </a:r>
            <a:r>
              <a:rPr lang="en-GB" sz="1800" dirty="0" smtClean="0">
                <a:latin typeface="Times New Roman"/>
                <a:cs typeface="Times New Roman"/>
              </a:rPr>
              <a:t> can insert, delete, edit service/brand/categories  and take any action in booking.</a:t>
            </a:r>
            <a:endParaRPr dirty="0"/>
          </a:p>
          <a:p>
            <a:pPr marL="480060" indent="-457200" algn="just">
              <a:lnSpc>
                <a:spcPct val="170000"/>
              </a:lnSpc>
              <a:buSzPct val="100000"/>
              <a:defRPr/>
            </a:pPr>
            <a:r>
              <a:rPr lang="en-US" sz="1800" dirty="0">
                <a:latin typeface="Times New Roman"/>
                <a:cs typeface="Times New Roman"/>
              </a:rPr>
              <a:t>Customer </a:t>
            </a:r>
            <a:r>
              <a:rPr lang="en-US" sz="1800" dirty="0" smtClean="0">
                <a:latin typeface="Times New Roman"/>
                <a:cs typeface="Times New Roman"/>
              </a:rPr>
              <a:t>and unauthorized visitor can view the all service.</a:t>
            </a:r>
            <a:endParaRPr dirty="0"/>
          </a:p>
          <a:p>
            <a:pPr marL="480060" indent="-457200" algn="just">
              <a:lnSpc>
                <a:spcPct val="170000"/>
              </a:lnSpc>
              <a:buSzPct val="100000"/>
              <a:defRPr/>
            </a:pPr>
            <a:r>
              <a:rPr lang="en-US" sz="1800" dirty="0" smtClean="0">
                <a:latin typeface="Times New Roman"/>
                <a:cs typeface="Times New Roman"/>
              </a:rPr>
              <a:t>Only customer is payment for the service.</a:t>
            </a:r>
            <a:endParaRPr dirty="0"/>
          </a:p>
        </p:txBody>
      </p:sp>
      <p:sp>
        <p:nvSpPr>
          <p:cNvPr id="2" name="Title 1"/>
          <p:cNvSpPr>
            <a:spLocks noGrp="1"/>
          </p:cNvSpPr>
          <p:nvPr>
            <p:ph type="title"/>
          </p:nvPr>
        </p:nvSpPr>
        <p:spPr bwMode="auto"/>
        <p:txBody>
          <a:bodyPr>
            <a:normAutofit/>
          </a:bodyPr>
          <a:lstStyle/>
          <a:p>
            <a:pPr>
              <a:defRPr/>
            </a:pPr>
            <a:r>
              <a:rPr lang="en-US">
                <a:latin typeface="Times New Roman"/>
                <a:cs typeface="Times New Roman"/>
              </a:rPr>
              <a:t>Functional Requirements</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14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lvl="0">
              <a:defRPr/>
            </a:pPr>
            <a:r>
              <a:rPr lang="en-US" sz="2000" dirty="0">
                <a:latin typeface="Times New Roman"/>
                <a:cs typeface="Times New Roman"/>
              </a:rPr>
              <a:t>Separate login panel for </a:t>
            </a:r>
            <a:r>
              <a:rPr lang="en-US" sz="2000" dirty="0" smtClean="0">
                <a:latin typeface="Times New Roman"/>
                <a:cs typeface="Times New Roman"/>
              </a:rPr>
              <a:t>admin</a:t>
            </a:r>
          </a:p>
          <a:p>
            <a:pPr lvl="0">
              <a:defRPr/>
            </a:pPr>
            <a:r>
              <a:rPr lang="en-US" sz="2000" dirty="0" smtClean="0">
                <a:latin typeface="Times New Roman"/>
                <a:cs typeface="Times New Roman"/>
              </a:rPr>
              <a:t>Same login panel for service center </a:t>
            </a:r>
            <a:r>
              <a:rPr lang="en-US" sz="2000" dirty="0">
                <a:latin typeface="Times New Roman"/>
                <a:cs typeface="Times New Roman"/>
              </a:rPr>
              <a:t>&amp; customer</a:t>
            </a:r>
            <a:endParaRPr dirty="0"/>
          </a:p>
          <a:p>
            <a:pPr lvl="0">
              <a:defRPr/>
            </a:pPr>
            <a:r>
              <a:rPr lang="en-US" sz="2000" dirty="0">
                <a:latin typeface="Times New Roman"/>
                <a:cs typeface="Times New Roman"/>
              </a:rPr>
              <a:t>System will </a:t>
            </a:r>
            <a:r>
              <a:rPr lang="en-US" sz="2000" dirty="0" smtClean="0">
                <a:latin typeface="Times New Roman"/>
                <a:cs typeface="Times New Roman"/>
              </a:rPr>
              <a:t>need email </a:t>
            </a:r>
            <a:r>
              <a:rPr lang="en-US" sz="2000" dirty="0">
                <a:latin typeface="Times New Roman"/>
                <a:cs typeface="Times New Roman"/>
              </a:rPr>
              <a:t>and password information from admin</a:t>
            </a:r>
            <a:endParaRPr dirty="0"/>
          </a:p>
          <a:p>
            <a:pPr lvl="0">
              <a:defRPr/>
            </a:pPr>
            <a:r>
              <a:rPr lang="en-US" sz="2000" dirty="0">
                <a:latin typeface="Times New Roman"/>
                <a:cs typeface="Times New Roman"/>
              </a:rPr>
              <a:t>Password will be encrypted</a:t>
            </a:r>
            <a:endParaRPr dirty="0"/>
          </a:p>
          <a:p>
            <a:pPr lvl="0">
              <a:defRPr/>
            </a:pPr>
            <a:r>
              <a:rPr lang="en-US" sz="2000" dirty="0">
                <a:latin typeface="Times New Roman"/>
                <a:cs typeface="Times New Roman"/>
              </a:rPr>
              <a:t>System will have secure login</a:t>
            </a:r>
            <a:endParaRPr dirty="0"/>
          </a:p>
          <a:p>
            <a:pPr lvl="0">
              <a:defRPr/>
            </a:pPr>
            <a:r>
              <a:rPr lang="en-US" sz="2000" dirty="0">
                <a:latin typeface="Times New Roman"/>
                <a:cs typeface="Times New Roman"/>
              </a:rPr>
              <a:t>Admin cannot change user profile information</a:t>
            </a:r>
            <a:endParaRPr dirty="0"/>
          </a:p>
          <a:p>
            <a:pPr lvl="0">
              <a:defRPr/>
            </a:pPr>
            <a:r>
              <a:rPr lang="en-US" sz="2000" dirty="0">
                <a:latin typeface="Times New Roman"/>
                <a:cs typeface="Times New Roman"/>
              </a:rPr>
              <a:t>User cannot create more than one account using one email</a:t>
            </a:r>
            <a:endParaRPr dirty="0"/>
          </a:p>
          <a:p>
            <a:pPr lvl="0">
              <a:defRPr/>
            </a:pPr>
            <a:r>
              <a:rPr lang="en-US" sz="2000" dirty="0">
                <a:latin typeface="Times New Roman"/>
                <a:cs typeface="Times New Roman"/>
              </a:rPr>
              <a:t>User cannot access their account without validating their email and password</a:t>
            </a:r>
            <a:endParaRPr dirty="0"/>
          </a:p>
          <a:p>
            <a:pPr lvl="0">
              <a:defRPr/>
            </a:pPr>
            <a:r>
              <a:rPr lang="en-US" sz="2000" dirty="0">
                <a:latin typeface="Times New Roman"/>
                <a:cs typeface="Times New Roman"/>
              </a:rPr>
              <a:t>User cannot see or edit their profile without login</a:t>
            </a:r>
            <a:endParaRPr dirty="0"/>
          </a:p>
          <a:p>
            <a:pPr>
              <a:defRPr/>
            </a:pPr>
            <a:r>
              <a:rPr lang="en-US" sz="2000" dirty="0">
                <a:latin typeface="Times New Roman"/>
                <a:cs typeface="Times New Roman"/>
              </a:rPr>
              <a:t>Only registered user can </a:t>
            </a:r>
            <a:r>
              <a:rPr lang="en-US" sz="2000" dirty="0" smtClean="0">
                <a:latin typeface="Times New Roman"/>
                <a:cs typeface="Times New Roman"/>
              </a:rPr>
              <a:t>booking for service</a:t>
            </a:r>
            <a:endParaRPr dirty="0"/>
          </a:p>
        </p:txBody>
      </p:sp>
      <p:sp>
        <p:nvSpPr>
          <p:cNvPr id="2" name="Title 1"/>
          <p:cNvSpPr>
            <a:spLocks noGrp="1"/>
          </p:cNvSpPr>
          <p:nvPr>
            <p:ph type="title"/>
          </p:nvPr>
        </p:nvSpPr>
        <p:spPr bwMode="auto"/>
        <p:txBody>
          <a:bodyPr>
            <a:normAutofit/>
          </a:bodyPr>
          <a:lstStyle/>
          <a:p>
            <a:pPr>
              <a:defRPr/>
            </a:pPr>
            <a:r>
              <a:rPr lang="en-US" dirty="0">
                <a:latin typeface="Times New Roman"/>
                <a:cs typeface="Times New Roman"/>
              </a:rPr>
              <a:t>Non-Functional Requirements</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15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dirty="0">
                <a:latin typeface="Times New Roman"/>
                <a:cs typeface="Times New Roman"/>
              </a:rPr>
              <a:t>Use Case Diagram</a:t>
            </a:r>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16</a:t>
            </a:fld>
            <a:endParaRPr lang="en-US"/>
          </a:p>
        </p:txBody>
      </p:sp>
      <p:sp>
        <p:nvSpPr>
          <p:cNvPr id="6" name="TextBox 5"/>
          <p:cNvSpPr txBox="1"/>
          <p:nvPr/>
        </p:nvSpPr>
        <p:spPr>
          <a:xfrm>
            <a:off x="3419872" y="6046466"/>
            <a:ext cx="2952328"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Use case diagram</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973810" y="1530653"/>
            <a:ext cx="4029689" cy="4561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5" name="Group 24"/>
          <p:cNvGrpSpPr/>
          <p:nvPr/>
        </p:nvGrpSpPr>
        <p:grpSpPr>
          <a:xfrm>
            <a:off x="1423407" y="2017241"/>
            <a:ext cx="530362" cy="1058856"/>
            <a:chOff x="729270" y="2418605"/>
            <a:chExt cx="530362" cy="1058856"/>
          </a:xfrm>
        </p:grpSpPr>
        <p:sp>
          <p:nvSpPr>
            <p:cNvPr id="5" name="Oval 4"/>
            <p:cNvSpPr/>
            <p:nvPr/>
          </p:nvSpPr>
          <p:spPr>
            <a:xfrm>
              <a:off x="729270" y="2418605"/>
              <a:ext cx="504056" cy="4320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4" name="Group 23"/>
            <p:cNvGrpSpPr/>
            <p:nvPr/>
          </p:nvGrpSpPr>
          <p:grpSpPr>
            <a:xfrm>
              <a:off x="755576" y="2852936"/>
              <a:ext cx="504056" cy="624525"/>
              <a:chOff x="755576" y="2852936"/>
              <a:chExt cx="504056" cy="624525"/>
            </a:xfrm>
          </p:grpSpPr>
          <p:cxnSp>
            <p:nvCxnSpPr>
              <p:cNvPr id="13" name="Straight Connector 12"/>
              <p:cNvCxnSpPr/>
              <p:nvPr/>
            </p:nvCxnSpPr>
            <p:spPr>
              <a:xfrm rot="-480000" flipH="1">
                <a:off x="971600" y="2852936"/>
                <a:ext cx="72008" cy="4896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55576" y="2924944"/>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996730" y="3337641"/>
                <a:ext cx="190894" cy="13982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827584" y="3339332"/>
                <a:ext cx="185286" cy="13812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6" name="Group 25"/>
          <p:cNvGrpSpPr/>
          <p:nvPr/>
        </p:nvGrpSpPr>
        <p:grpSpPr>
          <a:xfrm>
            <a:off x="1521721" y="4234371"/>
            <a:ext cx="518316" cy="1058511"/>
            <a:chOff x="741316" y="2418950"/>
            <a:chExt cx="518316" cy="1058511"/>
          </a:xfrm>
        </p:grpSpPr>
        <p:sp>
          <p:nvSpPr>
            <p:cNvPr id="27" name="Oval 26"/>
            <p:cNvSpPr/>
            <p:nvPr/>
          </p:nvSpPr>
          <p:spPr>
            <a:xfrm>
              <a:off x="741316" y="2418950"/>
              <a:ext cx="504056" cy="4320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8" name="Group 27"/>
            <p:cNvGrpSpPr/>
            <p:nvPr/>
          </p:nvGrpSpPr>
          <p:grpSpPr>
            <a:xfrm>
              <a:off x="755576" y="2852936"/>
              <a:ext cx="504056" cy="624525"/>
              <a:chOff x="755576" y="2852936"/>
              <a:chExt cx="504056" cy="624525"/>
            </a:xfrm>
          </p:grpSpPr>
          <p:cxnSp>
            <p:nvCxnSpPr>
              <p:cNvPr id="29" name="Straight Connector 28"/>
              <p:cNvCxnSpPr/>
              <p:nvPr/>
            </p:nvCxnSpPr>
            <p:spPr>
              <a:xfrm rot="-480000" flipH="1">
                <a:off x="971600" y="2852936"/>
                <a:ext cx="72008" cy="4896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55576" y="2924944"/>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996730" y="3337641"/>
                <a:ext cx="190894" cy="1398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827584" y="3339332"/>
                <a:ext cx="185286" cy="13812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33" name="Group 32"/>
          <p:cNvGrpSpPr/>
          <p:nvPr/>
        </p:nvGrpSpPr>
        <p:grpSpPr>
          <a:xfrm>
            <a:off x="7335211" y="3284580"/>
            <a:ext cx="528081" cy="1074187"/>
            <a:chOff x="731551" y="2403274"/>
            <a:chExt cx="528081" cy="1074187"/>
          </a:xfrm>
        </p:grpSpPr>
        <p:sp>
          <p:nvSpPr>
            <p:cNvPr id="34" name="Oval 33"/>
            <p:cNvSpPr/>
            <p:nvPr/>
          </p:nvSpPr>
          <p:spPr>
            <a:xfrm>
              <a:off x="731551" y="2403274"/>
              <a:ext cx="504056" cy="4320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p:cNvGrpSpPr/>
            <p:nvPr/>
          </p:nvGrpSpPr>
          <p:grpSpPr>
            <a:xfrm>
              <a:off x="755576" y="2852936"/>
              <a:ext cx="504056" cy="624525"/>
              <a:chOff x="755576" y="2852936"/>
              <a:chExt cx="504056" cy="624525"/>
            </a:xfrm>
          </p:grpSpPr>
          <p:cxnSp>
            <p:nvCxnSpPr>
              <p:cNvPr id="36" name="Straight Connector 35"/>
              <p:cNvCxnSpPr/>
              <p:nvPr/>
            </p:nvCxnSpPr>
            <p:spPr>
              <a:xfrm rot="-480000" flipH="1">
                <a:off x="971600" y="2852936"/>
                <a:ext cx="72008" cy="4896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55576" y="2924944"/>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996730" y="3337641"/>
                <a:ext cx="190894" cy="13982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827584" y="3339332"/>
                <a:ext cx="185286" cy="138129"/>
              </a:xfrm>
              <a:prstGeom prst="line">
                <a:avLst/>
              </a:prstGeom>
            </p:spPr>
            <p:style>
              <a:lnRef idx="1">
                <a:schemeClr val="dk1"/>
              </a:lnRef>
              <a:fillRef idx="0">
                <a:schemeClr val="dk1"/>
              </a:fillRef>
              <a:effectRef idx="0">
                <a:schemeClr val="dk1"/>
              </a:effectRef>
              <a:fontRef idx="minor">
                <a:schemeClr val="tx1"/>
              </a:fontRef>
            </p:style>
          </p:cxnSp>
        </p:grpSp>
      </p:grpSp>
      <p:sp>
        <p:nvSpPr>
          <p:cNvPr id="40" name="Oval 39"/>
          <p:cNvSpPr/>
          <p:nvPr/>
        </p:nvSpPr>
        <p:spPr>
          <a:xfrm>
            <a:off x="3809153" y="1670747"/>
            <a:ext cx="1656184" cy="373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3809153" y="2173770"/>
            <a:ext cx="1656184" cy="3973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3813078" y="2686169"/>
            <a:ext cx="1656184" cy="4302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3813078" y="3215234"/>
            <a:ext cx="1656184" cy="4352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3813078" y="3781055"/>
            <a:ext cx="1656184" cy="413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3809153" y="4298683"/>
            <a:ext cx="1656184" cy="414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3809153" y="4842431"/>
            <a:ext cx="1656184" cy="414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TextBox 46"/>
          <p:cNvSpPr txBox="1"/>
          <p:nvPr/>
        </p:nvSpPr>
        <p:spPr>
          <a:xfrm>
            <a:off x="4283968" y="1676564"/>
            <a:ext cx="864096"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Login</a:t>
            </a:r>
            <a:endParaRPr lang="en-US" sz="14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4054069" y="2232126"/>
            <a:ext cx="1582172"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Manage User</a:t>
            </a:r>
            <a:endParaRPr lang="en-US" sz="14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3965874" y="2736700"/>
            <a:ext cx="1893261"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Manage Service</a:t>
            </a:r>
            <a:endParaRPr lang="en-US" sz="14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3942487" y="3263262"/>
            <a:ext cx="1893261"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Manage categories</a:t>
            </a:r>
            <a:endParaRPr lang="en-US" sz="14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4021020" y="3781055"/>
            <a:ext cx="1893261"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Manage brand</a:t>
            </a:r>
            <a:endParaRPr lang="en-US" sz="14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4246349" y="4870773"/>
            <a:ext cx="1045731"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Payment</a:t>
            </a:r>
            <a:endParaRPr lang="en-US" sz="1400" dirty="0">
              <a:latin typeface="Times New Roman" panose="02020603050405020304" pitchFamily="18" charset="0"/>
              <a:cs typeface="Times New Roman" panose="02020603050405020304" pitchFamily="18" charset="0"/>
            </a:endParaRPr>
          </a:p>
        </p:txBody>
      </p:sp>
      <p:sp>
        <p:nvSpPr>
          <p:cNvPr id="53" name="Oval 52"/>
          <p:cNvSpPr/>
          <p:nvPr/>
        </p:nvSpPr>
        <p:spPr>
          <a:xfrm>
            <a:off x="3809153" y="5417262"/>
            <a:ext cx="1656184" cy="414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3961949" y="4352220"/>
            <a:ext cx="1893261"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Manage booking</a:t>
            </a:r>
            <a:endParaRPr lang="en-US" sz="14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4005912" y="5459697"/>
            <a:ext cx="1459426" cy="307777"/>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Generate report</a:t>
            </a:r>
            <a:endParaRPr lang="en-US" sz="14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1256794" y="3075942"/>
            <a:ext cx="936104"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Admin</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1043608" y="5348985"/>
            <a:ext cx="1498642"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Service </a:t>
            </a:r>
            <a:r>
              <a:rPr lang="en-GB" dirty="0" err="1" smtClean="0">
                <a:latin typeface="Times New Roman" panose="02020603050405020304" pitchFamily="18" charset="0"/>
                <a:cs typeface="Times New Roman" panose="02020603050405020304" pitchFamily="18" charset="0"/>
              </a:rPr>
              <a:t>center</a:t>
            </a:r>
            <a:endParaRPr lang="en-US"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7127806" y="4295695"/>
            <a:ext cx="1104441"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Customer</a:t>
            </a:r>
            <a:endParaRPr lang="en-US" dirty="0">
              <a:latin typeface="Times New Roman" panose="02020603050405020304" pitchFamily="18" charset="0"/>
              <a:cs typeface="Times New Roman" panose="02020603050405020304" pitchFamily="18" charset="0"/>
            </a:endParaRPr>
          </a:p>
        </p:txBody>
      </p:sp>
      <p:cxnSp>
        <p:nvCxnSpPr>
          <p:cNvPr id="60" name="Straight Arrow Connector 59"/>
          <p:cNvCxnSpPr>
            <a:endCxn id="40" idx="2"/>
          </p:cNvCxnSpPr>
          <p:nvPr/>
        </p:nvCxnSpPr>
        <p:spPr>
          <a:xfrm flipV="1">
            <a:off x="1690867" y="1857302"/>
            <a:ext cx="2118286" cy="87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endCxn id="41" idx="2"/>
          </p:cNvCxnSpPr>
          <p:nvPr/>
        </p:nvCxnSpPr>
        <p:spPr>
          <a:xfrm flipV="1">
            <a:off x="1705894" y="2372440"/>
            <a:ext cx="2103259" cy="358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endCxn id="42" idx="2"/>
          </p:cNvCxnSpPr>
          <p:nvPr/>
        </p:nvCxnSpPr>
        <p:spPr>
          <a:xfrm>
            <a:off x="1700632" y="2736700"/>
            <a:ext cx="2112446" cy="164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endCxn id="43" idx="2"/>
          </p:cNvCxnSpPr>
          <p:nvPr/>
        </p:nvCxnSpPr>
        <p:spPr>
          <a:xfrm>
            <a:off x="1700632" y="2737895"/>
            <a:ext cx="2112446" cy="69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endCxn id="44" idx="2"/>
          </p:cNvCxnSpPr>
          <p:nvPr/>
        </p:nvCxnSpPr>
        <p:spPr>
          <a:xfrm>
            <a:off x="1690867" y="2731088"/>
            <a:ext cx="2122211" cy="1256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1698453" y="2724292"/>
            <a:ext cx="2113280" cy="284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V="1">
            <a:off x="1788009" y="2973956"/>
            <a:ext cx="2057431" cy="198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V="1">
            <a:off x="1792929" y="3476191"/>
            <a:ext cx="2038229" cy="1475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flipV="1">
            <a:off x="1784668" y="4087333"/>
            <a:ext cx="2090059" cy="872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1792275" y="4545242"/>
            <a:ext cx="2055870" cy="41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a:off x="1800861" y="4945411"/>
            <a:ext cx="2009191" cy="137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a:off x="1784668" y="4952122"/>
            <a:ext cx="2031970" cy="672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flipH="1" flipV="1">
            <a:off x="5345995" y="1954109"/>
            <a:ext cx="2263130" cy="2040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H="1" flipV="1">
            <a:off x="5465338" y="2931828"/>
            <a:ext cx="2143786" cy="106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flipH="1" flipV="1">
            <a:off x="5454093" y="3434873"/>
            <a:ext cx="2155031" cy="547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flipH="1">
            <a:off x="5462503" y="3981653"/>
            <a:ext cx="2146621" cy="2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flipH="1">
            <a:off x="5462504" y="3985640"/>
            <a:ext cx="2154026" cy="517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H="1">
            <a:off x="5469262" y="3982605"/>
            <a:ext cx="2139862" cy="1052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Oval 103"/>
          <p:cNvSpPr/>
          <p:nvPr/>
        </p:nvSpPr>
        <p:spPr>
          <a:xfrm>
            <a:off x="6249784" y="1640829"/>
            <a:ext cx="720080" cy="1865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TextBox 104"/>
          <p:cNvSpPr txBox="1"/>
          <p:nvPr/>
        </p:nvSpPr>
        <p:spPr>
          <a:xfrm>
            <a:off x="6269320" y="1623281"/>
            <a:ext cx="915541" cy="230832"/>
          </a:xfrm>
          <a:prstGeom prst="rect">
            <a:avLst/>
          </a:prstGeom>
          <a:noFill/>
        </p:spPr>
        <p:txBody>
          <a:bodyPr wrap="square" rtlCol="0">
            <a:spAutoFit/>
          </a:bodyPr>
          <a:lstStyle/>
          <a:p>
            <a:r>
              <a:rPr lang="en-GB" sz="900" dirty="0" smtClean="0">
                <a:latin typeface="Times New Roman" panose="02020603050405020304" pitchFamily="18" charset="0"/>
                <a:cs typeface="Times New Roman" panose="02020603050405020304" pitchFamily="18" charset="0"/>
              </a:rPr>
              <a:t>Registration</a:t>
            </a:r>
            <a:endParaRPr lang="en-US" sz="900" dirty="0">
              <a:latin typeface="Times New Roman" panose="02020603050405020304" pitchFamily="18" charset="0"/>
              <a:cs typeface="Times New Roman" panose="02020603050405020304" pitchFamily="18" charset="0"/>
            </a:endParaRPr>
          </a:p>
        </p:txBody>
      </p:sp>
      <p:cxnSp>
        <p:nvCxnSpPr>
          <p:cNvPr id="109" name="Straight Arrow Connector 108"/>
          <p:cNvCxnSpPr>
            <a:stCxn id="40" idx="6"/>
            <a:endCxn id="104" idx="2"/>
          </p:cNvCxnSpPr>
          <p:nvPr/>
        </p:nvCxnSpPr>
        <p:spPr>
          <a:xfrm flipV="1">
            <a:off x="5465337" y="1734107"/>
            <a:ext cx="784447" cy="123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Box 109"/>
          <p:cNvSpPr txBox="1"/>
          <p:nvPr/>
        </p:nvSpPr>
        <p:spPr>
          <a:xfrm rot="21157754">
            <a:off x="5442309" y="1592533"/>
            <a:ext cx="979550" cy="230832"/>
          </a:xfrm>
          <a:prstGeom prst="rect">
            <a:avLst/>
          </a:prstGeom>
          <a:noFill/>
        </p:spPr>
        <p:txBody>
          <a:bodyPr wrap="square" rtlCol="0">
            <a:spAutoFit/>
          </a:bodyPr>
          <a:lstStyle/>
          <a:p>
            <a:r>
              <a:rPr lang="en-GB" sz="900" dirty="0" smtClean="0">
                <a:latin typeface="Times New Roman" panose="02020603050405020304" pitchFamily="18" charset="0"/>
                <a:cs typeface="Times New Roman" panose="02020603050405020304" pitchFamily="18" charset="0"/>
              </a:rPr>
              <a:t>&lt;&lt;include&gt;&gt;</a:t>
            </a:r>
            <a:endParaRPr lang="en-US" sz="900" dirty="0">
              <a:latin typeface="Times New Roman" panose="02020603050405020304" pitchFamily="18" charset="0"/>
              <a:cs typeface="Times New Roman" panose="02020603050405020304" pitchFamily="18" charset="0"/>
            </a:endParaRPr>
          </a:p>
        </p:txBody>
      </p:sp>
      <p:sp>
        <p:nvSpPr>
          <p:cNvPr id="113" name="Oval 112"/>
          <p:cNvSpPr/>
          <p:nvPr/>
        </p:nvSpPr>
        <p:spPr>
          <a:xfrm>
            <a:off x="6313913" y="1888176"/>
            <a:ext cx="640725" cy="1976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TextBox 113"/>
          <p:cNvSpPr txBox="1"/>
          <p:nvPr/>
        </p:nvSpPr>
        <p:spPr>
          <a:xfrm>
            <a:off x="6368316" y="1866046"/>
            <a:ext cx="915541" cy="230832"/>
          </a:xfrm>
          <a:prstGeom prst="rect">
            <a:avLst/>
          </a:prstGeom>
          <a:noFill/>
        </p:spPr>
        <p:txBody>
          <a:bodyPr wrap="square" rtlCol="0">
            <a:spAutoFit/>
          </a:bodyPr>
          <a:lstStyle/>
          <a:p>
            <a:r>
              <a:rPr lang="en-GB" sz="900" dirty="0" smtClean="0">
                <a:latin typeface="Times New Roman" panose="02020603050405020304" pitchFamily="18" charset="0"/>
                <a:cs typeface="Times New Roman" panose="02020603050405020304" pitchFamily="18" charset="0"/>
              </a:rPr>
              <a:t>Logout</a:t>
            </a:r>
            <a:endParaRPr lang="en-US" sz="900" dirty="0">
              <a:latin typeface="Times New Roman" panose="02020603050405020304" pitchFamily="18" charset="0"/>
              <a:cs typeface="Times New Roman" panose="02020603050405020304" pitchFamily="18" charset="0"/>
            </a:endParaRPr>
          </a:p>
        </p:txBody>
      </p:sp>
      <p:cxnSp>
        <p:nvCxnSpPr>
          <p:cNvPr id="116" name="Straight Arrow Connector 115"/>
          <p:cNvCxnSpPr>
            <a:stCxn id="113" idx="2"/>
          </p:cNvCxnSpPr>
          <p:nvPr/>
        </p:nvCxnSpPr>
        <p:spPr>
          <a:xfrm flipH="1" flipV="1">
            <a:off x="5405409" y="1933273"/>
            <a:ext cx="908504" cy="53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TextBox 120"/>
          <p:cNvSpPr txBox="1"/>
          <p:nvPr/>
        </p:nvSpPr>
        <p:spPr>
          <a:xfrm rot="265993">
            <a:off x="5486081" y="1935419"/>
            <a:ext cx="979550" cy="230832"/>
          </a:xfrm>
          <a:prstGeom prst="rect">
            <a:avLst/>
          </a:prstGeom>
          <a:noFill/>
        </p:spPr>
        <p:txBody>
          <a:bodyPr wrap="square" rtlCol="0">
            <a:spAutoFit/>
          </a:bodyPr>
          <a:lstStyle/>
          <a:p>
            <a:r>
              <a:rPr lang="en-GB" sz="900" dirty="0" smtClean="0">
                <a:latin typeface="Times New Roman" panose="02020603050405020304" pitchFamily="18" charset="0"/>
                <a:cs typeface="Times New Roman" panose="02020603050405020304" pitchFamily="18" charset="0"/>
              </a:rPr>
              <a:t>&lt;&lt;extends&gt;&gt;</a:t>
            </a:r>
            <a:endParaRPr lang="en-US" sz="9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5400">
                <a:latin typeface="Times New Roman"/>
                <a:cs typeface="Times New Roman"/>
              </a:rPr>
              <a:t>Activity Diagram for Admin</a:t>
            </a:r>
          </a:p>
        </p:txBody>
      </p:sp>
      <p:sp>
        <p:nvSpPr>
          <p:cNvPr id="7" name="Title 1"/>
          <p:cNvSpPr txBox="1"/>
          <p:nvPr/>
        </p:nvSpPr>
        <p:spPr bwMode="auto">
          <a:xfrm>
            <a:off x="381000" y="304800"/>
            <a:ext cx="8229600" cy="1143000"/>
          </a:xfrm>
          <a:prstGeom prst="rect">
            <a:avLst/>
          </a:prstGeom>
        </p:spPr>
        <p:txBody>
          <a:bodyPr vert="horz" lIns="91440" tIns="45720" rIns="91440" bIns="45720" rtlCol="0" anchor="ctr">
            <a:normAutofit/>
          </a:bodyPr>
          <a:lstStyle>
            <a:lvl1pPr algn="ctr" defTabSz="914400">
              <a:spcBef>
                <a:spcPts val="0"/>
              </a:spcBef>
              <a:buNone/>
              <a:defRPr sz="4400">
                <a:solidFill>
                  <a:schemeClr val="tx1"/>
                </a:solidFill>
                <a:latin typeface="+mj-lt"/>
                <a:ea typeface="+mj-ea"/>
                <a:cs typeface="+mj-cs"/>
              </a:defRPr>
            </a:lvl1pPr>
          </a:lstStyle>
          <a:p>
            <a:pPr>
              <a:defRPr/>
            </a:pPr>
            <a:endParaRPr lang="en-US" sz="5400">
              <a:latin typeface="Times New Roman"/>
              <a:cs typeface="Times New Roman"/>
            </a:endParaRPr>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sz="1600"/>
              <a:t>17</a:t>
            </a:fld>
            <a:endParaRPr lang="en-US" sz="1600"/>
          </a:p>
        </p:txBody>
      </p:sp>
      <p:sp>
        <p:nvSpPr>
          <p:cNvPr id="5" name="TextBox 4"/>
          <p:cNvSpPr txBox="1"/>
          <p:nvPr/>
        </p:nvSpPr>
        <p:spPr>
          <a:xfrm>
            <a:off x="2726432" y="5988636"/>
            <a:ext cx="3691136"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activity diagram for admin</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150" y="1340768"/>
            <a:ext cx="6601699" cy="47525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077200" cy="868362"/>
          </a:xfrm>
        </p:spPr>
        <p:txBody>
          <a:bodyPr>
            <a:normAutofit fontScale="90000"/>
          </a:bodyPr>
          <a:lstStyle/>
          <a:p>
            <a:pPr>
              <a:defRPr/>
            </a:pPr>
            <a:r>
              <a:rPr lang="en-US" dirty="0">
                <a:latin typeface="Times New Roman"/>
                <a:cs typeface="Times New Roman"/>
              </a:rPr>
              <a:t>Activity Diagram for </a:t>
            </a:r>
            <a:r>
              <a:rPr lang="en-US" dirty="0" smtClean="0">
                <a:latin typeface="Times New Roman"/>
                <a:cs typeface="Times New Roman"/>
              </a:rPr>
              <a:t>Service center</a:t>
            </a:r>
            <a:endParaRPr lang="en-US" dirty="0"/>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18</a:t>
            </a:fld>
            <a:endParaRPr lang="en-US"/>
          </a:p>
        </p:txBody>
      </p:sp>
      <p:sp>
        <p:nvSpPr>
          <p:cNvPr id="6" name="TextBox 5"/>
          <p:cNvSpPr txBox="1"/>
          <p:nvPr/>
        </p:nvSpPr>
        <p:spPr>
          <a:xfrm>
            <a:off x="2267744" y="5877272"/>
            <a:ext cx="4752528"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activity diagram for service </a:t>
            </a:r>
            <a:r>
              <a:rPr lang="en-GB"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center</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37" y="1052736"/>
            <a:ext cx="6550925" cy="48965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077200" cy="868362"/>
          </a:xfrm>
        </p:spPr>
        <p:txBody>
          <a:bodyPr>
            <a:normAutofit/>
          </a:bodyPr>
          <a:lstStyle/>
          <a:p>
            <a:pPr>
              <a:defRPr/>
            </a:pPr>
            <a:r>
              <a:rPr lang="en-US" dirty="0">
                <a:latin typeface="Times New Roman"/>
                <a:cs typeface="Times New Roman"/>
              </a:rPr>
              <a:t>Activity Diagram </a:t>
            </a:r>
            <a:r>
              <a:rPr lang="en-US" dirty="0" smtClean="0">
                <a:latin typeface="Times New Roman"/>
                <a:cs typeface="Times New Roman"/>
              </a:rPr>
              <a:t>for Customer</a:t>
            </a:r>
            <a:endParaRPr lang="en-US" dirty="0"/>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19</a:t>
            </a:fld>
            <a:endParaRPr lang="en-US"/>
          </a:p>
        </p:txBody>
      </p:sp>
      <p:sp>
        <p:nvSpPr>
          <p:cNvPr id="6" name="TextBox 5"/>
          <p:cNvSpPr txBox="1"/>
          <p:nvPr/>
        </p:nvSpPr>
        <p:spPr>
          <a:xfrm>
            <a:off x="2267744" y="5877272"/>
            <a:ext cx="4752528"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activity diagram for customer</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1" y="1143000"/>
            <a:ext cx="6480720" cy="4734272"/>
          </a:xfrm>
          <a:prstGeom prst="rect">
            <a:avLst/>
          </a:prstGeom>
        </p:spPr>
      </p:pic>
    </p:spTree>
    <p:extLst>
      <p:ext uri="{BB962C8B-B14F-4D97-AF65-F5344CB8AC3E}">
        <p14:creationId xmlns:p14="http://schemas.microsoft.com/office/powerpoint/2010/main" val="20022278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fontScale="92500" lnSpcReduction="10000"/>
          </a:bodyPr>
          <a:lstStyle/>
          <a:p>
            <a:pPr marL="0" indent="0">
              <a:buNone/>
              <a:defRPr/>
            </a:pPr>
            <a:endParaRPr lang="en-US" dirty="0"/>
          </a:p>
          <a:p>
            <a:pPr>
              <a:defRPr/>
            </a:pPr>
            <a:r>
              <a:rPr lang="en-US" sz="2600" dirty="0">
                <a:latin typeface="Times New Roman"/>
                <a:cs typeface="Times New Roman"/>
              </a:rPr>
              <a:t>Organization Overview</a:t>
            </a:r>
          </a:p>
          <a:p>
            <a:pPr>
              <a:defRPr/>
            </a:pPr>
            <a:r>
              <a:rPr lang="en-US" sz="2600" dirty="0">
                <a:latin typeface="Times New Roman"/>
                <a:cs typeface="Times New Roman"/>
              </a:rPr>
              <a:t>Project Introduction</a:t>
            </a:r>
            <a:endParaRPr dirty="0"/>
          </a:p>
          <a:p>
            <a:pPr>
              <a:defRPr/>
            </a:pPr>
            <a:r>
              <a:rPr lang="en-US" sz="2600" dirty="0">
                <a:latin typeface="Times New Roman"/>
                <a:cs typeface="Times New Roman"/>
              </a:rPr>
              <a:t>Project Objectives</a:t>
            </a:r>
            <a:endParaRPr dirty="0"/>
          </a:p>
          <a:p>
            <a:pPr>
              <a:defRPr/>
            </a:pPr>
            <a:r>
              <a:rPr lang="en-US" sz="2600" dirty="0">
                <a:latin typeface="Times New Roman"/>
                <a:cs typeface="Times New Roman"/>
              </a:rPr>
              <a:t>Project </a:t>
            </a:r>
            <a:r>
              <a:rPr lang="en-US" sz="2600" dirty="0" smtClean="0">
                <a:latin typeface="Times New Roman"/>
                <a:cs typeface="Times New Roman"/>
              </a:rPr>
              <a:t>Feasibility</a:t>
            </a:r>
          </a:p>
          <a:p>
            <a:pPr>
              <a:defRPr/>
            </a:pPr>
            <a:r>
              <a:rPr lang="en-GB" sz="2600" dirty="0" smtClean="0">
                <a:latin typeface="Times New Roman"/>
                <a:cs typeface="Times New Roman"/>
              </a:rPr>
              <a:t>Process Model</a:t>
            </a:r>
            <a:endParaRPr dirty="0"/>
          </a:p>
          <a:p>
            <a:pPr>
              <a:defRPr/>
            </a:pPr>
            <a:r>
              <a:rPr lang="en-US" sz="2600" dirty="0">
                <a:latin typeface="Times New Roman"/>
                <a:cs typeface="Times New Roman"/>
              </a:rPr>
              <a:t>Requirement Engineering</a:t>
            </a:r>
            <a:endParaRPr dirty="0"/>
          </a:p>
          <a:p>
            <a:pPr>
              <a:defRPr/>
            </a:pPr>
            <a:r>
              <a:rPr lang="en-US" sz="2600" dirty="0">
                <a:latin typeface="Times New Roman"/>
                <a:cs typeface="Times New Roman"/>
              </a:rPr>
              <a:t>Analysis Modeling</a:t>
            </a:r>
            <a:endParaRPr dirty="0"/>
          </a:p>
          <a:p>
            <a:pPr>
              <a:defRPr/>
            </a:pPr>
            <a:r>
              <a:rPr lang="en-US" sz="2600" dirty="0">
                <a:latin typeface="Times New Roman"/>
                <a:cs typeface="Times New Roman"/>
              </a:rPr>
              <a:t>System Planning</a:t>
            </a:r>
            <a:endParaRPr dirty="0"/>
          </a:p>
          <a:p>
            <a:pPr>
              <a:defRPr/>
            </a:pPr>
            <a:r>
              <a:rPr lang="en-US" sz="2600" dirty="0">
                <a:latin typeface="Times New Roman"/>
                <a:cs typeface="Times New Roman"/>
              </a:rPr>
              <a:t>Risk Management</a:t>
            </a:r>
            <a:endParaRPr dirty="0"/>
          </a:p>
          <a:p>
            <a:pPr>
              <a:defRPr/>
            </a:pPr>
            <a:r>
              <a:rPr lang="en-US" sz="2600" dirty="0">
                <a:latin typeface="Times New Roman"/>
                <a:cs typeface="Times New Roman"/>
              </a:rPr>
              <a:t>System </a:t>
            </a:r>
            <a:r>
              <a:rPr lang="en-US" sz="2600" dirty="0" smtClean="0">
                <a:latin typeface="Times New Roman"/>
                <a:cs typeface="Times New Roman"/>
              </a:rPr>
              <a:t>Testing</a:t>
            </a:r>
          </a:p>
          <a:p>
            <a:pPr>
              <a:defRPr/>
            </a:pPr>
            <a:r>
              <a:rPr lang="en-GB" sz="2600" dirty="0" smtClean="0">
                <a:latin typeface="Times New Roman"/>
                <a:cs typeface="Times New Roman"/>
              </a:rPr>
              <a:t>Project Demonstration</a:t>
            </a:r>
            <a:endParaRPr lang="en-US" sz="2600" dirty="0">
              <a:latin typeface="Times New Roman"/>
              <a:cs typeface="Times New Roman"/>
            </a:endParaRPr>
          </a:p>
          <a:p>
            <a:pPr>
              <a:defRPr/>
            </a:pPr>
            <a:r>
              <a:rPr lang="en-US" sz="2600" dirty="0">
                <a:latin typeface="Times New Roman"/>
                <a:cs typeface="Times New Roman"/>
              </a:rPr>
              <a:t>Conclusion</a:t>
            </a:r>
            <a:endParaRPr dirty="0"/>
          </a:p>
          <a:p>
            <a:pPr>
              <a:defRPr/>
            </a:pPr>
            <a:endParaRPr lang="en-US" dirty="0"/>
          </a:p>
          <a:p>
            <a:pPr>
              <a:defRPr/>
            </a:pPr>
            <a:endParaRPr lang="en-US" dirty="0"/>
          </a:p>
        </p:txBody>
      </p:sp>
      <p:sp>
        <p:nvSpPr>
          <p:cNvPr id="2" name="Title 1"/>
          <p:cNvSpPr>
            <a:spLocks noGrp="1"/>
          </p:cNvSpPr>
          <p:nvPr>
            <p:ph type="title"/>
          </p:nvPr>
        </p:nvSpPr>
        <p:spPr bwMode="auto"/>
        <p:txBody>
          <a:bodyPr/>
          <a:lstStyle/>
          <a:p>
            <a:pPr>
              <a:defRPr/>
            </a:pPr>
            <a:r>
              <a:rPr lang="en-US" dirty="0">
                <a:solidFill>
                  <a:schemeClr val="tx1"/>
                </a:solidFill>
                <a:latin typeface="Times New Roman"/>
                <a:cs typeface="Times New Roman"/>
              </a:rPr>
              <a:t>Contents</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a:t>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Content Placeholder 4"/>
          <p:cNvSpPr>
            <a:spLocks noGrp="1"/>
          </p:cNvSpPr>
          <p:nvPr>
            <p:ph idx="1"/>
          </p:nvPr>
        </p:nvSpPr>
        <p:spPr bwMode="auto">
          <a:xfrm>
            <a:off x="457200" y="1295400"/>
            <a:ext cx="8229600" cy="4830763"/>
          </a:xfrm>
        </p:spPr>
        <p:txBody>
          <a:bodyPr>
            <a:normAutofit/>
          </a:bodyPr>
          <a:lstStyle/>
          <a:p>
            <a:pPr marL="0" indent="0">
              <a:buNone/>
              <a:defRPr/>
            </a:pPr>
            <a:endParaRPr lang="en-US" sz="2000" dirty="0">
              <a:latin typeface="Times New Roman"/>
              <a:cs typeface="Times New Roman"/>
            </a:endParaRPr>
          </a:p>
          <a:p>
            <a:pPr marL="0" indent="0">
              <a:buNone/>
              <a:defRPr/>
            </a:pPr>
            <a:r>
              <a:rPr lang="en-US" sz="2000" dirty="0">
                <a:latin typeface="Times New Roman"/>
                <a:cs typeface="Times New Roman"/>
              </a:rPr>
              <a:t>Context level :</a:t>
            </a:r>
            <a:endParaRPr dirty="0"/>
          </a:p>
          <a:p>
            <a:pPr marL="0" indent="0">
              <a:buNone/>
              <a:defRPr/>
            </a:pPr>
            <a:endParaRPr lang="en-US" sz="2000" dirty="0">
              <a:latin typeface="Times New Roman"/>
              <a:cs typeface="Times New Roman"/>
            </a:endParaRPr>
          </a:p>
        </p:txBody>
      </p:sp>
      <p:sp>
        <p:nvSpPr>
          <p:cNvPr id="4" name="Title 3"/>
          <p:cNvSpPr>
            <a:spLocks noGrp="1"/>
          </p:cNvSpPr>
          <p:nvPr>
            <p:ph type="title"/>
          </p:nvPr>
        </p:nvSpPr>
        <p:spPr bwMode="auto"/>
        <p:txBody>
          <a:bodyPr/>
          <a:lstStyle/>
          <a:p>
            <a:pPr>
              <a:defRPr/>
            </a:pPr>
            <a:r>
              <a:rPr lang="en-US">
                <a:latin typeface="Times New Roman"/>
                <a:cs typeface="Times New Roman"/>
              </a:rPr>
              <a:t>Data Flow Diagram</a:t>
            </a:r>
          </a:p>
        </p:txBody>
      </p:sp>
      <p:sp>
        <p:nvSpPr>
          <p:cNvPr id="2" name="Slide Number Placeholder 1"/>
          <p:cNvSpPr>
            <a:spLocks noGrp="1"/>
          </p:cNvSpPr>
          <p:nvPr>
            <p:ph type="sldNum" sz="quarter" idx="12"/>
          </p:nvPr>
        </p:nvSpPr>
        <p:spPr bwMode="auto"/>
        <p:txBody>
          <a:bodyPr/>
          <a:lstStyle/>
          <a:p>
            <a:pPr>
              <a:defRPr/>
            </a:pPr>
            <a:fld id="{834CEA0A-BB10-4B6A-AC93-311D80A8695F}" type="slidenum">
              <a:rPr lang="en-US"/>
              <a:t>20</a:t>
            </a:fld>
            <a:endParaRPr lang="en-US"/>
          </a:p>
        </p:txBody>
      </p:sp>
      <p:sp>
        <p:nvSpPr>
          <p:cNvPr id="6" name="TextBox 5"/>
          <p:cNvSpPr txBox="1"/>
          <p:nvPr/>
        </p:nvSpPr>
        <p:spPr>
          <a:xfrm>
            <a:off x="2812974" y="5921388"/>
            <a:ext cx="3888432"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Context level DFD</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060847"/>
            <a:ext cx="8496944" cy="37938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a:latin typeface="Times New Roman"/>
                <a:cs typeface="Times New Roman"/>
              </a:rPr>
              <a:t>Data Flow Diagram(Cont.)</a:t>
            </a:r>
            <a:endParaRPr lang="en-US"/>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21</a:t>
            </a:fld>
            <a:endParaRPr lang="en-US"/>
          </a:p>
        </p:txBody>
      </p:sp>
      <p:sp>
        <p:nvSpPr>
          <p:cNvPr id="6" name="TextBox 5"/>
          <p:cNvSpPr txBox="1"/>
          <p:nvPr/>
        </p:nvSpPr>
        <p:spPr>
          <a:xfrm>
            <a:off x="3563888" y="6156296"/>
            <a:ext cx="2520280"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DFD level 1</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3" y="1196752"/>
            <a:ext cx="8047229" cy="5040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dirty="0">
                <a:latin typeface="Times New Roman"/>
                <a:cs typeface="Times New Roman"/>
              </a:rPr>
              <a:t>Data Flow Diagram(Cont.)</a:t>
            </a:r>
            <a:endParaRPr lang="en-US" dirty="0"/>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22</a:t>
            </a:fld>
            <a:endParaRPr lang="en-US"/>
          </a:p>
        </p:txBody>
      </p:sp>
      <p:sp>
        <p:nvSpPr>
          <p:cNvPr id="7" name="TextBox 6"/>
          <p:cNvSpPr txBox="1"/>
          <p:nvPr/>
        </p:nvSpPr>
        <p:spPr>
          <a:xfrm>
            <a:off x="2879812" y="6126574"/>
            <a:ext cx="4932548"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DFD level 2 process 1(Manage User)</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948604"/>
            <a:ext cx="8640960" cy="40630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a:latin typeface="Times New Roman"/>
                <a:cs typeface="Times New Roman"/>
              </a:rPr>
              <a:t>Data Flow Diagram(Cont.)</a:t>
            </a:r>
            <a:endParaRPr lang="en-US"/>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23</a:t>
            </a:fld>
            <a:endParaRPr lang="en-US"/>
          </a:p>
        </p:txBody>
      </p:sp>
      <p:sp>
        <p:nvSpPr>
          <p:cNvPr id="8" name="TextBox 7"/>
          <p:cNvSpPr txBox="1"/>
          <p:nvPr/>
        </p:nvSpPr>
        <p:spPr>
          <a:xfrm>
            <a:off x="2699792" y="6169581"/>
            <a:ext cx="4752528" cy="369332"/>
          </a:xfrm>
          <a:prstGeom prst="rect">
            <a:avLst/>
          </a:prstGeom>
          <a:noFill/>
        </p:spPr>
        <p:txBody>
          <a:bodyPr wrap="square" rtlCol="0">
            <a:spAutoFit/>
          </a:bodyPr>
          <a:lstStyle/>
          <a:p>
            <a:r>
              <a:rPr lang="en-GB" dirty="0">
                <a:solidFill>
                  <a:schemeClr val="tx1">
                    <a:lumMod val="75000"/>
                    <a:lumOff val="25000"/>
                  </a:schemeClr>
                </a:solidFill>
                <a:latin typeface="Times New Roman" panose="02020603050405020304" pitchFamily="18" charset="0"/>
                <a:cs typeface="Times New Roman" panose="02020603050405020304" pitchFamily="18" charset="0"/>
              </a:rPr>
              <a:t>Figure: DFD level 2 process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2(Manage category)</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760"/>
            <a:ext cx="9144000" cy="490082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a:latin typeface="Times New Roman"/>
                <a:cs typeface="Times New Roman"/>
              </a:rPr>
              <a:t>Data Flow Diagram(Cont.)</a:t>
            </a:r>
            <a:endParaRPr lang="en-US"/>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24</a:t>
            </a:fld>
            <a:endParaRPr lang="en-US"/>
          </a:p>
        </p:txBody>
      </p:sp>
      <p:sp>
        <p:nvSpPr>
          <p:cNvPr id="9" name="TextBox 8"/>
          <p:cNvSpPr txBox="1"/>
          <p:nvPr/>
        </p:nvSpPr>
        <p:spPr>
          <a:xfrm>
            <a:off x="2627784" y="6093296"/>
            <a:ext cx="4501479" cy="369332"/>
          </a:xfrm>
          <a:prstGeom prst="rect">
            <a:avLst/>
          </a:prstGeom>
          <a:noFill/>
        </p:spPr>
        <p:txBody>
          <a:bodyPr wrap="square" rtlCol="0">
            <a:spAutoFit/>
          </a:bodyPr>
          <a:lstStyle/>
          <a:p>
            <a:r>
              <a:rPr lang="en-GB" dirty="0">
                <a:solidFill>
                  <a:schemeClr val="tx1">
                    <a:lumMod val="75000"/>
                    <a:lumOff val="25000"/>
                  </a:schemeClr>
                </a:solidFill>
                <a:latin typeface="Times New Roman" panose="02020603050405020304" pitchFamily="18" charset="0"/>
                <a:cs typeface="Times New Roman" panose="02020603050405020304" pitchFamily="18" charset="0"/>
              </a:rPr>
              <a:t>Figure: DFD level 2 process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3(Manage brand)</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1"/>
            <a:ext cx="9144000" cy="4896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dirty="0">
                <a:latin typeface="Times New Roman"/>
                <a:cs typeface="Times New Roman"/>
              </a:rPr>
              <a:t>Data Flow Diagram(Cont.)</a:t>
            </a:r>
            <a:endParaRPr lang="en-US" dirty="0"/>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25</a:t>
            </a:fld>
            <a:endParaRPr lang="en-US" dirty="0"/>
          </a:p>
        </p:txBody>
      </p:sp>
      <p:sp>
        <p:nvSpPr>
          <p:cNvPr id="6" name="TextBox 5"/>
          <p:cNvSpPr txBox="1"/>
          <p:nvPr/>
        </p:nvSpPr>
        <p:spPr>
          <a:xfrm>
            <a:off x="2843808" y="6162685"/>
            <a:ext cx="4680520" cy="369332"/>
          </a:xfrm>
          <a:prstGeom prst="rect">
            <a:avLst/>
          </a:prstGeom>
          <a:noFill/>
        </p:spPr>
        <p:txBody>
          <a:bodyPr wrap="square" rtlCol="0">
            <a:spAutoFit/>
          </a:bodyPr>
          <a:lstStyle/>
          <a:p>
            <a:r>
              <a:rPr lang="en-GB" dirty="0">
                <a:solidFill>
                  <a:schemeClr val="tx1">
                    <a:lumMod val="75000"/>
                    <a:lumOff val="25000"/>
                  </a:schemeClr>
                </a:solidFill>
                <a:latin typeface="Times New Roman" panose="02020603050405020304" pitchFamily="18" charset="0"/>
                <a:cs typeface="Times New Roman" panose="02020603050405020304" pitchFamily="18" charset="0"/>
              </a:rPr>
              <a:t>Figure: DFD level 2 process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4(Manage service)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48479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dirty="0">
                <a:latin typeface="Times New Roman"/>
                <a:cs typeface="Times New Roman"/>
              </a:rPr>
              <a:t>Data Flow Diagram(Cont.)</a:t>
            </a:r>
            <a:endParaRPr lang="en-US" dirty="0"/>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26</a:t>
            </a:fld>
            <a:endParaRPr lang="en-US"/>
          </a:p>
        </p:txBody>
      </p:sp>
      <p:sp>
        <p:nvSpPr>
          <p:cNvPr id="7" name="TextBox 6"/>
          <p:cNvSpPr txBox="1"/>
          <p:nvPr/>
        </p:nvSpPr>
        <p:spPr>
          <a:xfrm>
            <a:off x="2411760" y="6093296"/>
            <a:ext cx="4680520" cy="369332"/>
          </a:xfrm>
          <a:prstGeom prst="rect">
            <a:avLst/>
          </a:prstGeom>
          <a:noFill/>
        </p:spPr>
        <p:txBody>
          <a:bodyPr wrap="square" rtlCol="0">
            <a:spAutoFit/>
          </a:bodyPr>
          <a:lstStyle/>
          <a:p>
            <a:r>
              <a:rPr lang="en-GB" dirty="0">
                <a:solidFill>
                  <a:schemeClr val="tx1">
                    <a:lumMod val="75000"/>
                    <a:lumOff val="25000"/>
                  </a:schemeClr>
                </a:solidFill>
                <a:latin typeface="Times New Roman" panose="02020603050405020304" pitchFamily="18" charset="0"/>
                <a:cs typeface="Times New Roman" panose="02020603050405020304" pitchFamily="18" charset="0"/>
              </a:rPr>
              <a:t>Figure: DFD level 2 process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5(Manage booking)</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760"/>
            <a:ext cx="9108504" cy="48245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a:latin typeface="Times New Roman"/>
                <a:cs typeface="Times New Roman"/>
              </a:rPr>
              <a:t>Data Flow Diagram(Cont.)</a:t>
            </a:r>
            <a:endParaRPr lang="en-US"/>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27</a:t>
            </a:fld>
            <a:endParaRPr lang="en-US"/>
          </a:p>
        </p:txBody>
      </p:sp>
      <p:sp>
        <p:nvSpPr>
          <p:cNvPr id="7" name="TextBox 6"/>
          <p:cNvSpPr txBox="1"/>
          <p:nvPr/>
        </p:nvSpPr>
        <p:spPr>
          <a:xfrm>
            <a:off x="2627784" y="5877272"/>
            <a:ext cx="4680520" cy="369332"/>
          </a:xfrm>
          <a:prstGeom prst="rect">
            <a:avLst/>
          </a:prstGeom>
          <a:noFill/>
        </p:spPr>
        <p:txBody>
          <a:bodyPr wrap="square" rtlCol="0">
            <a:spAutoFit/>
          </a:bodyPr>
          <a:lstStyle/>
          <a:p>
            <a:r>
              <a:rPr lang="en-GB" dirty="0">
                <a:solidFill>
                  <a:schemeClr val="tx1">
                    <a:lumMod val="75000"/>
                    <a:lumOff val="25000"/>
                  </a:schemeClr>
                </a:solidFill>
                <a:latin typeface="Times New Roman" panose="02020603050405020304" pitchFamily="18" charset="0"/>
                <a:cs typeface="Times New Roman" panose="02020603050405020304" pitchFamily="18" charset="0"/>
              </a:rPr>
              <a:t>Figure: DFD level 2 process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6(Report generate)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587"/>
            <a:ext cx="9144000" cy="45479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dirty="0" smtClean="0"/>
              <a:t>Entity Relationship Diagram</a:t>
            </a:r>
            <a:endParaRPr lang="en-US" dirty="0"/>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28</a:t>
            </a:fld>
            <a:endParaRPr lang="en-US" dirty="0"/>
          </a:p>
        </p:txBody>
      </p:sp>
      <p:sp>
        <p:nvSpPr>
          <p:cNvPr id="5" name="TextBox 4"/>
          <p:cNvSpPr txBox="1"/>
          <p:nvPr/>
        </p:nvSpPr>
        <p:spPr>
          <a:xfrm>
            <a:off x="3059832" y="6237312"/>
            <a:ext cx="3888432" cy="400110"/>
          </a:xfrm>
          <a:prstGeom prst="rect">
            <a:avLst/>
          </a:prstGeom>
          <a:noFill/>
        </p:spPr>
        <p:txBody>
          <a:bodyPr wrap="square" rtlCol="0">
            <a:spAutoFit/>
          </a:bodyPr>
          <a:lstStyle/>
          <a:p>
            <a:r>
              <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rPr>
              <a:t>Figure: entity relationship diagram</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50539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381000" y="1600200"/>
            <a:ext cx="8229600" cy="4525963"/>
          </a:xfrm>
        </p:spPr>
        <p:txBody>
          <a:bodyPr>
            <a:normAutofit fontScale="92500" lnSpcReduction="10000"/>
          </a:bodyPr>
          <a:lstStyle/>
          <a:p>
            <a:pPr marL="0" indent="0">
              <a:buNone/>
              <a:defRPr/>
            </a:pPr>
            <a:r>
              <a:rPr lang="en-US" sz="2400" dirty="0">
                <a:latin typeface="Times New Roman" panose="02020603050405020304" pitchFamily="18" charset="0"/>
                <a:cs typeface="Times New Roman" panose="02020603050405020304" pitchFamily="18" charset="0"/>
              </a:rPr>
              <a:t>Value adjustment factor (VAF) = (0.65 + (0.1 * TDI))</a:t>
            </a:r>
            <a:endParaRPr sz="2400" dirty="0">
              <a:latin typeface="Times New Roman" panose="02020603050405020304" pitchFamily="18" charset="0"/>
              <a:cs typeface="Times New Roman" panose="02020603050405020304" pitchFamily="18" charset="0"/>
            </a:endParaRPr>
          </a:p>
          <a:p>
            <a:pPr marL="0" indent="0">
              <a:buNone/>
              <a:defRP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(0.65+ (0.1 * 35))</a:t>
            </a:r>
            <a:endParaRPr sz="2400" dirty="0">
              <a:latin typeface="Times New Roman" panose="02020603050405020304" pitchFamily="18" charset="0"/>
              <a:cs typeface="Times New Roman" panose="02020603050405020304" pitchFamily="18" charset="0"/>
            </a:endParaRPr>
          </a:p>
          <a:p>
            <a:pPr marL="0" indent="0">
              <a:buNone/>
              <a:defRPr/>
            </a:pP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1</a:t>
            </a:r>
            <a:r>
              <a:rPr lang="en-US" dirty="0"/>
              <a:t>	</a:t>
            </a:r>
            <a:endParaRPr dirty="0"/>
          </a:p>
          <a:p>
            <a:pPr marL="0" indent="0">
              <a:buNone/>
              <a:defRPr/>
            </a:pPr>
            <a:r>
              <a:rPr lang="en-US" sz="2400" dirty="0" smtClean="0">
                <a:latin typeface="Times New Roman" panose="02020603050405020304" pitchFamily="18" charset="0"/>
                <a:cs typeface="Times New Roman" panose="02020603050405020304" pitchFamily="18" charset="0"/>
              </a:rPr>
              <a:t>Now, UFP = </a:t>
            </a:r>
            <a:r>
              <a:rPr lang="en-US" sz="2400" dirty="0">
                <a:latin typeface="Times New Roman" panose="02020603050405020304" pitchFamily="18" charset="0"/>
                <a:cs typeface="Times New Roman" panose="02020603050405020304" pitchFamily="18" charset="0"/>
              </a:rPr>
              <a:t>UFP (Data function) + UFP (Transaction function)</a:t>
            </a:r>
            <a:endParaRPr sz="2400" dirty="0">
              <a:latin typeface="Times New Roman" panose="02020603050405020304" pitchFamily="18" charset="0"/>
              <a:cs typeface="Times New Roman" panose="02020603050405020304" pitchFamily="18" charset="0"/>
            </a:endParaRPr>
          </a:p>
          <a:p>
            <a:pPr marL="0" indent="0">
              <a:buNone/>
              <a:defRPr/>
            </a:pPr>
            <a:r>
              <a:rPr lang="en-US" sz="2400" dirty="0" smtClean="0">
                <a:latin typeface="Times New Roman" panose="02020603050405020304" pitchFamily="18" charset="0"/>
                <a:cs typeface="Times New Roman" panose="02020603050405020304" pitchFamily="18" charset="0"/>
              </a:rPr>
              <a:t>	    = 49+ 87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136</a:t>
            </a:r>
            <a:endParaRPr sz="2400" dirty="0">
              <a:latin typeface="Times New Roman" panose="02020603050405020304" pitchFamily="18" charset="0"/>
              <a:cs typeface="Times New Roman" panose="02020603050405020304" pitchFamily="18" charset="0"/>
            </a:endParaRPr>
          </a:p>
          <a:p>
            <a:pPr marL="0" indent="0">
              <a:buNone/>
              <a:defRPr/>
            </a:pPr>
            <a:r>
              <a:rPr lang="en-US" sz="2400" dirty="0">
                <a:latin typeface="Times New Roman" panose="02020603050405020304" pitchFamily="18" charset="0"/>
                <a:ea typeface="Tahoma" panose="020B0604030504040204" pitchFamily="34" charset="0"/>
                <a:cs typeface="Times New Roman" panose="02020603050405020304" pitchFamily="18" charset="0"/>
              </a:rPr>
              <a:t>Adjusted Function Point Count = UFP * VAF</a:t>
            </a:r>
            <a:endParaRPr sz="24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defRPr/>
            </a:pPr>
            <a:r>
              <a:rPr lang="en-US" sz="2400" dirty="0" smtClean="0">
                <a:latin typeface="Times New Roman" panose="02020603050405020304" pitchFamily="18" charset="0"/>
                <a:cs typeface="Times New Roman" panose="02020603050405020304" pitchFamily="18" charset="0"/>
              </a:rPr>
              <a:t>			        =136* </a:t>
            </a:r>
            <a:r>
              <a:rPr lang="en-US" sz="2400" dirty="0">
                <a:latin typeface="Times New Roman" panose="02020603050405020304" pitchFamily="18" charset="0"/>
                <a:cs typeface="Times New Roman" panose="02020603050405020304" pitchFamily="18" charset="0"/>
              </a:rPr>
              <a:t>1</a:t>
            </a:r>
            <a:endParaRPr sz="2400" dirty="0">
              <a:latin typeface="Times New Roman" panose="02020603050405020304" pitchFamily="18" charset="0"/>
              <a:cs typeface="Times New Roman" panose="02020603050405020304" pitchFamily="18" charset="0"/>
            </a:endParaRPr>
          </a:p>
          <a:p>
            <a:pPr marL="0" indent="0">
              <a:buNone/>
              <a:defRP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=136</a:t>
            </a:r>
            <a:endParaRPr sz="2400" dirty="0">
              <a:latin typeface="Times New Roman" panose="02020603050405020304" pitchFamily="18" charset="0"/>
              <a:cs typeface="Times New Roman" panose="02020603050405020304" pitchFamily="18" charset="0"/>
            </a:endParaRPr>
          </a:p>
          <a:p>
            <a:pPr marL="0" indent="0">
              <a:buNone/>
              <a:defRPr/>
            </a:pPr>
            <a:r>
              <a:rPr lang="en-US" sz="2200" dirty="0">
                <a:latin typeface="Times New Roman" panose="02020603050405020304" pitchFamily="18" charset="0"/>
                <a:cs typeface="Times New Roman" panose="02020603050405020304" pitchFamily="18" charset="0"/>
              </a:rPr>
              <a:t>Effort for the </a:t>
            </a:r>
            <a:r>
              <a:rPr lang="en-US" sz="2200" dirty="0" smtClean="0">
                <a:latin typeface="Times New Roman" panose="02020603050405020304" pitchFamily="18" charset="0"/>
                <a:cs typeface="Times New Roman" panose="02020603050405020304" pitchFamily="18" charset="0"/>
              </a:rPr>
              <a:t>project = </a:t>
            </a:r>
            <a:r>
              <a:rPr lang="en-US" sz="2200" dirty="0">
                <a:latin typeface="Times New Roman" panose="02020603050405020304" pitchFamily="18" charset="0"/>
                <a:cs typeface="Times New Roman" panose="02020603050405020304" pitchFamily="18" charset="0"/>
              </a:rPr>
              <a:t>AFP * Productivity</a:t>
            </a:r>
            <a:endParaRPr sz="2200" dirty="0">
              <a:latin typeface="Times New Roman" panose="02020603050405020304" pitchFamily="18" charset="0"/>
              <a:cs typeface="Times New Roman" panose="02020603050405020304" pitchFamily="18" charset="0"/>
            </a:endParaRPr>
          </a:p>
          <a:p>
            <a:pPr marL="0" indent="0">
              <a:buNone/>
              <a:defRPr/>
            </a:pPr>
            <a:r>
              <a:rPr lang="en-US" sz="2200" dirty="0" smtClean="0">
                <a:latin typeface="Times New Roman" panose="02020603050405020304" pitchFamily="18" charset="0"/>
                <a:cs typeface="Times New Roman" panose="02020603050405020304" pitchFamily="18" charset="0"/>
              </a:rPr>
              <a:t>		     = 136 </a:t>
            </a:r>
            <a:r>
              <a:rPr lang="en-US" sz="2200" dirty="0">
                <a:latin typeface="Times New Roman" panose="02020603050405020304" pitchFamily="18" charset="0"/>
                <a:cs typeface="Times New Roman" panose="02020603050405020304" pitchFamily="18" charset="0"/>
              </a:rPr>
              <a:t>* 15.5 (productivity for PHP)</a:t>
            </a:r>
            <a:endParaRPr sz="2200" dirty="0">
              <a:latin typeface="Times New Roman" panose="02020603050405020304" pitchFamily="18" charset="0"/>
              <a:cs typeface="Times New Roman" panose="02020603050405020304" pitchFamily="18" charset="0"/>
            </a:endParaRPr>
          </a:p>
          <a:p>
            <a:pPr marL="0" inden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2108 </a:t>
            </a:r>
            <a:r>
              <a:rPr lang="en-US" sz="2200" dirty="0">
                <a:latin typeface="Times New Roman" panose="02020603050405020304" pitchFamily="18" charset="0"/>
                <a:cs typeface="Times New Roman" panose="02020603050405020304" pitchFamily="18" charset="0"/>
              </a:rPr>
              <a:t>person hours / </a:t>
            </a:r>
            <a:r>
              <a:rPr lang="en-US" sz="2200" dirty="0" smtClean="0">
                <a:latin typeface="Times New Roman" panose="02020603050405020304" pitchFamily="18" charset="0"/>
                <a:cs typeface="Times New Roman" panose="02020603050405020304" pitchFamily="18" charset="0"/>
              </a:rPr>
              <a:t>12 </a:t>
            </a:r>
            <a:r>
              <a:rPr lang="en-US" sz="2200" dirty="0">
                <a:latin typeface="Times New Roman" panose="02020603050405020304" pitchFamily="18" charset="0"/>
                <a:cs typeface="Times New Roman" panose="02020603050405020304" pitchFamily="18" charset="0"/>
              </a:rPr>
              <a:t>hours (1 </a:t>
            </a:r>
            <a:r>
              <a:rPr lang="en-US" sz="2200" dirty="0" smtClean="0">
                <a:latin typeface="Times New Roman" panose="02020603050405020304" pitchFamily="18" charset="0"/>
                <a:cs typeface="Times New Roman" panose="02020603050405020304" pitchFamily="18" charset="0"/>
              </a:rPr>
              <a:t>day = 12 </a:t>
            </a:r>
            <a:r>
              <a:rPr lang="en-US" sz="2200" dirty="0">
                <a:latin typeface="Times New Roman" panose="02020603050405020304" pitchFamily="18" charset="0"/>
                <a:cs typeface="Times New Roman" panose="02020603050405020304" pitchFamily="18" charset="0"/>
              </a:rPr>
              <a:t>hours)</a:t>
            </a:r>
            <a:endParaRPr sz="2200" dirty="0">
              <a:latin typeface="Times New Roman" panose="02020603050405020304" pitchFamily="18" charset="0"/>
              <a:cs typeface="Times New Roman" panose="02020603050405020304" pitchFamily="18" charset="0"/>
            </a:endParaRPr>
          </a:p>
          <a:p>
            <a:pPr marL="0" indent="0">
              <a:buNone/>
              <a:defRPr/>
            </a:pPr>
            <a:r>
              <a:rPr lang="en-US" sz="2200" dirty="0" smtClean="0">
                <a:latin typeface="Times New Roman" panose="02020603050405020304" pitchFamily="18" charset="0"/>
                <a:cs typeface="Times New Roman" panose="02020603050405020304" pitchFamily="18" charset="0"/>
              </a:rPr>
              <a:t>		     = 175.6 </a:t>
            </a:r>
            <a:r>
              <a:rPr lang="en-US" sz="2200" dirty="0">
                <a:latin typeface="Times New Roman" panose="02020603050405020304" pitchFamily="18" charset="0"/>
                <a:cs typeface="Times New Roman" panose="02020603050405020304" pitchFamily="18" charset="0"/>
              </a:rPr>
              <a:t>person days /</a:t>
            </a:r>
            <a:r>
              <a:rPr lang="en-US" sz="2200" dirty="0" smtClean="0">
                <a:latin typeface="Times New Roman" panose="02020603050405020304" pitchFamily="18" charset="0"/>
                <a:cs typeface="Times New Roman" panose="02020603050405020304" pitchFamily="18" charset="0"/>
              </a:rPr>
              <a:t>25 </a:t>
            </a:r>
            <a:r>
              <a:rPr lang="en-US" sz="2200" dirty="0">
                <a:latin typeface="Times New Roman" panose="02020603050405020304" pitchFamily="18" charset="0"/>
                <a:cs typeface="Times New Roman" panose="02020603050405020304" pitchFamily="18" charset="0"/>
              </a:rPr>
              <a:t>days</a:t>
            </a:r>
            <a:endParaRPr sz="2200" dirty="0">
              <a:latin typeface="Times New Roman" panose="02020603050405020304" pitchFamily="18" charset="0"/>
              <a:cs typeface="Times New Roman" panose="02020603050405020304" pitchFamily="18" charset="0"/>
            </a:endParaRPr>
          </a:p>
          <a:p>
            <a:pPr marL="0" indent="0">
              <a:buNone/>
              <a:defRPr/>
            </a:pPr>
            <a:r>
              <a:rPr lang="en-US" sz="2200" dirty="0" smtClean="0">
                <a:latin typeface="Times New Roman" panose="02020603050405020304" pitchFamily="18" charset="0"/>
                <a:cs typeface="Times New Roman" panose="02020603050405020304" pitchFamily="18" charset="0"/>
              </a:rPr>
              <a:t>		     = 7.024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persons</a:t>
            </a:r>
            <a:endParaRPr sz="2200" dirty="0">
              <a:latin typeface="Times New Roman" panose="02020603050405020304" pitchFamily="18" charset="0"/>
              <a:cs typeface="Times New Roman" panose="02020603050405020304" pitchFamily="18" charset="0"/>
            </a:endParaRPr>
          </a:p>
          <a:p>
            <a:pPr marL="0" indent="0">
              <a:buNone/>
              <a:defRPr/>
            </a:pPr>
            <a:r>
              <a:rPr lang="en-US" sz="2200" dirty="0" smtClean="0">
                <a:latin typeface="Times New Roman" panose="02020603050405020304" pitchFamily="18" charset="0"/>
                <a:cs typeface="Times New Roman" panose="02020603050405020304" pitchFamily="18" charset="0"/>
              </a:rPr>
              <a:t>		     = 3.512 </a:t>
            </a:r>
            <a:r>
              <a:rPr lang="en-US" sz="2200" dirty="0">
                <a:latin typeface="Times New Roman" panose="02020603050405020304" pitchFamily="18" charset="0"/>
                <a:cs typeface="Times New Roman" panose="02020603050405020304" pitchFamily="18" charset="0"/>
              </a:rPr>
              <a:t>months</a:t>
            </a:r>
            <a:endParaRPr sz="2200" dirty="0">
              <a:latin typeface="Times New Roman" panose="02020603050405020304" pitchFamily="18" charset="0"/>
              <a:cs typeface="Times New Roman" panose="02020603050405020304" pitchFamily="18" charset="0"/>
            </a:endParaRPr>
          </a:p>
          <a:p>
            <a:pPr marL="0" indent="0">
              <a:buNone/>
              <a:defRPr/>
            </a:pPr>
            <a:endParaRPr lang="en-US" dirty="0"/>
          </a:p>
        </p:txBody>
      </p:sp>
      <p:sp>
        <p:nvSpPr>
          <p:cNvPr id="2" name="Title 1"/>
          <p:cNvSpPr>
            <a:spLocks noGrp="1"/>
          </p:cNvSpPr>
          <p:nvPr>
            <p:ph type="title"/>
          </p:nvPr>
        </p:nvSpPr>
        <p:spPr bwMode="auto"/>
        <p:txBody>
          <a:bodyPr>
            <a:normAutofit fontScale="90000"/>
          </a:bodyPr>
          <a:lstStyle/>
          <a:p>
            <a:pPr>
              <a:defRPr/>
            </a:pPr>
            <a:r>
              <a:rPr lang="en-US" dirty="0" smtClean="0">
                <a:latin typeface="Times New Roman"/>
                <a:cs typeface="Times New Roman"/>
              </a:rPr>
              <a:t>Adjusted </a:t>
            </a:r>
            <a:r>
              <a:rPr lang="en-US" dirty="0">
                <a:latin typeface="Times New Roman"/>
                <a:cs typeface="Times New Roman"/>
              </a:rPr>
              <a:t>Function </a:t>
            </a:r>
            <a:r>
              <a:rPr lang="en-US" dirty="0" smtClean="0">
                <a:latin typeface="Times New Roman"/>
                <a:cs typeface="Times New Roman"/>
              </a:rPr>
              <a:t>Points Calculation  </a:t>
            </a:r>
            <a:endParaRPr lang="en-US" dirty="0">
              <a:latin typeface="Times New Roman"/>
              <a:cs typeface="Times New Roman"/>
            </a:endParaRP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29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noFill/>
        <a:effectLst/>
      </p:bgPr>
    </p:bg>
    <p:spTree>
      <p:nvGrpSpPr>
        <p:cNvPr id="1" name=""/>
        <p:cNvGrpSpPr/>
        <p:nvPr/>
      </p:nvGrpSpPr>
      <p:grpSpPr bwMode="auto">
        <a:xfrm>
          <a:off x="0" y="0"/>
          <a:ext cx="0" cy="0"/>
          <a:chOff x="0" y="0"/>
          <a:chExt cx="0" cy="0"/>
        </a:xfrm>
      </p:grpSpPr>
      <p:sp>
        <p:nvSpPr>
          <p:cNvPr id="4" name="Content Placeholder 3"/>
          <p:cNvSpPr>
            <a:spLocks noGrp="1"/>
          </p:cNvSpPr>
          <p:nvPr>
            <p:ph sz="half" idx="1"/>
          </p:nvPr>
        </p:nvSpPr>
        <p:spPr bwMode="auto">
          <a:xfrm>
            <a:off x="457200" y="1600200"/>
            <a:ext cx="4906888" cy="4756151"/>
          </a:xfrm>
        </p:spPr>
        <p:txBody>
          <a:bodyPr>
            <a:noAutofit/>
          </a:bodyPr>
          <a:lstStyle/>
          <a:p>
            <a:pPr marL="0" indent="0">
              <a:lnSpc>
                <a:spcPct val="150000"/>
              </a:lnSpc>
              <a:buNone/>
              <a:defRPr/>
            </a:pPr>
            <a:r>
              <a:rPr lang="en-US" sz="2000" dirty="0" err="1">
                <a:solidFill>
                  <a:schemeClr val="tx1"/>
                </a:solidFill>
                <a:latin typeface="Times New Roman" panose="02020603050405020304" pitchFamily="18" charset="0"/>
                <a:cs typeface="Times New Roman" panose="02020603050405020304" pitchFamily="18" charset="0"/>
              </a:rPr>
              <a:t>Ztrios</a:t>
            </a:r>
            <a:r>
              <a:rPr lang="en-US" sz="2000" dirty="0">
                <a:solidFill>
                  <a:schemeClr val="tx1"/>
                </a:solidFill>
                <a:latin typeface="Times New Roman" panose="02020603050405020304" pitchFamily="18" charset="0"/>
                <a:cs typeface="Times New Roman" panose="02020603050405020304" pitchFamily="18" charset="0"/>
              </a:rPr>
              <a:t> is a “Tech for Social Goods” inspired IT Company. The company reveal itself as a all-in-one business solution company. This company works smartly and systematically rather working day and night</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defRPr/>
            </a:pPr>
            <a:r>
              <a:rPr lang="en-GB" sz="2000" dirty="0">
                <a:solidFill>
                  <a:schemeClr val="tx1"/>
                </a:solidFill>
                <a:latin typeface="Times New Roman" panose="02020603050405020304" pitchFamily="18" charset="0"/>
                <a:cs typeface="Times New Roman" panose="02020603050405020304" pitchFamily="18" charset="0"/>
              </a:rPr>
              <a:t>Website and Web Application Development</a:t>
            </a:r>
          </a:p>
          <a:p>
            <a:pPr>
              <a:lnSpc>
                <a:spcPct val="150000"/>
              </a:lnSpc>
              <a:defRPr/>
            </a:pPr>
            <a:r>
              <a:rPr lang="en-GB" sz="2000" dirty="0">
                <a:solidFill>
                  <a:schemeClr val="tx1"/>
                </a:solidFill>
                <a:latin typeface="Times New Roman" panose="02020603050405020304" pitchFamily="18" charset="0"/>
                <a:cs typeface="Times New Roman" panose="02020603050405020304" pitchFamily="18" charset="0"/>
              </a:rPr>
              <a:t>Digital Marketing and Content Creation</a:t>
            </a:r>
          </a:p>
          <a:p>
            <a:pPr>
              <a:lnSpc>
                <a:spcPct val="150000"/>
              </a:lnSpc>
              <a:defRPr/>
            </a:pPr>
            <a:r>
              <a:rPr lang="en-GB" sz="2000" dirty="0">
                <a:solidFill>
                  <a:schemeClr val="tx1"/>
                </a:solidFill>
                <a:latin typeface="Times New Roman" panose="02020603050405020304" pitchFamily="18" charset="0"/>
                <a:cs typeface="Times New Roman" panose="02020603050405020304" pitchFamily="18" charset="0"/>
              </a:rPr>
              <a:t>Maintenance and Support</a:t>
            </a:r>
          </a:p>
          <a:p>
            <a:pPr>
              <a:lnSpc>
                <a:spcPct val="150000"/>
              </a:lnSpc>
              <a:defRPr/>
            </a:pPr>
            <a:r>
              <a:rPr lang="en-GB" sz="2000" dirty="0">
                <a:solidFill>
                  <a:schemeClr val="tx1"/>
                </a:solidFill>
                <a:latin typeface="Times New Roman" panose="02020603050405020304" pitchFamily="18" charset="0"/>
                <a:cs typeface="Times New Roman" panose="02020603050405020304" pitchFamily="18" charset="0"/>
              </a:rPr>
              <a:t>Business Solution</a:t>
            </a:r>
          </a:p>
          <a:p>
            <a:pPr>
              <a:lnSpc>
                <a:spcPct val="150000"/>
              </a:lnSpc>
              <a:defRPr/>
            </a:pP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defRPr/>
            </a:pPr>
            <a:endParaRPr sz="2000" dirty="0">
              <a:solidFill>
                <a:schemeClr val="tx1"/>
              </a:solidFill>
              <a:latin typeface="Times New Roman"/>
              <a:cs typeface="Times New Roman"/>
            </a:endParaRPr>
          </a:p>
        </p:txBody>
      </p:sp>
      <p:sp>
        <p:nvSpPr>
          <p:cNvPr id="2" name="Title 1"/>
          <p:cNvSpPr>
            <a:spLocks noGrp="1"/>
          </p:cNvSpPr>
          <p:nvPr>
            <p:ph type="title"/>
          </p:nvPr>
        </p:nvSpPr>
        <p:spPr bwMode="auto"/>
        <p:txBody>
          <a:bodyPr>
            <a:normAutofit/>
          </a:bodyPr>
          <a:lstStyle/>
          <a:p>
            <a:pPr>
              <a:defRPr/>
            </a:pPr>
            <a:r>
              <a:rPr lang="en-US" dirty="0">
                <a:solidFill>
                  <a:schemeClr val="tx1"/>
                </a:solidFill>
                <a:latin typeface="Times New Roman"/>
                <a:cs typeface="Times New Roman"/>
              </a:rPr>
              <a:t>Organization Overview</a:t>
            </a:r>
            <a:endParaRPr dirty="0">
              <a:solidFill>
                <a:schemeClr val="tx1"/>
              </a:solidFill>
              <a:latin typeface="Times New Roman"/>
              <a:cs typeface="Times New Roman"/>
            </a:endParaRPr>
          </a:p>
        </p:txBody>
      </p:sp>
      <p:sp>
        <p:nvSpPr>
          <p:cNvPr id="7" name="Slide Number Placeholder 6"/>
          <p:cNvSpPr>
            <a:spLocks noGrp="1"/>
          </p:cNvSpPr>
          <p:nvPr>
            <p:ph type="sldNum" sz="quarter" idx="12"/>
          </p:nvPr>
        </p:nvSpPr>
        <p:spPr bwMode="auto"/>
        <p:txBody>
          <a:bodyPr/>
          <a:lstStyle/>
          <a:p>
            <a:pPr>
              <a:defRPr/>
            </a:pPr>
            <a:fld id="{834CEA0A-BB10-4B6A-AC93-311D80A8695F}" type="slidenum">
              <a:rPr lang="en-US"/>
              <a:t>3</a:t>
            </a:fld>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64088" y="1844824"/>
            <a:ext cx="2880319" cy="2664296"/>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Times New Roman" panose="02020603050405020304" pitchFamily="18" charset="0"/>
                <a:cs typeface="Times New Roman" panose="02020603050405020304" pitchFamily="18" charset="0"/>
              </a:rPr>
              <a:t>Effort Distribution</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D3B38E7-149F-4D77-9EEF-9309C2CB69A9}" type="slidenum">
              <a:rPr lang="ru-RU" smtClean="0"/>
              <a:t>30</a:t>
            </a:fld>
            <a:endParaRPr lang="ru-RU"/>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381209452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379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Times New Roman" panose="02020603050405020304" pitchFamily="18" charset="0"/>
                <a:cs typeface="Times New Roman" panose="02020603050405020304" pitchFamily="18" charset="0"/>
              </a:rPr>
              <a:t>Project Scheduling Chart</a:t>
            </a:r>
            <a:endParaRPr lang="en-US" sz="4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20864525"/>
              </p:ext>
            </p:extLst>
          </p:nvPr>
        </p:nvGraphicFramePr>
        <p:xfrm>
          <a:off x="438919" y="2564904"/>
          <a:ext cx="8202680" cy="3628998"/>
        </p:xfrm>
        <a:graphic>
          <a:graphicData uri="http://schemas.openxmlformats.org/drawingml/2006/table">
            <a:tbl>
              <a:tblPr firstRow="1" bandRow="1">
                <a:tableStyleId>{DD013FB5-C157-D0C9-6CD4-365302EDB4C9}</a:tableStyleId>
              </a:tblPr>
              <a:tblGrid>
                <a:gridCol w="1666528"/>
                <a:gridCol w="360040"/>
                <a:gridCol w="360040"/>
                <a:gridCol w="360040"/>
                <a:gridCol w="432048"/>
                <a:gridCol w="432048"/>
                <a:gridCol w="360040"/>
                <a:gridCol w="360040"/>
                <a:gridCol w="432048"/>
                <a:gridCol w="432048"/>
                <a:gridCol w="432048"/>
                <a:gridCol w="405130"/>
                <a:gridCol w="432048"/>
                <a:gridCol w="504056"/>
                <a:gridCol w="432048"/>
                <a:gridCol w="432048"/>
                <a:gridCol w="370382"/>
              </a:tblGrid>
              <a:tr h="604833">
                <a:tc>
                  <a:txBody>
                    <a:bodyPr/>
                    <a:lstStyle/>
                    <a:p>
                      <a:r>
                        <a:rPr lang="en-GB" sz="1400" dirty="0" smtClean="0">
                          <a:latin typeface="Times New Roman" panose="02020603050405020304" pitchFamily="18" charset="0"/>
                          <a:cs typeface="Times New Roman" panose="02020603050405020304" pitchFamily="18" charset="0"/>
                        </a:rPr>
                        <a:t>Week</a:t>
                      </a:r>
                      <a:r>
                        <a:rPr lang="en-GB" sz="1400" baseline="0" dirty="0" smtClean="0">
                          <a:latin typeface="Times New Roman" panose="02020603050405020304" pitchFamily="18" charset="0"/>
                          <a:cs typeface="Times New Roman" panose="02020603050405020304" pitchFamily="18" charset="0"/>
                        </a:rPr>
                        <a:t> Activities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9</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Times New Roman" panose="02020603050405020304" pitchFamily="18" charset="0"/>
                          <a:cs typeface="Times New Roman" panose="02020603050405020304" pitchFamily="18" charset="0"/>
                        </a:rPr>
                        <a:t>W</a:t>
                      </a:r>
                    </a:p>
                    <a:p>
                      <a:r>
                        <a:rPr lang="en-GB" sz="1400" dirty="0" smtClean="0">
                          <a:latin typeface="Times New Roman" panose="02020603050405020304" pitchFamily="18" charset="0"/>
                          <a:cs typeface="Times New Roman" panose="02020603050405020304" pitchFamily="18" charset="0"/>
                        </a:rPr>
                        <a:t>16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33">
                <a:tc>
                  <a:txBody>
                    <a:bodyPr/>
                    <a:lstStyle/>
                    <a:p>
                      <a:r>
                        <a:rPr lang="en-GB" sz="1400" dirty="0" smtClean="0">
                          <a:latin typeface="Times New Roman" panose="02020603050405020304" pitchFamily="18" charset="0"/>
                          <a:cs typeface="Times New Roman" panose="02020603050405020304" pitchFamily="18" charset="0"/>
                        </a:rPr>
                        <a:t>Requirements</a:t>
                      </a:r>
                    </a:p>
                    <a:p>
                      <a:r>
                        <a:rPr lang="en-GB" sz="1400" dirty="0" smtClean="0">
                          <a:latin typeface="Times New Roman" panose="02020603050405020304" pitchFamily="18" charset="0"/>
                          <a:cs typeface="Times New Roman" panose="02020603050405020304" pitchFamily="18" charset="0"/>
                        </a:rPr>
                        <a:t>Analysis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endParaRPr lang="en-US" dirty="0"/>
                    </a:p>
                  </a:txBody>
                  <a:tcPr>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33">
                <a:tc>
                  <a:txBody>
                    <a:bodyPr/>
                    <a:lstStyle/>
                    <a:p>
                      <a:r>
                        <a:rPr lang="en-GB" sz="1400" dirty="0" smtClean="0">
                          <a:latin typeface="Times New Roman" panose="02020603050405020304" pitchFamily="18" charset="0"/>
                          <a:cs typeface="Times New Roman" panose="02020603050405020304" pitchFamily="18" charset="0"/>
                        </a:rPr>
                        <a:t>System Design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hMerge="1">
                  <a:txBody>
                    <a:bodyPr/>
                    <a:lstStyle/>
                    <a:p>
                      <a:endParaRPr lang="en-US" dirty="0"/>
                    </a:p>
                  </a:txBody>
                  <a:tcPr>
                    <a:solidFill>
                      <a:srgbClr val="00B050"/>
                    </a:solidFill>
                  </a:tcPr>
                </a:tc>
                <a:tc hMerge="1">
                  <a:txBody>
                    <a:bodyPr/>
                    <a:lstStyle/>
                    <a:p>
                      <a:endParaRPr lang="en-US" dirty="0"/>
                    </a:p>
                  </a:txBody>
                  <a:tcPr>
                    <a:solidFill>
                      <a:srgbClr val="00B050"/>
                    </a:solidFill>
                  </a:tcPr>
                </a:tc>
                <a:tc hMerge="1">
                  <a:txBody>
                    <a:bodyPr/>
                    <a:lstStyle/>
                    <a:p>
                      <a:endParaRPr lang="en-US" dirty="0"/>
                    </a:p>
                  </a:txBody>
                  <a:tcPr>
                    <a:solidFill>
                      <a:srgbClr val="00B050"/>
                    </a:solidFill>
                  </a:tcPr>
                </a:tc>
                <a:tc hMerge="1">
                  <a:txBody>
                    <a:bodyPr/>
                    <a:lstStyle/>
                    <a:p>
                      <a:endParaRPr lang="en-US" dirty="0"/>
                    </a:p>
                  </a:txBody>
                  <a:tcPr>
                    <a:solidFill>
                      <a:srgbClr val="00B05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33">
                <a:tc>
                  <a:txBody>
                    <a:bodyPr/>
                    <a:lstStyle/>
                    <a:p>
                      <a:r>
                        <a:rPr lang="en-GB" sz="1400" dirty="0" smtClean="0">
                          <a:latin typeface="Times New Roman" panose="02020603050405020304" pitchFamily="18" charset="0"/>
                          <a:cs typeface="Times New Roman" panose="02020603050405020304" pitchFamily="18" charset="0"/>
                        </a:rPr>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c gridSpan="6">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solidFill>
                      <a:srgbClr val="00206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33">
                <a:tc>
                  <a:txBody>
                    <a:bodyPr/>
                    <a:lstStyle/>
                    <a:p>
                      <a:r>
                        <a:rPr lang="en-GB" sz="1400" dirty="0" smtClean="0">
                          <a:latin typeface="Times New Roman" panose="02020603050405020304" pitchFamily="18" charset="0"/>
                          <a:cs typeface="Times New Roman" panose="02020603050405020304" pitchFamily="18" charset="0"/>
                        </a:rPr>
                        <a:t>Testing</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33">
                <a:tc>
                  <a:txBody>
                    <a:bodyPr/>
                    <a:lstStyle/>
                    <a:p>
                      <a:r>
                        <a:rPr lang="en-GB" sz="1400" dirty="0" smtClean="0">
                          <a:latin typeface="Times New Roman" panose="02020603050405020304" pitchFamily="18" charset="0"/>
                          <a:cs typeface="Times New Roman" panose="02020603050405020304" pitchFamily="18" charset="0"/>
                        </a:rPr>
                        <a:t>Deployment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sp>
        <p:nvSpPr>
          <p:cNvPr id="4" name="Slide Number Placeholder 3"/>
          <p:cNvSpPr>
            <a:spLocks noGrp="1"/>
          </p:cNvSpPr>
          <p:nvPr>
            <p:ph type="sldNum" sz="quarter" idx="12"/>
          </p:nvPr>
        </p:nvSpPr>
        <p:spPr/>
        <p:txBody>
          <a:bodyPr/>
          <a:lstStyle/>
          <a:p>
            <a:pPr>
              <a:defRPr/>
            </a:pPr>
            <a:fld id="{4D3B38E7-149F-4D77-9EEF-9309C2CB69A9}" type="slidenum">
              <a:rPr lang="ru-RU" smtClean="0"/>
              <a:t>31</a:t>
            </a:fld>
            <a:endParaRPr lang="ru-RU"/>
          </a:p>
        </p:txBody>
      </p:sp>
      <p:sp>
        <p:nvSpPr>
          <p:cNvPr id="6" name="TextBox 5"/>
          <p:cNvSpPr txBox="1"/>
          <p:nvPr/>
        </p:nvSpPr>
        <p:spPr>
          <a:xfrm>
            <a:off x="3203848" y="1856106"/>
            <a:ext cx="345638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Table: Project scheduling chart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680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44797785"/>
              </p:ext>
            </p:extLst>
          </p:nvPr>
        </p:nvGraphicFramePr>
        <p:xfrm>
          <a:off x="457200" y="2420888"/>
          <a:ext cx="8229600" cy="2377440"/>
        </p:xfrm>
        <a:graphic>
          <a:graphicData uri="http://schemas.openxmlformats.org/drawingml/2006/table">
            <a:tbl>
              <a:tblPr firstRow="1" bandRow="1">
                <a:tableStyleId>{DD013FB5-C157-D0C9-6CD4-365302EDB4C9}</a:tableStyleId>
              </a:tblPr>
              <a:tblGrid>
                <a:gridCol w="4114800"/>
                <a:gridCol w="4114800"/>
              </a:tblGrid>
              <a:tr h="0">
                <a:tc>
                  <a:txBody>
                    <a:bodyPr/>
                    <a:lstStyle/>
                    <a:p>
                      <a:pPr>
                        <a:defRPr/>
                      </a:pPr>
                      <a:r>
                        <a:rPr lang="en-GB" sz="2000" dirty="0" smtClean="0">
                          <a:latin typeface="Times New Roman" panose="02020603050405020304" pitchFamily="18" charset="0"/>
                          <a:cs typeface="Times New Roman" panose="02020603050405020304" pitchFamily="18" charset="0"/>
                        </a:rPr>
                        <a:t>Description</a:t>
                      </a:r>
                      <a:endParaRPr lang="en-US" sz="2000" dirty="0">
                        <a:latin typeface="Times New Roman" panose="02020603050405020304" pitchFamily="18" charset="0"/>
                        <a:cs typeface="Times New Roman" panose="02020603050405020304" pitchFamily="18" charset="0"/>
                      </a:endParaRPr>
                    </a:p>
                  </a:txBody>
                  <a:tcPr marL="91441" marR="91441"/>
                </a:tc>
                <a:tc>
                  <a:txBody>
                    <a:bodyPr/>
                    <a:lstStyle/>
                    <a:p>
                      <a:pPr>
                        <a:defRPr/>
                      </a:pPr>
                      <a:r>
                        <a:rPr lang="en-GB" sz="2000" dirty="0" smtClean="0">
                          <a:latin typeface="Times New Roman" panose="02020603050405020304" pitchFamily="18" charset="0"/>
                          <a:cs typeface="Times New Roman" panose="02020603050405020304" pitchFamily="18" charset="0"/>
                        </a:rPr>
                        <a:t>Cost</a:t>
                      </a:r>
                      <a:endParaRPr lang="en-US" sz="2000" dirty="0">
                        <a:latin typeface="Times New Roman" panose="02020603050405020304" pitchFamily="18" charset="0"/>
                        <a:cs typeface="Times New Roman" panose="02020603050405020304" pitchFamily="18" charset="0"/>
                      </a:endParaRPr>
                    </a:p>
                  </a:txBody>
                  <a:tcPr marL="91441" marR="91441"/>
                </a:tc>
              </a:tr>
              <a:tr h="370840">
                <a:tc>
                  <a:txBody>
                    <a:bodyPr/>
                    <a:lstStyle/>
                    <a:p>
                      <a:pPr>
                        <a:defRPr/>
                      </a:pPr>
                      <a:r>
                        <a:rPr lang="en-GB" sz="2000" dirty="0" smtClean="0">
                          <a:latin typeface="Times New Roman" panose="02020603050405020304" pitchFamily="18" charset="0"/>
                          <a:cs typeface="Times New Roman" panose="02020603050405020304" pitchFamily="18" charset="0"/>
                        </a:rPr>
                        <a:t>Personal</a:t>
                      </a:r>
                      <a:r>
                        <a:rPr lang="en-GB" sz="2000" baseline="0" dirty="0" smtClean="0">
                          <a:latin typeface="Times New Roman" panose="02020603050405020304" pitchFamily="18" charset="0"/>
                          <a:cs typeface="Times New Roman" panose="02020603050405020304" pitchFamily="18" charset="0"/>
                        </a:rPr>
                        <a:t> cost</a:t>
                      </a:r>
                      <a:endParaRPr lang="en-US" sz="2000" dirty="0">
                        <a:latin typeface="Times New Roman" panose="02020603050405020304" pitchFamily="18" charset="0"/>
                        <a:cs typeface="Times New Roman" panose="02020603050405020304" pitchFamily="18" charset="0"/>
                      </a:endParaRPr>
                    </a:p>
                  </a:txBody>
                  <a:tcPr marL="91441" marR="91441"/>
                </a:tc>
                <a:tc>
                  <a:txBody>
                    <a:bodyPr/>
                    <a:lstStyle/>
                    <a:p>
                      <a:pPr>
                        <a:defRPr/>
                      </a:pPr>
                      <a:r>
                        <a:rPr lang="en-US" sz="2000" dirty="0" smtClean="0">
                          <a:latin typeface="Times New Roman" panose="02020603050405020304" pitchFamily="18" charset="0"/>
                          <a:cs typeface="Times New Roman" panose="02020603050405020304" pitchFamily="18" charset="0"/>
                        </a:rPr>
                        <a:t>55,000 BDT</a:t>
                      </a:r>
                      <a:endParaRPr lang="en-US" sz="2000" dirty="0">
                        <a:latin typeface="Times New Roman" panose="02020603050405020304" pitchFamily="18" charset="0"/>
                        <a:cs typeface="Times New Roman" panose="02020603050405020304" pitchFamily="18" charset="0"/>
                      </a:endParaRPr>
                    </a:p>
                  </a:txBody>
                  <a:tcPr marL="91441" marR="91441"/>
                </a:tc>
              </a:tr>
              <a:tr h="370840">
                <a:tc>
                  <a:txBody>
                    <a:bodyPr/>
                    <a:lstStyle/>
                    <a:p>
                      <a:pPr>
                        <a:defRPr/>
                      </a:pPr>
                      <a:r>
                        <a:rPr lang="en-GB" sz="2000" dirty="0" smtClean="0">
                          <a:latin typeface="Times New Roman" panose="02020603050405020304" pitchFamily="18" charset="0"/>
                          <a:cs typeface="Times New Roman" panose="02020603050405020304" pitchFamily="18" charset="0"/>
                        </a:rPr>
                        <a:t>Hardware cost</a:t>
                      </a:r>
                      <a:endParaRPr lang="en-US" sz="2000" dirty="0">
                        <a:latin typeface="Times New Roman" panose="02020603050405020304" pitchFamily="18" charset="0"/>
                        <a:cs typeface="Times New Roman" panose="02020603050405020304" pitchFamily="18" charset="0"/>
                      </a:endParaRPr>
                    </a:p>
                  </a:txBody>
                  <a:tcPr marL="91441" marR="91441"/>
                </a:tc>
                <a:tc>
                  <a:txBody>
                    <a:bodyPr/>
                    <a:lstStyle/>
                    <a:p>
                      <a:pPr>
                        <a:defRPr/>
                      </a:pPr>
                      <a:r>
                        <a:rPr lang="en-GB" sz="2000" dirty="0" smtClean="0">
                          <a:latin typeface="Times New Roman" panose="02020603050405020304" pitchFamily="18" charset="0"/>
                          <a:cs typeface="Times New Roman" panose="02020603050405020304" pitchFamily="18" charset="0"/>
                        </a:rPr>
                        <a:t>33,000</a:t>
                      </a:r>
                      <a:r>
                        <a:rPr lang="en-GB" sz="2000" baseline="0" dirty="0" smtClean="0">
                          <a:latin typeface="Times New Roman" panose="02020603050405020304" pitchFamily="18" charset="0"/>
                          <a:cs typeface="Times New Roman" panose="02020603050405020304" pitchFamily="18" charset="0"/>
                        </a:rPr>
                        <a:t> BDT</a:t>
                      </a:r>
                      <a:endParaRPr lang="en-US" sz="2000" dirty="0">
                        <a:latin typeface="Times New Roman" panose="02020603050405020304" pitchFamily="18" charset="0"/>
                        <a:cs typeface="Times New Roman" panose="02020603050405020304" pitchFamily="18" charset="0"/>
                      </a:endParaRPr>
                    </a:p>
                  </a:txBody>
                  <a:tcPr marL="91441" marR="91441"/>
                </a:tc>
              </a:tr>
              <a:tr h="370840">
                <a:tc>
                  <a:txBody>
                    <a:bodyPr/>
                    <a:lstStyle/>
                    <a:p>
                      <a:pPr>
                        <a:defRPr/>
                      </a:pPr>
                      <a:r>
                        <a:rPr lang="en-GB" sz="2000" dirty="0" smtClean="0">
                          <a:latin typeface="Times New Roman" panose="02020603050405020304" pitchFamily="18" charset="0"/>
                          <a:cs typeface="Times New Roman" panose="02020603050405020304" pitchFamily="18" charset="0"/>
                        </a:rPr>
                        <a:t>Software</a:t>
                      </a:r>
                      <a:r>
                        <a:rPr lang="en-GB" sz="2000" baseline="0" dirty="0" smtClean="0">
                          <a:latin typeface="Times New Roman" panose="02020603050405020304" pitchFamily="18" charset="0"/>
                          <a:cs typeface="Times New Roman" panose="02020603050405020304" pitchFamily="18" charset="0"/>
                        </a:rPr>
                        <a:t> cost</a:t>
                      </a:r>
                      <a:endParaRPr lang="en-US" sz="2000" dirty="0">
                        <a:latin typeface="Times New Roman" panose="02020603050405020304" pitchFamily="18" charset="0"/>
                        <a:cs typeface="Times New Roman" panose="02020603050405020304" pitchFamily="18" charset="0"/>
                      </a:endParaRPr>
                    </a:p>
                  </a:txBody>
                  <a:tcPr marL="91441" marR="91441"/>
                </a:tc>
                <a:tc>
                  <a:txBody>
                    <a:bodyPr/>
                    <a:lstStyle/>
                    <a:p>
                      <a:pPr>
                        <a:defRPr/>
                      </a:pPr>
                      <a:r>
                        <a:rPr lang="en-GB" sz="2000" dirty="0" smtClean="0">
                          <a:latin typeface="Times New Roman" panose="02020603050405020304" pitchFamily="18" charset="0"/>
                          <a:cs typeface="Times New Roman" panose="02020603050405020304" pitchFamily="18" charset="0"/>
                        </a:rPr>
                        <a:t>Free</a:t>
                      </a:r>
                      <a:endParaRPr lang="en-US" sz="2000" dirty="0">
                        <a:latin typeface="Times New Roman" panose="02020603050405020304" pitchFamily="18" charset="0"/>
                        <a:cs typeface="Times New Roman" panose="02020603050405020304" pitchFamily="18" charset="0"/>
                      </a:endParaRPr>
                    </a:p>
                  </a:txBody>
                  <a:tcPr marL="91441" marR="91441"/>
                </a:tc>
              </a:tr>
              <a:tr h="370840">
                <a:tc>
                  <a:txBody>
                    <a:bodyPr/>
                    <a:lstStyle/>
                    <a:p>
                      <a:pPr>
                        <a:defRPr/>
                      </a:pPr>
                      <a:r>
                        <a:rPr lang="en-GB" sz="2000" dirty="0" smtClean="0">
                          <a:latin typeface="Times New Roman" panose="02020603050405020304" pitchFamily="18" charset="0"/>
                          <a:cs typeface="Times New Roman" panose="02020603050405020304" pitchFamily="18" charset="0"/>
                        </a:rPr>
                        <a:t>Other</a:t>
                      </a:r>
                      <a:r>
                        <a:rPr lang="en-GB" sz="2000" baseline="0" dirty="0" smtClean="0">
                          <a:latin typeface="Times New Roman" panose="02020603050405020304" pitchFamily="18" charset="0"/>
                          <a:cs typeface="Times New Roman" panose="02020603050405020304" pitchFamily="18" charset="0"/>
                        </a:rPr>
                        <a:t> cost</a:t>
                      </a:r>
                      <a:endParaRPr lang="en-US" sz="2000" dirty="0">
                        <a:latin typeface="Times New Roman" panose="02020603050405020304" pitchFamily="18" charset="0"/>
                        <a:cs typeface="Times New Roman" panose="02020603050405020304" pitchFamily="18" charset="0"/>
                      </a:endParaRPr>
                    </a:p>
                  </a:txBody>
                  <a:tcPr marL="91441" marR="91441"/>
                </a:tc>
                <a:tc>
                  <a:txBody>
                    <a:bodyPr/>
                    <a:lstStyle/>
                    <a:p>
                      <a:pPr>
                        <a:defRPr/>
                      </a:pPr>
                      <a:r>
                        <a:rPr lang="en-US" sz="2000" dirty="0" smtClean="0">
                          <a:latin typeface="Times New Roman" panose="02020603050405020304" pitchFamily="18" charset="0"/>
                          <a:cs typeface="Times New Roman" panose="02020603050405020304" pitchFamily="18" charset="0"/>
                        </a:rPr>
                        <a:t>17,000 BDT</a:t>
                      </a:r>
                      <a:endParaRPr lang="en-US" sz="2000" dirty="0">
                        <a:latin typeface="Times New Roman" panose="02020603050405020304" pitchFamily="18" charset="0"/>
                        <a:cs typeface="Times New Roman" panose="02020603050405020304" pitchFamily="18" charset="0"/>
                      </a:endParaRPr>
                    </a:p>
                  </a:txBody>
                  <a:tcPr marL="91441" marR="91441"/>
                </a:tc>
              </a:tr>
              <a:tr h="370840">
                <a:tc>
                  <a:txBody>
                    <a:bodyPr/>
                    <a:lstStyle/>
                    <a:p>
                      <a:pPr>
                        <a:defRPr/>
                      </a:pPr>
                      <a:r>
                        <a:rPr lang="en-US" sz="2000" dirty="0">
                          <a:latin typeface="Times New Roman" panose="02020603050405020304" pitchFamily="18" charset="0"/>
                          <a:cs typeface="Times New Roman" panose="02020603050405020304" pitchFamily="18" charset="0"/>
                        </a:rPr>
                        <a:t>Total</a:t>
                      </a:r>
                    </a:p>
                  </a:txBody>
                  <a:tcPr marL="91441" marR="91441"/>
                </a:tc>
                <a:tc>
                  <a:txBody>
                    <a:bodyPr/>
                    <a:lstStyle/>
                    <a:p>
                      <a:pPr>
                        <a:defRPr/>
                      </a:pPr>
                      <a:r>
                        <a:rPr lang="en-US" sz="2000" dirty="0" smtClean="0">
                          <a:latin typeface="Times New Roman" panose="02020603050405020304" pitchFamily="18" charset="0"/>
                          <a:cs typeface="Times New Roman" panose="02020603050405020304" pitchFamily="18" charset="0"/>
                        </a:rPr>
                        <a:t>105,000 BDT</a:t>
                      </a:r>
                      <a:endParaRPr lang="en-US" sz="2000" dirty="0">
                        <a:latin typeface="Times New Roman" panose="02020603050405020304" pitchFamily="18" charset="0"/>
                        <a:cs typeface="Times New Roman" panose="02020603050405020304" pitchFamily="18" charset="0"/>
                      </a:endParaRPr>
                    </a:p>
                  </a:txBody>
                  <a:tcPr marL="91441" marR="91441"/>
                </a:tc>
              </a:tr>
            </a:tbl>
          </a:graphicData>
        </a:graphic>
      </p:graphicFrame>
      <p:sp>
        <p:nvSpPr>
          <p:cNvPr id="2" name="Title 1"/>
          <p:cNvSpPr>
            <a:spLocks noGrp="1"/>
          </p:cNvSpPr>
          <p:nvPr>
            <p:ph type="title"/>
          </p:nvPr>
        </p:nvSpPr>
        <p:spPr bwMode="auto"/>
        <p:txBody>
          <a:bodyPr/>
          <a:lstStyle/>
          <a:p>
            <a:pPr>
              <a:defRPr/>
            </a:pPr>
            <a:r>
              <a:rPr lang="en-US"/>
              <a:t>Cost Estimate</a:t>
            </a:r>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32</a:t>
            </a:fld>
            <a:endParaRPr lang="en-US"/>
          </a:p>
        </p:txBody>
      </p:sp>
      <p:sp>
        <p:nvSpPr>
          <p:cNvPr id="5" name="TextBox 4"/>
          <p:cNvSpPr txBox="1"/>
          <p:nvPr/>
        </p:nvSpPr>
        <p:spPr>
          <a:xfrm>
            <a:off x="3383868" y="1796539"/>
            <a:ext cx="237626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Table: Cost estimate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576320"/>
        </p:xfrm>
        <a:graphic>
          <a:graphicData uri="http://schemas.openxmlformats.org/drawingml/2006/table">
            <a:tbl>
              <a:tblPr firstRow="1" bandRow="1">
                <a:tableStyleId>{DD013FB5-C157-D0C9-6CD4-365302EDB4C9}</a:tableStyleId>
              </a:tblPr>
              <a:tblGrid>
                <a:gridCol w="4343400"/>
                <a:gridCol w="1905000"/>
                <a:gridCol w="1981200"/>
              </a:tblGrid>
              <a:tr h="370840">
                <a:tc>
                  <a:txBody>
                    <a:bodyPr/>
                    <a:lstStyle/>
                    <a:p>
                      <a:pPr>
                        <a:defRPr/>
                      </a:pPr>
                      <a:r>
                        <a:rPr lang="en-US"/>
                        <a:t>Risk</a:t>
                      </a:r>
                    </a:p>
                  </a:txBody>
                  <a:tcPr marL="91441" marR="91441"/>
                </a:tc>
                <a:tc>
                  <a:txBody>
                    <a:bodyPr/>
                    <a:lstStyle/>
                    <a:p>
                      <a:pPr>
                        <a:defRPr/>
                      </a:pPr>
                      <a:r>
                        <a:rPr lang="en-US"/>
                        <a:t>Probability</a:t>
                      </a:r>
                    </a:p>
                  </a:txBody>
                  <a:tcPr marL="91441" marR="91441"/>
                </a:tc>
                <a:tc>
                  <a:txBody>
                    <a:bodyPr/>
                    <a:lstStyle/>
                    <a:p>
                      <a:pPr>
                        <a:defRPr/>
                      </a:pPr>
                      <a:r>
                        <a:rPr lang="en-US"/>
                        <a:t>Effects</a:t>
                      </a:r>
                    </a:p>
                  </a:txBody>
                  <a:tcPr marL="91441" marR="91441"/>
                </a:tc>
              </a:tr>
              <a:tr h="370840">
                <a:tc>
                  <a:txBody>
                    <a:bodyPr/>
                    <a:lstStyle/>
                    <a:p>
                      <a:pPr>
                        <a:defRPr/>
                      </a:pPr>
                      <a:r>
                        <a:rPr lang="en-US" sz="1800">
                          <a:solidFill>
                            <a:schemeClr val="dk1"/>
                          </a:solidFill>
                          <a:latin typeface="+mn-lt"/>
                          <a:ea typeface="+mn-ea"/>
                          <a:cs typeface="+mn-cs"/>
                        </a:rPr>
                        <a:t>Organizational financial problems force reductions in the project budget</a:t>
                      </a:r>
                      <a:endParaRPr lang="en-US"/>
                    </a:p>
                  </a:txBody>
                  <a:tcPr marL="91441" marR="91441"/>
                </a:tc>
                <a:tc>
                  <a:txBody>
                    <a:bodyPr/>
                    <a:lstStyle/>
                    <a:p>
                      <a:pPr>
                        <a:defRPr/>
                      </a:pPr>
                      <a:r>
                        <a:rPr lang="en-US"/>
                        <a:t>Low</a:t>
                      </a:r>
                    </a:p>
                  </a:txBody>
                  <a:tcPr marL="91441" marR="91441"/>
                </a:tc>
                <a:tc>
                  <a:txBody>
                    <a:bodyPr/>
                    <a:lstStyle/>
                    <a:p>
                      <a:pPr>
                        <a:defRPr/>
                      </a:pPr>
                      <a:r>
                        <a:rPr lang="en-US" sz="1800">
                          <a:solidFill>
                            <a:schemeClr val="dk1"/>
                          </a:solidFill>
                          <a:latin typeface="+mn-lt"/>
                          <a:ea typeface="+mn-ea"/>
                          <a:cs typeface="+mn-cs"/>
                        </a:rPr>
                        <a:t>Catastrophic</a:t>
                      </a:r>
                      <a:endParaRPr lang="en-US"/>
                    </a:p>
                  </a:txBody>
                  <a:tcPr marL="91441" marR="91441"/>
                </a:tc>
              </a:tr>
              <a:tr h="370840">
                <a:tc>
                  <a:txBody>
                    <a:bodyPr/>
                    <a:lstStyle/>
                    <a:p>
                      <a:pPr>
                        <a:defRPr/>
                      </a:pPr>
                      <a:r>
                        <a:rPr lang="en-US" sz="1800">
                          <a:solidFill>
                            <a:schemeClr val="dk1"/>
                          </a:solidFill>
                          <a:latin typeface="+mn-lt"/>
                          <a:ea typeface="+mn-ea"/>
                          <a:cs typeface="+mn-cs"/>
                        </a:rPr>
                        <a:t>Security of the system.</a:t>
                      </a:r>
                      <a:endParaRPr lang="en-US"/>
                    </a:p>
                  </a:txBody>
                  <a:tcPr marL="91441" marR="91441"/>
                </a:tc>
                <a:tc>
                  <a:txBody>
                    <a:bodyPr/>
                    <a:lstStyle/>
                    <a:p>
                      <a:pPr>
                        <a:defRPr/>
                      </a:pPr>
                      <a:r>
                        <a:rPr lang="en-US"/>
                        <a:t>High</a:t>
                      </a:r>
                    </a:p>
                  </a:txBody>
                  <a:tcPr marL="91441" marR="91441"/>
                </a:tc>
                <a:tc>
                  <a:txBody>
                    <a:bodyPr/>
                    <a:lstStyle/>
                    <a:p>
                      <a:pPr>
                        <a:defRPr/>
                      </a:pPr>
                      <a:r>
                        <a:rPr lang="en-US"/>
                        <a:t>Serious</a:t>
                      </a:r>
                    </a:p>
                  </a:txBody>
                  <a:tcPr marL="91441" marR="91441"/>
                </a:tc>
              </a:tr>
              <a:tr h="370840">
                <a:tc>
                  <a:txBody>
                    <a:bodyPr/>
                    <a:lstStyle/>
                    <a:p>
                      <a:pPr>
                        <a:defRPr/>
                      </a:pPr>
                      <a:r>
                        <a:rPr lang="en-US" sz="1800">
                          <a:solidFill>
                            <a:schemeClr val="dk1"/>
                          </a:solidFill>
                          <a:latin typeface="+mn-lt"/>
                          <a:ea typeface="+mn-ea"/>
                          <a:cs typeface="+mn-cs"/>
                        </a:rPr>
                        <a:t>Reusable software components contain defects that mean they cannot be reused as planned.</a:t>
                      </a:r>
                      <a:endParaRPr lang="en-US"/>
                    </a:p>
                  </a:txBody>
                  <a:tcPr marL="91441" marR="91441"/>
                </a:tc>
                <a:tc>
                  <a:txBody>
                    <a:bodyPr/>
                    <a:lstStyle/>
                    <a:p>
                      <a:pPr>
                        <a:defRPr/>
                      </a:pPr>
                      <a:r>
                        <a:rPr lang="en-US" sz="1800">
                          <a:solidFill>
                            <a:schemeClr val="dk1"/>
                          </a:solidFill>
                          <a:latin typeface="+mn-lt"/>
                          <a:ea typeface="+mn-ea"/>
                          <a:cs typeface="+mn-cs"/>
                        </a:rPr>
                        <a:t>Moderate</a:t>
                      </a:r>
                      <a:endParaRPr lang="en-US"/>
                    </a:p>
                  </a:txBody>
                  <a:tcPr marL="91441" marR="91441"/>
                </a:tc>
                <a:tc>
                  <a:txBody>
                    <a:bodyPr/>
                    <a:lstStyle/>
                    <a:p>
                      <a:pPr>
                        <a:defRPr/>
                      </a:pPr>
                      <a:r>
                        <a:rPr lang="en-US" sz="1800">
                          <a:solidFill>
                            <a:schemeClr val="dk1"/>
                          </a:solidFill>
                          <a:latin typeface="+mn-lt"/>
                          <a:ea typeface="+mn-ea"/>
                          <a:cs typeface="+mn-cs"/>
                        </a:rPr>
                        <a:t>Serious</a:t>
                      </a:r>
                      <a:endParaRPr lang="en-US"/>
                    </a:p>
                  </a:txBody>
                  <a:tcPr marL="91441" marR="91441"/>
                </a:tc>
              </a:tr>
              <a:tr h="370840">
                <a:tc>
                  <a:txBody>
                    <a:bodyPr/>
                    <a:lstStyle/>
                    <a:p>
                      <a:pPr>
                        <a:defRPr/>
                      </a:pPr>
                      <a:r>
                        <a:rPr lang="en-US" sz="1800">
                          <a:solidFill>
                            <a:schemeClr val="dk1"/>
                          </a:solidFill>
                          <a:latin typeface="+mn-lt"/>
                          <a:ea typeface="+mn-ea"/>
                          <a:cs typeface="+mn-cs"/>
                        </a:rPr>
                        <a:t>Changes to requirements that require major design rework are proposed</a:t>
                      </a:r>
                      <a:endParaRPr lang="en-US"/>
                    </a:p>
                  </a:txBody>
                  <a:tcPr marL="91441" marR="91441"/>
                </a:tc>
                <a:tc>
                  <a:txBody>
                    <a:bodyPr/>
                    <a:lstStyle/>
                    <a:p>
                      <a:pPr marL="0" marR="0" indent="0" algn="l" defTabSz="914400">
                        <a:lnSpc>
                          <a:spcPct val="100000"/>
                        </a:lnSpc>
                        <a:spcBef>
                          <a:spcPts val="0"/>
                        </a:spcBef>
                        <a:spcAft>
                          <a:spcPts val="0"/>
                        </a:spcAft>
                        <a:buClrTx/>
                        <a:buSzTx/>
                        <a:buFontTx/>
                        <a:buNone/>
                        <a:defRPr/>
                      </a:pPr>
                      <a:r>
                        <a:rPr lang="en-US" sz="1800">
                          <a:solidFill>
                            <a:schemeClr val="dk1"/>
                          </a:solidFill>
                          <a:latin typeface="+mn-lt"/>
                          <a:ea typeface="+mn-ea"/>
                          <a:cs typeface="+mn-cs"/>
                        </a:rPr>
                        <a:t>Moderate</a:t>
                      </a:r>
                      <a:endParaRPr lang="en-US"/>
                    </a:p>
                    <a:p>
                      <a:pPr>
                        <a:defRPr/>
                      </a:pPr>
                      <a:endParaRPr lang="en-US"/>
                    </a:p>
                  </a:txBody>
                  <a:tcPr marL="91441" marR="91441"/>
                </a:tc>
                <a:tc>
                  <a:txBody>
                    <a:bodyPr/>
                    <a:lstStyle/>
                    <a:p>
                      <a:pPr marL="0" marR="0" indent="0" algn="l" defTabSz="914400">
                        <a:lnSpc>
                          <a:spcPct val="100000"/>
                        </a:lnSpc>
                        <a:spcBef>
                          <a:spcPts val="0"/>
                        </a:spcBef>
                        <a:spcAft>
                          <a:spcPts val="0"/>
                        </a:spcAft>
                        <a:buClrTx/>
                        <a:buSzTx/>
                        <a:buFontTx/>
                        <a:buNone/>
                        <a:defRPr/>
                      </a:pPr>
                      <a:r>
                        <a:rPr lang="en-US" sz="1800">
                          <a:solidFill>
                            <a:schemeClr val="dk1"/>
                          </a:solidFill>
                          <a:latin typeface="+mn-lt"/>
                          <a:ea typeface="+mn-ea"/>
                          <a:cs typeface="+mn-cs"/>
                        </a:rPr>
                        <a:t>Serious</a:t>
                      </a:r>
                      <a:endParaRPr lang="en-US"/>
                    </a:p>
                    <a:p>
                      <a:pPr>
                        <a:defRPr/>
                      </a:pPr>
                      <a:endParaRPr lang="en-US"/>
                    </a:p>
                  </a:txBody>
                  <a:tcPr marL="91441" marR="91441"/>
                </a:tc>
              </a:tr>
              <a:tr h="370840">
                <a:tc>
                  <a:txBody>
                    <a:bodyPr/>
                    <a:lstStyle/>
                    <a:p>
                      <a:pPr>
                        <a:defRPr/>
                      </a:pPr>
                      <a:r>
                        <a:rPr lang="en-US" sz="1800">
                          <a:solidFill>
                            <a:schemeClr val="dk1"/>
                          </a:solidFill>
                          <a:latin typeface="+mn-lt"/>
                          <a:ea typeface="+mn-ea"/>
                          <a:cs typeface="+mn-cs"/>
                        </a:rPr>
                        <a:t>Customers fail to understand the impact of requirements changes</a:t>
                      </a:r>
                      <a:endParaRPr lang="en-US"/>
                    </a:p>
                  </a:txBody>
                  <a:tcPr marL="91441" marR="91441"/>
                </a:tc>
                <a:tc>
                  <a:txBody>
                    <a:bodyPr/>
                    <a:lstStyle/>
                    <a:p>
                      <a:pPr marL="0" marR="0" indent="0" algn="l" defTabSz="914400">
                        <a:lnSpc>
                          <a:spcPct val="100000"/>
                        </a:lnSpc>
                        <a:spcBef>
                          <a:spcPts val="0"/>
                        </a:spcBef>
                        <a:spcAft>
                          <a:spcPts val="0"/>
                        </a:spcAft>
                        <a:buClrTx/>
                        <a:buSzTx/>
                        <a:buFontTx/>
                        <a:buNone/>
                        <a:defRPr/>
                      </a:pPr>
                      <a:r>
                        <a:rPr lang="en-US" sz="1800">
                          <a:solidFill>
                            <a:schemeClr val="dk1"/>
                          </a:solidFill>
                          <a:latin typeface="+mn-lt"/>
                          <a:ea typeface="+mn-ea"/>
                          <a:cs typeface="+mn-cs"/>
                        </a:rPr>
                        <a:t>Moderate</a:t>
                      </a:r>
                      <a:endParaRPr lang="en-US"/>
                    </a:p>
                    <a:p>
                      <a:pPr>
                        <a:defRPr/>
                      </a:pPr>
                      <a:endParaRPr lang="en-US"/>
                    </a:p>
                  </a:txBody>
                  <a:tcPr marL="91441" marR="91441"/>
                </a:tc>
                <a:tc>
                  <a:txBody>
                    <a:bodyPr/>
                    <a:lstStyle/>
                    <a:p>
                      <a:pPr>
                        <a:defRPr/>
                      </a:pPr>
                      <a:r>
                        <a:rPr lang="en-US" sz="1800">
                          <a:solidFill>
                            <a:schemeClr val="dk1"/>
                          </a:solidFill>
                          <a:latin typeface="+mn-lt"/>
                          <a:ea typeface="+mn-ea"/>
                          <a:cs typeface="+mn-cs"/>
                        </a:rPr>
                        <a:t>Tolerable</a:t>
                      </a:r>
                      <a:endParaRPr lang="en-US"/>
                    </a:p>
                  </a:txBody>
                  <a:tcPr marL="91441" marR="91441"/>
                </a:tc>
              </a:tr>
            </a:tbl>
          </a:graphicData>
        </a:graphic>
      </p:graphicFrame>
      <p:sp>
        <p:nvSpPr>
          <p:cNvPr id="2" name="Title 1"/>
          <p:cNvSpPr>
            <a:spLocks noGrp="1"/>
          </p:cNvSpPr>
          <p:nvPr>
            <p:ph type="title"/>
          </p:nvPr>
        </p:nvSpPr>
        <p:spPr bwMode="auto"/>
        <p:txBody>
          <a:bodyPr/>
          <a:lstStyle/>
          <a:p>
            <a:pPr>
              <a:defRPr/>
            </a:pPr>
            <a:r>
              <a:rPr lang="en-US"/>
              <a:t>Risk Management</a:t>
            </a:r>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41323474"/>
              </p:ext>
            </p:extLst>
          </p:nvPr>
        </p:nvGraphicFramePr>
        <p:xfrm>
          <a:off x="457200" y="1481138"/>
          <a:ext cx="8229599" cy="2667000"/>
        </p:xfrm>
        <a:graphic>
          <a:graphicData uri="http://schemas.openxmlformats.org/drawingml/2006/table">
            <a:tbl>
              <a:tblPr firstRow="1" bandRow="1">
                <a:tableStyleId>{DD013FB5-C157-D0C9-6CD4-365302EDB4C9}</a:tableStyleId>
              </a:tblPr>
              <a:tblGrid>
                <a:gridCol w="3048000"/>
                <a:gridCol w="5181599"/>
              </a:tblGrid>
              <a:tr h="370840">
                <a:tc>
                  <a:txBody>
                    <a:bodyPr/>
                    <a:lstStyle/>
                    <a:p>
                      <a:pPr>
                        <a:defRPr/>
                      </a:pPr>
                      <a:r>
                        <a:rPr lang="en-US" dirty="0"/>
                        <a:t>Scenario</a:t>
                      </a:r>
                    </a:p>
                  </a:txBody>
                  <a:tcPr marL="91441" marR="91441"/>
                </a:tc>
                <a:tc>
                  <a:txBody>
                    <a:bodyPr/>
                    <a:lstStyle/>
                    <a:p>
                      <a:pPr>
                        <a:defRPr/>
                      </a:pPr>
                      <a:r>
                        <a:rPr lang="en-US" dirty="0"/>
                        <a:t>Admin Login</a:t>
                      </a:r>
                    </a:p>
                  </a:txBody>
                  <a:tcPr marL="91441" marR="91441"/>
                </a:tc>
              </a:tr>
              <a:tr h="370840">
                <a:tc>
                  <a:txBody>
                    <a:bodyPr/>
                    <a:lstStyle/>
                    <a:p>
                      <a:pPr>
                        <a:defRPr/>
                      </a:pPr>
                      <a:r>
                        <a:rPr lang="en-US" sz="1800">
                          <a:solidFill>
                            <a:schemeClr val="dk1"/>
                          </a:solidFill>
                          <a:latin typeface="+mn-lt"/>
                          <a:ea typeface="+mn-ea"/>
                          <a:cs typeface="+mn-cs"/>
                        </a:rPr>
                        <a:t>Input’s</a:t>
                      </a:r>
                      <a:endParaRPr lang="en-US"/>
                    </a:p>
                  </a:txBody>
                  <a:tcPr marL="91441" marR="91441"/>
                </a:tc>
                <a:tc>
                  <a:txBody>
                    <a:bodyPr/>
                    <a:lstStyle/>
                    <a:p>
                      <a:pPr>
                        <a:defRPr/>
                      </a:pPr>
                      <a:r>
                        <a:rPr lang="en-US" sz="1800" dirty="0" smtClean="0">
                          <a:solidFill>
                            <a:schemeClr val="dk1"/>
                          </a:solidFill>
                          <a:latin typeface="+mn-lt"/>
                          <a:ea typeface="+mn-ea"/>
                          <a:cs typeface="+mn-cs"/>
                        </a:rPr>
                        <a:t>Email </a:t>
                      </a:r>
                      <a:r>
                        <a:rPr lang="en-US" sz="1800" dirty="0">
                          <a:solidFill>
                            <a:schemeClr val="dk1"/>
                          </a:solidFill>
                          <a:latin typeface="+mn-lt"/>
                          <a:ea typeface="+mn-ea"/>
                          <a:cs typeface="+mn-cs"/>
                        </a:rPr>
                        <a:t>&amp; Password</a:t>
                      </a:r>
                      <a:endParaRPr lang="en-US" dirty="0"/>
                    </a:p>
                  </a:txBody>
                  <a:tcPr marL="91441" marR="91441"/>
                </a:tc>
              </a:tr>
              <a:tr h="370840">
                <a:tc>
                  <a:txBody>
                    <a:bodyPr/>
                    <a:lstStyle/>
                    <a:p>
                      <a:pPr>
                        <a:defRPr/>
                      </a:pPr>
                      <a:r>
                        <a:rPr lang="en-US" sz="1800">
                          <a:solidFill>
                            <a:schemeClr val="dk1"/>
                          </a:solidFill>
                          <a:latin typeface="+mn-lt"/>
                          <a:ea typeface="+mn-ea"/>
                          <a:cs typeface="+mn-cs"/>
                        </a:rPr>
                        <a:t>Desired Output’s</a:t>
                      </a:r>
                      <a:endParaRPr lang="en-US"/>
                    </a:p>
                  </a:txBody>
                  <a:tcPr marL="91441" marR="91441"/>
                </a:tc>
                <a:tc>
                  <a:txBody>
                    <a:bodyPr/>
                    <a:lstStyle/>
                    <a:p>
                      <a:pPr>
                        <a:defRPr/>
                      </a:pPr>
                      <a:r>
                        <a:rPr lang="en-US" sz="1800">
                          <a:solidFill>
                            <a:schemeClr val="dk1"/>
                          </a:solidFill>
                          <a:latin typeface="+mn-lt"/>
                          <a:ea typeface="+mn-ea"/>
                          <a:cs typeface="+mn-cs"/>
                        </a:rPr>
                        <a:t>When enter all basic info correctly, user will be logged in.</a:t>
                      </a:r>
                      <a:endParaRPr lang="en-US"/>
                    </a:p>
                  </a:txBody>
                  <a:tcPr marL="91441" marR="91441"/>
                </a:tc>
              </a:tr>
              <a:tr h="370840">
                <a:tc>
                  <a:txBody>
                    <a:bodyPr/>
                    <a:lstStyle/>
                    <a:p>
                      <a:pPr>
                        <a:defRPr/>
                      </a:pPr>
                      <a:r>
                        <a:rPr lang="en-US" sz="1800">
                          <a:solidFill>
                            <a:schemeClr val="dk1"/>
                          </a:solidFill>
                          <a:latin typeface="+mn-lt"/>
                          <a:ea typeface="+mn-ea"/>
                          <a:cs typeface="+mn-cs"/>
                        </a:rPr>
                        <a:t>Actual Output’s</a:t>
                      </a:r>
                      <a:endParaRPr lang="en-US"/>
                    </a:p>
                  </a:txBody>
                  <a:tcPr marL="91441" marR="91441"/>
                </a:tc>
                <a:tc>
                  <a:txBody>
                    <a:bodyPr/>
                    <a:lstStyle/>
                    <a:p>
                      <a:pPr>
                        <a:defRPr/>
                      </a:pPr>
                      <a:r>
                        <a:rPr lang="en-US" sz="1800">
                          <a:solidFill>
                            <a:schemeClr val="dk1"/>
                          </a:solidFill>
                          <a:latin typeface="+mn-lt"/>
                          <a:ea typeface="+mn-ea"/>
                          <a:cs typeface="+mn-cs"/>
                        </a:rPr>
                        <a:t>Admin login works</a:t>
                      </a:r>
                      <a:endParaRPr lang="en-US"/>
                    </a:p>
                  </a:txBody>
                  <a:tcPr marL="91441" marR="91441"/>
                </a:tc>
              </a:tr>
              <a:tr h="370840">
                <a:tc>
                  <a:txBody>
                    <a:bodyPr/>
                    <a:lstStyle/>
                    <a:p>
                      <a:pPr>
                        <a:defRPr/>
                      </a:pPr>
                      <a:r>
                        <a:rPr lang="en-US" sz="1800">
                          <a:solidFill>
                            <a:schemeClr val="dk1"/>
                          </a:solidFill>
                          <a:latin typeface="+mn-lt"/>
                          <a:ea typeface="+mn-ea"/>
                          <a:cs typeface="+mn-cs"/>
                        </a:rPr>
                        <a:t>Verdict</a:t>
                      </a:r>
                      <a:endParaRPr lang="en-US"/>
                    </a:p>
                  </a:txBody>
                  <a:tcPr marL="91441" marR="91441"/>
                </a:tc>
                <a:tc>
                  <a:txBody>
                    <a:bodyPr/>
                    <a:lstStyle/>
                    <a:p>
                      <a:pPr>
                        <a:defRPr/>
                      </a:pPr>
                      <a:r>
                        <a:rPr lang="en-US" sz="1800">
                          <a:solidFill>
                            <a:schemeClr val="dk1"/>
                          </a:solidFill>
                          <a:latin typeface="+mn-lt"/>
                          <a:ea typeface="+mn-ea"/>
                          <a:cs typeface="+mn-cs"/>
                        </a:rPr>
                        <a:t>Getting result from desired outputs and actual output decided this system is successful for admin login.</a:t>
                      </a:r>
                      <a:endParaRPr lang="en-US"/>
                    </a:p>
                  </a:txBody>
                  <a:tcPr marL="91441" marR="91441"/>
                </a:tc>
              </a:tr>
            </a:tbl>
          </a:graphicData>
        </a:graphic>
      </p:graphicFrame>
      <p:sp>
        <p:nvSpPr>
          <p:cNvPr id="2" name="Title 1"/>
          <p:cNvSpPr>
            <a:spLocks noGrp="1"/>
          </p:cNvSpPr>
          <p:nvPr>
            <p:ph type="title"/>
          </p:nvPr>
        </p:nvSpPr>
        <p:spPr bwMode="auto"/>
        <p:txBody>
          <a:bodyPr/>
          <a:lstStyle/>
          <a:p>
            <a:pPr>
              <a:defRPr/>
            </a:pPr>
            <a:r>
              <a:rPr lang="en-US">
                <a:latin typeface="Times New Roman"/>
                <a:cs typeface="Times New Roman"/>
              </a:rPr>
              <a:t>Test Scenario 1</a:t>
            </a:r>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125535"/>
              </p:ext>
            </p:extLst>
          </p:nvPr>
        </p:nvGraphicFramePr>
        <p:xfrm>
          <a:off x="457200" y="1481138"/>
          <a:ext cx="8229601" cy="2392680"/>
        </p:xfrm>
        <a:graphic>
          <a:graphicData uri="http://schemas.openxmlformats.org/drawingml/2006/table">
            <a:tbl>
              <a:tblPr firstRow="1" bandRow="1">
                <a:tableStyleId>{DD013FB5-C157-D0C9-6CD4-365302EDB4C9}</a:tableStyleId>
              </a:tblPr>
              <a:tblGrid>
                <a:gridCol w="2438401"/>
                <a:gridCol w="5791200"/>
              </a:tblGrid>
              <a:tr h="370840">
                <a:tc>
                  <a:txBody>
                    <a:bodyPr/>
                    <a:lstStyle/>
                    <a:p>
                      <a:pPr>
                        <a:defRPr/>
                      </a:pPr>
                      <a:r>
                        <a:rPr lang="en-US" dirty="0"/>
                        <a:t>Scenario</a:t>
                      </a:r>
                    </a:p>
                  </a:txBody>
                  <a:tcPr marL="91441" marR="91441"/>
                </a:tc>
                <a:tc>
                  <a:txBody>
                    <a:bodyPr/>
                    <a:lstStyle/>
                    <a:p>
                      <a:pPr>
                        <a:defRPr/>
                      </a:pPr>
                      <a:r>
                        <a:rPr lang="en-US" dirty="0" smtClean="0"/>
                        <a:t>Customer </a:t>
                      </a:r>
                      <a:r>
                        <a:rPr lang="en-US" dirty="0"/>
                        <a:t>Login</a:t>
                      </a:r>
                    </a:p>
                  </a:txBody>
                  <a:tcPr marL="91441" marR="91441"/>
                </a:tc>
              </a:tr>
              <a:tr h="370840">
                <a:tc>
                  <a:txBody>
                    <a:bodyPr/>
                    <a:lstStyle/>
                    <a:p>
                      <a:pPr>
                        <a:defRPr/>
                      </a:pPr>
                      <a:r>
                        <a:rPr lang="en-US" sz="1800">
                          <a:solidFill>
                            <a:schemeClr val="dk1"/>
                          </a:solidFill>
                          <a:latin typeface="+mn-lt"/>
                          <a:ea typeface="+mn-ea"/>
                          <a:cs typeface="+mn-cs"/>
                        </a:rPr>
                        <a:t>Input’s</a:t>
                      </a:r>
                      <a:endParaRPr lang="en-US"/>
                    </a:p>
                  </a:txBody>
                  <a:tcPr marL="91441" marR="91441"/>
                </a:tc>
                <a:tc>
                  <a:txBody>
                    <a:bodyPr/>
                    <a:lstStyle/>
                    <a:p>
                      <a:pPr>
                        <a:defRPr/>
                      </a:pPr>
                      <a:r>
                        <a:rPr lang="en-US" sz="1800" dirty="0">
                          <a:solidFill>
                            <a:schemeClr val="dk1"/>
                          </a:solidFill>
                          <a:latin typeface="+mn-lt"/>
                          <a:ea typeface="+mn-ea"/>
                          <a:cs typeface="+mn-cs"/>
                        </a:rPr>
                        <a:t>Email &amp; Password</a:t>
                      </a:r>
                      <a:endParaRPr lang="en-US" dirty="0"/>
                    </a:p>
                  </a:txBody>
                  <a:tcPr marL="91441" marR="91441"/>
                </a:tc>
              </a:tr>
              <a:tr h="370840">
                <a:tc>
                  <a:txBody>
                    <a:bodyPr/>
                    <a:lstStyle/>
                    <a:p>
                      <a:pPr>
                        <a:defRPr/>
                      </a:pPr>
                      <a:r>
                        <a:rPr lang="en-US" sz="1800">
                          <a:solidFill>
                            <a:schemeClr val="dk1"/>
                          </a:solidFill>
                          <a:latin typeface="+mn-lt"/>
                          <a:ea typeface="+mn-ea"/>
                          <a:cs typeface="+mn-cs"/>
                        </a:rPr>
                        <a:t>Desired Output’s</a:t>
                      </a:r>
                      <a:endParaRPr lang="en-US"/>
                    </a:p>
                  </a:txBody>
                  <a:tcPr marL="91441" marR="91441"/>
                </a:tc>
                <a:tc>
                  <a:txBody>
                    <a:bodyPr/>
                    <a:lstStyle/>
                    <a:p>
                      <a:pPr>
                        <a:defRPr/>
                      </a:pPr>
                      <a:r>
                        <a:rPr lang="en-US" sz="1800">
                          <a:solidFill>
                            <a:schemeClr val="dk1"/>
                          </a:solidFill>
                          <a:latin typeface="+mn-lt"/>
                          <a:ea typeface="+mn-ea"/>
                          <a:cs typeface="+mn-cs"/>
                        </a:rPr>
                        <a:t>When enter all basic info correctly, user will be logged in.</a:t>
                      </a:r>
                      <a:endParaRPr lang="en-US"/>
                    </a:p>
                  </a:txBody>
                  <a:tcPr marL="91441" marR="91441"/>
                </a:tc>
              </a:tr>
              <a:tr h="370840">
                <a:tc>
                  <a:txBody>
                    <a:bodyPr/>
                    <a:lstStyle/>
                    <a:p>
                      <a:pPr>
                        <a:defRPr/>
                      </a:pPr>
                      <a:r>
                        <a:rPr lang="en-US" sz="1800">
                          <a:solidFill>
                            <a:schemeClr val="dk1"/>
                          </a:solidFill>
                          <a:latin typeface="+mn-lt"/>
                          <a:ea typeface="+mn-ea"/>
                          <a:cs typeface="+mn-cs"/>
                        </a:rPr>
                        <a:t>Actual Output’s</a:t>
                      </a:r>
                      <a:endParaRPr lang="en-US"/>
                    </a:p>
                  </a:txBody>
                  <a:tcPr marL="91441" marR="91441"/>
                </a:tc>
                <a:tc>
                  <a:txBody>
                    <a:bodyPr/>
                    <a:lstStyle/>
                    <a:p>
                      <a:pPr>
                        <a:defRPr/>
                      </a:pPr>
                      <a:r>
                        <a:rPr lang="en-US" sz="1800">
                          <a:solidFill>
                            <a:schemeClr val="dk1"/>
                          </a:solidFill>
                          <a:latin typeface="+mn-lt"/>
                          <a:ea typeface="+mn-ea"/>
                          <a:cs typeface="+mn-cs"/>
                        </a:rPr>
                        <a:t>User login works</a:t>
                      </a:r>
                      <a:endParaRPr lang="en-US"/>
                    </a:p>
                  </a:txBody>
                  <a:tcPr marL="91441" marR="91441"/>
                </a:tc>
              </a:tr>
              <a:tr h="370840">
                <a:tc>
                  <a:txBody>
                    <a:bodyPr/>
                    <a:lstStyle/>
                    <a:p>
                      <a:pPr>
                        <a:defRPr/>
                      </a:pPr>
                      <a:r>
                        <a:rPr lang="en-US" sz="1800">
                          <a:solidFill>
                            <a:schemeClr val="dk1"/>
                          </a:solidFill>
                          <a:latin typeface="+mn-lt"/>
                          <a:ea typeface="+mn-ea"/>
                          <a:cs typeface="+mn-cs"/>
                        </a:rPr>
                        <a:t>Verdict</a:t>
                      </a:r>
                      <a:endParaRPr lang="en-US"/>
                    </a:p>
                  </a:txBody>
                  <a:tcPr marL="91441" marR="91441"/>
                </a:tc>
                <a:tc>
                  <a:txBody>
                    <a:bodyPr/>
                    <a:lstStyle/>
                    <a:p>
                      <a:pPr>
                        <a:defRPr/>
                      </a:pPr>
                      <a:r>
                        <a:rPr lang="en-US" sz="1800">
                          <a:solidFill>
                            <a:schemeClr val="dk1"/>
                          </a:solidFill>
                          <a:latin typeface="+mn-lt"/>
                          <a:ea typeface="+mn-ea"/>
                          <a:cs typeface="+mn-cs"/>
                        </a:rPr>
                        <a:t>Getting result from desired outputs and actual output decided this system is successful for user login.</a:t>
                      </a:r>
                      <a:endParaRPr lang="en-US"/>
                    </a:p>
                  </a:txBody>
                  <a:tcPr marL="91441" marR="91441"/>
                </a:tc>
              </a:tr>
            </a:tbl>
          </a:graphicData>
        </a:graphic>
      </p:graphicFrame>
      <p:sp>
        <p:nvSpPr>
          <p:cNvPr id="2" name="Title 1"/>
          <p:cNvSpPr>
            <a:spLocks noGrp="1"/>
          </p:cNvSpPr>
          <p:nvPr>
            <p:ph type="title"/>
          </p:nvPr>
        </p:nvSpPr>
        <p:spPr bwMode="auto"/>
        <p:txBody>
          <a:bodyPr/>
          <a:lstStyle/>
          <a:p>
            <a:pPr>
              <a:defRPr/>
            </a:pPr>
            <a:r>
              <a:rPr lang="en-US">
                <a:latin typeface="Times New Roman"/>
                <a:cs typeface="Times New Roman"/>
              </a:rPr>
              <a:t>Test Scenario 2</a:t>
            </a:r>
            <a:endParaRPr lang="en-US"/>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88868528"/>
              </p:ext>
            </p:extLst>
          </p:nvPr>
        </p:nvGraphicFramePr>
        <p:xfrm>
          <a:off x="457200" y="1481138"/>
          <a:ext cx="8229601" cy="2392680"/>
        </p:xfrm>
        <a:graphic>
          <a:graphicData uri="http://schemas.openxmlformats.org/drawingml/2006/table">
            <a:tbl>
              <a:tblPr firstRow="1" bandRow="1">
                <a:tableStyleId>{DD013FB5-C157-D0C9-6CD4-365302EDB4C9}</a:tableStyleId>
              </a:tblPr>
              <a:tblGrid>
                <a:gridCol w="2438401"/>
                <a:gridCol w="5791200"/>
              </a:tblGrid>
              <a:tr h="370840">
                <a:tc>
                  <a:txBody>
                    <a:bodyPr/>
                    <a:lstStyle/>
                    <a:p>
                      <a:pPr>
                        <a:defRPr/>
                      </a:pPr>
                      <a:r>
                        <a:rPr lang="en-US" dirty="0"/>
                        <a:t>Scenario</a:t>
                      </a:r>
                    </a:p>
                  </a:txBody>
                  <a:tcPr marL="91441" marR="91441"/>
                </a:tc>
                <a:tc>
                  <a:txBody>
                    <a:bodyPr/>
                    <a:lstStyle/>
                    <a:p>
                      <a:pPr>
                        <a:defRPr/>
                      </a:pPr>
                      <a:r>
                        <a:rPr lang="en-US" dirty="0" smtClean="0"/>
                        <a:t>Service</a:t>
                      </a:r>
                      <a:r>
                        <a:rPr lang="en-US" baseline="0" dirty="0" smtClean="0"/>
                        <a:t> center</a:t>
                      </a:r>
                      <a:r>
                        <a:rPr lang="en-US" dirty="0" smtClean="0"/>
                        <a:t> </a:t>
                      </a:r>
                      <a:r>
                        <a:rPr lang="en-US" dirty="0"/>
                        <a:t>Login</a:t>
                      </a:r>
                    </a:p>
                  </a:txBody>
                  <a:tcPr marL="91441" marR="91441"/>
                </a:tc>
              </a:tr>
              <a:tr h="370840">
                <a:tc>
                  <a:txBody>
                    <a:bodyPr/>
                    <a:lstStyle/>
                    <a:p>
                      <a:pPr>
                        <a:defRPr/>
                      </a:pPr>
                      <a:r>
                        <a:rPr lang="en-US" sz="1800">
                          <a:solidFill>
                            <a:schemeClr val="dk1"/>
                          </a:solidFill>
                          <a:latin typeface="+mn-lt"/>
                          <a:ea typeface="+mn-ea"/>
                          <a:cs typeface="+mn-cs"/>
                        </a:rPr>
                        <a:t>Input’s</a:t>
                      </a:r>
                      <a:endParaRPr lang="en-US"/>
                    </a:p>
                  </a:txBody>
                  <a:tcPr marL="91441" marR="91441"/>
                </a:tc>
                <a:tc>
                  <a:txBody>
                    <a:bodyPr/>
                    <a:lstStyle/>
                    <a:p>
                      <a:pPr>
                        <a:defRPr/>
                      </a:pPr>
                      <a:r>
                        <a:rPr lang="en-US" sz="1800" dirty="0">
                          <a:solidFill>
                            <a:schemeClr val="dk1"/>
                          </a:solidFill>
                          <a:latin typeface="+mn-lt"/>
                          <a:ea typeface="+mn-ea"/>
                          <a:cs typeface="+mn-cs"/>
                        </a:rPr>
                        <a:t>Email &amp; Password</a:t>
                      </a:r>
                      <a:endParaRPr lang="en-US" dirty="0"/>
                    </a:p>
                  </a:txBody>
                  <a:tcPr marL="91441" marR="91441"/>
                </a:tc>
              </a:tr>
              <a:tr h="370840">
                <a:tc>
                  <a:txBody>
                    <a:bodyPr/>
                    <a:lstStyle/>
                    <a:p>
                      <a:pPr>
                        <a:defRPr/>
                      </a:pPr>
                      <a:r>
                        <a:rPr lang="en-US" sz="1800">
                          <a:solidFill>
                            <a:schemeClr val="dk1"/>
                          </a:solidFill>
                          <a:latin typeface="+mn-lt"/>
                          <a:ea typeface="+mn-ea"/>
                          <a:cs typeface="+mn-cs"/>
                        </a:rPr>
                        <a:t>Desired Output’s</a:t>
                      </a:r>
                      <a:endParaRPr lang="en-US"/>
                    </a:p>
                  </a:txBody>
                  <a:tcPr marL="91441" marR="91441"/>
                </a:tc>
                <a:tc>
                  <a:txBody>
                    <a:bodyPr/>
                    <a:lstStyle/>
                    <a:p>
                      <a:pPr>
                        <a:defRPr/>
                      </a:pPr>
                      <a:r>
                        <a:rPr lang="en-US" sz="1800">
                          <a:solidFill>
                            <a:schemeClr val="dk1"/>
                          </a:solidFill>
                          <a:latin typeface="+mn-lt"/>
                          <a:ea typeface="+mn-ea"/>
                          <a:cs typeface="+mn-cs"/>
                        </a:rPr>
                        <a:t>When enter all basic info correctly, user will be logged in.</a:t>
                      </a:r>
                      <a:endParaRPr lang="en-US"/>
                    </a:p>
                  </a:txBody>
                  <a:tcPr marL="91441" marR="91441"/>
                </a:tc>
              </a:tr>
              <a:tr h="370840">
                <a:tc>
                  <a:txBody>
                    <a:bodyPr/>
                    <a:lstStyle/>
                    <a:p>
                      <a:pPr>
                        <a:defRPr/>
                      </a:pPr>
                      <a:r>
                        <a:rPr lang="en-US" sz="1800">
                          <a:solidFill>
                            <a:schemeClr val="dk1"/>
                          </a:solidFill>
                          <a:latin typeface="+mn-lt"/>
                          <a:ea typeface="+mn-ea"/>
                          <a:cs typeface="+mn-cs"/>
                        </a:rPr>
                        <a:t>Actual Output’s</a:t>
                      </a:r>
                      <a:endParaRPr lang="en-US"/>
                    </a:p>
                  </a:txBody>
                  <a:tcPr marL="91441" marR="91441"/>
                </a:tc>
                <a:tc>
                  <a:txBody>
                    <a:bodyPr/>
                    <a:lstStyle/>
                    <a:p>
                      <a:pPr>
                        <a:defRPr/>
                      </a:pPr>
                      <a:r>
                        <a:rPr lang="en-US" sz="1800">
                          <a:solidFill>
                            <a:schemeClr val="dk1"/>
                          </a:solidFill>
                          <a:latin typeface="+mn-lt"/>
                          <a:ea typeface="+mn-ea"/>
                          <a:cs typeface="+mn-cs"/>
                        </a:rPr>
                        <a:t>User login works</a:t>
                      </a:r>
                      <a:endParaRPr lang="en-US"/>
                    </a:p>
                  </a:txBody>
                  <a:tcPr marL="91441" marR="91441"/>
                </a:tc>
              </a:tr>
              <a:tr h="370840">
                <a:tc>
                  <a:txBody>
                    <a:bodyPr/>
                    <a:lstStyle/>
                    <a:p>
                      <a:pPr>
                        <a:defRPr/>
                      </a:pPr>
                      <a:r>
                        <a:rPr lang="en-US" sz="1800">
                          <a:solidFill>
                            <a:schemeClr val="dk1"/>
                          </a:solidFill>
                          <a:latin typeface="+mn-lt"/>
                          <a:ea typeface="+mn-ea"/>
                          <a:cs typeface="+mn-cs"/>
                        </a:rPr>
                        <a:t>Verdict</a:t>
                      </a:r>
                      <a:endParaRPr lang="en-US"/>
                    </a:p>
                  </a:txBody>
                  <a:tcPr marL="91441" marR="91441"/>
                </a:tc>
                <a:tc>
                  <a:txBody>
                    <a:bodyPr/>
                    <a:lstStyle/>
                    <a:p>
                      <a:pPr>
                        <a:defRPr/>
                      </a:pPr>
                      <a:r>
                        <a:rPr lang="en-US" sz="1800">
                          <a:solidFill>
                            <a:schemeClr val="dk1"/>
                          </a:solidFill>
                          <a:latin typeface="+mn-lt"/>
                          <a:ea typeface="+mn-ea"/>
                          <a:cs typeface="+mn-cs"/>
                        </a:rPr>
                        <a:t>Getting result from desired outputs and actual output decided this system is successful for user login.</a:t>
                      </a:r>
                      <a:endParaRPr lang="en-US"/>
                    </a:p>
                  </a:txBody>
                  <a:tcPr marL="91441" marR="91441"/>
                </a:tc>
              </a:tr>
            </a:tbl>
          </a:graphicData>
        </a:graphic>
      </p:graphicFrame>
      <p:sp>
        <p:nvSpPr>
          <p:cNvPr id="2" name="Title 1"/>
          <p:cNvSpPr>
            <a:spLocks noGrp="1"/>
          </p:cNvSpPr>
          <p:nvPr>
            <p:ph type="title"/>
          </p:nvPr>
        </p:nvSpPr>
        <p:spPr bwMode="auto"/>
        <p:txBody>
          <a:bodyPr/>
          <a:lstStyle/>
          <a:p>
            <a:pPr>
              <a:defRPr/>
            </a:pPr>
            <a:r>
              <a:rPr lang="en-US" dirty="0">
                <a:latin typeface="Times New Roman"/>
                <a:cs typeface="Times New Roman"/>
              </a:rPr>
              <a:t>Test Scenario </a:t>
            </a:r>
            <a:r>
              <a:rPr lang="en-US" dirty="0" smtClean="0">
                <a:latin typeface="Times New Roman"/>
                <a:cs typeface="Times New Roman"/>
              </a:rPr>
              <a:t>3</a:t>
            </a:r>
            <a:endParaRPr lang="en-US" dirty="0"/>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36</a:t>
            </a:fld>
            <a:endParaRPr lang="en-US"/>
          </a:p>
        </p:txBody>
      </p:sp>
    </p:spTree>
    <p:extLst>
      <p:ext uri="{BB962C8B-B14F-4D97-AF65-F5344CB8AC3E}">
        <p14:creationId xmlns:p14="http://schemas.microsoft.com/office/powerpoint/2010/main" val="3214574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87358074"/>
              </p:ext>
            </p:extLst>
          </p:nvPr>
        </p:nvGraphicFramePr>
        <p:xfrm>
          <a:off x="457200" y="1481138"/>
          <a:ext cx="8229600" cy="2667000"/>
        </p:xfrm>
        <a:graphic>
          <a:graphicData uri="http://schemas.openxmlformats.org/drawingml/2006/table">
            <a:tbl>
              <a:tblPr firstRow="1" bandRow="1">
                <a:tableStyleId>{DD013FB5-C157-D0C9-6CD4-365302EDB4C9}</a:tableStyleId>
              </a:tblPr>
              <a:tblGrid>
                <a:gridCol w="2590799"/>
                <a:gridCol w="5638801"/>
              </a:tblGrid>
              <a:tr h="370840">
                <a:tc>
                  <a:txBody>
                    <a:bodyPr/>
                    <a:lstStyle/>
                    <a:p>
                      <a:pPr>
                        <a:defRPr/>
                      </a:pPr>
                      <a:r>
                        <a:rPr lang="en-US" dirty="0"/>
                        <a:t>Scenario</a:t>
                      </a:r>
                    </a:p>
                  </a:txBody>
                  <a:tcPr marL="91441" marR="91441"/>
                </a:tc>
                <a:tc>
                  <a:txBody>
                    <a:bodyPr/>
                    <a:lstStyle/>
                    <a:p>
                      <a:pPr>
                        <a:defRPr/>
                      </a:pPr>
                      <a:r>
                        <a:rPr lang="en-US" dirty="0"/>
                        <a:t>Add </a:t>
                      </a:r>
                      <a:r>
                        <a:rPr lang="en-US" dirty="0" smtClean="0"/>
                        <a:t>Service</a:t>
                      </a:r>
                      <a:endParaRPr lang="en-US" dirty="0"/>
                    </a:p>
                  </a:txBody>
                  <a:tcPr marL="91441" marR="91441"/>
                </a:tc>
              </a:tr>
              <a:tr h="370840">
                <a:tc>
                  <a:txBody>
                    <a:bodyPr/>
                    <a:lstStyle/>
                    <a:p>
                      <a:pPr>
                        <a:defRPr/>
                      </a:pPr>
                      <a:r>
                        <a:rPr lang="en-US" sz="1800">
                          <a:solidFill>
                            <a:schemeClr val="dk1"/>
                          </a:solidFill>
                          <a:latin typeface="+mn-lt"/>
                          <a:ea typeface="+mn-ea"/>
                          <a:cs typeface="+mn-cs"/>
                        </a:rPr>
                        <a:t>Input’s</a:t>
                      </a:r>
                      <a:endParaRPr lang="en-US"/>
                    </a:p>
                  </a:txBody>
                  <a:tcPr marL="91441" marR="91441"/>
                </a:tc>
                <a:tc>
                  <a:txBody>
                    <a:bodyPr/>
                    <a:lstStyle/>
                    <a:p>
                      <a:pPr>
                        <a:defRPr/>
                      </a:pPr>
                      <a:r>
                        <a:rPr lang="en-US" sz="1800" dirty="0">
                          <a:solidFill>
                            <a:schemeClr val="dk1"/>
                          </a:solidFill>
                          <a:latin typeface="+mn-lt"/>
                          <a:ea typeface="+mn-ea"/>
                          <a:cs typeface="+mn-cs"/>
                        </a:rPr>
                        <a:t>Name, </a:t>
                      </a:r>
                      <a:r>
                        <a:rPr lang="en-US" sz="1800" dirty="0" smtClean="0">
                          <a:solidFill>
                            <a:schemeClr val="dk1"/>
                          </a:solidFill>
                          <a:latin typeface="+mn-lt"/>
                          <a:ea typeface="+mn-ea"/>
                          <a:cs typeface="+mn-cs"/>
                        </a:rPr>
                        <a:t>Status, </a:t>
                      </a:r>
                      <a:r>
                        <a:rPr lang="en-US" sz="1800" dirty="0">
                          <a:solidFill>
                            <a:schemeClr val="dk1"/>
                          </a:solidFill>
                          <a:latin typeface="+mn-lt"/>
                          <a:ea typeface="+mn-ea"/>
                          <a:cs typeface="+mn-cs"/>
                        </a:rPr>
                        <a:t>Description, Price, </a:t>
                      </a:r>
                      <a:r>
                        <a:rPr lang="en-US" sz="1800" dirty="0" smtClean="0">
                          <a:solidFill>
                            <a:schemeClr val="dk1"/>
                          </a:solidFill>
                          <a:latin typeface="+mn-lt"/>
                          <a:ea typeface="+mn-ea"/>
                          <a:cs typeface="+mn-cs"/>
                        </a:rPr>
                        <a:t>Image</a:t>
                      </a:r>
                      <a:endParaRPr dirty="0"/>
                    </a:p>
                  </a:txBody>
                  <a:tcPr marL="91441" marR="91441"/>
                </a:tc>
              </a:tr>
              <a:tr h="370840">
                <a:tc>
                  <a:txBody>
                    <a:bodyPr/>
                    <a:lstStyle/>
                    <a:p>
                      <a:pPr>
                        <a:defRPr/>
                      </a:pPr>
                      <a:r>
                        <a:rPr lang="en-US" sz="1800">
                          <a:solidFill>
                            <a:schemeClr val="dk1"/>
                          </a:solidFill>
                          <a:latin typeface="+mn-lt"/>
                          <a:ea typeface="+mn-ea"/>
                          <a:cs typeface="+mn-cs"/>
                        </a:rPr>
                        <a:t>Desired Output’s</a:t>
                      </a:r>
                      <a:endParaRPr lang="en-US"/>
                    </a:p>
                  </a:txBody>
                  <a:tcPr marL="91441" marR="91441"/>
                </a:tc>
                <a:tc>
                  <a:txBody>
                    <a:bodyPr/>
                    <a:lstStyle/>
                    <a:p>
                      <a:pPr>
                        <a:defRPr/>
                      </a:pPr>
                      <a:r>
                        <a:rPr lang="en-US" sz="1800" dirty="0">
                          <a:solidFill>
                            <a:schemeClr val="dk1"/>
                          </a:solidFill>
                          <a:latin typeface="+mn-lt"/>
                          <a:ea typeface="+mn-ea"/>
                          <a:cs typeface="+mn-cs"/>
                        </a:rPr>
                        <a:t>When enter all basic info correctly, </a:t>
                      </a:r>
                      <a:r>
                        <a:rPr lang="en-US" sz="1800" dirty="0" smtClean="0">
                          <a:solidFill>
                            <a:schemeClr val="dk1"/>
                          </a:solidFill>
                          <a:latin typeface="+mn-lt"/>
                          <a:ea typeface="+mn-ea"/>
                          <a:cs typeface="+mn-cs"/>
                        </a:rPr>
                        <a:t>services </a:t>
                      </a:r>
                      <a:r>
                        <a:rPr lang="en-US" sz="1800" dirty="0">
                          <a:solidFill>
                            <a:schemeClr val="dk1"/>
                          </a:solidFill>
                          <a:latin typeface="+mn-lt"/>
                          <a:ea typeface="+mn-ea"/>
                          <a:cs typeface="+mn-cs"/>
                        </a:rPr>
                        <a:t>will be added.</a:t>
                      </a:r>
                      <a:endParaRPr lang="en-US" dirty="0"/>
                    </a:p>
                  </a:txBody>
                  <a:tcPr marL="91441" marR="91441"/>
                </a:tc>
              </a:tr>
              <a:tr h="370840">
                <a:tc>
                  <a:txBody>
                    <a:bodyPr/>
                    <a:lstStyle/>
                    <a:p>
                      <a:pPr>
                        <a:defRPr/>
                      </a:pPr>
                      <a:r>
                        <a:rPr lang="en-US" sz="1800">
                          <a:solidFill>
                            <a:schemeClr val="dk1"/>
                          </a:solidFill>
                          <a:latin typeface="+mn-lt"/>
                          <a:ea typeface="+mn-ea"/>
                          <a:cs typeface="+mn-cs"/>
                        </a:rPr>
                        <a:t>Actual Output’s</a:t>
                      </a:r>
                      <a:endParaRPr lang="en-US"/>
                    </a:p>
                  </a:txBody>
                  <a:tcPr marL="91441" marR="91441"/>
                </a:tc>
                <a:tc>
                  <a:txBody>
                    <a:bodyPr/>
                    <a:lstStyle/>
                    <a:p>
                      <a:pPr>
                        <a:defRPr/>
                      </a:pPr>
                      <a:r>
                        <a:rPr lang="en-US" sz="1800" dirty="0">
                          <a:solidFill>
                            <a:schemeClr val="dk1"/>
                          </a:solidFill>
                          <a:latin typeface="+mn-lt"/>
                          <a:ea typeface="+mn-ea"/>
                          <a:cs typeface="+mn-cs"/>
                        </a:rPr>
                        <a:t>Adding new </a:t>
                      </a:r>
                      <a:r>
                        <a:rPr lang="en-US" sz="1800" dirty="0" smtClean="0">
                          <a:solidFill>
                            <a:schemeClr val="dk1"/>
                          </a:solidFill>
                          <a:latin typeface="+mn-lt"/>
                          <a:ea typeface="+mn-ea"/>
                          <a:cs typeface="+mn-cs"/>
                        </a:rPr>
                        <a:t>service </a:t>
                      </a:r>
                      <a:r>
                        <a:rPr lang="en-US" sz="1800" dirty="0">
                          <a:solidFill>
                            <a:schemeClr val="dk1"/>
                          </a:solidFill>
                          <a:latin typeface="+mn-lt"/>
                          <a:ea typeface="+mn-ea"/>
                          <a:cs typeface="+mn-cs"/>
                        </a:rPr>
                        <a:t>works</a:t>
                      </a:r>
                      <a:endParaRPr lang="en-US" dirty="0"/>
                    </a:p>
                  </a:txBody>
                  <a:tcPr marL="91441" marR="91441"/>
                </a:tc>
              </a:tr>
              <a:tr h="370840">
                <a:tc>
                  <a:txBody>
                    <a:bodyPr/>
                    <a:lstStyle/>
                    <a:p>
                      <a:pPr>
                        <a:defRPr/>
                      </a:pPr>
                      <a:r>
                        <a:rPr lang="en-US" sz="1800">
                          <a:solidFill>
                            <a:schemeClr val="dk1"/>
                          </a:solidFill>
                          <a:latin typeface="+mn-lt"/>
                          <a:ea typeface="+mn-ea"/>
                          <a:cs typeface="+mn-cs"/>
                        </a:rPr>
                        <a:t>Verdict</a:t>
                      </a:r>
                      <a:endParaRPr lang="en-US"/>
                    </a:p>
                  </a:txBody>
                  <a:tcPr marL="91441" marR="91441"/>
                </a:tc>
                <a:tc>
                  <a:txBody>
                    <a:bodyPr/>
                    <a:lstStyle/>
                    <a:p>
                      <a:pPr>
                        <a:defRPr/>
                      </a:pPr>
                      <a:r>
                        <a:rPr lang="en-US" sz="1800" dirty="0">
                          <a:solidFill>
                            <a:schemeClr val="dk1"/>
                          </a:solidFill>
                          <a:latin typeface="+mn-lt"/>
                          <a:ea typeface="+mn-ea"/>
                          <a:cs typeface="+mn-cs"/>
                        </a:rPr>
                        <a:t>Getting result from desired outputs and actual output decided this system is successful for adding new </a:t>
                      </a:r>
                      <a:r>
                        <a:rPr lang="en-US" sz="1800" dirty="0" smtClean="0">
                          <a:solidFill>
                            <a:schemeClr val="dk1"/>
                          </a:solidFill>
                          <a:latin typeface="+mn-lt"/>
                          <a:ea typeface="+mn-ea"/>
                          <a:cs typeface="+mn-cs"/>
                        </a:rPr>
                        <a:t>services </a:t>
                      </a:r>
                      <a:r>
                        <a:rPr lang="en-US" sz="1800" dirty="0">
                          <a:solidFill>
                            <a:schemeClr val="dk1"/>
                          </a:solidFill>
                          <a:latin typeface="+mn-lt"/>
                          <a:ea typeface="+mn-ea"/>
                          <a:cs typeface="+mn-cs"/>
                        </a:rPr>
                        <a:t>works.</a:t>
                      </a:r>
                      <a:endParaRPr lang="en-US" dirty="0"/>
                    </a:p>
                  </a:txBody>
                  <a:tcPr marL="91441" marR="91441"/>
                </a:tc>
              </a:tr>
            </a:tbl>
          </a:graphicData>
        </a:graphic>
      </p:graphicFrame>
      <p:sp>
        <p:nvSpPr>
          <p:cNvPr id="2" name="Title 1"/>
          <p:cNvSpPr>
            <a:spLocks noGrp="1"/>
          </p:cNvSpPr>
          <p:nvPr>
            <p:ph type="title"/>
          </p:nvPr>
        </p:nvSpPr>
        <p:spPr bwMode="auto"/>
        <p:txBody>
          <a:bodyPr/>
          <a:lstStyle/>
          <a:p>
            <a:pPr>
              <a:defRPr/>
            </a:pPr>
            <a:r>
              <a:rPr lang="en-US" dirty="0">
                <a:latin typeface="Times New Roman"/>
                <a:cs typeface="Times New Roman"/>
              </a:rPr>
              <a:t>Test Scenario </a:t>
            </a:r>
            <a:r>
              <a:rPr lang="en-US" dirty="0" smtClean="0">
                <a:latin typeface="Times New Roman"/>
                <a:cs typeface="Times New Roman"/>
              </a:rPr>
              <a:t>4</a:t>
            </a:r>
            <a:endParaRPr lang="en-US" dirty="0"/>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8453478"/>
              </p:ext>
            </p:extLst>
          </p:nvPr>
        </p:nvGraphicFramePr>
        <p:xfrm>
          <a:off x="457200" y="1481138"/>
          <a:ext cx="8229601" cy="2392680"/>
        </p:xfrm>
        <a:graphic>
          <a:graphicData uri="http://schemas.openxmlformats.org/drawingml/2006/table">
            <a:tbl>
              <a:tblPr firstRow="1" bandRow="1">
                <a:tableStyleId>{DD013FB5-C157-D0C9-6CD4-365302EDB4C9}</a:tableStyleId>
              </a:tblPr>
              <a:tblGrid>
                <a:gridCol w="2438401"/>
                <a:gridCol w="5791200"/>
              </a:tblGrid>
              <a:tr h="370840">
                <a:tc>
                  <a:txBody>
                    <a:bodyPr/>
                    <a:lstStyle/>
                    <a:p>
                      <a:pPr>
                        <a:defRPr/>
                      </a:pPr>
                      <a:r>
                        <a:rPr lang="en-US" dirty="0"/>
                        <a:t>Scenario</a:t>
                      </a:r>
                    </a:p>
                  </a:txBody>
                  <a:tcPr marL="91441" marR="91441"/>
                </a:tc>
                <a:tc>
                  <a:txBody>
                    <a:bodyPr/>
                    <a:lstStyle/>
                    <a:p>
                      <a:pPr>
                        <a:defRPr/>
                      </a:pPr>
                      <a:r>
                        <a:rPr lang="en-US" dirty="0"/>
                        <a:t>Place </a:t>
                      </a:r>
                      <a:r>
                        <a:rPr lang="en-US" dirty="0" smtClean="0"/>
                        <a:t>Booking</a:t>
                      </a:r>
                      <a:endParaRPr lang="en-US" dirty="0"/>
                    </a:p>
                  </a:txBody>
                  <a:tcPr marL="91441" marR="91441"/>
                </a:tc>
              </a:tr>
              <a:tr h="370840">
                <a:tc>
                  <a:txBody>
                    <a:bodyPr/>
                    <a:lstStyle/>
                    <a:p>
                      <a:pPr>
                        <a:defRPr/>
                      </a:pPr>
                      <a:r>
                        <a:rPr lang="en-US" sz="1800" dirty="0">
                          <a:solidFill>
                            <a:schemeClr val="dk1"/>
                          </a:solidFill>
                          <a:latin typeface="+mn-lt"/>
                          <a:ea typeface="+mn-ea"/>
                          <a:cs typeface="+mn-cs"/>
                        </a:rPr>
                        <a:t>Input’s</a:t>
                      </a:r>
                      <a:endParaRPr lang="en-US" dirty="0"/>
                    </a:p>
                  </a:txBody>
                  <a:tcPr marL="91441" marR="91441"/>
                </a:tc>
                <a:tc>
                  <a:txBody>
                    <a:bodyPr/>
                    <a:lstStyle/>
                    <a:p>
                      <a:pPr>
                        <a:defRPr/>
                      </a:pPr>
                      <a:r>
                        <a:rPr lang="en-US" sz="1800" dirty="0" smtClean="0">
                          <a:solidFill>
                            <a:schemeClr val="dk1"/>
                          </a:solidFill>
                          <a:latin typeface="+mn-lt"/>
                          <a:ea typeface="+mn-ea"/>
                          <a:cs typeface="+mn-cs"/>
                        </a:rPr>
                        <a:t>Customer</a:t>
                      </a:r>
                      <a:r>
                        <a:rPr lang="en-US" sz="1800" baseline="0" dirty="0" smtClean="0">
                          <a:solidFill>
                            <a:schemeClr val="dk1"/>
                          </a:solidFill>
                          <a:latin typeface="+mn-lt"/>
                          <a:ea typeface="+mn-ea"/>
                          <a:cs typeface="+mn-cs"/>
                        </a:rPr>
                        <a:t> name</a:t>
                      </a:r>
                      <a:r>
                        <a:rPr lang="en-US" sz="1800" dirty="0" smtClean="0">
                          <a:solidFill>
                            <a:schemeClr val="dk1"/>
                          </a:solidFill>
                          <a:latin typeface="+mn-lt"/>
                          <a:ea typeface="+mn-ea"/>
                          <a:cs typeface="+mn-cs"/>
                        </a:rPr>
                        <a:t>, phone, address, model, brand, Service Center, price,</a:t>
                      </a:r>
                      <a:r>
                        <a:rPr lang="en-US" sz="1800" baseline="0" dirty="0" smtClean="0">
                          <a:solidFill>
                            <a:schemeClr val="dk1"/>
                          </a:solidFill>
                          <a:latin typeface="+mn-lt"/>
                          <a:ea typeface="+mn-ea"/>
                          <a:cs typeface="+mn-cs"/>
                        </a:rPr>
                        <a:t> advance payment</a:t>
                      </a:r>
                      <a:endParaRPr lang="en-US" dirty="0"/>
                    </a:p>
                  </a:txBody>
                  <a:tcPr marL="91441" marR="91441"/>
                </a:tc>
              </a:tr>
              <a:tr h="370840">
                <a:tc>
                  <a:txBody>
                    <a:bodyPr/>
                    <a:lstStyle/>
                    <a:p>
                      <a:pPr>
                        <a:defRPr/>
                      </a:pPr>
                      <a:r>
                        <a:rPr lang="en-US" sz="1800" dirty="0">
                          <a:solidFill>
                            <a:schemeClr val="dk1"/>
                          </a:solidFill>
                          <a:latin typeface="+mn-lt"/>
                          <a:ea typeface="+mn-ea"/>
                          <a:cs typeface="+mn-cs"/>
                        </a:rPr>
                        <a:t>Desired Output’s</a:t>
                      </a:r>
                      <a:endParaRPr lang="en-US" dirty="0"/>
                    </a:p>
                  </a:txBody>
                  <a:tcPr marL="91441" marR="91441"/>
                </a:tc>
                <a:tc>
                  <a:txBody>
                    <a:bodyPr/>
                    <a:lstStyle/>
                    <a:p>
                      <a:pPr>
                        <a:defRPr/>
                      </a:pPr>
                      <a:r>
                        <a:rPr lang="en-US" sz="1800" dirty="0">
                          <a:solidFill>
                            <a:schemeClr val="dk1"/>
                          </a:solidFill>
                          <a:latin typeface="+mn-lt"/>
                          <a:ea typeface="+mn-ea"/>
                          <a:cs typeface="+mn-cs"/>
                        </a:rPr>
                        <a:t>When enter all basic info correctly, </a:t>
                      </a:r>
                      <a:r>
                        <a:rPr lang="en-US" sz="1800" dirty="0" smtClean="0">
                          <a:solidFill>
                            <a:schemeClr val="dk1"/>
                          </a:solidFill>
                          <a:latin typeface="+mn-lt"/>
                          <a:ea typeface="+mn-ea"/>
                          <a:cs typeface="+mn-cs"/>
                        </a:rPr>
                        <a:t>service</a:t>
                      </a:r>
                      <a:r>
                        <a:rPr lang="en-US" sz="1800" baseline="0" dirty="0" smtClean="0">
                          <a:solidFill>
                            <a:schemeClr val="dk1"/>
                          </a:solidFill>
                          <a:latin typeface="+mn-lt"/>
                          <a:ea typeface="+mn-ea"/>
                          <a:cs typeface="+mn-cs"/>
                        </a:rPr>
                        <a:t> booking</a:t>
                      </a:r>
                      <a:r>
                        <a:rPr lang="en-US" sz="1800" dirty="0" smtClean="0">
                          <a:solidFill>
                            <a:schemeClr val="dk1"/>
                          </a:solidFill>
                          <a:latin typeface="+mn-lt"/>
                          <a:ea typeface="+mn-ea"/>
                          <a:cs typeface="+mn-cs"/>
                        </a:rPr>
                        <a:t> </a:t>
                      </a:r>
                      <a:r>
                        <a:rPr lang="en-US" sz="1800" dirty="0">
                          <a:solidFill>
                            <a:schemeClr val="dk1"/>
                          </a:solidFill>
                          <a:latin typeface="+mn-lt"/>
                          <a:ea typeface="+mn-ea"/>
                          <a:cs typeface="+mn-cs"/>
                        </a:rPr>
                        <a:t>will be placed</a:t>
                      </a:r>
                      <a:endParaRPr lang="en-US" dirty="0"/>
                    </a:p>
                  </a:txBody>
                  <a:tcPr marL="91441" marR="91441"/>
                </a:tc>
              </a:tr>
              <a:tr h="370840">
                <a:tc>
                  <a:txBody>
                    <a:bodyPr/>
                    <a:lstStyle/>
                    <a:p>
                      <a:pPr>
                        <a:defRPr/>
                      </a:pPr>
                      <a:r>
                        <a:rPr lang="en-US" sz="1800" dirty="0">
                          <a:solidFill>
                            <a:schemeClr val="dk1"/>
                          </a:solidFill>
                          <a:latin typeface="+mn-lt"/>
                          <a:ea typeface="+mn-ea"/>
                          <a:cs typeface="+mn-cs"/>
                        </a:rPr>
                        <a:t>Actual Output’s</a:t>
                      </a:r>
                      <a:endParaRPr lang="en-US" dirty="0"/>
                    </a:p>
                  </a:txBody>
                  <a:tcPr marL="91441" marR="91441"/>
                </a:tc>
                <a:tc>
                  <a:txBody>
                    <a:bodyPr/>
                    <a:lstStyle/>
                    <a:p>
                      <a:pPr>
                        <a:defRPr/>
                      </a:pPr>
                      <a:r>
                        <a:rPr lang="en-US" sz="1800" dirty="0" smtClean="0">
                          <a:solidFill>
                            <a:schemeClr val="dk1"/>
                          </a:solidFill>
                          <a:latin typeface="+mn-lt"/>
                          <a:ea typeface="+mn-ea"/>
                          <a:cs typeface="+mn-cs"/>
                        </a:rPr>
                        <a:t>Booking </a:t>
                      </a:r>
                      <a:r>
                        <a:rPr lang="en-US" sz="1800" dirty="0">
                          <a:solidFill>
                            <a:schemeClr val="dk1"/>
                          </a:solidFill>
                          <a:latin typeface="+mn-lt"/>
                          <a:ea typeface="+mn-ea"/>
                          <a:cs typeface="+mn-cs"/>
                        </a:rPr>
                        <a:t>is placed</a:t>
                      </a:r>
                      <a:endParaRPr lang="en-US" dirty="0"/>
                    </a:p>
                  </a:txBody>
                  <a:tcPr marL="91441" marR="91441"/>
                </a:tc>
              </a:tr>
              <a:tr h="370840">
                <a:tc>
                  <a:txBody>
                    <a:bodyPr/>
                    <a:lstStyle/>
                    <a:p>
                      <a:pPr>
                        <a:defRPr/>
                      </a:pPr>
                      <a:r>
                        <a:rPr lang="en-US" sz="1800" dirty="0">
                          <a:solidFill>
                            <a:schemeClr val="dk1"/>
                          </a:solidFill>
                          <a:latin typeface="+mn-lt"/>
                          <a:ea typeface="+mn-ea"/>
                          <a:cs typeface="+mn-cs"/>
                        </a:rPr>
                        <a:t>Verdict</a:t>
                      </a:r>
                      <a:endParaRPr lang="en-US" dirty="0"/>
                    </a:p>
                  </a:txBody>
                  <a:tcPr marL="91441" marR="91441"/>
                </a:tc>
                <a:tc>
                  <a:txBody>
                    <a:bodyPr/>
                    <a:lstStyle/>
                    <a:p>
                      <a:pPr>
                        <a:defRPr/>
                      </a:pPr>
                      <a:r>
                        <a:rPr lang="en-US" sz="1800" dirty="0">
                          <a:solidFill>
                            <a:schemeClr val="dk1"/>
                          </a:solidFill>
                          <a:latin typeface="+mn-lt"/>
                          <a:ea typeface="+mn-ea"/>
                          <a:cs typeface="+mn-cs"/>
                        </a:rPr>
                        <a:t>Getting result from desired outputs.</a:t>
                      </a:r>
                      <a:endParaRPr lang="en-US" dirty="0"/>
                    </a:p>
                  </a:txBody>
                  <a:tcPr marL="91441" marR="91441"/>
                </a:tc>
              </a:tr>
            </a:tbl>
          </a:graphicData>
        </a:graphic>
      </p:graphicFrame>
      <p:sp>
        <p:nvSpPr>
          <p:cNvPr id="2" name="Title 1"/>
          <p:cNvSpPr>
            <a:spLocks noGrp="1"/>
          </p:cNvSpPr>
          <p:nvPr>
            <p:ph type="title"/>
          </p:nvPr>
        </p:nvSpPr>
        <p:spPr bwMode="auto"/>
        <p:txBody>
          <a:bodyPr/>
          <a:lstStyle/>
          <a:p>
            <a:pPr>
              <a:defRPr/>
            </a:pPr>
            <a:r>
              <a:rPr lang="en-US" dirty="0">
                <a:latin typeface="Times New Roman"/>
                <a:cs typeface="Times New Roman"/>
              </a:rPr>
              <a:t>Test Scenario </a:t>
            </a:r>
            <a:r>
              <a:rPr lang="en-US" dirty="0" smtClean="0">
                <a:latin typeface="Times New Roman"/>
                <a:cs typeface="Times New Roman"/>
              </a:rPr>
              <a:t>5</a:t>
            </a:r>
            <a:endParaRPr lang="en-US" dirty="0"/>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38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a:lnSpc>
                <a:spcPct val="150000"/>
              </a:lnSpc>
              <a:defRPr/>
            </a:pPr>
            <a:r>
              <a:rPr lang="en-US" sz="2000" dirty="0" smtClean="0">
                <a:latin typeface="Times New Roman"/>
                <a:cs typeface="Times New Roman"/>
              </a:rPr>
              <a:t>Login or Signup through google account or social media account.</a:t>
            </a:r>
          </a:p>
          <a:p>
            <a:pPr>
              <a:lnSpc>
                <a:spcPct val="150000"/>
              </a:lnSpc>
              <a:defRPr/>
            </a:pPr>
            <a:r>
              <a:rPr lang="en-GB" sz="2000" dirty="0" smtClean="0">
                <a:latin typeface="Times New Roman"/>
                <a:cs typeface="Times New Roman"/>
              </a:rPr>
              <a:t>Admin payment integration</a:t>
            </a:r>
            <a:r>
              <a:rPr lang="en-GB" sz="2000" dirty="0" smtClean="0">
                <a:latin typeface="Times New Roman"/>
                <a:cs typeface="Times New Roman"/>
              </a:rPr>
              <a:t>.</a:t>
            </a:r>
          </a:p>
          <a:p>
            <a:pPr>
              <a:lnSpc>
                <a:spcPct val="150000"/>
              </a:lnSpc>
              <a:defRPr/>
            </a:pPr>
            <a:r>
              <a:rPr lang="en-GB" sz="2000" dirty="0" smtClean="0">
                <a:latin typeface="Times New Roman"/>
                <a:cs typeface="Times New Roman"/>
              </a:rPr>
              <a:t>Customer feedback will </a:t>
            </a:r>
            <a:r>
              <a:rPr lang="en-GB" sz="2000" smtClean="0">
                <a:latin typeface="Times New Roman"/>
                <a:cs typeface="Times New Roman"/>
              </a:rPr>
              <a:t>be added.</a:t>
            </a:r>
            <a:endParaRPr lang="en-GB" sz="2000" dirty="0" smtClean="0">
              <a:latin typeface="Times New Roman"/>
              <a:cs typeface="Times New Roman"/>
            </a:endParaRPr>
          </a:p>
          <a:p>
            <a:pPr>
              <a:lnSpc>
                <a:spcPct val="150000"/>
              </a:lnSpc>
              <a:defRPr/>
            </a:pPr>
            <a:r>
              <a:rPr lang="en-GB" sz="2000" dirty="0" smtClean="0">
                <a:latin typeface="Times New Roman"/>
                <a:cs typeface="Times New Roman"/>
              </a:rPr>
              <a:t>Mechanic panel will be added. </a:t>
            </a:r>
            <a:endParaRPr dirty="0"/>
          </a:p>
          <a:p>
            <a:pPr lvl="0">
              <a:lnSpc>
                <a:spcPct val="150000"/>
              </a:lnSpc>
              <a:defRPr/>
            </a:pPr>
            <a:r>
              <a:rPr lang="en-US" sz="2000" dirty="0" smtClean="0">
                <a:latin typeface="Times New Roman"/>
                <a:cs typeface="Times New Roman"/>
              </a:rPr>
              <a:t>Booking notification.</a:t>
            </a:r>
          </a:p>
          <a:p>
            <a:pPr lvl="0">
              <a:lnSpc>
                <a:spcPct val="150000"/>
              </a:lnSpc>
              <a:defRPr/>
            </a:pPr>
            <a:r>
              <a:rPr lang="en-GB" sz="2000" dirty="0" smtClean="0">
                <a:latin typeface="Times New Roman"/>
                <a:cs typeface="Times New Roman"/>
              </a:rPr>
              <a:t>Email verification.</a:t>
            </a:r>
          </a:p>
          <a:p>
            <a:pPr lvl="0">
              <a:lnSpc>
                <a:spcPct val="150000"/>
              </a:lnSpc>
              <a:defRPr/>
            </a:pPr>
            <a:r>
              <a:rPr lang="en-GB" sz="2000" dirty="0" smtClean="0">
                <a:latin typeface="Times New Roman"/>
                <a:cs typeface="Times New Roman"/>
              </a:rPr>
              <a:t>A mobile app will be developed.</a:t>
            </a:r>
            <a:endParaRPr dirty="0"/>
          </a:p>
          <a:p>
            <a:pPr lvl="0">
              <a:lnSpc>
                <a:spcPct val="150000"/>
              </a:lnSpc>
              <a:defRPr/>
            </a:pPr>
            <a:r>
              <a:rPr lang="en-GB" sz="2000" dirty="0" smtClean="0">
                <a:latin typeface="Times New Roman"/>
                <a:cs typeface="Times New Roman"/>
              </a:rPr>
              <a:t>Tracking service </a:t>
            </a:r>
            <a:r>
              <a:rPr lang="en-GB" sz="2000" dirty="0" err="1" smtClean="0">
                <a:latin typeface="Times New Roman"/>
                <a:cs typeface="Times New Roman"/>
              </a:rPr>
              <a:t>center</a:t>
            </a:r>
            <a:r>
              <a:rPr lang="en-GB" sz="2000" dirty="0" smtClean="0">
                <a:latin typeface="Times New Roman"/>
                <a:cs typeface="Times New Roman"/>
              </a:rPr>
              <a:t> on google map direction.</a:t>
            </a:r>
            <a:endParaRPr lang="en-US" sz="2000" dirty="0">
              <a:latin typeface="Times New Roman"/>
              <a:cs typeface="Times New Roman"/>
            </a:endParaRPr>
          </a:p>
        </p:txBody>
      </p:sp>
      <p:sp>
        <p:nvSpPr>
          <p:cNvPr id="2" name="Title 1"/>
          <p:cNvSpPr>
            <a:spLocks noGrp="1"/>
          </p:cNvSpPr>
          <p:nvPr>
            <p:ph type="title"/>
          </p:nvPr>
        </p:nvSpPr>
        <p:spPr bwMode="auto"/>
        <p:txBody>
          <a:bodyPr/>
          <a:lstStyle/>
          <a:p>
            <a:pPr>
              <a:defRPr/>
            </a:pPr>
            <a:r>
              <a:rPr lang="en-US" dirty="0">
                <a:latin typeface="Times New Roman"/>
                <a:cs typeface="Times New Roman"/>
              </a:rPr>
              <a:t>Future Plan</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39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dirty="0">
                <a:latin typeface="Times New Roman"/>
                <a:cs typeface="Times New Roman"/>
              </a:rPr>
              <a:t>Project Introduction</a:t>
            </a:r>
            <a:endParaRPr lang="en-US" dirty="0"/>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4</a:t>
            </a:fld>
            <a:endParaRPr lang="en-US"/>
          </a:p>
        </p:txBody>
      </p:sp>
      <p:sp>
        <p:nvSpPr>
          <p:cNvPr id="1992233" name="Rectangle 1992232"/>
          <p:cNvSpPr/>
          <p:nvPr/>
        </p:nvSpPr>
        <p:spPr bwMode="auto">
          <a:xfrm>
            <a:off x="3351249" y="2889249"/>
            <a:ext cx="2587624" cy="1365249"/>
          </a:xfrm>
          <a:prstGeom prst="rect">
            <a:avLst/>
          </a:prstGeom>
          <a:solidFill>
            <a:schemeClr val="bg1"/>
          </a:solidFill>
          <a:ln w="55000" cap="flat" cmpd="thickThin" algn="ctr">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p:cNvSpPr>
            <a:spLocks noGrp="1"/>
          </p:cNvSpPr>
          <p:nvPr>
            <p:ph idx="1"/>
          </p:nvPr>
        </p:nvSpPr>
        <p:spPr>
          <a:xfrm>
            <a:off x="457200" y="1556793"/>
            <a:ext cx="8229598" cy="4569370"/>
          </a:xfrm>
        </p:spPr>
        <p:txBody>
          <a:bodyPr>
            <a:normAutofit/>
          </a:bodyPr>
          <a:lstStyle/>
          <a:p>
            <a:pPr marL="0" indent="0">
              <a:buNone/>
            </a:pPr>
            <a:r>
              <a:rPr lang="en-GB" sz="2000" dirty="0" smtClean="0">
                <a:latin typeface="Times New Roman" panose="02020603050405020304" pitchFamily="18" charset="0"/>
                <a:cs typeface="Times New Roman" panose="02020603050405020304" pitchFamily="18" charset="0"/>
              </a:rPr>
              <a:t>Vehicle service management system is a web-based application that work as a platform, where user can get the access and take the service from service </a:t>
            </a:r>
            <a:r>
              <a:rPr lang="en-GB" sz="2000" dirty="0" err="1" smtClean="0">
                <a:latin typeface="Times New Roman" panose="02020603050405020304" pitchFamily="18" charset="0"/>
                <a:cs typeface="Times New Roman" panose="02020603050405020304" pitchFamily="18" charset="0"/>
              </a:rPr>
              <a:t>center</a:t>
            </a:r>
            <a:r>
              <a:rPr lang="en-GB" sz="2000" dirty="0" smtClean="0">
                <a:latin typeface="Times New Roman" panose="02020603050405020304" pitchFamily="18" charset="0"/>
                <a:cs typeface="Times New Roman" panose="02020603050405020304" pitchFamily="18" charset="0"/>
              </a:rPr>
              <a:t>. Service </a:t>
            </a:r>
            <a:r>
              <a:rPr lang="en-GB" sz="2000" dirty="0" err="1" smtClean="0">
                <a:latin typeface="Times New Roman" panose="02020603050405020304" pitchFamily="18" charset="0"/>
                <a:cs typeface="Times New Roman" panose="02020603050405020304" pitchFamily="18" charset="0"/>
              </a:rPr>
              <a:t>center</a:t>
            </a:r>
            <a:r>
              <a:rPr lang="en-GB" sz="2000" dirty="0" smtClean="0">
                <a:latin typeface="Times New Roman" panose="02020603050405020304" pitchFamily="18" charset="0"/>
                <a:cs typeface="Times New Roman" panose="02020603050405020304" pitchFamily="18" charset="0"/>
              </a:rPr>
              <a:t> will provide the service to the customer. Customer can easily find the service </a:t>
            </a:r>
            <a:r>
              <a:rPr lang="en-GB" sz="2000" dirty="0" err="1" smtClean="0">
                <a:latin typeface="Times New Roman" panose="02020603050405020304" pitchFamily="18" charset="0"/>
                <a:cs typeface="Times New Roman" panose="02020603050405020304" pitchFamily="18" charset="0"/>
              </a:rPr>
              <a:t>center</a:t>
            </a:r>
            <a:r>
              <a:rPr lang="en-GB" sz="2000" dirty="0" smtClean="0">
                <a:latin typeface="Times New Roman" panose="02020603050405020304" pitchFamily="18" charset="0"/>
                <a:cs typeface="Times New Roman" panose="02020603050405020304" pitchFamily="18" charset="0"/>
              </a:rPr>
              <a:t> and they can visit it.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49316349" name="Объект 2"/>
          <p:cNvSpPr>
            <a:spLocks noGrp="1"/>
          </p:cNvSpPr>
          <p:nvPr>
            <p:ph idx="1"/>
          </p:nvPr>
        </p:nvSpPr>
        <p:spPr bwMode="auto">
          <a:xfrm>
            <a:off x="2425699" y="2647950"/>
            <a:ext cx="4640299" cy="1162048"/>
          </a:xfrm>
        </p:spPr>
        <p:txBody>
          <a:bodyPr/>
          <a:lstStyle/>
          <a:p>
            <a:pPr marL="0" indent="0">
              <a:buFont typeface="Arial"/>
              <a:buNone/>
              <a:defRPr/>
            </a:pPr>
            <a:r>
              <a:rPr/>
              <a:t>Project Demonstration</a:t>
            </a:r>
          </a:p>
        </p:txBody>
      </p:sp>
      <p:sp>
        <p:nvSpPr>
          <p:cNvPr id="1926052809" name="Номер слайда 5"/>
          <p:cNvSpPr>
            <a:spLocks noGrp="1"/>
          </p:cNvSpPr>
          <p:nvPr>
            <p:ph type="sldNum" sz="quarter" idx="12"/>
          </p:nvPr>
        </p:nvSpPr>
        <p:spPr bwMode="auto"/>
        <p:txBody>
          <a:bodyPr/>
          <a:lstStyle/>
          <a:p>
            <a:pPr>
              <a:defRPr/>
            </a:pPr>
            <a:fld id="{A83ED1A9-B554-3379-4C18-349BE492F3E6}" type="slidenum">
              <a:rPr lang="ru-RU"/>
              <a:t>40</a:t>
            </a:fld>
            <a:endParaRPr lang="ru-RU"/>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marL="0" indent="0">
              <a:lnSpc>
                <a:spcPct val="150000"/>
              </a:lnSpc>
              <a:buNone/>
              <a:defRPr/>
            </a:pPr>
            <a:r>
              <a:rPr lang="en-US" sz="2000" dirty="0" smtClean="0">
                <a:latin typeface="Times New Roman"/>
                <a:cs typeface="Times New Roman"/>
              </a:rPr>
              <a:t>This application develops for human so that they can easily take any service. And they can easily find out the nearby service center so that they can came easily to get the information form the website about service center. It reduce their time and also view the service have or not. </a:t>
            </a:r>
            <a:endParaRPr dirty="0"/>
          </a:p>
        </p:txBody>
      </p:sp>
      <p:sp>
        <p:nvSpPr>
          <p:cNvPr id="2" name="Title 1"/>
          <p:cNvSpPr>
            <a:spLocks noGrp="1"/>
          </p:cNvSpPr>
          <p:nvPr>
            <p:ph type="title"/>
          </p:nvPr>
        </p:nvSpPr>
        <p:spPr bwMode="auto"/>
        <p:txBody>
          <a:bodyPr/>
          <a:lstStyle/>
          <a:p>
            <a:pPr>
              <a:defRPr/>
            </a:pPr>
            <a:r>
              <a:rPr lang="en-US">
                <a:latin typeface="Times New Roman"/>
                <a:cs typeface="Times New Roman"/>
              </a:rPr>
              <a:t>Conclusion</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41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 name="Subtitle 5"/>
          <p:cNvSpPr>
            <a:spLocks noGrp="1"/>
          </p:cNvSpPr>
          <p:nvPr>
            <p:ph type="subTitle" idx="1"/>
          </p:nvPr>
        </p:nvSpPr>
        <p:spPr bwMode="auto"/>
        <p:txBody>
          <a:bodyPr>
            <a:normAutofit fontScale="85000" lnSpcReduction="20000"/>
          </a:bodyPr>
          <a:lstStyle/>
          <a:p>
            <a:pPr>
              <a:defRPr/>
            </a:pPr>
            <a:r>
              <a:rPr lang="en-US" sz="6000" dirty="0">
                <a:solidFill>
                  <a:schemeClr val="tx1"/>
                </a:solidFill>
                <a:latin typeface="Times New Roman"/>
                <a:cs typeface="Times New Roman"/>
              </a:rPr>
              <a:t>Thank You</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a:lnSpc>
                <a:spcPts val="2880"/>
              </a:lnSpc>
              <a:defRPr/>
            </a:pPr>
            <a:r>
              <a:rPr lang="en-US" sz="2000" dirty="0">
                <a:latin typeface="Times New Roman"/>
                <a:cs typeface="Times New Roman"/>
              </a:rPr>
              <a:t>Provide an online </a:t>
            </a:r>
            <a:r>
              <a:rPr lang="en-US" sz="2000" dirty="0" smtClean="0">
                <a:latin typeface="Times New Roman"/>
                <a:cs typeface="Times New Roman"/>
              </a:rPr>
              <a:t>based service booking system.</a:t>
            </a:r>
            <a:endParaRPr dirty="0"/>
          </a:p>
          <a:p>
            <a:pPr>
              <a:lnSpc>
                <a:spcPts val="2880"/>
              </a:lnSpc>
              <a:defRPr/>
            </a:pPr>
            <a:r>
              <a:rPr lang="en-US" sz="2000" dirty="0" smtClean="0">
                <a:latin typeface="Times New Roman"/>
                <a:cs typeface="Times New Roman"/>
              </a:rPr>
              <a:t>It helps customer to find service center easily.</a:t>
            </a:r>
            <a:endParaRPr dirty="0"/>
          </a:p>
          <a:p>
            <a:pPr>
              <a:lnSpc>
                <a:spcPts val="2880"/>
              </a:lnSpc>
              <a:defRPr/>
            </a:pPr>
            <a:r>
              <a:rPr lang="en-GB" sz="2000" dirty="0" smtClean="0">
                <a:latin typeface="Times New Roman"/>
                <a:cs typeface="Times New Roman"/>
              </a:rPr>
              <a:t>It save customer valuable time.</a:t>
            </a:r>
            <a:endParaRPr dirty="0"/>
          </a:p>
          <a:p>
            <a:pPr>
              <a:lnSpc>
                <a:spcPts val="2880"/>
              </a:lnSpc>
              <a:defRPr/>
            </a:pPr>
            <a:r>
              <a:rPr lang="en-US" sz="2000" dirty="0" smtClean="0">
                <a:latin typeface="Times New Roman"/>
                <a:cs typeface="Times New Roman"/>
              </a:rPr>
              <a:t>Service center also get the booking through the system.</a:t>
            </a:r>
            <a:endParaRPr dirty="0"/>
          </a:p>
          <a:p>
            <a:pPr>
              <a:lnSpc>
                <a:spcPts val="2880"/>
              </a:lnSpc>
              <a:defRPr/>
            </a:pPr>
            <a:r>
              <a:rPr lang="en-US" sz="2000" dirty="0" smtClean="0">
                <a:latin typeface="Times New Roman"/>
                <a:cs typeface="Times New Roman"/>
              </a:rPr>
              <a:t>This system develop in such a way that user can easily get find everything easily.  </a:t>
            </a:r>
            <a:endParaRPr dirty="0"/>
          </a:p>
          <a:p>
            <a:pPr>
              <a:lnSpc>
                <a:spcPts val="2880"/>
              </a:lnSpc>
              <a:defRPr/>
            </a:pPr>
            <a:r>
              <a:rPr lang="en-US" sz="2000" dirty="0" smtClean="0">
                <a:latin typeface="Times New Roman"/>
                <a:cs typeface="Times New Roman"/>
              </a:rPr>
              <a:t>Customer will get all the information about service and service center.</a:t>
            </a:r>
            <a:endParaRPr dirty="0"/>
          </a:p>
        </p:txBody>
      </p:sp>
      <p:sp>
        <p:nvSpPr>
          <p:cNvPr id="2" name="Title 1"/>
          <p:cNvSpPr>
            <a:spLocks noGrp="1"/>
          </p:cNvSpPr>
          <p:nvPr>
            <p:ph type="title"/>
          </p:nvPr>
        </p:nvSpPr>
        <p:spPr bwMode="auto"/>
        <p:txBody>
          <a:bodyPr>
            <a:normAutofit/>
          </a:bodyPr>
          <a:lstStyle/>
          <a:p>
            <a:pPr>
              <a:defRPr/>
            </a:pPr>
            <a:r>
              <a:rPr lang="en-US">
                <a:latin typeface="Times New Roman"/>
                <a:cs typeface="Times New Roman"/>
              </a:rPr>
              <a:t>Project Objectives</a:t>
            </a:r>
            <a:endParaRPr lang="en-US"/>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algn="just">
              <a:defRPr/>
            </a:pP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echnicall</a:t>
            </a:r>
            <a:r>
              <a:rPr lang="en-US" sz="2400" dirty="0" smtClean="0">
                <a:latin typeface="Times New Roman" panose="02020603050405020304" pitchFamily="18" charset="0"/>
                <a:cs typeface="Times New Roman" panose="02020603050405020304" pitchFamily="18" charset="0"/>
              </a:rPr>
              <a:t> feasibility</a:t>
            </a:r>
            <a:endParaRPr dirty="0">
              <a:latin typeface="Times New Roman" panose="02020603050405020304" pitchFamily="18" charset="0"/>
              <a:cs typeface="Times New Roman" panose="02020603050405020304" pitchFamily="18" charset="0"/>
            </a:endParaRPr>
          </a:p>
          <a:p>
            <a:pPr lvl="1" algn="just">
              <a:buFont typeface="Wingdings"/>
              <a:buChar char="Ø"/>
              <a:defRPr/>
            </a:pPr>
            <a:r>
              <a:rPr lang="en-US" sz="2000" dirty="0">
                <a:latin typeface="Times New Roman" panose="02020603050405020304" pitchFamily="18" charset="0"/>
                <a:cs typeface="Times New Roman" panose="02020603050405020304" pitchFamily="18" charset="0"/>
              </a:rPr>
              <a:t>Easily available, efficient, and serve the purpose well enough.</a:t>
            </a:r>
            <a:endParaRPr sz="2000" dirty="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Economic feasibility</a:t>
            </a:r>
            <a:endParaRPr dirty="0">
              <a:latin typeface="Times New Roman" panose="02020603050405020304" pitchFamily="18" charset="0"/>
              <a:cs typeface="Times New Roman" panose="02020603050405020304" pitchFamily="18" charset="0"/>
            </a:endParaRPr>
          </a:p>
          <a:p>
            <a:pPr lvl="1" algn="just">
              <a:buFont typeface="Wingdings"/>
              <a:buChar char="Ø"/>
              <a:defRPr/>
            </a:pPr>
            <a:r>
              <a:rPr lang="en-US" sz="2000" dirty="0">
                <a:latin typeface="Times New Roman" panose="02020603050405020304" pitchFamily="18" charset="0"/>
                <a:cs typeface="Times New Roman" panose="02020603050405020304" pitchFamily="18" charset="0"/>
              </a:rPr>
              <a:t>Easily upgradeable, customizable.</a:t>
            </a:r>
            <a:endParaRPr sz="20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perational feasibility</a:t>
            </a:r>
            <a:endParaRPr dirty="0">
              <a:latin typeface="Times New Roman" panose="02020603050405020304" pitchFamily="18" charset="0"/>
              <a:cs typeface="Times New Roman" panose="02020603050405020304" pitchFamily="18" charset="0"/>
            </a:endParaRPr>
          </a:p>
          <a:p>
            <a:pPr lvl="1" algn="just">
              <a:buFont typeface="Wingdings"/>
              <a:buChar char="Ø"/>
              <a:defRPr/>
            </a:pPr>
            <a:r>
              <a:rPr lang="en-US" sz="2000" dirty="0">
                <a:latin typeface="Times New Roman" panose="02020603050405020304" pitchFamily="18" charset="0"/>
                <a:cs typeface="Times New Roman" panose="02020603050405020304" pitchFamily="18" charset="0"/>
              </a:rPr>
              <a:t>Very easy user interface</a:t>
            </a:r>
            <a:endParaRPr dirty="0">
              <a:latin typeface="Times New Roman" panose="02020603050405020304" pitchFamily="18" charset="0"/>
              <a:cs typeface="Times New Roman" panose="02020603050405020304" pitchFamily="18" charset="0"/>
            </a:endParaRPr>
          </a:p>
          <a:p>
            <a:pPr lvl="1" algn="just">
              <a:buFont typeface="Wingdings"/>
              <a:buChar char="Ø"/>
              <a:defRPr/>
            </a:pPr>
            <a:r>
              <a:rPr lang="en-US" sz="2000" dirty="0">
                <a:latin typeface="Times New Roman" panose="02020603050405020304" pitchFamily="18" charset="0"/>
                <a:cs typeface="Times New Roman" panose="02020603050405020304" pitchFamily="18" charset="0"/>
              </a:rPr>
              <a:t>This system is also be easily acceptable.</a:t>
            </a:r>
            <a:endParaRPr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bwMode="auto"/>
        <p:txBody>
          <a:bodyPr>
            <a:normAutofit/>
          </a:bodyPr>
          <a:lstStyle/>
          <a:p>
            <a:pPr>
              <a:defRPr/>
            </a:pPr>
            <a:r>
              <a:rPr lang="en-US" dirty="0">
                <a:latin typeface="Times New Roman"/>
                <a:cs typeface="Times New Roman"/>
              </a:rPr>
              <a:t>Project Feasibility</a:t>
            </a:r>
            <a:endParaRPr lang="en-US" dirty="0"/>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6</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a:latin typeface="Times New Roman"/>
                <a:cs typeface="Times New Roman"/>
              </a:rPr>
              <a:t>Processed Model</a:t>
            </a:r>
            <a:endParaRPr lang="en-US"/>
          </a:p>
        </p:txBody>
      </p:sp>
      <p:sp>
        <p:nvSpPr>
          <p:cNvPr id="4" name="TextBox 3"/>
          <p:cNvSpPr txBox="1"/>
          <p:nvPr/>
        </p:nvSpPr>
        <p:spPr bwMode="auto">
          <a:xfrm>
            <a:off x="1835696" y="4854895"/>
            <a:ext cx="6094735" cy="457235"/>
          </a:xfrm>
          <a:prstGeom prst="rect">
            <a:avLst/>
          </a:prstGeom>
          <a:noFill/>
        </p:spPr>
        <p:txBody>
          <a:bodyPr wrap="square">
            <a:spAutoFit/>
          </a:bodyPr>
          <a:lstStyle/>
          <a:p>
            <a:pPr algn="ctr">
              <a:defRPr/>
            </a:pPr>
            <a:r>
              <a:rPr lang="en-US" sz="2400" dirty="0">
                <a:solidFill>
                  <a:schemeClr val="tx1">
                    <a:lumMod val="75000"/>
                    <a:lumOff val="25000"/>
                  </a:schemeClr>
                </a:solidFill>
                <a:latin typeface="Times New Roman"/>
                <a:ea typeface="Calibri"/>
              </a:rPr>
              <a:t>Figure: </a:t>
            </a:r>
            <a:r>
              <a:rPr lang="en-US" sz="2400" dirty="0" smtClean="0">
                <a:solidFill>
                  <a:schemeClr val="tx1">
                    <a:lumMod val="75000"/>
                    <a:lumOff val="25000"/>
                  </a:schemeClr>
                </a:solidFill>
                <a:latin typeface="Times New Roman"/>
                <a:ea typeface="Calibri"/>
              </a:rPr>
              <a:t>Waterfall </a:t>
            </a:r>
            <a:r>
              <a:rPr lang="en-US" sz="2400" dirty="0">
                <a:solidFill>
                  <a:schemeClr val="tx1">
                    <a:lumMod val="75000"/>
                    <a:lumOff val="25000"/>
                  </a:schemeClr>
                </a:solidFill>
                <a:latin typeface="Times New Roman"/>
                <a:ea typeface="Calibri"/>
              </a:rPr>
              <a:t>Process Model</a:t>
            </a:r>
            <a:endParaRPr lang="en-US" sz="2400" dirty="0">
              <a:solidFill>
                <a:schemeClr val="tx1">
                  <a:lumMod val="75000"/>
                  <a:lumOff val="25000"/>
                </a:schemeClr>
              </a:solidFill>
            </a:endParaRPr>
          </a:p>
        </p:txBody>
      </p:sp>
      <p:sp>
        <p:nvSpPr>
          <p:cNvPr id="3" name="Slide Number Placeholder 2"/>
          <p:cNvSpPr>
            <a:spLocks noGrp="1"/>
          </p:cNvSpPr>
          <p:nvPr>
            <p:ph type="sldNum" sz="quarter" idx="12"/>
          </p:nvPr>
        </p:nvSpPr>
        <p:spPr bwMode="auto"/>
        <p:txBody>
          <a:bodyPr/>
          <a:lstStyle/>
          <a:p>
            <a:pPr>
              <a:defRPr/>
            </a:pPr>
            <a:fld id="{834CEA0A-BB10-4B6A-AC93-311D80A8695F}" type="slidenum">
              <a:rPr lang="en-US"/>
              <a:t>7</a:t>
            </a:fld>
            <a:endParaRPr lang="en-US"/>
          </a:p>
        </p:txBody>
      </p:sp>
      <p:pic>
        <p:nvPicPr>
          <p:cNvPr id="7" name="Picture 2" descr="Waterfall Model For BCA &amp;amp; MCA &amp;amp; B.Tech | Systems development life cycle,  Software development life cycle, Agile software development">
            <a:extLst>
              <a:ext uri="{FF2B5EF4-FFF2-40B4-BE49-F238E27FC236}">
                <a16:creationId xmlns:a16="http://schemas.microsoft.com/office/drawing/2014/main" xmlns="" id="{6982891C-C2F0-4561-9254-F19B38D0628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600200"/>
            <a:ext cx="7200800" cy="3124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57200" y="1504950"/>
            <a:ext cx="8229600" cy="4525961"/>
          </a:xfrm>
        </p:spPr>
        <p:txBody>
          <a:bodyPr/>
          <a:lstStyle/>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Reason for choosing this model</a:t>
            </a:r>
            <a:endParaRPr sz="2400" dirty="0">
              <a:solidFill>
                <a:schemeClr val="tx1"/>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defRPr/>
            </a:pPr>
            <a:r>
              <a:rPr lang="en-GB" sz="2000" dirty="0">
                <a:latin typeface="Times New Roman"/>
                <a:cs typeface="Times New Roman"/>
              </a:rPr>
              <a:t>Requirements are clearly </a:t>
            </a:r>
            <a:r>
              <a:rPr lang="en-GB" sz="2000" dirty="0" smtClean="0">
                <a:latin typeface="Times New Roman"/>
                <a:cs typeface="Times New Roman"/>
              </a:rPr>
              <a:t>defined</a:t>
            </a:r>
            <a:endParaRPr lang="en-GB" sz="2000" dirty="0">
              <a:latin typeface="Times New Roman"/>
              <a:cs typeface="Times New Roman"/>
            </a:endParaRPr>
          </a:p>
          <a:p>
            <a:pPr lvl="1">
              <a:lnSpc>
                <a:spcPct val="150000"/>
              </a:lnSpc>
              <a:buFont typeface="Wingdings" panose="05000000000000000000" pitchFamily="2" charset="2"/>
              <a:buChar char="Ø"/>
              <a:defRPr/>
            </a:pPr>
            <a:r>
              <a:rPr lang="en-GB" sz="2000" dirty="0" smtClean="0">
                <a:latin typeface="Times New Roman"/>
                <a:cs typeface="Times New Roman"/>
              </a:rPr>
              <a:t>Requirement are not changing frequently</a:t>
            </a:r>
            <a:endParaRPr lang="en-GB" sz="2000" dirty="0">
              <a:latin typeface="Times New Roman"/>
              <a:cs typeface="Times New Roman"/>
            </a:endParaRPr>
          </a:p>
          <a:p>
            <a:pPr lvl="1">
              <a:lnSpc>
                <a:spcPct val="150000"/>
              </a:lnSpc>
              <a:buFont typeface="Wingdings" panose="05000000000000000000" pitchFamily="2" charset="2"/>
              <a:buChar char="Ø"/>
              <a:defRPr/>
            </a:pPr>
            <a:r>
              <a:rPr lang="en-GB" sz="2000" dirty="0">
                <a:latin typeface="Times New Roman"/>
                <a:cs typeface="Times New Roman"/>
              </a:rPr>
              <a:t>Clearly defined stages </a:t>
            </a:r>
          </a:p>
          <a:p>
            <a:pPr lvl="1">
              <a:lnSpc>
                <a:spcPct val="150000"/>
              </a:lnSpc>
              <a:buFont typeface="Wingdings" panose="05000000000000000000" pitchFamily="2" charset="2"/>
              <a:buChar char="Ø"/>
              <a:defRPr/>
            </a:pPr>
            <a:r>
              <a:rPr lang="en-GB" sz="2000" dirty="0">
                <a:latin typeface="Times New Roman"/>
                <a:cs typeface="Times New Roman"/>
              </a:rPr>
              <a:t>Easy to manage and arrange tasks</a:t>
            </a:r>
          </a:p>
          <a:p>
            <a:pPr lvl="1">
              <a:lnSpc>
                <a:spcPct val="150000"/>
              </a:lnSpc>
              <a:buFont typeface="Wingdings" panose="05000000000000000000" pitchFamily="2" charset="2"/>
              <a:buChar char="Ø"/>
              <a:defRPr/>
            </a:pPr>
            <a:r>
              <a:rPr lang="en-GB" sz="2000" dirty="0">
                <a:latin typeface="Times New Roman"/>
                <a:cs typeface="Times New Roman"/>
              </a:rPr>
              <a:t>Process and results are well documented</a:t>
            </a:r>
          </a:p>
        </p:txBody>
      </p:sp>
      <p:sp>
        <p:nvSpPr>
          <p:cNvPr id="2" name="Title 1"/>
          <p:cNvSpPr>
            <a:spLocks noGrp="1"/>
          </p:cNvSpPr>
          <p:nvPr>
            <p:ph type="title"/>
          </p:nvPr>
        </p:nvSpPr>
        <p:spPr bwMode="auto"/>
        <p:txBody>
          <a:bodyPr/>
          <a:lstStyle/>
          <a:p>
            <a:pPr>
              <a:defRPr/>
            </a:pPr>
            <a:r>
              <a:rPr lang="en-US" dirty="0">
                <a:latin typeface="Times New Roman"/>
                <a:cs typeface="Times New Roman"/>
              </a:rPr>
              <a:t>Process Model</a:t>
            </a:r>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57199" y="2603499"/>
            <a:ext cx="8229600" cy="3522663"/>
          </a:xfrm>
        </p:spPr>
        <p:txBody>
          <a:bodyPr/>
          <a:lstStyle/>
          <a:p>
            <a:pPr>
              <a:lnSpc>
                <a:spcPct val="200000"/>
              </a:lnSpc>
              <a:spcBef>
                <a:spcPts val="0"/>
              </a:spcBef>
              <a:buSzPts val="2560"/>
              <a:defRPr/>
            </a:pPr>
            <a:r>
              <a:rPr lang="en-US" sz="2000" dirty="0">
                <a:highlight>
                  <a:srgbClr val="FFFFFF"/>
                </a:highlight>
                <a:latin typeface="Times New Roman"/>
                <a:cs typeface="Times New Roman"/>
              </a:rPr>
              <a:t>User Requirements</a:t>
            </a:r>
            <a:endParaRPr dirty="0"/>
          </a:p>
          <a:p>
            <a:pPr>
              <a:lnSpc>
                <a:spcPct val="200000"/>
              </a:lnSpc>
              <a:spcBef>
                <a:spcPts val="0"/>
              </a:spcBef>
              <a:buSzPts val="2560"/>
              <a:defRPr/>
            </a:pPr>
            <a:r>
              <a:rPr lang="en-US" sz="2000" dirty="0">
                <a:highlight>
                  <a:srgbClr val="FFFFFF"/>
                </a:highlight>
                <a:latin typeface="Times New Roman"/>
                <a:cs typeface="Times New Roman"/>
              </a:rPr>
              <a:t>System Requirements</a:t>
            </a:r>
            <a:endParaRPr dirty="0"/>
          </a:p>
          <a:p>
            <a:pPr>
              <a:lnSpc>
                <a:spcPct val="200000"/>
              </a:lnSpc>
              <a:spcBef>
                <a:spcPts val="0"/>
              </a:spcBef>
              <a:buSzPts val="2560"/>
              <a:defRPr/>
            </a:pPr>
            <a:r>
              <a:rPr lang="en-US" sz="2000" dirty="0">
                <a:highlight>
                  <a:srgbClr val="FFFFFF"/>
                </a:highlight>
                <a:latin typeface="Times New Roman"/>
                <a:cs typeface="Times New Roman"/>
              </a:rPr>
              <a:t>Functional Requirements</a:t>
            </a:r>
            <a:endParaRPr dirty="0"/>
          </a:p>
          <a:p>
            <a:pPr>
              <a:lnSpc>
                <a:spcPct val="200000"/>
              </a:lnSpc>
              <a:spcBef>
                <a:spcPts val="0"/>
              </a:spcBef>
              <a:buSzPts val="2560"/>
              <a:defRPr/>
            </a:pPr>
            <a:r>
              <a:rPr lang="en-US" sz="2000" dirty="0">
                <a:highlight>
                  <a:srgbClr val="FFFFFF"/>
                </a:highlight>
                <a:latin typeface="Times New Roman"/>
                <a:cs typeface="Times New Roman"/>
              </a:rPr>
              <a:t>Non-Functional Requirements</a:t>
            </a:r>
            <a:endParaRPr dirty="0"/>
          </a:p>
        </p:txBody>
      </p:sp>
      <p:sp>
        <p:nvSpPr>
          <p:cNvPr id="2" name="Title 1"/>
          <p:cNvSpPr>
            <a:spLocks noGrp="1"/>
          </p:cNvSpPr>
          <p:nvPr>
            <p:ph type="title"/>
          </p:nvPr>
        </p:nvSpPr>
        <p:spPr bwMode="auto"/>
        <p:txBody>
          <a:bodyPr>
            <a:normAutofit/>
          </a:bodyPr>
          <a:lstStyle/>
          <a:p>
            <a:pPr>
              <a:defRPr/>
            </a:pPr>
            <a:r>
              <a:rPr lang="en-US">
                <a:latin typeface="Times New Roman"/>
                <a:cs typeface="Times New Roman"/>
              </a:rPr>
              <a:t>Requirement Engineering</a:t>
            </a:r>
            <a:endParaRPr lang="en-US"/>
          </a:p>
        </p:txBody>
      </p:sp>
      <p:sp>
        <p:nvSpPr>
          <p:cNvPr id="4" name="Slide Number Placeholder 3"/>
          <p:cNvSpPr>
            <a:spLocks noGrp="1"/>
          </p:cNvSpPr>
          <p:nvPr>
            <p:ph type="sldNum" sz="quarter" idx="12"/>
          </p:nvPr>
        </p:nvSpPr>
        <p:spPr bwMode="auto"/>
        <p:txBody>
          <a:bodyPr/>
          <a:lstStyle/>
          <a:p>
            <a:pPr>
              <a:defRPr/>
            </a:pPr>
            <a:fld id="{834CEA0A-BB10-4B6A-AC93-311D80A8695F}" type="slidenum">
              <a:rPr lang="en-US"/>
              <a:t>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634</TotalTime>
  <Words>1358</Words>
  <Application>Microsoft Office PowerPoint</Application>
  <DocSecurity>0</DocSecurity>
  <PresentationFormat>On-screen Show (4:3)</PresentationFormat>
  <Paragraphs>357</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Tahoma</vt:lpstr>
      <vt:lpstr>Times New Roman</vt:lpstr>
      <vt:lpstr>Wingdings</vt:lpstr>
      <vt:lpstr>Turtle</vt:lpstr>
      <vt:lpstr>Development of a Vehicle Service Management System for Ztrios</vt:lpstr>
      <vt:lpstr>Contents</vt:lpstr>
      <vt:lpstr>Organization Overview</vt:lpstr>
      <vt:lpstr>Project Introduction</vt:lpstr>
      <vt:lpstr>Project Objectives</vt:lpstr>
      <vt:lpstr>Project Feasibility</vt:lpstr>
      <vt:lpstr>Processed Model</vt:lpstr>
      <vt:lpstr>Process Model</vt:lpstr>
      <vt:lpstr>Requirement Engineering</vt:lpstr>
      <vt:lpstr>User Requirements</vt:lpstr>
      <vt:lpstr>User Requirements(Cont.)</vt:lpstr>
      <vt:lpstr>User Requirements(Cont.)</vt:lpstr>
      <vt:lpstr>System Requirements</vt:lpstr>
      <vt:lpstr>Functional Requirements</vt:lpstr>
      <vt:lpstr>Non-Functional Requirements</vt:lpstr>
      <vt:lpstr>Use Case Diagram</vt:lpstr>
      <vt:lpstr>Activity Diagram for Admin</vt:lpstr>
      <vt:lpstr>Activity Diagram for Service center</vt:lpstr>
      <vt:lpstr>Activity Diagram for Customer</vt:lpstr>
      <vt:lpstr>Data Flow Diagram</vt:lpstr>
      <vt:lpstr>Data Flow Diagram(Cont.)</vt:lpstr>
      <vt:lpstr>Data Flow Diagram(Cont.)</vt:lpstr>
      <vt:lpstr>Data Flow Diagram(Cont.)</vt:lpstr>
      <vt:lpstr>Data Flow Diagram(Cont.)</vt:lpstr>
      <vt:lpstr>Data Flow Diagram(Cont.)</vt:lpstr>
      <vt:lpstr>Data Flow Diagram(Cont.)</vt:lpstr>
      <vt:lpstr>Data Flow Diagram(Cont.)</vt:lpstr>
      <vt:lpstr>Entity Relationship Diagram</vt:lpstr>
      <vt:lpstr>Adjusted Function Points Calculation  </vt:lpstr>
      <vt:lpstr>Effort Distribution</vt:lpstr>
      <vt:lpstr>Project Scheduling Chart</vt:lpstr>
      <vt:lpstr>Cost Estimate</vt:lpstr>
      <vt:lpstr>Risk Management</vt:lpstr>
      <vt:lpstr>Test Scenario 1</vt:lpstr>
      <vt:lpstr>Test Scenario 2</vt:lpstr>
      <vt:lpstr>Test Scenario 3</vt:lpstr>
      <vt:lpstr>Test Scenario 4</vt:lpstr>
      <vt:lpstr>Test Scenario 5</vt:lpstr>
      <vt:lpstr>Future Plan</vt:lpstr>
      <vt:lpstr>PowerPoint Presentation</vt:lpstr>
      <vt:lpstr>Conclusion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web-based  E-commerce System of Analytica Techshop for Kodeeo Limited</dc:title>
  <dc:subject/>
  <dc:creator>User</dc:creator>
  <cp:keywords/>
  <dc:description/>
  <cp:lastModifiedBy>Microsoft account</cp:lastModifiedBy>
  <cp:revision>181</cp:revision>
  <dcterms:created xsi:type="dcterms:W3CDTF">2022-04-21T14:23:28Z</dcterms:created>
  <dcterms:modified xsi:type="dcterms:W3CDTF">2022-12-25T06:44:00Z</dcterms:modified>
  <cp:category/>
  <dc:identifier/>
  <cp:contentStatus/>
  <dc:language/>
  <cp:version/>
</cp:coreProperties>
</file>