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5"/>
  </p:notesMasterIdLst>
  <p:sldIdLst>
    <p:sldId id="256" r:id="rId2"/>
    <p:sldId id="257" r:id="rId3"/>
    <p:sldId id="258" r:id="rId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58912"/>
  </p:normalViewPr>
  <p:slideViewPr>
    <p:cSldViewPr snapToGrid="0">
      <p:cViewPr varScale="1">
        <p:scale>
          <a:sx n="97" d="100"/>
          <a:sy n="97" d="100"/>
        </p:scale>
        <p:origin x="2624"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awseducate.com/"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aws.amazon.com/education/awseducate/contact-u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41680c1cb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41680c1cb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41680c1cb3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41680c1cb3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41680c1cb3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41680c1cb3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a:r>
              <a:rPr lang="en-US" sz="1100" b="0" i="0" u="none" strike="noStrike" cap="none" dirty="0">
                <a:solidFill>
                  <a:srgbClr val="000000"/>
                </a:solidFill>
                <a:effectLst/>
                <a:latin typeface="Arial"/>
                <a:ea typeface="Arial"/>
                <a:cs typeface="Arial"/>
                <a:sym typeface="Arial"/>
              </a:rPr>
              <a:t>AWS Educate: Students and Educators Can Access AWS Technology, Cloud Courses, Training and Collaboration Tools</a:t>
            </a:r>
          </a:p>
          <a:p>
            <a:r>
              <a:rPr lang="en-US" sz="1100" b="0" i="0" u="none" strike="noStrike" cap="none" dirty="0">
                <a:solidFill>
                  <a:srgbClr val="000000"/>
                </a:solidFill>
                <a:effectLst/>
                <a:latin typeface="Arial"/>
                <a:ea typeface="Arial"/>
                <a:cs typeface="Arial"/>
                <a:sym typeface="Arial"/>
              </a:rPr>
              <a:t>Posted On: May 13, 2015</a:t>
            </a:r>
          </a:p>
          <a:p>
            <a:pPr rtl="0"/>
            <a:r>
              <a:rPr lang="en-US" sz="1100" b="0" i="0" u="none" strike="noStrike" cap="none" dirty="0">
                <a:solidFill>
                  <a:srgbClr val="000000"/>
                </a:solidFill>
                <a:effectLst/>
                <a:latin typeface="Arial"/>
                <a:ea typeface="Arial"/>
                <a:cs typeface="Arial"/>
                <a:sym typeface="Arial"/>
              </a:rPr>
              <a:t>The AWS WW Public Sector team just launched the AWS Educate program on May 14th. With the dramatically increasing demand for cloud employees and individuals entering the workforce with relevant experience, AWS Educate provides an academic gateway for that next generation of IT and Cloud professionals. AWS Educate is Amazon's global initiative to provide students and educators with the resources needed to greatly accelerate cloud-related learning endeavors and to help power the entrepreneurs, workforce, and researchers of tomorrow. There is no cost to join and AWS Educate provides hands-on access to AWS technology, training resources, course content and collaboration forums.</a:t>
            </a:r>
          </a:p>
          <a:p>
            <a:pPr rtl="0"/>
            <a:r>
              <a:rPr lang="en-US" sz="1100" b="0" i="0" u="none" strike="noStrike" cap="none" dirty="0">
                <a:solidFill>
                  <a:srgbClr val="000000"/>
                </a:solidFill>
                <a:effectLst/>
                <a:latin typeface="Arial"/>
                <a:ea typeface="Arial"/>
                <a:cs typeface="Arial"/>
                <a:sym typeface="Arial"/>
              </a:rPr>
              <a:t>Students and educators apply online at </a:t>
            </a:r>
            <a:r>
              <a:rPr lang="en-US" sz="1100" b="0" i="0" u="none" strike="noStrike" cap="none" dirty="0">
                <a:solidFill>
                  <a:srgbClr val="000000"/>
                </a:solidFill>
                <a:effectLst/>
                <a:latin typeface="Arial"/>
                <a:ea typeface="Arial"/>
                <a:cs typeface="Arial"/>
                <a:sym typeface="Arial"/>
                <a:hlinkClick r:id="rId3"/>
              </a:rPr>
              <a:t>www.awseducate.com</a:t>
            </a:r>
            <a:r>
              <a:rPr lang="en-US" sz="1100" b="0" i="0" u="none" strike="noStrike" cap="none" dirty="0">
                <a:solidFill>
                  <a:srgbClr val="000000"/>
                </a:solidFill>
                <a:effectLst/>
                <a:latin typeface="Arial"/>
                <a:ea typeface="Arial"/>
                <a:cs typeface="Arial"/>
                <a:sym typeface="Arial"/>
              </a:rPr>
              <a:t> in order to access:</a:t>
            </a:r>
            <a:br>
              <a:rPr lang="en-US" sz="1100" b="0" i="0" u="none" strike="noStrike" cap="none" dirty="0">
                <a:solidFill>
                  <a:srgbClr val="000000"/>
                </a:solidFill>
                <a:effectLst/>
                <a:latin typeface="Arial"/>
                <a:ea typeface="Arial"/>
                <a:cs typeface="Arial"/>
                <a:sym typeface="Arial"/>
              </a:rPr>
            </a:br>
            <a:endParaRPr lang="en-US" sz="1100" b="0" i="0" u="none" strike="noStrike" cap="none" dirty="0">
              <a:solidFill>
                <a:srgbClr val="000000"/>
              </a:solidFill>
              <a:effectLst/>
              <a:latin typeface="Arial"/>
              <a:ea typeface="Arial"/>
              <a:cs typeface="Arial"/>
              <a:sym typeface="Arial"/>
            </a:endParaRPr>
          </a:p>
          <a:p>
            <a:pPr rtl="0"/>
            <a:r>
              <a:rPr lang="en-US" sz="1100" b="0" i="0" u="none" strike="noStrike" cap="none" dirty="0">
                <a:solidFill>
                  <a:srgbClr val="000000"/>
                </a:solidFill>
                <a:effectLst/>
                <a:latin typeface="Arial"/>
                <a:ea typeface="Arial"/>
                <a:cs typeface="Arial"/>
                <a:sym typeface="Arial"/>
              </a:rPr>
              <a:t>Grants for free usage of AWS services</a:t>
            </a:r>
          </a:p>
          <a:p>
            <a:pPr rtl="0"/>
            <a:r>
              <a:rPr lang="en-US" sz="1100" b="0" i="0" u="none" strike="noStrike" cap="none" dirty="0">
                <a:solidFill>
                  <a:srgbClr val="000000"/>
                </a:solidFill>
                <a:effectLst/>
                <a:latin typeface="Arial"/>
                <a:ea typeface="Arial"/>
                <a:cs typeface="Arial"/>
                <a:sym typeface="Arial"/>
              </a:rPr>
              <a:t>Labs, tutorials and training on AWS products</a:t>
            </a:r>
          </a:p>
          <a:p>
            <a:pPr rtl="0"/>
            <a:r>
              <a:rPr lang="en-US" sz="1100" b="0" i="0" u="none" strike="noStrike" cap="none" dirty="0">
                <a:solidFill>
                  <a:srgbClr val="000000"/>
                </a:solidFill>
                <a:effectLst/>
                <a:latin typeface="Arial"/>
                <a:ea typeface="Arial"/>
                <a:cs typeface="Arial"/>
                <a:sym typeface="Arial"/>
              </a:rPr>
              <a:t>Open source course content provided by top professors and AWS</a:t>
            </a:r>
          </a:p>
          <a:p>
            <a:pPr rtl="0"/>
            <a:r>
              <a:rPr lang="en-US" sz="1100" b="0" i="0" u="none" strike="noStrike" cap="none" dirty="0">
                <a:solidFill>
                  <a:srgbClr val="000000"/>
                </a:solidFill>
                <a:effectLst/>
                <a:latin typeface="Arial"/>
                <a:ea typeface="Arial"/>
                <a:cs typeface="Arial"/>
                <a:sym typeface="Arial"/>
              </a:rPr>
              <a:t>Collaboration tools and a community of cloud experts</a:t>
            </a:r>
          </a:p>
          <a:p>
            <a:pPr rtl="0"/>
            <a:r>
              <a:rPr lang="en-US" sz="1100" b="0" i="0" u="none" strike="noStrike" cap="none" dirty="0">
                <a:solidFill>
                  <a:srgbClr val="000000"/>
                </a:solidFill>
                <a:effectLst/>
                <a:latin typeface="Arial"/>
                <a:ea typeface="Arial"/>
                <a:cs typeface="Arial"/>
                <a:sym typeface="Arial"/>
              </a:rPr>
              <a:t>For more information, please </a:t>
            </a:r>
            <a:r>
              <a:rPr lang="en-US" sz="1100" b="0" i="0" u="none" strike="noStrike" cap="none" dirty="0">
                <a:solidFill>
                  <a:srgbClr val="000000"/>
                </a:solidFill>
                <a:effectLst/>
                <a:latin typeface="Arial"/>
                <a:ea typeface="Arial"/>
                <a:cs typeface="Arial"/>
                <a:sym typeface="Arial"/>
                <a:hlinkClick r:id="rId4"/>
              </a:rPr>
              <a:t>contact us</a:t>
            </a:r>
            <a:r>
              <a:rPr lang="en-US" sz="1100" b="0" i="0" u="none" strike="noStrike" cap="none" dirty="0">
                <a:solidFill>
                  <a:srgbClr val="000000"/>
                </a:solidFill>
                <a:effectLst/>
                <a:latin typeface="Arial"/>
                <a:ea typeface="Arial"/>
                <a:cs typeface="Arial"/>
                <a:sym typeface="Arial"/>
              </a:rPr>
              <a:t>. Don't forget to refer your network and school to AWS Educate #</a:t>
            </a:r>
            <a:r>
              <a:rPr lang="en-US" sz="1100" b="0" i="0" u="none" strike="noStrike" cap="none" dirty="0" err="1">
                <a:solidFill>
                  <a:srgbClr val="000000"/>
                </a:solidFill>
                <a:effectLst/>
                <a:latin typeface="Arial"/>
                <a:ea typeface="Arial"/>
                <a:cs typeface="Arial"/>
                <a:sym typeface="Arial"/>
              </a:rPr>
              <a:t>awseducate</a:t>
            </a:r>
            <a:r>
              <a:rPr lang="en-US"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710969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hyperlink" Target="https://docs.aws.amazon.com/AWSEC2/latest/UserGuide/EC2_GetStarted.html" TargetMode="External"/><Relationship Id="rId4" Type="http://schemas.openxmlformats.org/officeDocument/2006/relationships/hyperlink" Target="https://aws.amazon.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hyperlink" Target="http://www.awseducate.com/" TargetMode="External"/><Relationship Id="rId4" Type="http://schemas.openxmlformats.org/officeDocument/2006/relationships/hyperlink" Target="https://aws.amazon.com/about-aws/whats-new/2015/05/aws-educate-students-and-educators-can-access-aws-technology-cloud-courses-training-and-collaboration-tool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0" y="2231525"/>
            <a:ext cx="9144000" cy="1101600"/>
          </a:xfrm>
          <a:prstGeom prst="rect">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100" b="1" dirty="0"/>
              <a:t>Getting started with AWS</a:t>
            </a:r>
            <a:endParaRPr sz="2700" dirty="0"/>
          </a:p>
        </p:txBody>
      </p:sp>
      <p:pic>
        <p:nvPicPr>
          <p:cNvPr id="55" name="Google Shape;55;p13"/>
          <p:cNvPicPr preferRelativeResize="0"/>
          <p:nvPr/>
        </p:nvPicPr>
        <p:blipFill>
          <a:blip r:embed="rId3">
            <a:alphaModFix/>
          </a:blip>
          <a:stretch>
            <a:fillRect/>
          </a:stretch>
        </p:blipFill>
        <p:spPr>
          <a:xfrm>
            <a:off x="7649600" y="0"/>
            <a:ext cx="1427802" cy="597425"/>
          </a:xfrm>
          <a:prstGeom prst="rect">
            <a:avLst/>
          </a:prstGeom>
          <a:noFill/>
          <a:ln>
            <a:noFill/>
          </a:ln>
        </p:spPr>
      </p:pic>
      <p:sp>
        <p:nvSpPr>
          <p:cNvPr id="56" name="Google Shape;56;p13"/>
          <p:cNvSpPr txBox="1"/>
          <p:nvPr/>
        </p:nvSpPr>
        <p:spPr>
          <a:xfrm>
            <a:off x="6655242" y="4610200"/>
            <a:ext cx="2488758" cy="53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100" b="1" dirty="0"/>
              <a:t>Rashmi Kansakar</a:t>
            </a:r>
            <a:endParaRPr sz="2400" b="1" dirty="0"/>
          </a:p>
        </p:txBody>
      </p:sp>
      <p:pic>
        <p:nvPicPr>
          <p:cNvPr id="57" name="Google Shape;57;p13"/>
          <p:cNvPicPr preferRelativeResize="0"/>
          <p:nvPr/>
        </p:nvPicPr>
        <p:blipFill>
          <a:blip r:embed="rId4">
            <a:alphaModFix/>
          </a:blip>
          <a:stretch>
            <a:fillRect/>
          </a:stretch>
        </p:blipFill>
        <p:spPr>
          <a:xfrm>
            <a:off x="3276600" y="127025"/>
            <a:ext cx="2029900" cy="2029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p:nvPr/>
        </p:nvSpPr>
        <p:spPr>
          <a:xfrm>
            <a:off x="0" y="-12175"/>
            <a:ext cx="9144000" cy="650700"/>
          </a:xfrm>
          <a:prstGeom prst="rect">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200"/>
              <a:t>Launching EC2 Instance</a:t>
            </a:r>
            <a:endParaRPr sz="3200">
              <a:solidFill>
                <a:srgbClr val="000000"/>
              </a:solidFill>
            </a:endParaRPr>
          </a:p>
        </p:txBody>
      </p:sp>
      <p:pic>
        <p:nvPicPr>
          <p:cNvPr id="63" name="Google Shape;63;p14"/>
          <p:cNvPicPr preferRelativeResize="0"/>
          <p:nvPr/>
        </p:nvPicPr>
        <p:blipFill>
          <a:blip r:embed="rId3">
            <a:alphaModFix/>
          </a:blip>
          <a:stretch>
            <a:fillRect/>
          </a:stretch>
        </p:blipFill>
        <p:spPr>
          <a:xfrm>
            <a:off x="7649600" y="0"/>
            <a:ext cx="1427802" cy="597425"/>
          </a:xfrm>
          <a:prstGeom prst="rect">
            <a:avLst/>
          </a:prstGeom>
          <a:noFill/>
          <a:ln>
            <a:noFill/>
          </a:ln>
        </p:spPr>
      </p:pic>
      <p:sp>
        <p:nvSpPr>
          <p:cNvPr id="64" name="Google Shape;64;p14"/>
          <p:cNvSpPr txBox="1"/>
          <p:nvPr/>
        </p:nvSpPr>
        <p:spPr>
          <a:xfrm>
            <a:off x="7025" y="1010450"/>
            <a:ext cx="9144000" cy="3508500"/>
          </a:xfrm>
          <a:prstGeom prst="rect">
            <a:avLst/>
          </a:prstGeom>
          <a:noFill/>
          <a:ln>
            <a:noFill/>
          </a:ln>
        </p:spPr>
        <p:txBody>
          <a:bodyPr spcFirstLastPara="1" wrap="square" lIns="91425" tIns="91425" rIns="91425" bIns="91425" anchor="t" anchorCtr="0">
            <a:noAutofit/>
          </a:bodyPr>
          <a:lstStyle/>
          <a:p>
            <a:pPr marL="1371600" lvl="0" indent="-381000" algn="l" rtl="0">
              <a:lnSpc>
                <a:spcPct val="200000"/>
              </a:lnSpc>
              <a:spcBef>
                <a:spcPts val="0"/>
              </a:spcBef>
              <a:spcAft>
                <a:spcPts val="0"/>
              </a:spcAft>
              <a:buSzPts val="2400"/>
              <a:buChar char="➢"/>
            </a:pPr>
            <a:r>
              <a:rPr lang="en" sz="2400" u="sng" dirty="0">
                <a:solidFill>
                  <a:schemeClr val="hlink"/>
                </a:solidFill>
                <a:hlinkClick r:id="rId4"/>
              </a:rPr>
              <a:t>Creating AWS account</a:t>
            </a:r>
            <a:endParaRPr sz="2400" dirty="0"/>
          </a:p>
          <a:p>
            <a:pPr marL="1371600" lvl="0" indent="-381000" algn="l" rtl="0">
              <a:lnSpc>
                <a:spcPct val="200000"/>
              </a:lnSpc>
              <a:spcBef>
                <a:spcPts val="0"/>
              </a:spcBef>
              <a:spcAft>
                <a:spcPts val="0"/>
              </a:spcAft>
              <a:buSzPts val="2400"/>
              <a:buChar char="➢"/>
            </a:pPr>
            <a:r>
              <a:rPr lang="en" sz="2400" u="sng" dirty="0">
                <a:solidFill>
                  <a:schemeClr val="hlink"/>
                </a:solidFill>
                <a:hlinkClick r:id="rId5"/>
              </a:rPr>
              <a:t>Launching EC2 instance</a:t>
            </a:r>
            <a:endParaRPr sz="2400" dirty="0"/>
          </a:p>
          <a:p>
            <a:pPr marL="1828800" lvl="1" indent="-381000" algn="l" rtl="0">
              <a:lnSpc>
                <a:spcPct val="200000"/>
              </a:lnSpc>
              <a:spcBef>
                <a:spcPts val="0"/>
              </a:spcBef>
              <a:spcAft>
                <a:spcPts val="0"/>
              </a:spcAft>
              <a:buClr>
                <a:schemeClr val="dk1"/>
              </a:buClr>
              <a:buSzPts val="2400"/>
              <a:buChar char="○"/>
            </a:pPr>
            <a:r>
              <a:rPr lang="en" sz="2400" dirty="0">
                <a:solidFill>
                  <a:schemeClr val="dk1"/>
                </a:solidFill>
              </a:rPr>
              <a:t>Using Linux Image</a:t>
            </a:r>
            <a:endParaRPr sz="2400" dirty="0"/>
          </a:p>
          <a:p>
            <a:pPr marL="1828800" lvl="1" indent="-381000" algn="l" rtl="0">
              <a:lnSpc>
                <a:spcPct val="200000"/>
              </a:lnSpc>
              <a:spcBef>
                <a:spcPts val="0"/>
              </a:spcBef>
              <a:spcAft>
                <a:spcPts val="0"/>
              </a:spcAft>
              <a:buSzPts val="2400"/>
              <a:buChar char="○"/>
            </a:pPr>
            <a:r>
              <a:rPr lang="en" sz="2400" dirty="0"/>
              <a:t>Using Amazon Image</a:t>
            </a:r>
            <a:endParaRPr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p:nvPr/>
        </p:nvSpPr>
        <p:spPr>
          <a:xfrm>
            <a:off x="0" y="-12175"/>
            <a:ext cx="9144000" cy="650700"/>
          </a:xfrm>
          <a:prstGeom prst="rect">
            <a:avLst/>
          </a:prstGeom>
          <a:solidFill>
            <a:srgbClr val="F3F3F3"/>
          </a:solidFill>
          <a:ln>
            <a:noFill/>
          </a:ln>
        </p:spPr>
        <p:txBody>
          <a:bodyPr spcFirstLastPara="1" wrap="square" lIns="91425" tIns="91425" rIns="91425" bIns="91425" anchor="t" anchorCtr="0">
            <a:noAutofit/>
          </a:bodyPr>
          <a:lstStyle/>
          <a:p>
            <a:pPr lvl="0" algn="ctr"/>
            <a:r>
              <a:rPr lang="en-US" sz="3200" dirty="0"/>
              <a:t>AWS Educate: Students</a:t>
            </a:r>
            <a:endParaRPr sz="3200" dirty="0">
              <a:solidFill>
                <a:srgbClr val="000000"/>
              </a:solidFill>
            </a:endParaRPr>
          </a:p>
        </p:txBody>
      </p:sp>
      <p:pic>
        <p:nvPicPr>
          <p:cNvPr id="63" name="Google Shape;63;p14"/>
          <p:cNvPicPr preferRelativeResize="0"/>
          <p:nvPr/>
        </p:nvPicPr>
        <p:blipFill>
          <a:blip r:embed="rId3">
            <a:alphaModFix/>
          </a:blip>
          <a:stretch>
            <a:fillRect/>
          </a:stretch>
        </p:blipFill>
        <p:spPr>
          <a:xfrm>
            <a:off x="7649600" y="0"/>
            <a:ext cx="1427802" cy="597425"/>
          </a:xfrm>
          <a:prstGeom prst="rect">
            <a:avLst/>
          </a:prstGeom>
          <a:noFill/>
          <a:ln>
            <a:noFill/>
          </a:ln>
        </p:spPr>
      </p:pic>
      <p:sp>
        <p:nvSpPr>
          <p:cNvPr id="64" name="Google Shape;64;p14"/>
          <p:cNvSpPr txBox="1"/>
          <p:nvPr/>
        </p:nvSpPr>
        <p:spPr>
          <a:xfrm>
            <a:off x="7025" y="1010450"/>
            <a:ext cx="9144000" cy="3508500"/>
          </a:xfrm>
          <a:prstGeom prst="rect">
            <a:avLst/>
          </a:prstGeom>
          <a:noFill/>
          <a:ln>
            <a:noFill/>
          </a:ln>
        </p:spPr>
        <p:txBody>
          <a:bodyPr spcFirstLastPara="1" wrap="square" lIns="91425" tIns="91425" rIns="91425" bIns="91425" anchor="t" anchorCtr="0">
            <a:noAutofit/>
          </a:bodyPr>
          <a:lstStyle/>
          <a:p>
            <a:pPr marL="1371600" lvl="0" indent="-381000">
              <a:lnSpc>
                <a:spcPct val="200000"/>
              </a:lnSpc>
              <a:buSzPts val="2400"/>
              <a:buChar char="➢"/>
            </a:pPr>
            <a:r>
              <a:rPr lang="en-US" sz="2400" dirty="0">
                <a:hlinkClick r:id="rId4"/>
              </a:rPr>
              <a:t>AWS Educate Free for Students</a:t>
            </a:r>
            <a:endParaRPr lang="en-US" sz="2400" dirty="0"/>
          </a:p>
          <a:p>
            <a:pPr marL="1371600" lvl="0" indent="-381000">
              <a:lnSpc>
                <a:spcPct val="200000"/>
              </a:lnSpc>
              <a:buSzPts val="2400"/>
              <a:buChar char="➢"/>
            </a:pPr>
            <a:r>
              <a:rPr lang="en-US" sz="2400" dirty="0"/>
              <a:t>Apply online at </a:t>
            </a:r>
            <a:r>
              <a:rPr lang="en-US" sz="2400" dirty="0">
                <a:hlinkClick r:id="rId5"/>
              </a:rPr>
              <a:t>www.awseducate.com</a:t>
            </a:r>
            <a:endParaRPr sz="2400" dirty="0"/>
          </a:p>
        </p:txBody>
      </p:sp>
    </p:spTree>
    <p:extLst>
      <p:ext uri="{BB962C8B-B14F-4D97-AF65-F5344CB8AC3E}">
        <p14:creationId xmlns:p14="http://schemas.microsoft.com/office/powerpoint/2010/main" val="63018246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244</Words>
  <Application>Microsoft Macintosh PowerPoint</Application>
  <PresentationFormat>On-screen Show (16:9)</PresentationFormat>
  <Paragraphs>19</Paragraphs>
  <Slides>3</Slides>
  <Notes>3</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3</vt:i4>
      </vt:variant>
    </vt:vector>
  </HeadingPairs>
  <TitlesOfParts>
    <vt:vector size="5" baseType="lpstr">
      <vt:lpstr>Arial</vt:lpstr>
      <vt:lpstr>Simple Light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Rashmi Kansakar</cp:lastModifiedBy>
  <cp:revision>3</cp:revision>
  <cp:lastPrinted>2020-01-02T23:05:10Z</cp:lastPrinted>
  <dcterms:modified xsi:type="dcterms:W3CDTF">2022-09-01T19:09:10Z</dcterms:modified>
</cp:coreProperties>
</file>