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3">
  <p:sldMasterIdLst>
    <p:sldMasterId id="2147483648" r:id="rId1"/>
  </p:sldMasterIdLst>
  <p:notesMasterIdLst>
    <p:notesMasterId r:id="rId83"/>
  </p:notesMasterIdLst>
  <p:handoutMasterIdLst>
    <p:handoutMasterId r:id="rId84"/>
  </p:handoutMasterIdLst>
  <p:sldIdLst>
    <p:sldId id="256" r:id="rId2"/>
    <p:sldId id="338" r:id="rId3"/>
    <p:sldId id="381" r:id="rId4"/>
    <p:sldId id="363" r:id="rId5"/>
    <p:sldId id="382" r:id="rId6"/>
    <p:sldId id="364" r:id="rId7"/>
    <p:sldId id="359" r:id="rId8"/>
    <p:sldId id="384" r:id="rId9"/>
    <p:sldId id="439" r:id="rId10"/>
    <p:sldId id="441" r:id="rId11"/>
    <p:sldId id="440" r:id="rId12"/>
    <p:sldId id="360" r:id="rId13"/>
    <p:sldId id="365" r:id="rId14"/>
    <p:sldId id="367" r:id="rId15"/>
    <p:sldId id="366" r:id="rId16"/>
    <p:sldId id="383" r:id="rId17"/>
    <p:sldId id="339" r:id="rId18"/>
    <p:sldId id="442" r:id="rId19"/>
    <p:sldId id="385" r:id="rId20"/>
    <p:sldId id="386" r:id="rId21"/>
    <p:sldId id="387" r:id="rId22"/>
    <p:sldId id="388" r:id="rId23"/>
    <p:sldId id="389" r:id="rId24"/>
    <p:sldId id="390" r:id="rId25"/>
    <p:sldId id="391" r:id="rId26"/>
    <p:sldId id="392" r:id="rId27"/>
    <p:sldId id="394" r:id="rId28"/>
    <p:sldId id="393" r:id="rId29"/>
    <p:sldId id="395" r:id="rId30"/>
    <p:sldId id="396" r:id="rId31"/>
    <p:sldId id="397" r:id="rId32"/>
    <p:sldId id="398" r:id="rId33"/>
    <p:sldId id="399" r:id="rId34"/>
    <p:sldId id="400" r:id="rId35"/>
    <p:sldId id="401" r:id="rId36"/>
    <p:sldId id="402" r:id="rId37"/>
    <p:sldId id="403" r:id="rId38"/>
    <p:sldId id="404" r:id="rId39"/>
    <p:sldId id="405" r:id="rId40"/>
    <p:sldId id="406" r:id="rId41"/>
    <p:sldId id="378" r:id="rId42"/>
    <p:sldId id="407" r:id="rId43"/>
    <p:sldId id="379" r:id="rId44"/>
    <p:sldId id="443" r:id="rId45"/>
    <p:sldId id="444" r:id="rId46"/>
    <p:sldId id="445" r:id="rId47"/>
    <p:sldId id="446" r:id="rId48"/>
    <p:sldId id="447" r:id="rId49"/>
    <p:sldId id="450" r:id="rId50"/>
    <p:sldId id="410" r:id="rId51"/>
    <p:sldId id="451" r:id="rId52"/>
    <p:sldId id="452" r:id="rId53"/>
    <p:sldId id="453" r:id="rId54"/>
    <p:sldId id="454" r:id="rId55"/>
    <p:sldId id="455" r:id="rId56"/>
    <p:sldId id="456" r:id="rId57"/>
    <p:sldId id="457" r:id="rId58"/>
    <p:sldId id="417" r:id="rId59"/>
    <p:sldId id="418" r:id="rId60"/>
    <p:sldId id="419" r:id="rId61"/>
    <p:sldId id="420" r:id="rId62"/>
    <p:sldId id="421" r:id="rId63"/>
    <p:sldId id="422" r:id="rId64"/>
    <p:sldId id="423" r:id="rId65"/>
    <p:sldId id="424" r:id="rId66"/>
    <p:sldId id="425" r:id="rId67"/>
    <p:sldId id="426" r:id="rId68"/>
    <p:sldId id="427" r:id="rId69"/>
    <p:sldId id="428" r:id="rId70"/>
    <p:sldId id="429" r:id="rId71"/>
    <p:sldId id="448" r:id="rId72"/>
    <p:sldId id="430" r:id="rId73"/>
    <p:sldId id="431" r:id="rId74"/>
    <p:sldId id="449" r:id="rId75"/>
    <p:sldId id="432" r:id="rId76"/>
    <p:sldId id="433" r:id="rId77"/>
    <p:sldId id="434" r:id="rId78"/>
    <p:sldId id="435" r:id="rId79"/>
    <p:sldId id="436" r:id="rId80"/>
    <p:sldId id="437" r:id="rId81"/>
    <p:sldId id="284" r:id="rId82"/>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1535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6D614E56-D38F-4437-B486-00D0D57D3C74}" type="datetimeFigureOut">
              <a:rPr lang="en-US" smtClean="0"/>
              <a:t>10/8/2017</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DE466759-BD3F-43FD-B1F5-EAFCB1A17659}" type="slidenum">
              <a:rPr lang="en-US" smtClean="0"/>
              <a:t>‹#›</a:t>
            </a:fld>
            <a:endParaRPr lang="en-US"/>
          </a:p>
        </p:txBody>
      </p:sp>
    </p:spTree>
    <p:extLst>
      <p:ext uri="{BB962C8B-B14F-4D97-AF65-F5344CB8AC3E}">
        <p14:creationId xmlns:p14="http://schemas.microsoft.com/office/powerpoint/2010/main" val="35943853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515963C8-129B-467B-A66C-E6532C292FF3}" type="datetimeFigureOut">
              <a:rPr lang="en-US" smtClean="0"/>
              <a:t>10/8/2017</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F8689197-576E-4FDC-B946-E14195FBBCF1}" type="slidenum">
              <a:rPr lang="en-US" smtClean="0"/>
              <a:t>‹#›</a:t>
            </a:fld>
            <a:endParaRPr lang="en-US"/>
          </a:p>
        </p:txBody>
      </p:sp>
    </p:spTree>
    <p:extLst>
      <p:ext uri="{BB962C8B-B14F-4D97-AF65-F5344CB8AC3E}">
        <p14:creationId xmlns:p14="http://schemas.microsoft.com/office/powerpoint/2010/main" val="146572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8E8622E5-3BC4-4E7F-9F0E-BA193E6D2207}" type="slidenum">
              <a:rPr lang="en-US"/>
              <a:pPr/>
              <a:t>7</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57237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7AA686-901D-4FD6-975B-E123B95F6BDC}" type="slidenum">
              <a:rPr lang="en-US" altLang="en-US"/>
              <a:pPr/>
              <a:t>59</a:t>
            </a:fld>
            <a:endParaRPr lang="en-US" altLang="en-US"/>
          </a:p>
        </p:txBody>
      </p:sp>
      <p:sp>
        <p:nvSpPr>
          <p:cNvPr id="367618" name="Rectangle 2"/>
          <p:cNvSpPr>
            <a:spLocks noGrp="1" noRot="1" noChangeAspect="1" noChangeArrowheads="1" noTextEdit="1"/>
          </p:cNvSpPr>
          <p:nvPr>
            <p:ph type="sldImg"/>
          </p:nvPr>
        </p:nvSpPr>
        <p:spPr>
          <a:ln/>
        </p:spPr>
      </p:sp>
      <p:sp>
        <p:nvSpPr>
          <p:cNvPr id="3676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28136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A28070-9D17-45CD-9379-6D756024AF49}" type="slidenum">
              <a:rPr lang="en-US" altLang="en-US"/>
              <a:pPr/>
              <a:t>60</a:t>
            </a:fld>
            <a:endParaRPr lang="en-US" altLang="en-US"/>
          </a:p>
        </p:txBody>
      </p:sp>
      <p:sp>
        <p:nvSpPr>
          <p:cNvPr id="373762" name="Rectangle 2"/>
          <p:cNvSpPr>
            <a:spLocks noGrp="1" noRot="1" noChangeAspect="1" noChangeArrowheads="1" noTextEdit="1"/>
          </p:cNvSpPr>
          <p:nvPr>
            <p:ph type="sldImg"/>
          </p:nvPr>
        </p:nvSpPr>
        <p:spPr>
          <a:ln/>
        </p:spPr>
      </p:sp>
      <p:sp>
        <p:nvSpPr>
          <p:cNvPr id="3737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9327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5481F6-7C13-4A35-983E-1002A9206218}" type="slidenum">
              <a:rPr lang="en-US" altLang="en-US"/>
              <a:pPr/>
              <a:t>62</a:t>
            </a:fld>
            <a:endParaRPr lang="en-US" altLang="en-US"/>
          </a:p>
        </p:txBody>
      </p:sp>
      <p:sp>
        <p:nvSpPr>
          <p:cNvPr id="381954" name="Rectangle 2"/>
          <p:cNvSpPr>
            <a:spLocks noGrp="1" noRot="1" noChangeAspect="1" noChangeArrowheads="1" noTextEdit="1"/>
          </p:cNvSpPr>
          <p:nvPr>
            <p:ph type="sldImg"/>
          </p:nvPr>
        </p:nvSpPr>
        <p:spPr>
          <a:ln/>
        </p:spPr>
      </p:sp>
      <p:sp>
        <p:nvSpPr>
          <p:cNvPr id="3819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64655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6C9073-9BC7-48C3-9E45-AF7274358939}" type="slidenum">
              <a:rPr lang="en-US" altLang="en-US"/>
              <a:pPr/>
              <a:t>70</a:t>
            </a:fld>
            <a:endParaRPr lang="en-US" altLang="en-US"/>
          </a:p>
        </p:txBody>
      </p:sp>
      <p:sp>
        <p:nvSpPr>
          <p:cNvPr id="615426" name="Rectangle 2"/>
          <p:cNvSpPr>
            <a:spLocks noGrp="1" noRot="1" noChangeAspect="1" noChangeArrowheads="1" noTextEdit="1"/>
          </p:cNvSpPr>
          <p:nvPr>
            <p:ph type="sldImg"/>
          </p:nvPr>
        </p:nvSpPr>
        <p:spPr>
          <a:ln/>
        </p:spPr>
      </p:sp>
      <p:sp>
        <p:nvSpPr>
          <p:cNvPr id="6154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03034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6C9073-9BC7-48C3-9E45-AF7274358939}" type="slidenum">
              <a:rPr lang="en-US" altLang="en-US"/>
              <a:pPr/>
              <a:t>71</a:t>
            </a:fld>
            <a:endParaRPr lang="en-US" altLang="en-US"/>
          </a:p>
        </p:txBody>
      </p:sp>
      <p:sp>
        <p:nvSpPr>
          <p:cNvPr id="615426" name="Rectangle 2"/>
          <p:cNvSpPr>
            <a:spLocks noGrp="1" noRot="1" noChangeAspect="1" noChangeArrowheads="1" noTextEdit="1"/>
          </p:cNvSpPr>
          <p:nvPr>
            <p:ph type="sldImg"/>
          </p:nvPr>
        </p:nvSpPr>
        <p:spPr>
          <a:ln/>
        </p:spPr>
      </p:sp>
      <p:sp>
        <p:nvSpPr>
          <p:cNvPr id="6154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28360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0A5BAE-38F3-4703-94DC-F05EFABAFF66}" type="slidenum">
              <a:rPr lang="en-US" altLang="en-US"/>
              <a:pPr/>
              <a:t>72</a:t>
            </a:fld>
            <a:endParaRPr lang="en-US" altLang="en-US"/>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76944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1261FC-A188-4E7F-A9D5-09583FCB0C27}" type="slidenum">
              <a:rPr lang="en-US" altLang="en-US"/>
              <a:pPr/>
              <a:t>73</a:t>
            </a:fld>
            <a:endParaRPr lang="en-US" altLang="en-US"/>
          </a:p>
        </p:txBody>
      </p:sp>
      <p:sp>
        <p:nvSpPr>
          <p:cNvPr id="416770" name="Rectangle 2"/>
          <p:cNvSpPr>
            <a:spLocks noGrp="1" noRot="1" noChangeAspect="1" noChangeArrowheads="1" noTextEdit="1"/>
          </p:cNvSpPr>
          <p:nvPr>
            <p:ph type="sldImg"/>
          </p:nvPr>
        </p:nvSpPr>
        <p:spPr>
          <a:ln/>
        </p:spPr>
      </p:sp>
      <p:sp>
        <p:nvSpPr>
          <p:cNvPr id="4167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79902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1261FC-A188-4E7F-A9D5-09583FCB0C27}" type="slidenum">
              <a:rPr lang="en-US" altLang="en-US"/>
              <a:pPr/>
              <a:t>74</a:t>
            </a:fld>
            <a:endParaRPr lang="en-US" altLang="en-US"/>
          </a:p>
        </p:txBody>
      </p:sp>
      <p:sp>
        <p:nvSpPr>
          <p:cNvPr id="416770" name="Rectangle 2"/>
          <p:cNvSpPr>
            <a:spLocks noGrp="1" noRot="1" noChangeAspect="1" noChangeArrowheads="1" noTextEdit="1"/>
          </p:cNvSpPr>
          <p:nvPr>
            <p:ph type="sldImg"/>
          </p:nvPr>
        </p:nvSpPr>
        <p:spPr>
          <a:ln/>
        </p:spPr>
      </p:sp>
      <p:sp>
        <p:nvSpPr>
          <p:cNvPr id="4167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066755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5CA8A9-9200-42ED-955A-EC0D6F52FAB0}" type="slidenum">
              <a:rPr lang="en-US" altLang="en-US"/>
              <a:pPr/>
              <a:t>75</a:t>
            </a:fld>
            <a:endParaRPr lang="en-US" altLang="en-US"/>
          </a:p>
        </p:txBody>
      </p:sp>
      <p:sp>
        <p:nvSpPr>
          <p:cNvPr id="500738" name="Rectangle 2"/>
          <p:cNvSpPr>
            <a:spLocks noGrp="1" noRot="1" noChangeAspect="1" noChangeArrowheads="1" noTextEdit="1"/>
          </p:cNvSpPr>
          <p:nvPr>
            <p:ph type="sldImg"/>
          </p:nvPr>
        </p:nvSpPr>
        <p:spPr>
          <a:ln/>
        </p:spPr>
      </p:sp>
      <p:sp>
        <p:nvSpPr>
          <p:cNvPr id="500739" name="Rectangle 3"/>
          <p:cNvSpPr>
            <a:spLocks noGrp="1" noChangeArrowheads="1"/>
          </p:cNvSpPr>
          <p:nvPr>
            <p:ph type="body" idx="1"/>
          </p:nvPr>
        </p:nvSpPr>
        <p:spPr>
          <a:xfrm>
            <a:off x="701675" y="4411663"/>
            <a:ext cx="5594350" cy="4176712"/>
          </a:xfrm>
        </p:spPr>
        <p:txBody>
          <a:bodyPr/>
          <a:lstStyle/>
          <a:p>
            <a:endParaRPr lang="en-US" altLang="en-US"/>
          </a:p>
        </p:txBody>
      </p:sp>
    </p:spTree>
    <p:extLst>
      <p:ext uri="{BB962C8B-B14F-4D97-AF65-F5344CB8AC3E}">
        <p14:creationId xmlns:p14="http://schemas.microsoft.com/office/powerpoint/2010/main" val="1099596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801FFB-7FA6-49FA-9175-26CAC5AC957C}" type="slidenum">
              <a:rPr lang="en-US" altLang="en-US"/>
              <a:pPr/>
              <a:t>76</a:t>
            </a:fld>
            <a:endParaRPr lang="en-US" altLang="en-US"/>
          </a:p>
        </p:txBody>
      </p:sp>
      <p:sp>
        <p:nvSpPr>
          <p:cNvPr id="502786" name="Rectangle 2"/>
          <p:cNvSpPr>
            <a:spLocks noGrp="1" noRot="1" noChangeAspect="1" noChangeArrowheads="1" noTextEdit="1"/>
          </p:cNvSpPr>
          <p:nvPr>
            <p:ph type="sldImg"/>
          </p:nvPr>
        </p:nvSpPr>
        <p:spPr>
          <a:ln/>
        </p:spPr>
      </p:sp>
      <p:sp>
        <p:nvSpPr>
          <p:cNvPr id="502787" name="Rectangle 3"/>
          <p:cNvSpPr>
            <a:spLocks noGrp="1" noChangeArrowheads="1"/>
          </p:cNvSpPr>
          <p:nvPr>
            <p:ph type="body" idx="1"/>
          </p:nvPr>
        </p:nvSpPr>
        <p:spPr>
          <a:xfrm>
            <a:off x="701675" y="4411663"/>
            <a:ext cx="5594350" cy="4176712"/>
          </a:xfrm>
        </p:spPr>
        <p:txBody>
          <a:bodyPr/>
          <a:lstStyle/>
          <a:p>
            <a:endParaRPr lang="en-US" altLang="en-US"/>
          </a:p>
        </p:txBody>
      </p:sp>
    </p:spTree>
    <p:extLst>
      <p:ext uri="{BB962C8B-B14F-4D97-AF65-F5344CB8AC3E}">
        <p14:creationId xmlns:p14="http://schemas.microsoft.com/office/powerpoint/2010/main" val="3794862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BE8396B8-1206-4853-8354-489346A1B9A0}" type="slidenum">
              <a:rPr lang="en-US"/>
              <a:pPr/>
              <a:t>8</a:t>
            </a:fld>
            <a:endParaRPr lang="en-US"/>
          </a:p>
        </p:txBody>
      </p:sp>
      <p:sp>
        <p:nvSpPr>
          <p:cNvPr id="41987" name="Rectangle 1026"/>
          <p:cNvSpPr>
            <a:spLocks noGrp="1" noRot="1" noChangeAspect="1" noChangeArrowheads="1" noTextEdit="1"/>
          </p:cNvSpPr>
          <p:nvPr>
            <p:ph type="sldImg"/>
          </p:nvPr>
        </p:nvSpPr>
        <p:spPr>
          <a:ln/>
        </p:spPr>
      </p:sp>
      <p:sp>
        <p:nvSpPr>
          <p:cNvPr id="41988" name="Rectangle 1027"/>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19651011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A9E5D1-5AD5-4545-AA90-DDA45A9D9BAC}" type="slidenum">
              <a:rPr lang="en-US" altLang="en-US"/>
              <a:pPr/>
              <a:t>77</a:t>
            </a:fld>
            <a:endParaRPr lang="en-US" altLang="en-US"/>
          </a:p>
        </p:txBody>
      </p:sp>
      <p:sp>
        <p:nvSpPr>
          <p:cNvPr id="504834" name="Rectangle 2"/>
          <p:cNvSpPr>
            <a:spLocks noGrp="1" noRot="1" noChangeAspect="1" noChangeArrowheads="1" noTextEdit="1"/>
          </p:cNvSpPr>
          <p:nvPr>
            <p:ph type="sldImg"/>
          </p:nvPr>
        </p:nvSpPr>
        <p:spPr>
          <a:ln/>
        </p:spPr>
      </p:sp>
      <p:sp>
        <p:nvSpPr>
          <p:cNvPr id="504835" name="Rectangle 3"/>
          <p:cNvSpPr>
            <a:spLocks noGrp="1" noChangeArrowheads="1"/>
          </p:cNvSpPr>
          <p:nvPr>
            <p:ph type="body" idx="1"/>
          </p:nvPr>
        </p:nvSpPr>
        <p:spPr>
          <a:xfrm>
            <a:off x="701675" y="4411663"/>
            <a:ext cx="5594350" cy="4176712"/>
          </a:xfrm>
        </p:spPr>
        <p:txBody>
          <a:bodyPr/>
          <a:lstStyle/>
          <a:p>
            <a:endParaRPr lang="en-US" altLang="en-US"/>
          </a:p>
        </p:txBody>
      </p:sp>
    </p:spTree>
    <p:extLst>
      <p:ext uri="{BB962C8B-B14F-4D97-AF65-F5344CB8AC3E}">
        <p14:creationId xmlns:p14="http://schemas.microsoft.com/office/powerpoint/2010/main" val="7189324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0C6AFB-7A75-4928-BBB2-9690A76FCCBE}" type="slidenum">
              <a:rPr lang="en-US" altLang="en-US"/>
              <a:pPr/>
              <a:t>78</a:t>
            </a:fld>
            <a:endParaRPr lang="en-US" altLang="en-US"/>
          </a:p>
        </p:txBody>
      </p:sp>
      <p:sp>
        <p:nvSpPr>
          <p:cNvPr id="486402" name="Rectangle 2"/>
          <p:cNvSpPr>
            <a:spLocks noGrp="1" noRot="1" noChangeAspect="1" noChangeArrowheads="1" noTextEdit="1"/>
          </p:cNvSpPr>
          <p:nvPr>
            <p:ph type="sldImg"/>
          </p:nvPr>
        </p:nvSpPr>
        <p:spPr>
          <a:ln/>
        </p:spPr>
      </p:sp>
      <p:sp>
        <p:nvSpPr>
          <p:cNvPr id="486403" name="Rectangle 3"/>
          <p:cNvSpPr>
            <a:spLocks noGrp="1" noChangeArrowheads="1"/>
          </p:cNvSpPr>
          <p:nvPr>
            <p:ph type="body" idx="1"/>
          </p:nvPr>
        </p:nvSpPr>
        <p:spPr>
          <a:xfrm>
            <a:off x="701675" y="4411663"/>
            <a:ext cx="5594350" cy="4176712"/>
          </a:xfrm>
        </p:spPr>
        <p:txBody>
          <a:bodyPr/>
          <a:lstStyle/>
          <a:p>
            <a:endParaRPr lang="en-US" altLang="en-US"/>
          </a:p>
        </p:txBody>
      </p:sp>
    </p:spTree>
    <p:extLst>
      <p:ext uri="{BB962C8B-B14F-4D97-AF65-F5344CB8AC3E}">
        <p14:creationId xmlns:p14="http://schemas.microsoft.com/office/powerpoint/2010/main" val="42258577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C31034-18BC-41DD-8846-FF322FFAFF88}" type="slidenum">
              <a:rPr lang="en-US" altLang="en-US"/>
              <a:pPr/>
              <a:t>79</a:t>
            </a:fld>
            <a:endParaRPr lang="en-US" altLang="en-US"/>
          </a:p>
        </p:txBody>
      </p:sp>
      <p:sp>
        <p:nvSpPr>
          <p:cNvPr id="611330" name="Rectangle 2"/>
          <p:cNvSpPr>
            <a:spLocks noGrp="1" noRot="1" noChangeAspect="1" noChangeArrowheads="1" noTextEdit="1"/>
          </p:cNvSpPr>
          <p:nvPr>
            <p:ph type="sldImg"/>
          </p:nvPr>
        </p:nvSpPr>
        <p:spPr>
          <a:ln/>
        </p:spPr>
      </p:sp>
      <p:sp>
        <p:nvSpPr>
          <p:cNvPr id="6113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004655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992814-7A3A-4459-BE95-B3DF6BF2610A}" type="slidenum">
              <a:rPr lang="en-US" altLang="en-US"/>
              <a:pPr/>
              <a:t>80</a:t>
            </a:fld>
            <a:endParaRPr lang="en-US" altLang="en-US"/>
          </a:p>
        </p:txBody>
      </p:sp>
      <p:sp>
        <p:nvSpPr>
          <p:cNvPr id="783362" name="Rectangle 2"/>
          <p:cNvSpPr>
            <a:spLocks noGrp="1" noRot="1" noChangeAspect="1" noChangeArrowheads="1" noTextEdit="1"/>
          </p:cNvSpPr>
          <p:nvPr>
            <p:ph type="sldImg"/>
          </p:nvPr>
        </p:nvSpPr>
        <p:spPr>
          <a:ln/>
        </p:spPr>
      </p:sp>
      <p:sp>
        <p:nvSpPr>
          <p:cNvPr id="7833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40439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BE8396B8-1206-4853-8354-489346A1B9A0}" type="slidenum">
              <a:rPr lang="en-US"/>
              <a:pPr/>
              <a:t>9</a:t>
            </a:fld>
            <a:endParaRPr lang="en-US"/>
          </a:p>
        </p:txBody>
      </p:sp>
      <p:sp>
        <p:nvSpPr>
          <p:cNvPr id="41987" name="Rectangle 1026"/>
          <p:cNvSpPr>
            <a:spLocks noGrp="1" noRot="1" noChangeAspect="1" noChangeArrowheads="1" noTextEdit="1"/>
          </p:cNvSpPr>
          <p:nvPr>
            <p:ph type="sldImg"/>
          </p:nvPr>
        </p:nvSpPr>
        <p:spPr>
          <a:ln/>
        </p:spPr>
      </p:sp>
      <p:sp>
        <p:nvSpPr>
          <p:cNvPr id="41988" name="Rectangle 1027"/>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824263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BE8396B8-1206-4853-8354-489346A1B9A0}" type="slidenum">
              <a:rPr lang="en-US"/>
              <a:pPr/>
              <a:t>10</a:t>
            </a:fld>
            <a:endParaRPr lang="en-US"/>
          </a:p>
        </p:txBody>
      </p:sp>
      <p:sp>
        <p:nvSpPr>
          <p:cNvPr id="41987" name="Rectangle 1026"/>
          <p:cNvSpPr>
            <a:spLocks noGrp="1" noRot="1" noChangeAspect="1" noChangeArrowheads="1" noTextEdit="1"/>
          </p:cNvSpPr>
          <p:nvPr>
            <p:ph type="sldImg"/>
          </p:nvPr>
        </p:nvSpPr>
        <p:spPr>
          <a:ln/>
        </p:spPr>
      </p:sp>
      <p:sp>
        <p:nvSpPr>
          <p:cNvPr id="41988" name="Rectangle 1027"/>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834915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BE8396B8-1206-4853-8354-489346A1B9A0}" type="slidenum">
              <a:rPr lang="en-US"/>
              <a:pPr/>
              <a:t>11</a:t>
            </a:fld>
            <a:endParaRPr lang="en-US"/>
          </a:p>
        </p:txBody>
      </p:sp>
      <p:sp>
        <p:nvSpPr>
          <p:cNvPr id="41987" name="Rectangle 1026"/>
          <p:cNvSpPr>
            <a:spLocks noGrp="1" noRot="1" noChangeAspect="1" noChangeArrowheads="1" noTextEdit="1"/>
          </p:cNvSpPr>
          <p:nvPr>
            <p:ph type="sldImg"/>
          </p:nvPr>
        </p:nvSpPr>
        <p:spPr>
          <a:ln/>
        </p:spPr>
      </p:sp>
      <p:sp>
        <p:nvSpPr>
          <p:cNvPr id="41988" name="Rectangle 1027"/>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1609279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B57DB155-0ACB-4318-BA8B-704D29FB71F3}" type="slidenum">
              <a:rPr lang="en-US"/>
              <a:pPr/>
              <a:t>12</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1395667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700">
                <a:solidFill>
                  <a:schemeClr val="tx1"/>
                </a:solidFill>
                <a:latin typeface="Times New Roman" panose="02020603050405020304" pitchFamily="18" charset="0"/>
              </a:defRPr>
            </a:lvl1pPr>
            <a:lvl2pPr marL="742950" indent="-285750">
              <a:defRPr sz="700">
                <a:solidFill>
                  <a:schemeClr val="tx1"/>
                </a:solidFill>
                <a:latin typeface="Times New Roman" panose="02020603050405020304" pitchFamily="18" charset="0"/>
              </a:defRPr>
            </a:lvl2pPr>
            <a:lvl3pPr marL="1143000" indent="-228600">
              <a:defRPr sz="700">
                <a:solidFill>
                  <a:schemeClr val="tx1"/>
                </a:solidFill>
                <a:latin typeface="Times New Roman" panose="02020603050405020304" pitchFamily="18" charset="0"/>
              </a:defRPr>
            </a:lvl3pPr>
            <a:lvl4pPr marL="1600200" indent="-228600">
              <a:defRPr sz="700">
                <a:solidFill>
                  <a:schemeClr val="tx1"/>
                </a:solidFill>
                <a:latin typeface="Times New Roman" panose="02020603050405020304" pitchFamily="18" charset="0"/>
              </a:defRPr>
            </a:lvl4pPr>
            <a:lvl5pPr marL="2057400" indent="-228600">
              <a:defRPr sz="7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7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7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7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700">
                <a:solidFill>
                  <a:schemeClr val="tx1"/>
                </a:solidFill>
                <a:latin typeface="Times New Roman" panose="02020603050405020304" pitchFamily="18" charset="0"/>
              </a:defRPr>
            </a:lvl9pPr>
          </a:lstStyle>
          <a:p>
            <a:fld id="{14CB2AC0-171C-43BA-A3F8-5EE3A80875F7}" type="slidenum">
              <a:rPr lang="ar-SA" altLang="en-US" sz="1200"/>
              <a:pPr/>
              <a:t>17</a:t>
            </a:fld>
            <a:endParaRPr lang="en-US" altLang="en-US" sz="120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759763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700">
                <a:solidFill>
                  <a:schemeClr val="tx1"/>
                </a:solidFill>
                <a:latin typeface="Times New Roman" panose="02020603050405020304" pitchFamily="18" charset="0"/>
              </a:defRPr>
            </a:lvl1pPr>
            <a:lvl2pPr marL="742950" indent="-285750">
              <a:defRPr sz="700">
                <a:solidFill>
                  <a:schemeClr val="tx1"/>
                </a:solidFill>
                <a:latin typeface="Times New Roman" panose="02020603050405020304" pitchFamily="18" charset="0"/>
              </a:defRPr>
            </a:lvl2pPr>
            <a:lvl3pPr marL="1143000" indent="-228600">
              <a:defRPr sz="700">
                <a:solidFill>
                  <a:schemeClr val="tx1"/>
                </a:solidFill>
                <a:latin typeface="Times New Roman" panose="02020603050405020304" pitchFamily="18" charset="0"/>
              </a:defRPr>
            </a:lvl3pPr>
            <a:lvl4pPr marL="1600200" indent="-228600">
              <a:defRPr sz="700">
                <a:solidFill>
                  <a:schemeClr val="tx1"/>
                </a:solidFill>
                <a:latin typeface="Times New Roman" panose="02020603050405020304" pitchFamily="18" charset="0"/>
              </a:defRPr>
            </a:lvl4pPr>
            <a:lvl5pPr marL="2057400" indent="-228600">
              <a:defRPr sz="7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7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7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7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700">
                <a:solidFill>
                  <a:schemeClr val="tx1"/>
                </a:solidFill>
                <a:latin typeface="Times New Roman" panose="02020603050405020304" pitchFamily="18" charset="0"/>
              </a:defRPr>
            </a:lvl9pPr>
          </a:lstStyle>
          <a:p>
            <a:fld id="{14CB2AC0-171C-43BA-A3F8-5EE3A80875F7}" type="slidenum">
              <a:rPr lang="ar-SA" altLang="en-US" sz="1200"/>
              <a:pPr/>
              <a:t>18</a:t>
            </a:fld>
            <a:endParaRPr lang="en-US" altLang="en-US" sz="120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631519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0D424E-7210-4B4F-BA2D-48F44581D108}" type="slidenum">
              <a:rPr lang="en-US" altLang="en-US"/>
              <a:pPr/>
              <a:t>58</a:t>
            </a:fld>
            <a:endParaRPr lang="en-US" altLang="en-US"/>
          </a:p>
        </p:txBody>
      </p:sp>
      <p:sp>
        <p:nvSpPr>
          <p:cNvPr id="345090" name="Rectangle 2"/>
          <p:cNvSpPr>
            <a:spLocks noGrp="1" noRot="1" noChangeAspect="1" noChangeArrowheads="1" noTextEdit="1"/>
          </p:cNvSpPr>
          <p:nvPr>
            <p:ph type="sldImg"/>
          </p:nvPr>
        </p:nvSpPr>
        <p:spPr>
          <a:ln/>
        </p:spPr>
      </p:sp>
      <p:sp>
        <p:nvSpPr>
          <p:cNvPr id="3450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18328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7C792F-31EE-C344-A2D6-ED544E6AF3F4}" type="datetimeFigureOut">
              <a:rPr lang="en-US" smtClean="0"/>
              <a:pPr/>
              <a:t>10/8/2017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7C792F-31EE-C344-A2D6-ED544E6AF3F4}" type="datetimeFigureOut">
              <a:rPr lang="en-US" smtClean="0"/>
              <a:pPr/>
              <a:t>10/8/2017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7C792F-31EE-C344-A2D6-ED544E6AF3F4}" type="datetimeFigureOut">
              <a:rPr lang="en-US" smtClean="0"/>
              <a:pPr/>
              <a:t>10/8/2017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1"/>
          </p:cNvSpPr>
          <p:nvPr>
            <p:ph type="sldNum" sz="quarter" idx="11"/>
          </p:nvPr>
        </p:nvSpPr>
        <p:spPr>
          <a:xfrm>
            <a:off x="6553200" y="6248400"/>
            <a:ext cx="2133600" cy="457200"/>
          </a:xfrm>
        </p:spPr>
        <p:txBody>
          <a:bodyPr/>
          <a:lstStyle>
            <a:lvl1pPr>
              <a:defRPr/>
            </a:lvl1pPr>
          </a:lstStyle>
          <a:p>
            <a:fld id="{94ED521B-77B7-4746-9FC2-C43D1BE4A964}" type="slidenum">
              <a:rPr lang="en-US" altLang="en-US"/>
              <a:pPr/>
              <a:t>‹#›</a:t>
            </a:fld>
            <a:endParaRPr lang="en-US" altLang="en-US"/>
          </a:p>
        </p:txBody>
      </p:sp>
      <p:sp>
        <p:nvSpPr>
          <p:cNvPr id="7" name="Date Placeholder 6"/>
          <p:cNvSpPr>
            <a:spLocks noGrp="1"/>
          </p:cNvSpPr>
          <p:nvPr>
            <p:ph type="dt" sz="half" idx="12"/>
          </p:nvPr>
        </p:nvSpPr>
        <p:spPr>
          <a:xfrm>
            <a:off x="457200" y="6245225"/>
            <a:ext cx="2133600" cy="476250"/>
          </a:xfrm>
        </p:spPr>
        <p:txBody>
          <a:bodyPr/>
          <a:lstStyle>
            <a:lvl1pPr>
              <a:defRPr/>
            </a:lvl1pPr>
          </a:lstStyle>
          <a:p>
            <a:endParaRPr lang="en-US" altLang="en-US"/>
          </a:p>
        </p:txBody>
      </p:sp>
    </p:spTree>
    <p:extLst>
      <p:ext uri="{BB962C8B-B14F-4D97-AF65-F5344CB8AC3E}">
        <p14:creationId xmlns:p14="http://schemas.microsoft.com/office/powerpoint/2010/main" val="15196008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40386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000500"/>
            <a:ext cx="40386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0"/>
          </p:nvPr>
        </p:nvSpPr>
        <p:spPr>
          <a:xfrm>
            <a:off x="3124200" y="6248400"/>
            <a:ext cx="2895600" cy="457200"/>
          </a:xfrm>
        </p:spPr>
        <p:txBody>
          <a:bodyPr/>
          <a:lstStyle>
            <a:lvl1pPr>
              <a:defRPr/>
            </a:lvl1pPr>
          </a:lstStyle>
          <a:p>
            <a:endParaRPr lang="en-US" altLang="en-US"/>
          </a:p>
        </p:txBody>
      </p:sp>
      <p:sp>
        <p:nvSpPr>
          <p:cNvPr id="7" name="Slide Number Placeholder 6"/>
          <p:cNvSpPr>
            <a:spLocks noGrp="1"/>
          </p:cNvSpPr>
          <p:nvPr>
            <p:ph type="sldNum" sz="quarter" idx="11"/>
          </p:nvPr>
        </p:nvSpPr>
        <p:spPr>
          <a:xfrm>
            <a:off x="6553200" y="6248400"/>
            <a:ext cx="2133600" cy="457200"/>
          </a:xfrm>
        </p:spPr>
        <p:txBody>
          <a:bodyPr/>
          <a:lstStyle>
            <a:lvl1pPr>
              <a:defRPr/>
            </a:lvl1pPr>
          </a:lstStyle>
          <a:p>
            <a:fld id="{915C33B6-4479-4C5F-B100-B00BF2AFDD87}" type="slidenum">
              <a:rPr lang="en-US" altLang="en-US"/>
              <a:pPr/>
              <a:t>‹#›</a:t>
            </a:fld>
            <a:endParaRPr lang="en-US" altLang="en-US"/>
          </a:p>
        </p:txBody>
      </p:sp>
      <p:sp>
        <p:nvSpPr>
          <p:cNvPr id="8" name="Date Placeholder 7"/>
          <p:cNvSpPr>
            <a:spLocks noGrp="1"/>
          </p:cNvSpPr>
          <p:nvPr>
            <p:ph type="dt" sz="half" idx="12"/>
          </p:nvPr>
        </p:nvSpPr>
        <p:spPr>
          <a:xfrm>
            <a:off x="457200" y="6245225"/>
            <a:ext cx="2133600" cy="476250"/>
          </a:xfrm>
        </p:spPr>
        <p:txBody>
          <a:bodyPr/>
          <a:lstStyle>
            <a:lvl1pPr>
              <a:defRPr/>
            </a:lvl1pPr>
          </a:lstStyle>
          <a:p>
            <a:endParaRPr lang="en-US" altLang="en-US"/>
          </a:p>
        </p:txBody>
      </p:sp>
    </p:spTree>
    <p:extLst>
      <p:ext uri="{BB962C8B-B14F-4D97-AF65-F5344CB8AC3E}">
        <p14:creationId xmlns:p14="http://schemas.microsoft.com/office/powerpoint/2010/main" val="16162021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457200"/>
            <a:ext cx="82296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Footer Placeholder 2"/>
          <p:cNvSpPr>
            <a:spLocks noGrp="1"/>
          </p:cNvSpPr>
          <p:nvPr>
            <p:ph type="ftr" sz="quarter" idx="10"/>
          </p:nvPr>
        </p:nvSpPr>
        <p:spPr>
          <a:xfrm>
            <a:off x="3124200" y="6248400"/>
            <a:ext cx="2895600" cy="457200"/>
          </a:xfrm>
        </p:spPr>
        <p:txBody>
          <a:bodyPr/>
          <a:lstStyle>
            <a:lvl1pPr>
              <a:defRPr/>
            </a:lvl1pPr>
          </a:lstStyle>
          <a:p>
            <a:endParaRPr lang="en-US" altLang="en-US"/>
          </a:p>
        </p:txBody>
      </p:sp>
      <p:sp>
        <p:nvSpPr>
          <p:cNvPr id="4" name="Slide Number Placeholder 3"/>
          <p:cNvSpPr>
            <a:spLocks noGrp="1"/>
          </p:cNvSpPr>
          <p:nvPr>
            <p:ph type="sldNum" sz="quarter" idx="11"/>
          </p:nvPr>
        </p:nvSpPr>
        <p:spPr>
          <a:xfrm>
            <a:off x="6553200" y="6248400"/>
            <a:ext cx="2133600" cy="457200"/>
          </a:xfrm>
        </p:spPr>
        <p:txBody>
          <a:bodyPr/>
          <a:lstStyle>
            <a:lvl1pPr>
              <a:defRPr/>
            </a:lvl1pPr>
          </a:lstStyle>
          <a:p>
            <a:fld id="{FE2B8B68-AF8F-4765-BE29-A4FC6945F6E1}" type="slidenum">
              <a:rPr lang="en-US" altLang="en-US"/>
              <a:pPr/>
              <a:t>‹#›</a:t>
            </a:fld>
            <a:endParaRPr lang="en-US" altLang="en-US"/>
          </a:p>
        </p:txBody>
      </p:sp>
      <p:sp>
        <p:nvSpPr>
          <p:cNvPr id="5" name="Date Placeholder 4"/>
          <p:cNvSpPr>
            <a:spLocks noGrp="1"/>
          </p:cNvSpPr>
          <p:nvPr>
            <p:ph type="dt" sz="half" idx="12"/>
          </p:nvPr>
        </p:nvSpPr>
        <p:spPr>
          <a:xfrm>
            <a:off x="457200" y="6245225"/>
            <a:ext cx="2133600" cy="476250"/>
          </a:xfrm>
        </p:spPr>
        <p:txBody>
          <a:bodyPr/>
          <a:lstStyle>
            <a:lvl1pPr>
              <a:defRPr/>
            </a:lvl1pPr>
          </a:lstStyle>
          <a:p>
            <a:endParaRPr lang="en-US" altLang="en-US"/>
          </a:p>
        </p:txBody>
      </p:sp>
    </p:spTree>
    <p:extLst>
      <p:ext uri="{BB962C8B-B14F-4D97-AF65-F5344CB8AC3E}">
        <p14:creationId xmlns:p14="http://schemas.microsoft.com/office/powerpoint/2010/main" val="167582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48478"/>
            <a:ext cx="8229600" cy="11430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7C792F-31EE-C344-A2D6-ED544E6AF3F4}" type="datetimeFigureOut">
              <a:rPr lang="en-US" smtClean="0"/>
              <a:pPr/>
              <a:t>10/8/2017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7C792F-31EE-C344-A2D6-ED544E6AF3F4}" type="datetimeFigureOut">
              <a:rPr lang="en-US" smtClean="0"/>
              <a:pPr/>
              <a:t>10/8/2017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92782"/>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7C792F-31EE-C344-A2D6-ED544E6AF3F4}" type="datetimeFigureOut">
              <a:rPr lang="en-US" smtClean="0"/>
              <a:pPr/>
              <a:t>10/8/2017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92782"/>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7C792F-31EE-C344-A2D6-ED544E6AF3F4}" type="datetimeFigureOut">
              <a:rPr lang="en-US" smtClean="0"/>
              <a:pPr/>
              <a:t>10/8/2017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07550"/>
            <a:ext cx="82296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7C792F-31EE-C344-A2D6-ED544E6AF3F4}" type="datetimeFigureOut">
              <a:rPr lang="en-US" smtClean="0"/>
              <a:pPr/>
              <a:t>10/8/2017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7C792F-31EE-C344-A2D6-ED544E6AF3F4}" type="datetimeFigureOut">
              <a:rPr lang="en-US" smtClean="0"/>
              <a:pPr/>
              <a:t>10/8/2017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7C792F-31EE-C344-A2D6-ED544E6AF3F4}" type="datetimeFigureOut">
              <a:rPr lang="en-US" smtClean="0"/>
              <a:pPr/>
              <a:t>10/8/2017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7C792F-31EE-C344-A2D6-ED544E6AF3F4}" type="datetimeFigureOut">
              <a:rPr lang="en-US" smtClean="0"/>
              <a:pPr/>
              <a:t>10/8/2017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7C792F-31EE-C344-A2D6-ED544E6AF3F4}" type="datetimeFigureOut">
              <a:rPr lang="en-US" smtClean="0"/>
              <a:pPr/>
              <a:t>10/8/2017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4DBE74-70D2-8C43-ADAD-6EB1AA575FDB}" type="slidenum">
              <a:rPr lang="en-US" smtClean="0"/>
              <a:pPr/>
              <a:t>‹#›</a:t>
            </a:fld>
            <a:endParaRPr lang="en-US"/>
          </a:p>
        </p:txBody>
      </p:sp>
      <p:pic>
        <p:nvPicPr>
          <p:cNvPr id="7" name="Picture 6" descr="new template.jpg"/>
          <p:cNvPicPr>
            <a:picLocks noChangeAspect="1"/>
          </p:cNvPicPr>
          <p:nvPr userDrawn="1"/>
        </p:nvPicPr>
        <p:blipFill>
          <a:blip r:embed="rId16"/>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13.xml"/><Relationship Id="rId4" Type="http://schemas.openxmlformats.org/officeDocument/2006/relationships/image" Target="../media/image8.wmf"/></Relationships>
</file>

<file path=ppt/slides/_rels/slide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11.emf"/><Relationship Id="rId5" Type="http://schemas.openxmlformats.org/officeDocument/2006/relationships/oleObject" Target="../embeddings/oleObject4.bin"/><Relationship Id="rId4" Type="http://schemas.openxmlformats.org/officeDocument/2006/relationships/image" Target="../media/image10.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4.xml"/><Relationship Id="rId1" Type="http://schemas.openxmlformats.org/officeDocument/2006/relationships/vmlDrawing" Target="../drawings/vmlDrawing4.vml"/><Relationship Id="rId5" Type="http://schemas.openxmlformats.org/officeDocument/2006/relationships/image" Target="../media/image15.emf"/><Relationship Id="rId4" Type="http://schemas.openxmlformats.org/officeDocument/2006/relationships/oleObject" Target="../embeddings/oleObject5.bin"/></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4.xml"/><Relationship Id="rId1" Type="http://schemas.openxmlformats.org/officeDocument/2006/relationships/vmlDrawing" Target="../drawings/vmlDrawing5.vml"/><Relationship Id="rId6" Type="http://schemas.openxmlformats.org/officeDocument/2006/relationships/image" Target="../media/image16.emf"/><Relationship Id="rId5" Type="http://schemas.openxmlformats.org/officeDocument/2006/relationships/oleObject" Target="../embeddings/oleObject6.bin"/><Relationship Id="rId4" Type="http://schemas.openxmlformats.org/officeDocument/2006/relationships/image" Target="../media/image17.wmf"/></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4.xml"/><Relationship Id="rId1" Type="http://schemas.openxmlformats.org/officeDocument/2006/relationships/vmlDrawing" Target="../drawings/vmlDrawing6.vml"/><Relationship Id="rId5" Type="http://schemas.openxmlformats.org/officeDocument/2006/relationships/image" Target="../media/image18.emf"/><Relationship Id="rId4" Type="http://schemas.openxmlformats.org/officeDocument/2006/relationships/oleObject" Target="../embeddings/oleObject7.bin"/></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9.emf"/><Relationship Id="rId4" Type="http://schemas.openxmlformats.org/officeDocument/2006/relationships/oleObject" Target="../embeddings/oleObject8.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IMSE 991</a:t>
            </a:r>
            <a:br>
              <a:rPr lang="en-US" dirty="0" smtClean="0"/>
            </a:br>
            <a:r>
              <a:rPr lang="en-US" dirty="0" smtClean="0"/>
              <a:t>Multiple Criteria Decision Making</a:t>
            </a:r>
            <a:endParaRPr lang="en-US" dirty="0"/>
          </a:p>
        </p:txBody>
      </p:sp>
      <p:sp>
        <p:nvSpPr>
          <p:cNvPr id="3" name="Subtitle 2"/>
          <p:cNvSpPr>
            <a:spLocks noGrp="1"/>
          </p:cNvSpPr>
          <p:nvPr>
            <p:ph type="subTitle" idx="1"/>
          </p:nvPr>
        </p:nvSpPr>
        <p:spPr/>
        <p:txBody>
          <a:bodyPr/>
          <a:lstStyle/>
          <a:p>
            <a:r>
              <a:rPr lang="en-US" dirty="0" smtClean="0"/>
              <a:t>Lecture 7</a:t>
            </a:r>
          </a:p>
          <a:p>
            <a:r>
              <a:rPr lang="en-US" dirty="0" smtClean="0"/>
              <a:t>TOPSIS and SAW</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pPr>
              <a:defRPr/>
            </a:pPr>
            <a:r>
              <a:rPr lang="en-US" sz="3600" dirty="0" smtClean="0"/>
              <a:t>SAW Example I</a:t>
            </a:r>
          </a:p>
        </p:txBody>
      </p:sp>
      <p:sp>
        <p:nvSpPr>
          <p:cNvPr id="11268" name="Rectangle 3"/>
          <p:cNvSpPr>
            <a:spLocks noGrp="1" noChangeArrowheads="1"/>
          </p:cNvSpPr>
          <p:nvPr>
            <p:ph type="body" idx="1"/>
          </p:nvPr>
        </p:nvSpPr>
        <p:spPr/>
        <p:txBody>
          <a:bodyPr/>
          <a:lstStyle/>
          <a:p>
            <a:r>
              <a:rPr lang="en-US" sz="2800" dirty="0" smtClean="0"/>
              <a:t>Normalize the Decision Matrix</a:t>
            </a:r>
          </a:p>
          <a:p>
            <a:pPr lvl="1"/>
            <a:r>
              <a:rPr lang="en-US" dirty="0" smtClean="0"/>
              <a:t>Minimized Attribute = min(</a:t>
            </a:r>
            <a:r>
              <a:rPr lang="en-US" dirty="0" err="1" smtClean="0"/>
              <a:t>x</a:t>
            </a:r>
            <a:r>
              <a:rPr lang="en-US" baseline="-25000" dirty="0" err="1" smtClean="0"/>
              <a:t>ij</a:t>
            </a:r>
            <a:r>
              <a:rPr lang="en-US" dirty="0" smtClean="0"/>
              <a:t>)/</a:t>
            </a:r>
            <a:r>
              <a:rPr lang="en-US" dirty="0" err="1" smtClean="0"/>
              <a:t>x</a:t>
            </a:r>
            <a:r>
              <a:rPr lang="en-US" baseline="-25000" dirty="0" err="1" smtClean="0"/>
              <a:t>ij</a:t>
            </a:r>
            <a:endParaRPr lang="en-US" baseline="-25000" dirty="0" smtClean="0"/>
          </a:p>
          <a:p>
            <a:pPr lvl="1"/>
            <a:r>
              <a:rPr lang="en-US" dirty="0" smtClean="0"/>
              <a:t>Maximized </a:t>
            </a:r>
            <a:r>
              <a:rPr lang="en-US" dirty="0"/>
              <a:t>Attribute = </a:t>
            </a:r>
            <a:r>
              <a:rPr lang="en-US" dirty="0" err="1" smtClean="0"/>
              <a:t>x</a:t>
            </a:r>
            <a:r>
              <a:rPr lang="en-US" baseline="-25000" dirty="0" err="1" smtClean="0"/>
              <a:t>ij</a:t>
            </a:r>
            <a:r>
              <a:rPr lang="en-US" dirty="0" smtClean="0"/>
              <a:t>/max(</a:t>
            </a:r>
            <a:r>
              <a:rPr lang="en-US" dirty="0" err="1" smtClean="0"/>
              <a:t>x</a:t>
            </a:r>
            <a:r>
              <a:rPr lang="en-US" baseline="-25000" dirty="0" err="1" smtClean="0"/>
              <a:t>ij</a:t>
            </a:r>
            <a:r>
              <a:rPr lang="en-US" dirty="0" smtClean="0"/>
              <a:t>)</a:t>
            </a:r>
            <a:endParaRPr lang="en-US" dirty="0"/>
          </a:p>
          <a:p>
            <a:pPr lvl="1"/>
            <a:endParaRPr lang="en-US" baseline="-25000" dirty="0" smtClean="0"/>
          </a:p>
        </p:txBody>
      </p:sp>
      <p:graphicFrame>
        <p:nvGraphicFramePr>
          <p:cNvPr id="4" name="Table 3"/>
          <p:cNvGraphicFramePr>
            <a:graphicFrameLocks noGrp="1"/>
          </p:cNvGraphicFramePr>
          <p:nvPr/>
        </p:nvGraphicFramePr>
        <p:xfrm>
          <a:off x="1278718" y="3253809"/>
          <a:ext cx="5354556" cy="2697544"/>
        </p:xfrm>
        <a:graphic>
          <a:graphicData uri="http://schemas.openxmlformats.org/drawingml/2006/table">
            <a:tbl>
              <a:tblPr/>
              <a:tblGrid>
                <a:gridCol w="1179162">
                  <a:extLst>
                    <a:ext uri="{9D8B030D-6E8A-4147-A177-3AD203B41FA5}">
                      <a16:colId xmlns:a16="http://schemas.microsoft.com/office/drawing/2014/main" val="20000"/>
                    </a:ext>
                  </a:extLst>
                </a:gridCol>
                <a:gridCol w="1082510">
                  <a:extLst>
                    <a:ext uri="{9D8B030D-6E8A-4147-A177-3AD203B41FA5}">
                      <a16:colId xmlns:a16="http://schemas.microsoft.com/office/drawing/2014/main" val="20001"/>
                    </a:ext>
                  </a:extLst>
                </a:gridCol>
                <a:gridCol w="927865">
                  <a:extLst>
                    <a:ext uri="{9D8B030D-6E8A-4147-A177-3AD203B41FA5}">
                      <a16:colId xmlns:a16="http://schemas.microsoft.com/office/drawing/2014/main" val="20002"/>
                    </a:ext>
                  </a:extLst>
                </a:gridCol>
                <a:gridCol w="1237154">
                  <a:extLst>
                    <a:ext uri="{9D8B030D-6E8A-4147-A177-3AD203B41FA5}">
                      <a16:colId xmlns:a16="http://schemas.microsoft.com/office/drawing/2014/main" val="20003"/>
                    </a:ext>
                  </a:extLst>
                </a:gridCol>
                <a:gridCol w="927865">
                  <a:extLst>
                    <a:ext uri="{9D8B030D-6E8A-4147-A177-3AD203B41FA5}">
                      <a16:colId xmlns:a16="http://schemas.microsoft.com/office/drawing/2014/main" val="20004"/>
                    </a:ext>
                  </a:extLst>
                </a:gridCol>
              </a:tblGrid>
              <a:tr h="337193">
                <a:tc>
                  <a:txBody>
                    <a:bodyPr/>
                    <a:lstStyle/>
                    <a:p>
                      <a:pPr algn="l" fontAlgn="b"/>
                      <a:r>
                        <a:rPr lang="en-US" sz="16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effectLst/>
                          <a:latin typeface="Arial" panose="020B0604020202020204" pitchFamily="34" charset="0"/>
                        </a:rPr>
                        <a:t>Price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effectLst/>
                          <a:latin typeface="Arial" panose="020B0604020202020204" pitchFamily="34" charset="0"/>
                        </a:rPr>
                        <a:t>Comfort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effectLst/>
                          <a:latin typeface="Arial" panose="020B0604020202020204" pitchFamily="34" charset="0"/>
                        </a:rPr>
                        <a:t>Perf.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effectLst/>
                          <a:latin typeface="Arial" panose="020B0604020202020204" pitchFamily="34" charset="0"/>
                        </a:rPr>
                        <a:t>Design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7193">
                <a:tc>
                  <a:txBody>
                    <a:bodyPr/>
                    <a:lstStyle/>
                    <a:p>
                      <a:pPr algn="l" fontAlgn="b"/>
                      <a:r>
                        <a:rPr lang="en-US" sz="1600" b="0" i="0" u="none" strike="noStrike">
                          <a:effectLst/>
                          <a:latin typeface="Arial" panose="020B0604020202020204" pitchFamily="34" charset="0"/>
                        </a:rPr>
                        <a:t>a1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0.333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7193">
                <a:tc>
                  <a:txBody>
                    <a:bodyPr/>
                    <a:lstStyle/>
                    <a:p>
                      <a:pPr algn="l" fontAlgn="b"/>
                      <a:r>
                        <a:rPr lang="en-US" sz="1600" b="0" i="0" u="none" strike="noStrike">
                          <a:effectLst/>
                          <a:latin typeface="Arial" panose="020B0604020202020204" pitchFamily="34" charset="0"/>
                        </a:rPr>
                        <a:t>a2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0.400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0.667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7193">
                <a:tc>
                  <a:txBody>
                    <a:bodyPr/>
                    <a:lstStyle/>
                    <a:p>
                      <a:pPr algn="l" fontAlgn="b"/>
                      <a:r>
                        <a:rPr lang="en-US" sz="1600" b="0" i="0" u="none" strike="noStrike">
                          <a:effectLst/>
                          <a:latin typeface="Arial" panose="020B0604020202020204" pitchFamily="34" charset="0"/>
                        </a:rPr>
                        <a:t>a3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0.400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0.667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7193">
                <a:tc>
                  <a:txBody>
                    <a:bodyPr/>
                    <a:lstStyle/>
                    <a:p>
                      <a:pPr algn="l" fontAlgn="b"/>
                      <a:r>
                        <a:rPr lang="en-US" sz="1600" b="0" i="0" u="none" strike="noStrike">
                          <a:effectLst/>
                          <a:latin typeface="Arial" panose="020B0604020202020204" pitchFamily="34" charset="0"/>
                        </a:rPr>
                        <a:t>a4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0.500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0.667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0.667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7193">
                <a:tc>
                  <a:txBody>
                    <a:bodyPr/>
                    <a:lstStyle/>
                    <a:p>
                      <a:pPr algn="l" fontAlgn="b"/>
                      <a:r>
                        <a:rPr lang="en-US" sz="1600" b="0" i="0" u="none" strike="noStrike">
                          <a:effectLst/>
                          <a:latin typeface="Arial" panose="020B0604020202020204" pitchFamily="34" charset="0"/>
                        </a:rPr>
                        <a:t>a5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0.500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0.667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0.667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37193">
                <a:tc>
                  <a:txBody>
                    <a:bodyPr/>
                    <a:lstStyle/>
                    <a:p>
                      <a:pPr algn="l" fontAlgn="b"/>
                      <a:r>
                        <a:rPr lang="en-US" sz="1600" b="0" i="0" u="none" strike="noStrike">
                          <a:effectLst/>
                          <a:latin typeface="Arial" panose="020B0604020202020204" pitchFamily="34" charset="0"/>
                        </a:rPr>
                        <a:t>a6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0.500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0.333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37193">
                <a:tc>
                  <a:txBody>
                    <a:bodyPr/>
                    <a:lstStyle/>
                    <a:p>
                      <a:pPr algn="l" fontAlgn="b"/>
                      <a:r>
                        <a:rPr lang="en-US" sz="1600" b="0" i="0" u="none" strike="noStrike">
                          <a:effectLst/>
                          <a:latin typeface="Arial" panose="020B0604020202020204" pitchFamily="34" charset="0"/>
                        </a:rPr>
                        <a:t>a7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0.333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0.667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effectLst/>
                          <a:latin typeface="Arial" panose="020B0604020202020204" pitchFamily="34" charset="0"/>
                        </a:rPr>
                        <a:t>0.667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1366789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pPr>
              <a:defRPr/>
            </a:pPr>
            <a:r>
              <a:rPr lang="en-US" sz="3600" dirty="0" smtClean="0"/>
              <a:t>SAW Example I</a:t>
            </a:r>
          </a:p>
        </p:txBody>
      </p:sp>
      <p:sp>
        <p:nvSpPr>
          <p:cNvPr id="11268" name="Rectangle 3"/>
          <p:cNvSpPr>
            <a:spLocks noGrp="1" noChangeArrowheads="1"/>
          </p:cNvSpPr>
          <p:nvPr>
            <p:ph type="body" idx="1"/>
          </p:nvPr>
        </p:nvSpPr>
        <p:spPr/>
        <p:txBody>
          <a:bodyPr/>
          <a:lstStyle/>
          <a:p>
            <a:r>
              <a:rPr lang="en-US" sz="2800" dirty="0" smtClean="0"/>
              <a:t>Weight the Attributes</a:t>
            </a:r>
          </a:p>
          <a:p>
            <a:pPr lvl="1"/>
            <a:endParaRPr lang="en-US" baseline="-25000" dirty="0" smtClean="0"/>
          </a:p>
        </p:txBody>
      </p:sp>
      <p:graphicFrame>
        <p:nvGraphicFramePr>
          <p:cNvPr id="5" name="Table 4"/>
          <p:cNvGraphicFramePr>
            <a:graphicFrameLocks noGrp="1"/>
          </p:cNvGraphicFramePr>
          <p:nvPr>
            <p:extLst>
              <p:ext uri="{D42A27DB-BD31-4B8C-83A1-F6EECF244321}">
                <p14:modId xmlns:p14="http://schemas.microsoft.com/office/powerpoint/2010/main" val="4118620969"/>
              </p:ext>
            </p:extLst>
          </p:nvPr>
        </p:nvGraphicFramePr>
        <p:xfrm>
          <a:off x="1054100" y="2244321"/>
          <a:ext cx="6555568" cy="3521050"/>
        </p:xfrm>
        <a:graphic>
          <a:graphicData uri="http://schemas.openxmlformats.org/drawingml/2006/table">
            <a:tbl>
              <a:tblPr/>
              <a:tblGrid>
                <a:gridCol w="1447564">
                  <a:extLst>
                    <a:ext uri="{9D8B030D-6E8A-4147-A177-3AD203B41FA5}">
                      <a16:colId xmlns:a16="http://schemas.microsoft.com/office/drawing/2014/main" val="20000"/>
                    </a:ext>
                  </a:extLst>
                </a:gridCol>
                <a:gridCol w="1317047">
                  <a:extLst>
                    <a:ext uri="{9D8B030D-6E8A-4147-A177-3AD203B41FA5}">
                      <a16:colId xmlns:a16="http://schemas.microsoft.com/office/drawing/2014/main" val="20001"/>
                    </a:ext>
                  </a:extLst>
                </a:gridCol>
                <a:gridCol w="1139067">
                  <a:extLst>
                    <a:ext uri="{9D8B030D-6E8A-4147-A177-3AD203B41FA5}">
                      <a16:colId xmlns:a16="http://schemas.microsoft.com/office/drawing/2014/main" val="20002"/>
                    </a:ext>
                  </a:extLst>
                </a:gridCol>
                <a:gridCol w="1512823">
                  <a:extLst>
                    <a:ext uri="{9D8B030D-6E8A-4147-A177-3AD203B41FA5}">
                      <a16:colId xmlns:a16="http://schemas.microsoft.com/office/drawing/2014/main" val="20003"/>
                    </a:ext>
                  </a:extLst>
                </a:gridCol>
                <a:gridCol w="1139067">
                  <a:extLst>
                    <a:ext uri="{9D8B030D-6E8A-4147-A177-3AD203B41FA5}">
                      <a16:colId xmlns:a16="http://schemas.microsoft.com/office/drawing/2014/main" val="20004"/>
                    </a:ext>
                  </a:extLst>
                </a:gridCol>
              </a:tblGrid>
              <a:tr h="352105">
                <a:tc>
                  <a:txBody>
                    <a:bodyPr/>
                    <a:lstStyle/>
                    <a:p>
                      <a:pPr algn="l" fontAlgn="b"/>
                      <a:endParaRPr lang="en-US" sz="2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gridSpan="4">
                  <a:txBody>
                    <a:bodyPr/>
                    <a:lstStyle/>
                    <a:p>
                      <a:pPr algn="ctr" fontAlgn="b"/>
                      <a:r>
                        <a:rPr lang="en-US" sz="2000" b="0" i="0" u="none" strike="noStrike">
                          <a:effectLst/>
                          <a:latin typeface="Arial" panose="020B0604020202020204" pitchFamily="34" charset="0"/>
                        </a:rPr>
                        <a:t>Normalized Weights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52105">
                <a:tc>
                  <a:txBody>
                    <a:bodyPr/>
                    <a:lstStyle/>
                    <a:p>
                      <a:pPr algn="l" fontAlgn="b"/>
                      <a:endParaRPr lang="en-US" sz="2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effectLst/>
                          <a:latin typeface="Arial" panose="020B0604020202020204" pitchFamily="34" charset="0"/>
                        </a:rPr>
                        <a:t>0.333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effectLst/>
                          <a:latin typeface="Arial" panose="020B0604020202020204" pitchFamily="34" charset="0"/>
                        </a:rPr>
                        <a:t>0.267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effectLst/>
                          <a:latin typeface="Arial" panose="020B0604020202020204" pitchFamily="34" charset="0"/>
                        </a:rPr>
                        <a:t>0.200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effectLst/>
                          <a:latin typeface="Arial" panose="020B0604020202020204" pitchFamily="34" charset="0"/>
                        </a:rPr>
                        <a:t>0.200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52105">
                <a:tc>
                  <a:txBody>
                    <a:bodyPr/>
                    <a:lstStyle/>
                    <a:p>
                      <a:pPr algn="l" fontAlgn="b"/>
                      <a:r>
                        <a:rPr lang="en-US" sz="2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effectLst/>
                          <a:latin typeface="Arial" panose="020B0604020202020204" pitchFamily="34" charset="0"/>
                        </a:rPr>
                        <a:t>Price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effectLst/>
                          <a:latin typeface="Arial" panose="020B0604020202020204" pitchFamily="34" charset="0"/>
                        </a:rPr>
                        <a:t>Comfort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effectLst/>
                          <a:latin typeface="Arial" panose="020B0604020202020204" pitchFamily="34" charset="0"/>
                        </a:rPr>
                        <a:t>Perf.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effectLst/>
                          <a:latin typeface="Arial" panose="020B0604020202020204" pitchFamily="34" charset="0"/>
                        </a:rPr>
                        <a:t>Design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52105">
                <a:tc>
                  <a:txBody>
                    <a:bodyPr/>
                    <a:lstStyle/>
                    <a:p>
                      <a:pPr algn="l" fontAlgn="b"/>
                      <a:r>
                        <a:rPr lang="en-US" sz="2000" b="0" i="0" u="none" strike="noStrike">
                          <a:effectLst/>
                          <a:latin typeface="Arial" panose="020B0604020202020204" pitchFamily="34" charset="0"/>
                        </a:rPr>
                        <a:t>a1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effectLst/>
                          <a:latin typeface="Arial" panose="020B0604020202020204" pitchFamily="34" charset="0"/>
                        </a:rPr>
                        <a:t>0.333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effectLst/>
                          <a:latin typeface="Arial" panose="020B060402020202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effectLst/>
                          <a:latin typeface="Arial" panose="020B060402020202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effectLst/>
                          <a:latin typeface="Arial" panose="020B060402020202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52105">
                <a:tc>
                  <a:txBody>
                    <a:bodyPr/>
                    <a:lstStyle/>
                    <a:p>
                      <a:pPr algn="l" fontAlgn="b"/>
                      <a:r>
                        <a:rPr lang="en-US" sz="2000" b="0" i="0" u="none" strike="noStrike">
                          <a:effectLst/>
                          <a:latin typeface="Arial" panose="020B0604020202020204" pitchFamily="34" charset="0"/>
                        </a:rPr>
                        <a:t>a2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effectLst/>
                          <a:latin typeface="Arial" panose="020B0604020202020204" pitchFamily="34" charset="0"/>
                        </a:rPr>
                        <a:t>0.400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effectLst/>
                          <a:latin typeface="Arial" panose="020B060402020202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effectLst/>
                          <a:latin typeface="Arial" panose="020B0604020202020204" pitchFamily="34" charset="0"/>
                        </a:rPr>
                        <a:t>0.667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effectLst/>
                          <a:latin typeface="Arial" panose="020B060402020202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52105">
                <a:tc>
                  <a:txBody>
                    <a:bodyPr/>
                    <a:lstStyle/>
                    <a:p>
                      <a:pPr algn="l" fontAlgn="b"/>
                      <a:r>
                        <a:rPr lang="en-US" sz="2000" b="0" i="0" u="none" strike="noStrike">
                          <a:effectLst/>
                          <a:latin typeface="Arial" panose="020B0604020202020204" pitchFamily="34" charset="0"/>
                        </a:rPr>
                        <a:t>a3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effectLst/>
                          <a:latin typeface="Arial" panose="020B0604020202020204" pitchFamily="34" charset="0"/>
                        </a:rPr>
                        <a:t>0.400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effectLst/>
                          <a:latin typeface="Arial" panose="020B0604020202020204" pitchFamily="34" charset="0"/>
                        </a:rPr>
                        <a:t>0.667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effectLst/>
                          <a:latin typeface="Arial" panose="020B060402020202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effectLst/>
                          <a:latin typeface="Arial" panose="020B060402020202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52105">
                <a:tc>
                  <a:txBody>
                    <a:bodyPr/>
                    <a:lstStyle/>
                    <a:p>
                      <a:pPr algn="l" fontAlgn="b"/>
                      <a:r>
                        <a:rPr lang="en-US" sz="2000" b="0" i="0" u="none" strike="noStrike">
                          <a:effectLst/>
                          <a:latin typeface="Arial" panose="020B0604020202020204" pitchFamily="34" charset="0"/>
                        </a:rPr>
                        <a:t>a4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effectLst/>
                          <a:latin typeface="Arial" panose="020B0604020202020204" pitchFamily="34" charset="0"/>
                        </a:rPr>
                        <a:t>0.500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effectLst/>
                          <a:latin typeface="Arial" panose="020B0604020202020204" pitchFamily="34" charset="0"/>
                        </a:rPr>
                        <a:t>0.667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effectLst/>
                          <a:latin typeface="Arial" panose="020B060402020202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effectLst/>
                          <a:latin typeface="Arial" panose="020B0604020202020204" pitchFamily="34" charset="0"/>
                        </a:rPr>
                        <a:t>0.667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52105">
                <a:tc>
                  <a:txBody>
                    <a:bodyPr/>
                    <a:lstStyle/>
                    <a:p>
                      <a:pPr algn="l" fontAlgn="b"/>
                      <a:r>
                        <a:rPr lang="en-US" sz="2000" b="0" i="0" u="none" strike="noStrike">
                          <a:effectLst/>
                          <a:latin typeface="Arial" panose="020B0604020202020204" pitchFamily="34" charset="0"/>
                        </a:rPr>
                        <a:t>a5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effectLst/>
                          <a:latin typeface="Arial" panose="020B0604020202020204" pitchFamily="34" charset="0"/>
                        </a:rPr>
                        <a:t>0.500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effectLst/>
                          <a:latin typeface="Arial" panose="020B0604020202020204" pitchFamily="34" charset="0"/>
                        </a:rPr>
                        <a:t>0.667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effectLst/>
                          <a:latin typeface="Arial" panose="020B0604020202020204" pitchFamily="34" charset="0"/>
                        </a:rPr>
                        <a:t>0.667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effectLst/>
                          <a:latin typeface="Arial" panose="020B060402020202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52105">
                <a:tc>
                  <a:txBody>
                    <a:bodyPr/>
                    <a:lstStyle/>
                    <a:p>
                      <a:pPr algn="l" fontAlgn="b"/>
                      <a:r>
                        <a:rPr lang="en-US" sz="2000" b="0" i="0" u="none" strike="noStrike">
                          <a:effectLst/>
                          <a:latin typeface="Arial" panose="020B0604020202020204" pitchFamily="34" charset="0"/>
                        </a:rPr>
                        <a:t>a6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effectLst/>
                          <a:latin typeface="Arial" panose="020B0604020202020204" pitchFamily="34" charset="0"/>
                        </a:rPr>
                        <a:t>0.500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effectLst/>
                          <a:latin typeface="Arial" panose="020B0604020202020204" pitchFamily="34" charset="0"/>
                        </a:rPr>
                        <a:t>0.333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effectLst/>
                          <a:latin typeface="Arial" panose="020B060402020202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effectLst/>
                          <a:latin typeface="Arial" panose="020B060402020202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52105">
                <a:tc>
                  <a:txBody>
                    <a:bodyPr/>
                    <a:lstStyle/>
                    <a:p>
                      <a:pPr algn="l" fontAlgn="b"/>
                      <a:r>
                        <a:rPr lang="en-US" sz="2000" b="0" i="0" u="none" strike="noStrike">
                          <a:effectLst/>
                          <a:latin typeface="Arial" panose="020B0604020202020204" pitchFamily="34" charset="0"/>
                        </a:rPr>
                        <a:t>a7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effectLst/>
                          <a:latin typeface="Arial" panose="020B060402020202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effectLst/>
                          <a:latin typeface="Arial" panose="020B0604020202020204" pitchFamily="34" charset="0"/>
                        </a:rPr>
                        <a:t>0.333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effectLst/>
                          <a:latin typeface="Arial" panose="020B0604020202020204" pitchFamily="34" charset="0"/>
                        </a:rPr>
                        <a:t>0.667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effectLst/>
                          <a:latin typeface="Arial" panose="020B0604020202020204" pitchFamily="34" charset="0"/>
                        </a:rPr>
                        <a:t>0.667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810206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Grp="1" noChangeArrowheads="1"/>
          </p:cNvSpPr>
          <p:nvPr>
            <p:ph type="title"/>
          </p:nvPr>
        </p:nvSpPr>
        <p:spPr/>
        <p:txBody>
          <a:bodyPr/>
          <a:lstStyle/>
          <a:p>
            <a:pPr>
              <a:defRPr/>
            </a:pPr>
            <a:r>
              <a:rPr lang="en-US" sz="3600" dirty="0" smtClean="0"/>
              <a:t>SAW Example I</a:t>
            </a:r>
          </a:p>
        </p:txBody>
      </p:sp>
      <p:sp>
        <p:nvSpPr>
          <p:cNvPr id="9220" name="Rectangle 3"/>
          <p:cNvSpPr>
            <a:spLocks noGrp="1" noChangeArrowheads="1"/>
          </p:cNvSpPr>
          <p:nvPr>
            <p:ph type="body" idx="1"/>
          </p:nvPr>
        </p:nvSpPr>
        <p:spPr>
          <a:xfrm>
            <a:off x="517954" y="1274277"/>
            <a:ext cx="8229600" cy="4525963"/>
          </a:xfrm>
        </p:spPr>
        <p:txBody>
          <a:bodyPr/>
          <a:lstStyle/>
          <a:p>
            <a:pPr>
              <a:buFontTx/>
              <a:buNone/>
            </a:pPr>
            <a:r>
              <a:rPr lang="en-US" sz="2800" dirty="0" smtClean="0"/>
              <a:t>Normalized Decision Matrix and Global Scores</a:t>
            </a:r>
          </a:p>
          <a:p>
            <a:r>
              <a:rPr lang="en-US" sz="2800" dirty="0"/>
              <a:t>Multiply the normalized weights by the normalized attribute values for each alternative and sum</a:t>
            </a:r>
          </a:p>
          <a:p>
            <a:endParaRPr lang="en-US" sz="2800" dirty="0" smtClean="0"/>
          </a:p>
          <a:p>
            <a:endParaRPr lang="en-US" sz="2800" dirty="0" smtClean="0"/>
          </a:p>
        </p:txBody>
      </p:sp>
      <p:graphicFrame>
        <p:nvGraphicFramePr>
          <p:cNvPr id="3" name="Table 2"/>
          <p:cNvGraphicFramePr>
            <a:graphicFrameLocks noGrp="1"/>
          </p:cNvGraphicFramePr>
          <p:nvPr>
            <p:extLst>
              <p:ext uri="{D42A27DB-BD31-4B8C-83A1-F6EECF244321}">
                <p14:modId xmlns:p14="http://schemas.microsoft.com/office/powerpoint/2010/main" val="3570455944"/>
              </p:ext>
            </p:extLst>
          </p:nvPr>
        </p:nvGraphicFramePr>
        <p:xfrm>
          <a:off x="927422" y="2740271"/>
          <a:ext cx="7147198" cy="3319570"/>
        </p:xfrm>
        <a:graphic>
          <a:graphicData uri="http://schemas.openxmlformats.org/drawingml/2006/table">
            <a:tbl>
              <a:tblPr/>
              <a:tblGrid>
                <a:gridCol w="1344577">
                  <a:extLst>
                    <a:ext uri="{9D8B030D-6E8A-4147-A177-3AD203B41FA5}">
                      <a16:colId xmlns:a16="http://schemas.microsoft.com/office/drawing/2014/main" val="20000"/>
                    </a:ext>
                  </a:extLst>
                </a:gridCol>
                <a:gridCol w="1223344">
                  <a:extLst>
                    <a:ext uri="{9D8B030D-6E8A-4147-A177-3AD203B41FA5}">
                      <a16:colId xmlns:a16="http://schemas.microsoft.com/office/drawing/2014/main" val="20001"/>
                    </a:ext>
                  </a:extLst>
                </a:gridCol>
                <a:gridCol w="1058028">
                  <a:extLst>
                    <a:ext uri="{9D8B030D-6E8A-4147-A177-3AD203B41FA5}">
                      <a16:colId xmlns:a16="http://schemas.microsoft.com/office/drawing/2014/main" val="20002"/>
                    </a:ext>
                  </a:extLst>
                </a:gridCol>
                <a:gridCol w="1405193">
                  <a:extLst>
                    <a:ext uri="{9D8B030D-6E8A-4147-A177-3AD203B41FA5}">
                      <a16:colId xmlns:a16="http://schemas.microsoft.com/office/drawing/2014/main" val="20003"/>
                    </a:ext>
                  </a:extLst>
                </a:gridCol>
                <a:gridCol w="1058028">
                  <a:extLst>
                    <a:ext uri="{9D8B030D-6E8A-4147-A177-3AD203B41FA5}">
                      <a16:colId xmlns:a16="http://schemas.microsoft.com/office/drawing/2014/main" val="20004"/>
                    </a:ext>
                  </a:extLst>
                </a:gridCol>
                <a:gridCol w="1058028">
                  <a:extLst>
                    <a:ext uri="{9D8B030D-6E8A-4147-A177-3AD203B41FA5}">
                      <a16:colId xmlns:a16="http://schemas.microsoft.com/office/drawing/2014/main" val="20005"/>
                    </a:ext>
                  </a:extLst>
                </a:gridCol>
              </a:tblGrid>
              <a:tr h="331957">
                <a:tc>
                  <a:txBody>
                    <a:bodyPr/>
                    <a:lstStyle/>
                    <a:p>
                      <a:pPr algn="l" fontAlgn="b"/>
                      <a:endParaRPr lang="en-US" sz="18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gridSpan="4">
                  <a:txBody>
                    <a:bodyPr/>
                    <a:lstStyle/>
                    <a:p>
                      <a:pPr algn="ctr" fontAlgn="b"/>
                      <a:r>
                        <a:rPr lang="en-US" sz="1800" b="0" i="0" u="none" strike="noStrike">
                          <a:effectLst/>
                          <a:latin typeface="Arial" panose="020B0604020202020204" pitchFamily="34" charset="0"/>
                        </a:rPr>
                        <a:t>Normalized Weights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800" b="0" i="0" u="none" strike="noStrike">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0"/>
                  </a:ext>
                </a:extLst>
              </a:tr>
              <a:tr h="331957">
                <a:tc>
                  <a:txBody>
                    <a:bodyPr/>
                    <a:lstStyle/>
                    <a:p>
                      <a:pPr algn="l" fontAlgn="b"/>
                      <a:endParaRPr lang="en-US" sz="18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effectLst/>
                          <a:latin typeface="Arial" panose="020B0604020202020204" pitchFamily="34" charset="0"/>
                        </a:rPr>
                        <a:t>0.333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effectLst/>
                          <a:latin typeface="Arial" panose="020B0604020202020204" pitchFamily="34" charset="0"/>
                        </a:rPr>
                        <a:t>0.267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effectLst/>
                          <a:latin typeface="Arial" panose="020B0604020202020204" pitchFamily="34" charset="0"/>
                        </a:rPr>
                        <a:t>0.200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effectLst/>
                          <a:latin typeface="Arial" panose="020B0604020202020204" pitchFamily="34" charset="0"/>
                        </a:rPr>
                        <a:t>0.200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800" b="0" i="0" u="none" strike="noStrike">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1957">
                <a:tc>
                  <a:txBody>
                    <a:bodyPr/>
                    <a:lstStyle/>
                    <a:p>
                      <a:pPr algn="l" fontAlgn="b"/>
                      <a:r>
                        <a:rPr lang="en-US" sz="18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effectLst/>
                          <a:latin typeface="Arial" panose="020B0604020202020204" pitchFamily="34" charset="0"/>
                        </a:rPr>
                        <a:t>Price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effectLst/>
                          <a:latin typeface="Arial" panose="020B0604020202020204" pitchFamily="34" charset="0"/>
                        </a:rPr>
                        <a:t>Comfort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effectLst/>
                          <a:latin typeface="Arial" panose="020B0604020202020204" pitchFamily="34" charset="0"/>
                        </a:rPr>
                        <a:t>Perf.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effectLst/>
                          <a:latin typeface="Arial" panose="020B0604020202020204" pitchFamily="34" charset="0"/>
                        </a:rPr>
                        <a:t>Design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effectLst/>
                          <a:latin typeface="Arial" panose="020B0604020202020204" pitchFamily="34" charset="0"/>
                        </a:rPr>
                        <a:t>Score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1957">
                <a:tc>
                  <a:txBody>
                    <a:bodyPr/>
                    <a:lstStyle/>
                    <a:p>
                      <a:pPr algn="l" fontAlgn="b"/>
                      <a:r>
                        <a:rPr lang="en-US" sz="1800" b="0" i="0" u="none" strike="noStrike">
                          <a:effectLst/>
                          <a:latin typeface="Arial" panose="020B0604020202020204" pitchFamily="34" charset="0"/>
                        </a:rPr>
                        <a:t>a1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effectLst/>
                          <a:latin typeface="Arial" panose="020B0604020202020204" pitchFamily="34" charset="0"/>
                        </a:rPr>
                        <a:t>0.333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effectLst/>
                          <a:latin typeface="Arial" panose="020B060402020202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effectLst/>
                          <a:latin typeface="Arial" panose="020B060402020202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effectLst/>
                          <a:latin typeface="Arial" panose="020B060402020202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effectLst/>
                          <a:latin typeface="Arial" panose="020B0604020202020204" pitchFamily="34" charset="0"/>
                        </a:rPr>
                        <a:t>0.778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1957">
                <a:tc>
                  <a:txBody>
                    <a:bodyPr/>
                    <a:lstStyle/>
                    <a:p>
                      <a:pPr algn="l" fontAlgn="b"/>
                      <a:r>
                        <a:rPr lang="en-US" sz="1800" b="0" i="0" u="none" strike="noStrike">
                          <a:effectLst/>
                          <a:latin typeface="Arial" panose="020B0604020202020204" pitchFamily="34" charset="0"/>
                        </a:rPr>
                        <a:t>a2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effectLst/>
                          <a:latin typeface="Arial" panose="020B0604020202020204" pitchFamily="34" charset="0"/>
                        </a:rPr>
                        <a:t>0.400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effectLst/>
                          <a:latin typeface="Arial" panose="020B060402020202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effectLst/>
                          <a:latin typeface="Arial" panose="020B0604020202020204" pitchFamily="34" charset="0"/>
                        </a:rPr>
                        <a:t>0.667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effectLst/>
                          <a:latin typeface="Arial" panose="020B060402020202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effectLst/>
                          <a:latin typeface="Arial" panose="020B0604020202020204" pitchFamily="34" charset="0"/>
                        </a:rPr>
                        <a:t>0.733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1957">
                <a:tc>
                  <a:txBody>
                    <a:bodyPr/>
                    <a:lstStyle/>
                    <a:p>
                      <a:pPr algn="l" fontAlgn="b"/>
                      <a:r>
                        <a:rPr lang="en-US" sz="1800" b="0" i="0" u="none" strike="noStrike">
                          <a:effectLst/>
                          <a:latin typeface="Arial" panose="020B0604020202020204" pitchFamily="34" charset="0"/>
                        </a:rPr>
                        <a:t>a3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effectLst/>
                          <a:latin typeface="Arial" panose="020B0604020202020204" pitchFamily="34" charset="0"/>
                        </a:rPr>
                        <a:t>0.400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effectLst/>
                          <a:latin typeface="Arial" panose="020B0604020202020204" pitchFamily="34" charset="0"/>
                        </a:rPr>
                        <a:t>0.667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effectLst/>
                          <a:latin typeface="Arial" panose="020B060402020202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effectLst/>
                          <a:latin typeface="Arial" panose="020B060402020202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effectLst/>
                          <a:latin typeface="Arial" panose="020B0604020202020204" pitchFamily="34" charset="0"/>
                        </a:rPr>
                        <a:t>0.711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31957">
                <a:tc>
                  <a:txBody>
                    <a:bodyPr/>
                    <a:lstStyle/>
                    <a:p>
                      <a:pPr algn="l" fontAlgn="b"/>
                      <a:r>
                        <a:rPr lang="en-US" sz="1800" b="0" i="0" u="none" strike="noStrike">
                          <a:effectLst/>
                          <a:latin typeface="Arial" panose="020B0604020202020204" pitchFamily="34" charset="0"/>
                        </a:rPr>
                        <a:t>a4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effectLst/>
                          <a:latin typeface="Arial" panose="020B0604020202020204" pitchFamily="34" charset="0"/>
                        </a:rPr>
                        <a:t>0.500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effectLst/>
                          <a:latin typeface="Arial" panose="020B0604020202020204" pitchFamily="34" charset="0"/>
                        </a:rPr>
                        <a:t>0.667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effectLst/>
                          <a:latin typeface="Arial" panose="020B060402020202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effectLst/>
                          <a:latin typeface="Arial" panose="020B0604020202020204" pitchFamily="34" charset="0"/>
                        </a:rPr>
                        <a:t>0.667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effectLst/>
                          <a:latin typeface="Arial" panose="020B0604020202020204" pitchFamily="34" charset="0"/>
                        </a:rPr>
                        <a:t>0.678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31957">
                <a:tc>
                  <a:txBody>
                    <a:bodyPr/>
                    <a:lstStyle/>
                    <a:p>
                      <a:pPr algn="l" fontAlgn="b"/>
                      <a:r>
                        <a:rPr lang="en-US" sz="1800" b="0" i="0" u="none" strike="noStrike">
                          <a:effectLst/>
                          <a:latin typeface="Arial" panose="020B0604020202020204" pitchFamily="34" charset="0"/>
                        </a:rPr>
                        <a:t>a5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effectLst/>
                          <a:latin typeface="Arial" panose="020B0604020202020204" pitchFamily="34" charset="0"/>
                        </a:rPr>
                        <a:t>0.500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effectLst/>
                          <a:latin typeface="Arial" panose="020B0604020202020204" pitchFamily="34" charset="0"/>
                        </a:rPr>
                        <a:t>0.667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effectLst/>
                          <a:latin typeface="Arial" panose="020B0604020202020204" pitchFamily="34" charset="0"/>
                        </a:rPr>
                        <a:t>0.667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effectLst/>
                          <a:latin typeface="Arial" panose="020B060402020202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effectLst/>
                          <a:latin typeface="Arial" panose="020B0604020202020204" pitchFamily="34" charset="0"/>
                        </a:rPr>
                        <a:t>0.678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31957">
                <a:tc>
                  <a:txBody>
                    <a:bodyPr/>
                    <a:lstStyle/>
                    <a:p>
                      <a:pPr algn="l" fontAlgn="b"/>
                      <a:r>
                        <a:rPr lang="en-US" sz="1800" b="0" i="0" u="none" strike="noStrike">
                          <a:effectLst/>
                          <a:latin typeface="Arial" panose="020B0604020202020204" pitchFamily="34" charset="0"/>
                        </a:rPr>
                        <a:t>a6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effectLst/>
                          <a:latin typeface="Arial" panose="020B0604020202020204" pitchFamily="34" charset="0"/>
                        </a:rPr>
                        <a:t>0.500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effectLst/>
                          <a:latin typeface="Arial" panose="020B0604020202020204" pitchFamily="34" charset="0"/>
                        </a:rPr>
                        <a:t>0.333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effectLst/>
                          <a:latin typeface="Arial" panose="020B060402020202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effectLst/>
                          <a:latin typeface="Arial" panose="020B060402020202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effectLst/>
                          <a:latin typeface="Arial" panose="020B0604020202020204" pitchFamily="34" charset="0"/>
                        </a:rPr>
                        <a:t>0.656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31957">
                <a:tc>
                  <a:txBody>
                    <a:bodyPr/>
                    <a:lstStyle/>
                    <a:p>
                      <a:pPr algn="l" fontAlgn="b"/>
                      <a:r>
                        <a:rPr lang="en-US" sz="1800" b="0" i="0" u="none" strike="noStrike">
                          <a:effectLst/>
                          <a:latin typeface="Arial" panose="020B0604020202020204" pitchFamily="34" charset="0"/>
                        </a:rPr>
                        <a:t>a7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effectLst/>
                          <a:latin typeface="Arial" panose="020B060402020202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effectLst/>
                          <a:latin typeface="Arial" panose="020B0604020202020204" pitchFamily="34" charset="0"/>
                        </a:rPr>
                        <a:t>0.333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effectLst/>
                          <a:latin typeface="Arial" panose="020B0604020202020204" pitchFamily="34" charset="0"/>
                        </a:rPr>
                        <a:t>0.667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effectLst/>
                          <a:latin typeface="Arial" panose="020B0604020202020204" pitchFamily="34" charset="0"/>
                        </a:rPr>
                        <a:t>0.667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effectLst/>
                          <a:latin typeface="Arial" panose="020B0604020202020204" pitchFamily="34" charset="0"/>
                        </a:rPr>
                        <a:t>0.689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2801063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SAW Example II</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Each </a:t>
            </a:r>
            <a:r>
              <a:rPr lang="en-US" dirty="0"/>
              <a:t>alternative is evaluated against each of the five attributes or criteria. </a:t>
            </a:r>
            <a:endParaRPr lang="en-US" dirty="0" smtClean="0"/>
          </a:p>
          <a:p>
            <a:r>
              <a:rPr lang="en-US" dirty="0" smtClean="0"/>
              <a:t>When all attribute values have the same scaling, it is not necessary to normalize the scale</a:t>
            </a:r>
          </a:p>
          <a:p>
            <a:r>
              <a:rPr lang="en-US" dirty="0" smtClean="0"/>
              <a:t>You must reflect “bigger is better” or “smaller is better” in the scaling</a:t>
            </a:r>
          </a:p>
          <a:p>
            <a:r>
              <a:rPr lang="en-US" dirty="0" smtClean="0"/>
              <a:t>Two </a:t>
            </a:r>
            <a:r>
              <a:rPr lang="en-US" dirty="0"/>
              <a:t>of the criteria, however, have different scaling than the remaining inputs where the scale is from 1 (low) to 5 (high) in the evaluation. </a:t>
            </a:r>
            <a:endParaRPr lang="en-US" dirty="0" smtClean="0"/>
          </a:p>
          <a:p>
            <a:r>
              <a:rPr lang="en-US" dirty="0" smtClean="0"/>
              <a:t>Cost </a:t>
            </a:r>
            <a:r>
              <a:rPr lang="en-US" dirty="0"/>
              <a:t>and economic benefit criteria use different </a:t>
            </a:r>
            <a:r>
              <a:rPr lang="en-US" dirty="0" smtClean="0"/>
              <a:t>scales which are converted to equitable scaling</a:t>
            </a:r>
            <a:endParaRPr lang="en-US" dirty="0"/>
          </a:p>
        </p:txBody>
      </p:sp>
    </p:spTree>
    <p:extLst>
      <p:ext uri="{BB962C8B-B14F-4D97-AF65-F5344CB8AC3E}">
        <p14:creationId xmlns:p14="http://schemas.microsoft.com/office/powerpoint/2010/main" val="41739803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SAW Example II</a:t>
            </a:r>
            <a:endParaRPr lang="en-US" dirty="0"/>
          </a:p>
        </p:txBody>
      </p:sp>
      <p:sp>
        <p:nvSpPr>
          <p:cNvPr id="3" name="Content Placeholder 2"/>
          <p:cNvSpPr>
            <a:spLocks noGrp="1"/>
          </p:cNvSpPr>
          <p:nvPr>
            <p:ph idx="1"/>
          </p:nvPr>
        </p:nvSpPr>
        <p:spPr/>
        <p:txBody>
          <a:bodyPr>
            <a:normAutofit/>
          </a:bodyPr>
          <a:lstStyle/>
          <a:p>
            <a:r>
              <a:rPr lang="en-US" dirty="0" smtClean="0"/>
              <a:t>Different </a:t>
            </a:r>
            <a:r>
              <a:rPr lang="en-US" dirty="0"/>
              <a:t>criteria weights can result in different rankings. </a:t>
            </a:r>
            <a:endParaRPr lang="en-US" dirty="0" smtClean="0"/>
          </a:p>
          <a:p>
            <a:r>
              <a:rPr lang="en-US" dirty="0" smtClean="0"/>
              <a:t>The </a:t>
            </a:r>
            <a:r>
              <a:rPr lang="en-US" dirty="0"/>
              <a:t>weights are multiplied by the decision criteria values for each of the attributes for an alternative and are summed to represent a score for the alternative. </a:t>
            </a:r>
          </a:p>
        </p:txBody>
      </p:sp>
    </p:spTree>
    <p:extLst>
      <p:ext uri="{BB962C8B-B14F-4D97-AF65-F5344CB8AC3E}">
        <p14:creationId xmlns:p14="http://schemas.microsoft.com/office/powerpoint/2010/main" val="18114287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SAW Example II</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915045959"/>
              </p:ext>
            </p:extLst>
          </p:nvPr>
        </p:nvGraphicFramePr>
        <p:xfrm>
          <a:off x="615303" y="4561362"/>
          <a:ext cx="2454275" cy="1391921"/>
        </p:xfrm>
        <a:graphic>
          <a:graphicData uri="http://schemas.openxmlformats.org/drawingml/2006/table">
            <a:tbl>
              <a:tblPr/>
              <a:tblGrid>
                <a:gridCol w="2454275">
                  <a:extLst>
                    <a:ext uri="{9D8B030D-6E8A-4147-A177-3AD203B41FA5}">
                      <a16:colId xmlns:a16="http://schemas.microsoft.com/office/drawing/2014/main" val="20000"/>
                    </a:ext>
                  </a:extLst>
                </a:gridCol>
              </a:tblGrid>
              <a:tr h="189755">
                <a:tc>
                  <a:txBody>
                    <a:bodyPr/>
                    <a:lstStyle/>
                    <a:p>
                      <a:pPr algn="l" fontAlgn="b"/>
                      <a:r>
                        <a:rPr lang="en-US" sz="1400" b="0" i="0" u="none" strike="noStrike" dirty="0">
                          <a:solidFill>
                            <a:srgbClr val="000000"/>
                          </a:solidFill>
                          <a:effectLst/>
                          <a:latin typeface="+mn-lt"/>
                        </a:rPr>
                        <a:t>Economic Benefit Scale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89755">
                <a:tc>
                  <a:txBody>
                    <a:bodyPr/>
                    <a:lstStyle/>
                    <a:p>
                      <a:pPr algn="l" fontAlgn="b"/>
                      <a:r>
                        <a:rPr lang="en-US" sz="1400" b="0" i="0" u="none" strike="noStrike" dirty="0">
                          <a:solidFill>
                            <a:srgbClr val="000000"/>
                          </a:solidFill>
                          <a:effectLst/>
                          <a:latin typeface="+mn-lt"/>
                        </a:rPr>
                        <a:t>1- very low &lt;$500K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89755">
                <a:tc>
                  <a:txBody>
                    <a:bodyPr/>
                    <a:lstStyle/>
                    <a:p>
                      <a:pPr algn="l" fontAlgn="b"/>
                      <a:r>
                        <a:rPr lang="en-US" sz="1400" b="0" i="0" u="none" strike="noStrike" dirty="0">
                          <a:solidFill>
                            <a:srgbClr val="000000"/>
                          </a:solidFill>
                          <a:effectLst/>
                          <a:latin typeface="+mn-lt"/>
                        </a:rPr>
                        <a:t>2 - low &gt;=$500K to &lt;$1M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7496">
                <a:tc>
                  <a:txBody>
                    <a:bodyPr/>
                    <a:lstStyle/>
                    <a:p>
                      <a:pPr algn="l" fontAlgn="b"/>
                      <a:r>
                        <a:rPr lang="nn-NO" sz="1400" b="0" i="0" u="none" strike="noStrike">
                          <a:solidFill>
                            <a:srgbClr val="000000"/>
                          </a:solidFill>
                          <a:effectLst/>
                          <a:latin typeface="+mn-lt"/>
                        </a:rPr>
                        <a:t>3 - medium &gt;=$1M to &lt;$2.5M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89755">
                <a:tc>
                  <a:txBody>
                    <a:bodyPr/>
                    <a:lstStyle/>
                    <a:p>
                      <a:pPr algn="l" fontAlgn="b"/>
                      <a:r>
                        <a:rPr lang="en-US" sz="1400" b="0" i="0" u="none" strike="noStrike">
                          <a:solidFill>
                            <a:srgbClr val="000000"/>
                          </a:solidFill>
                          <a:effectLst/>
                          <a:latin typeface="+mn-lt"/>
                        </a:rPr>
                        <a:t>4 - high&gt;= $2.5M to &lt;$5M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89755">
                <a:tc>
                  <a:txBody>
                    <a:bodyPr/>
                    <a:lstStyle/>
                    <a:p>
                      <a:pPr algn="l" fontAlgn="b"/>
                      <a:r>
                        <a:rPr lang="en-US" sz="1400" b="0" i="0" u="none" strike="noStrike" dirty="0">
                          <a:solidFill>
                            <a:srgbClr val="000000"/>
                          </a:solidFill>
                          <a:effectLst/>
                          <a:latin typeface="+mn-lt"/>
                        </a:rPr>
                        <a:t>5- very high &gt;=$5M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83856372"/>
              </p:ext>
            </p:extLst>
          </p:nvPr>
        </p:nvGraphicFramePr>
        <p:xfrm>
          <a:off x="5591766" y="4588668"/>
          <a:ext cx="2482850" cy="1337310"/>
        </p:xfrm>
        <a:graphic>
          <a:graphicData uri="http://schemas.openxmlformats.org/drawingml/2006/table">
            <a:tbl>
              <a:tblPr/>
              <a:tblGrid>
                <a:gridCol w="2482850">
                  <a:extLst>
                    <a:ext uri="{9D8B030D-6E8A-4147-A177-3AD203B41FA5}">
                      <a16:colId xmlns:a16="http://schemas.microsoft.com/office/drawing/2014/main" val="20000"/>
                    </a:ext>
                  </a:extLst>
                </a:gridCol>
              </a:tblGrid>
              <a:tr h="199628">
                <a:tc>
                  <a:txBody>
                    <a:bodyPr/>
                    <a:lstStyle/>
                    <a:p>
                      <a:pPr algn="l" fontAlgn="b"/>
                      <a:r>
                        <a:rPr lang="en-US" sz="1400" b="0" i="0" u="none" strike="noStrike" dirty="0">
                          <a:solidFill>
                            <a:srgbClr val="000000"/>
                          </a:solidFill>
                          <a:effectLst/>
                          <a:latin typeface="+mn-lt"/>
                        </a:rPr>
                        <a:t>Development Cost Scale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9628">
                <a:tc>
                  <a:txBody>
                    <a:bodyPr/>
                    <a:lstStyle/>
                    <a:p>
                      <a:pPr algn="l" fontAlgn="b"/>
                      <a:r>
                        <a:rPr lang="en-US" sz="1400" b="0" i="0" u="none" strike="noStrike">
                          <a:solidFill>
                            <a:srgbClr val="000000"/>
                          </a:solidFill>
                          <a:effectLst/>
                          <a:latin typeface="+mn-lt"/>
                        </a:rPr>
                        <a:t>5 - very low &lt;$500K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9628">
                <a:tc>
                  <a:txBody>
                    <a:bodyPr/>
                    <a:lstStyle/>
                    <a:p>
                      <a:pPr algn="l" fontAlgn="b"/>
                      <a:r>
                        <a:rPr lang="en-US" sz="1400" b="0" i="0" u="none" strike="noStrike">
                          <a:solidFill>
                            <a:srgbClr val="000000"/>
                          </a:solidFill>
                          <a:effectLst/>
                          <a:latin typeface="+mn-lt"/>
                        </a:rPr>
                        <a:t>4 - low &gt;=$500K to &lt;$1M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9628">
                <a:tc>
                  <a:txBody>
                    <a:bodyPr/>
                    <a:lstStyle/>
                    <a:p>
                      <a:pPr algn="l" fontAlgn="b"/>
                      <a:r>
                        <a:rPr lang="nn-NO" sz="1400" b="0" i="0" u="none" strike="noStrike">
                          <a:solidFill>
                            <a:srgbClr val="000000"/>
                          </a:solidFill>
                          <a:effectLst/>
                          <a:latin typeface="+mn-lt"/>
                        </a:rPr>
                        <a:t>3 - medium &gt;=$1M to &lt;$2.5M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9628">
                <a:tc>
                  <a:txBody>
                    <a:bodyPr/>
                    <a:lstStyle/>
                    <a:p>
                      <a:pPr algn="l" fontAlgn="b"/>
                      <a:r>
                        <a:rPr lang="en-US" sz="1400" b="0" i="0" u="none" strike="noStrike" dirty="0">
                          <a:solidFill>
                            <a:srgbClr val="000000"/>
                          </a:solidFill>
                          <a:effectLst/>
                          <a:latin typeface="+mn-lt"/>
                        </a:rPr>
                        <a:t>2 - high&gt;= $2.5M to &lt;$5M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9628">
                <a:tc>
                  <a:txBody>
                    <a:bodyPr/>
                    <a:lstStyle/>
                    <a:p>
                      <a:pPr algn="l" fontAlgn="b"/>
                      <a:r>
                        <a:rPr lang="en-US" sz="1400" b="0" i="0" u="none" strike="noStrike" dirty="0">
                          <a:solidFill>
                            <a:srgbClr val="000000"/>
                          </a:solidFill>
                          <a:effectLst/>
                          <a:latin typeface="+mn-lt"/>
                        </a:rPr>
                        <a:t>1 - very high &gt;=$5M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733623127"/>
              </p:ext>
            </p:extLst>
          </p:nvPr>
        </p:nvGraphicFramePr>
        <p:xfrm>
          <a:off x="615303" y="1305498"/>
          <a:ext cx="7459313" cy="3080521"/>
        </p:xfrm>
        <a:graphic>
          <a:graphicData uri="http://schemas.openxmlformats.org/drawingml/2006/table">
            <a:tbl>
              <a:tblPr/>
              <a:tblGrid>
                <a:gridCol w="1189661">
                  <a:extLst>
                    <a:ext uri="{9D8B030D-6E8A-4147-A177-3AD203B41FA5}">
                      <a16:colId xmlns:a16="http://schemas.microsoft.com/office/drawing/2014/main" val="20000"/>
                    </a:ext>
                  </a:extLst>
                </a:gridCol>
                <a:gridCol w="834130">
                  <a:extLst>
                    <a:ext uri="{9D8B030D-6E8A-4147-A177-3AD203B41FA5}">
                      <a16:colId xmlns:a16="http://schemas.microsoft.com/office/drawing/2014/main" val="20001"/>
                    </a:ext>
                  </a:extLst>
                </a:gridCol>
                <a:gridCol w="834130">
                  <a:extLst>
                    <a:ext uri="{9D8B030D-6E8A-4147-A177-3AD203B41FA5}">
                      <a16:colId xmlns:a16="http://schemas.microsoft.com/office/drawing/2014/main" val="20002"/>
                    </a:ext>
                  </a:extLst>
                </a:gridCol>
                <a:gridCol w="711062">
                  <a:extLst>
                    <a:ext uri="{9D8B030D-6E8A-4147-A177-3AD203B41FA5}">
                      <a16:colId xmlns:a16="http://schemas.microsoft.com/office/drawing/2014/main" val="20003"/>
                    </a:ext>
                  </a:extLst>
                </a:gridCol>
                <a:gridCol w="1558867">
                  <a:extLst>
                    <a:ext uri="{9D8B030D-6E8A-4147-A177-3AD203B41FA5}">
                      <a16:colId xmlns:a16="http://schemas.microsoft.com/office/drawing/2014/main" val="20004"/>
                    </a:ext>
                  </a:extLst>
                </a:gridCol>
                <a:gridCol w="933269">
                  <a:extLst>
                    <a:ext uri="{9D8B030D-6E8A-4147-A177-3AD203B41FA5}">
                      <a16:colId xmlns:a16="http://schemas.microsoft.com/office/drawing/2014/main" val="20005"/>
                    </a:ext>
                  </a:extLst>
                </a:gridCol>
                <a:gridCol w="769177">
                  <a:extLst>
                    <a:ext uri="{9D8B030D-6E8A-4147-A177-3AD203B41FA5}">
                      <a16:colId xmlns:a16="http://schemas.microsoft.com/office/drawing/2014/main" val="20006"/>
                    </a:ext>
                  </a:extLst>
                </a:gridCol>
                <a:gridCol w="629017">
                  <a:extLst>
                    <a:ext uri="{9D8B030D-6E8A-4147-A177-3AD203B41FA5}">
                      <a16:colId xmlns:a16="http://schemas.microsoft.com/office/drawing/2014/main" val="20007"/>
                    </a:ext>
                  </a:extLst>
                </a:gridCol>
              </a:tblGrid>
              <a:tr h="362414">
                <a:tc>
                  <a:txBody>
                    <a:bodyPr/>
                    <a:lstStyle/>
                    <a:p>
                      <a:pPr algn="l" fontAlgn="b"/>
                      <a:endParaRPr lang="en-US" sz="1100" b="0" i="0" u="none" strike="noStrike" dirty="0">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gridSpan="5">
                  <a:txBody>
                    <a:bodyPr/>
                    <a:lstStyle/>
                    <a:p>
                      <a:pPr algn="ctr" fontAlgn="b"/>
                      <a:r>
                        <a:rPr lang="en-US" sz="1100" b="0" i="0" u="none" strike="noStrike">
                          <a:effectLst/>
                          <a:latin typeface="Arial" panose="020B0604020202020204" pitchFamily="34" charset="0"/>
                        </a:rPr>
                        <a:t>Importance Weight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0"/>
                  </a:ext>
                </a:extLst>
              </a:tr>
              <a:tr h="181207">
                <a:tc>
                  <a:txBody>
                    <a:bodyPr/>
                    <a:lstStyle/>
                    <a:p>
                      <a:pPr algn="l" fontAlgn="b"/>
                      <a:endParaRPr lang="en-US" sz="1100" b="0" i="0" u="none" strike="noStrike">
                        <a:effectLst/>
                        <a:latin typeface="Arial" panose="020B060402020202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Arial" panose="020B060402020202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Arial" panose="020B0604020202020204" pitchFamily="34" charset="0"/>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Arial" panose="020B060402020202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Arial" panose="020B060402020202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Arial" panose="020B0604020202020204" pitchFamily="34" charset="0"/>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43622">
                <a:tc>
                  <a:txBody>
                    <a:bodyPr/>
                    <a:lstStyle/>
                    <a:p>
                      <a:pPr algn="l" fontAlgn="b"/>
                      <a:r>
                        <a:rPr lang="en-US" sz="1100" b="0" i="0" u="none" strike="noStrike">
                          <a:effectLst/>
                          <a:latin typeface="Arial" panose="020B0604020202020204" pitchFamily="34" charset="0"/>
                        </a:rPr>
                        <a:t>Alternatives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effectLst/>
                          <a:latin typeface="Arial" panose="020B0604020202020204" pitchFamily="34" charset="0"/>
                        </a:rPr>
                        <a:t>Development Cost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effectLst/>
                          <a:latin typeface="Arial" panose="020B0604020202020204" pitchFamily="34" charset="0"/>
                        </a:rPr>
                        <a:t>Development Cost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effectLst/>
                          <a:latin typeface="Arial" panose="020B0604020202020204" pitchFamily="34" charset="0"/>
                        </a:rPr>
                        <a:t>Inventory Investment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effectLst/>
                          <a:latin typeface="Arial" panose="020B0604020202020204" pitchFamily="34" charset="0"/>
                        </a:rPr>
                        <a:t>System Interface  (Scale - 1 (low) to 5 (high))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effectLst/>
                          <a:latin typeface="Arial" panose="020B0604020202020204" pitchFamily="34" charset="0"/>
                        </a:rPr>
                        <a:t>Transportation Cost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effectLst/>
                          <a:latin typeface="Arial" panose="020B0604020202020204" pitchFamily="34" charset="0"/>
                        </a:rPr>
                        <a:t>Economic Benefit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effectLst/>
                          <a:latin typeface="Arial" panose="020B0604020202020204" pitchFamily="34" charset="0"/>
                        </a:rPr>
                        <a:t>Score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43622">
                <a:tc>
                  <a:txBody>
                    <a:bodyPr/>
                    <a:lstStyle/>
                    <a:p>
                      <a:pPr algn="l" fontAlgn="b"/>
                      <a:r>
                        <a:rPr lang="en-US" sz="11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effectLst/>
                          <a:latin typeface="Arial" panose="020B0604020202020204" pitchFamily="34" charset="0"/>
                        </a:rPr>
                        <a:t>(See Scale)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effectLst/>
                          <a:latin typeface="Arial" panose="020B0604020202020204" pitchFamily="34" charset="0"/>
                        </a:rPr>
                        <a:t>(Scale - 1 (low) to 5 (high))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effectLst/>
                          <a:latin typeface="Arial" panose="020B0604020202020204" pitchFamily="34" charset="0"/>
                        </a:rPr>
                        <a:t>(Scale - 1 (low) to 5 (high))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effectLst/>
                          <a:latin typeface="Arial" panose="020B0604020202020204" pitchFamily="34" charset="0"/>
                        </a:rPr>
                        <a:t>(See Scale)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62414">
                <a:tc>
                  <a:txBody>
                    <a:bodyPr/>
                    <a:lstStyle/>
                    <a:p>
                      <a:pPr algn="l" fontAlgn="b"/>
                      <a:r>
                        <a:rPr lang="en-US" sz="1100" b="0" i="0" u="none" strike="noStrike">
                          <a:effectLst/>
                          <a:latin typeface="Arial" panose="020B0604020202020204" pitchFamily="34" charset="0"/>
                        </a:rPr>
                        <a:t>System Enhancements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Arial" panose="020B0604020202020204" pitchFamily="34" charset="0"/>
                        </a:rPr>
                        <a:t>$8,000,000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Arial" panose="020B060402020202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Arial" panose="020B060402020202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Arial" panose="020B060402020202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Arial" panose="020B060402020202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Arial" panose="020B060402020202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Arial" panose="020B0604020202020204" pitchFamily="34" charset="0"/>
                        </a:rPr>
                        <a:t>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62414">
                <a:tc>
                  <a:txBody>
                    <a:bodyPr/>
                    <a:lstStyle/>
                    <a:p>
                      <a:pPr algn="l" fontAlgn="b"/>
                      <a:r>
                        <a:rPr lang="en-US" sz="1100" b="0" i="0" u="none" strike="noStrike">
                          <a:effectLst/>
                          <a:latin typeface="Arial" panose="020B0604020202020204" pitchFamily="34" charset="0"/>
                        </a:rPr>
                        <a:t>Acquisition Improvements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Arial" panose="020B0604020202020204" pitchFamily="34" charset="0"/>
                        </a:rPr>
                        <a:t>$1,500,000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Arial" panose="020B060402020202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Arial" panose="020B060402020202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Arial" panose="020B060402020202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Arial" panose="020B060402020202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Arial" panose="020B060402020202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Arial" panose="020B0604020202020204" pitchFamily="34" charset="0"/>
                        </a:rPr>
                        <a:t>2.55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62414">
                <a:tc>
                  <a:txBody>
                    <a:bodyPr/>
                    <a:lstStyle/>
                    <a:p>
                      <a:pPr algn="l" fontAlgn="b"/>
                      <a:r>
                        <a:rPr lang="en-US" sz="1100" b="0" i="0" u="none" strike="noStrike">
                          <a:effectLst/>
                          <a:latin typeface="Arial" panose="020B0604020202020204" pitchFamily="34" charset="0"/>
                        </a:rPr>
                        <a:t>Transportation Optimization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Arial" panose="020B0604020202020204" pitchFamily="34" charset="0"/>
                        </a:rPr>
                        <a:t>$2,000,000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Arial" panose="020B060402020202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Arial" panose="020B060402020202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Arial" panose="020B060402020202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Arial" panose="020B060402020202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Arial" panose="020B060402020202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Arial" panose="020B0604020202020204" pitchFamily="34" charset="0"/>
                        </a:rPr>
                        <a:t>2.95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62414">
                <a:tc>
                  <a:txBody>
                    <a:bodyPr/>
                    <a:lstStyle/>
                    <a:p>
                      <a:pPr algn="l" fontAlgn="b"/>
                      <a:r>
                        <a:rPr lang="en-US" sz="1100" b="0" i="0" u="none" strike="noStrike">
                          <a:effectLst/>
                          <a:latin typeface="Arial" panose="020B0604020202020204" pitchFamily="34" charset="0"/>
                        </a:rPr>
                        <a:t>Repair Cost Reduction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Arial" panose="020B0604020202020204" pitchFamily="34" charset="0"/>
                        </a:rPr>
                        <a:t>$8,000,000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Arial" panose="020B060402020202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effectLst/>
                          <a:latin typeface="Arial" panose="020B060402020202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Arial" panose="020B060402020202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Arial" panose="020B060402020202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Arial" panose="020B060402020202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effectLst/>
                          <a:latin typeface="Arial" panose="020B0604020202020204" pitchFamily="34" charset="0"/>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6" name="Left-Right Arrow 5"/>
          <p:cNvSpPr/>
          <p:nvPr/>
        </p:nvSpPr>
        <p:spPr>
          <a:xfrm>
            <a:off x="3254644" y="5005953"/>
            <a:ext cx="2138766" cy="712922"/>
          </a:xfrm>
          <a:prstGeom prst="leftRightArrow">
            <a:avLst/>
          </a:prstGeom>
          <a:solidFill>
            <a:schemeClr val="accent4">
              <a:lumMod val="40000"/>
              <a:lumOff val="60000"/>
            </a:schemeClr>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Both 1 – 5 Scales</a:t>
            </a:r>
            <a:endParaRPr lang="en-US" dirty="0">
              <a:solidFill>
                <a:schemeClr val="tx1"/>
              </a:solidFill>
            </a:endParaRPr>
          </a:p>
        </p:txBody>
      </p:sp>
    </p:spTree>
    <p:extLst>
      <p:ext uri="{BB962C8B-B14F-4D97-AF65-F5344CB8AC3E}">
        <p14:creationId xmlns:p14="http://schemas.microsoft.com/office/powerpoint/2010/main" val="33440619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SAW Example II</a:t>
            </a:r>
            <a:endParaRPr lang="en-US" dirty="0"/>
          </a:p>
        </p:txBody>
      </p:sp>
      <p:sp>
        <p:nvSpPr>
          <p:cNvPr id="3" name="Content Placeholder 2"/>
          <p:cNvSpPr>
            <a:spLocks noGrp="1"/>
          </p:cNvSpPr>
          <p:nvPr>
            <p:ph idx="1"/>
          </p:nvPr>
        </p:nvSpPr>
        <p:spPr/>
        <p:txBody>
          <a:bodyPr>
            <a:normAutofit/>
          </a:bodyPr>
          <a:lstStyle/>
          <a:p>
            <a:r>
              <a:rPr lang="en-US" dirty="0" smtClean="0"/>
              <a:t>In </a:t>
            </a:r>
            <a:r>
              <a:rPr lang="en-US" dirty="0"/>
              <a:t>this case, the alternative, “System Enhancements” will provide the greatest value to the company </a:t>
            </a:r>
            <a:endParaRPr lang="en-US" dirty="0" smtClean="0"/>
          </a:p>
          <a:p>
            <a:pPr lvl="1"/>
            <a:r>
              <a:rPr lang="en-US" dirty="0" smtClean="0"/>
              <a:t>The </a:t>
            </a:r>
            <a:r>
              <a:rPr lang="en-US" dirty="0"/>
              <a:t>evaluation of the </a:t>
            </a:r>
            <a:r>
              <a:rPr lang="en-US" dirty="0" smtClean="0"/>
              <a:t>alternative</a:t>
            </a:r>
          </a:p>
          <a:p>
            <a:pPr lvl="1"/>
            <a:r>
              <a:rPr lang="en-US" dirty="0" smtClean="0"/>
              <a:t>The </a:t>
            </a:r>
            <a:r>
              <a:rPr lang="en-US" dirty="0"/>
              <a:t>importance weighting of the decision criteria.</a:t>
            </a:r>
          </a:p>
        </p:txBody>
      </p:sp>
    </p:spTree>
    <p:extLst>
      <p:ext uri="{BB962C8B-B14F-4D97-AF65-F5344CB8AC3E}">
        <p14:creationId xmlns:p14="http://schemas.microsoft.com/office/powerpoint/2010/main" val="38331881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700">
                <a:solidFill>
                  <a:schemeClr val="tx1"/>
                </a:solidFill>
                <a:latin typeface="Times New Roman" panose="02020603050405020304" pitchFamily="18" charset="0"/>
              </a:defRPr>
            </a:lvl1pPr>
            <a:lvl2pPr marL="742950" indent="-285750">
              <a:defRPr sz="700">
                <a:solidFill>
                  <a:schemeClr val="tx1"/>
                </a:solidFill>
                <a:latin typeface="Times New Roman" panose="02020603050405020304" pitchFamily="18" charset="0"/>
              </a:defRPr>
            </a:lvl2pPr>
            <a:lvl3pPr marL="1143000" indent="-228600">
              <a:defRPr sz="700">
                <a:solidFill>
                  <a:schemeClr val="tx1"/>
                </a:solidFill>
                <a:latin typeface="Times New Roman" panose="02020603050405020304" pitchFamily="18" charset="0"/>
              </a:defRPr>
            </a:lvl3pPr>
            <a:lvl4pPr marL="1600200" indent="-228600">
              <a:defRPr sz="700">
                <a:solidFill>
                  <a:schemeClr val="tx1"/>
                </a:solidFill>
                <a:latin typeface="Times New Roman" panose="02020603050405020304" pitchFamily="18" charset="0"/>
              </a:defRPr>
            </a:lvl4pPr>
            <a:lvl5pPr marL="2057400" indent="-228600">
              <a:defRPr sz="7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7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7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7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700">
                <a:solidFill>
                  <a:schemeClr val="tx1"/>
                </a:solidFill>
                <a:latin typeface="Times New Roman" panose="02020603050405020304" pitchFamily="18" charset="0"/>
              </a:defRPr>
            </a:lvl9pPr>
          </a:lstStyle>
          <a:p>
            <a:fld id="{51B6CE5D-A3D5-48FA-9A3D-BE91DB9F7044}" type="slidenum">
              <a:rPr lang="ar-SA" altLang="en-US" sz="1400"/>
              <a:pPr/>
              <a:t>17</a:t>
            </a:fld>
            <a:endParaRPr lang="en-US" altLang="en-US" sz="1400"/>
          </a:p>
        </p:txBody>
      </p:sp>
      <p:sp>
        <p:nvSpPr>
          <p:cNvPr id="4099" name="Rectangle 2"/>
          <p:cNvSpPr>
            <a:spLocks noGrp="1" noChangeArrowheads="1"/>
          </p:cNvSpPr>
          <p:nvPr>
            <p:ph type="title"/>
          </p:nvPr>
        </p:nvSpPr>
        <p:spPr/>
        <p:txBody>
          <a:bodyPr/>
          <a:lstStyle/>
          <a:p>
            <a:pPr algn="ctr"/>
            <a:r>
              <a:rPr lang="en-US" altLang="en-US" i="0" dirty="0" smtClean="0"/>
              <a:t>TOPSIS Method</a:t>
            </a:r>
          </a:p>
        </p:txBody>
      </p:sp>
      <p:sp>
        <p:nvSpPr>
          <p:cNvPr id="4100" name="Rectangle 3"/>
          <p:cNvSpPr>
            <a:spLocks noGrp="1" noChangeArrowheads="1"/>
          </p:cNvSpPr>
          <p:nvPr>
            <p:ph type="body" idx="1"/>
          </p:nvPr>
        </p:nvSpPr>
        <p:spPr/>
        <p:txBody>
          <a:bodyPr>
            <a:normAutofit/>
          </a:bodyPr>
          <a:lstStyle/>
          <a:p>
            <a:pPr>
              <a:lnSpc>
                <a:spcPct val="90000"/>
              </a:lnSpc>
            </a:pPr>
            <a:r>
              <a:rPr lang="en-US" altLang="en-US" dirty="0" smtClean="0"/>
              <a:t>TOPSIS stands for the Technique of Order Preference by Similarity to Ideal Solution</a:t>
            </a:r>
          </a:p>
          <a:p>
            <a:pPr>
              <a:lnSpc>
                <a:spcPct val="90000"/>
              </a:lnSpc>
            </a:pPr>
            <a:r>
              <a:rPr lang="en-US" altLang="en-US" dirty="0" smtClean="0"/>
              <a:t>The TOPSIS method is very versatile</a:t>
            </a:r>
          </a:p>
          <a:p>
            <a:pPr>
              <a:lnSpc>
                <a:spcPct val="90000"/>
              </a:lnSpc>
            </a:pPr>
            <a:r>
              <a:rPr lang="en-US" altLang="en-US" dirty="0" smtClean="0"/>
              <a:t>It allows for both qualitative and quantitative data in its original form for the decision process</a:t>
            </a:r>
          </a:p>
        </p:txBody>
      </p:sp>
    </p:spTree>
    <p:extLst>
      <p:ext uri="{BB962C8B-B14F-4D97-AF65-F5344CB8AC3E}">
        <p14:creationId xmlns:p14="http://schemas.microsoft.com/office/powerpoint/2010/main" val="30800751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700">
                <a:solidFill>
                  <a:schemeClr val="tx1"/>
                </a:solidFill>
                <a:latin typeface="Times New Roman" panose="02020603050405020304" pitchFamily="18" charset="0"/>
              </a:defRPr>
            </a:lvl1pPr>
            <a:lvl2pPr marL="742950" indent="-285750">
              <a:defRPr sz="700">
                <a:solidFill>
                  <a:schemeClr val="tx1"/>
                </a:solidFill>
                <a:latin typeface="Times New Roman" panose="02020603050405020304" pitchFamily="18" charset="0"/>
              </a:defRPr>
            </a:lvl2pPr>
            <a:lvl3pPr marL="1143000" indent="-228600">
              <a:defRPr sz="700">
                <a:solidFill>
                  <a:schemeClr val="tx1"/>
                </a:solidFill>
                <a:latin typeface="Times New Roman" panose="02020603050405020304" pitchFamily="18" charset="0"/>
              </a:defRPr>
            </a:lvl3pPr>
            <a:lvl4pPr marL="1600200" indent="-228600">
              <a:defRPr sz="700">
                <a:solidFill>
                  <a:schemeClr val="tx1"/>
                </a:solidFill>
                <a:latin typeface="Times New Roman" panose="02020603050405020304" pitchFamily="18" charset="0"/>
              </a:defRPr>
            </a:lvl4pPr>
            <a:lvl5pPr marL="2057400" indent="-228600">
              <a:defRPr sz="7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7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7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7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700">
                <a:solidFill>
                  <a:schemeClr val="tx1"/>
                </a:solidFill>
                <a:latin typeface="Times New Roman" panose="02020603050405020304" pitchFamily="18" charset="0"/>
              </a:defRPr>
            </a:lvl9pPr>
          </a:lstStyle>
          <a:p>
            <a:fld id="{51B6CE5D-A3D5-48FA-9A3D-BE91DB9F7044}" type="slidenum">
              <a:rPr lang="ar-SA" altLang="en-US" sz="1400"/>
              <a:pPr/>
              <a:t>18</a:t>
            </a:fld>
            <a:endParaRPr lang="en-US" altLang="en-US" sz="1400"/>
          </a:p>
        </p:txBody>
      </p:sp>
      <p:sp>
        <p:nvSpPr>
          <p:cNvPr id="4099" name="Rectangle 2"/>
          <p:cNvSpPr>
            <a:spLocks noGrp="1" noChangeArrowheads="1"/>
          </p:cNvSpPr>
          <p:nvPr>
            <p:ph type="title"/>
          </p:nvPr>
        </p:nvSpPr>
        <p:spPr/>
        <p:txBody>
          <a:bodyPr/>
          <a:lstStyle/>
          <a:p>
            <a:pPr algn="ctr"/>
            <a:r>
              <a:rPr lang="en-US" altLang="en-US" i="0" dirty="0" smtClean="0"/>
              <a:t>TOPSIS Method</a:t>
            </a:r>
          </a:p>
        </p:txBody>
      </p:sp>
      <p:sp>
        <p:nvSpPr>
          <p:cNvPr id="4100" name="Rectangle 3"/>
          <p:cNvSpPr>
            <a:spLocks noGrp="1" noChangeArrowheads="1"/>
          </p:cNvSpPr>
          <p:nvPr>
            <p:ph type="body" idx="1"/>
          </p:nvPr>
        </p:nvSpPr>
        <p:spPr/>
        <p:txBody>
          <a:bodyPr>
            <a:normAutofit/>
          </a:bodyPr>
          <a:lstStyle/>
          <a:p>
            <a:pPr>
              <a:lnSpc>
                <a:spcPct val="90000"/>
              </a:lnSpc>
            </a:pPr>
            <a:r>
              <a:rPr lang="en-US" altLang="en-US" dirty="0" smtClean="0"/>
              <a:t>Attributes are identified as either cost or benefit attributes associated with the criteria data</a:t>
            </a:r>
          </a:p>
          <a:p>
            <a:pPr>
              <a:lnSpc>
                <a:spcPct val="90000"/>
              </a:lnSpc>
            </a:pPr>
            <a:r>
              <a:rPr lang="en-US" altLang="en-US" dirty="0" smtClean="0"/>
              <a:t>Additionally, the attributes or decision criteria are weighted to reflect the importance assigned by the decision maker </a:t>
            </a:r>
          </a:p>
        </p:txBody>
      </p:sp>
    </p:spTree>
    <p:extLst>
      <p:ext uri="{BB962C8B-B14F-4D97-AF65-F5344CB8AC3E}">
        <p14:creationId xmlns:p14="http://schemas.microsoft.com/office/powerpoint/2010/main" val="33091862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TOPSIS Method</a:t>
            </a:r>
            <a:endParaRPr lang="en-US" dirty="0"/>
          </a:p>
        </p:txBody>
      </p:sp>
      <p:sp>
        <p:nvSpPr>
          <p:cNvPr id="3" name="Content Placeholder 2"/>
          <p:cNvSpPr>
            <a:spLocks noGrp="1"/>
          </p:cNvSpPr>
          <p:nvPr>
            <p:ph idx="1"/>
          </p:nvPr>
        </p:nvSpPr>
        <p:spPr/>
        <p:txBody>
          <a:bodyPr>
            <a:normAutofit/>
          </a:bodyPr>
          <a:lstStyle/>
          <a:p>
            <a:r>
              <a:rPr lang="en-US" dirty="0" smtClean="0"/>
              <a:t>In </a:t>
            </a:r>
            <a:r>
              <a:rPr lang="en-US" dirty="0"/>
              <a:t>this method two </a:t>
            </a:r>
            <a:r>
              <a:rPr lang="en-US" dirty="0" smtClean="0"/>
              <a:t>alternatives </a:t>
            </a:r>
            <a:r>
              <a:rPr lang="en-US" dirty="0"/>
              <a:t>are </a:t>
            </a:r>
            <a:r>
              <a:rPr lang="en-US" dirty="0" smtClean="0"/>
              <a:t>developed</a:t>
            </a:r>
            <a:endParaRPr lang="en-US" dirty="0"/>
          </a:p>
          <a:p>
            <a:r>
              <a:rPr lang="en-US" dirty="0" smtClean="0"/>
              <a:t>Ideal </a:t>
            </a:r>
            <a:r>
              <a:rPr lang="en-US" dirty="0"/>
              <a:t>alternative: the one which has the best level for all attributes considered.</a:t>
            </a:r>
          </a:p>
          <a:p>
            <a:r>
              <a:rPr lang="en-US" dirty="0"/>
              <a:t>Negative ideal alternative: the one which has the worst attribute values.</a:t>
            </a:r>
          </a:p>
          <a:p>
            <a:r>
              <a:rPr lang="en-US" dirty="0" smtClean="0"/>
              <a:t>TOPSIS </a:t>
            </a:r>
            <a:r>
              <a:rPr lang="en-US" dirty="0"/>
              <a:t>selects the alternative that is the closest to the ideal solution and farthest  from negative ideal alternative.</a:t>
            </a:r>
          </a:p>
          <a:p>
            <a:endParaRPr lang="en-US" dirty="0"/>
          </a:p>
        </p:txBody>
      </p:sp>
    </p:spTree>
    <p:extLst>
      <p:ext uri="{BB962C8B-B14F-4D97-AF65-F5344CB8AC3E}">
        <p14:creationId xmlns:p14="http://schemas.microsoft.com/office/powerpoint/2010/main" val="15359112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TOPSIS and SAW</a:t>
            </a:r>
            <a:endParaRPr lang="en-US" dirty="0"/>
          </a:p>
        </p:txBody>
      </p:sp>
      <p:sp>
        <p:nvSpPr>
          <p:cNvPr id="3" name="Content Placeholder 2"/>
          <p:cNvSpPr>
            <a:spLocks noGrp="1"/>
          </p:cNvSpPr>
          <p:nvPr>
            <p:ph idx="1"/>
          </p:nvPr>
        </p:nvSpPr>
        <p:spPr/>
        <p:txBody>
          <a:bodyPr/>
          <a:lstStyle/>
          <a:p>
            <a:r>
              <a:rPr lang="en-US" dirty="0" smtClean="0"/>
              <a:t>Simple Additive Weights</a:t>
            </a:r>
          </a:p>
          <a:p>
            <a:r>
              <a:rPr lang="en-US" dirty="0" smtClean="0"/>
              <a:t>Weighted Product</a:t>
            </a:r>
          </a:p>
          <a:p>
            <a:r>
              <a:rPr lang="en-US" dirty="0" smtClean="0"/>
              <a:t>Technique for Order Preference for Similarity to Ideal Solution (TOPSIS)</a:t>
            </a:r>
          </a:p>
          <a:p>
            <a:r>
              <a:rPr lang="en-US" dirty="0" smtClean="0"/>
              <a:t>TOPSIS Sensitivity Analysis</a:t>
            </a:r>
          </a:p>
          <a:p>
            <a:r>
              <a:rPr lang="en-US" dirty="0" smtClean="0"/>
              <a:t>Use of MADM in Patentable Processes</a:t>
            </a:r>
            <a:endParaRPr lang="en-US" dirty="0"/>
          </a:p>
        </p:txBody>
      </p:sp>
    </p:spTree>
    <p:extLst>
      <p:ext uri="{BB962C8B-B14F-4D97-AF65-F5344CB8AC3E}">
        <p14:creationId xmlns:p14="http://schemas.microsoft.com/office/powerpoint/2010/main" val="5898734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TOPSIS Method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TOPSIS </a:t>
            </a:r>
            <a:r>
              <a:rPr lang="en-US" dirty="0"/>
              <a:t>assumes that we have m alternatives (options) and n  attributes/criteria and we have the score of each option with respect to each criterion.</a:t>
            </a:r>
          </a:p>
          <a:p>
            <a:r>
              <a:rPr lang="en-US" dirty="0" smtClean="0"/>
              <a:t> </a:t>
            </a:r>
            <a:r>
              <a:rPr lang="en-US" dirty="0"/>
              <a:t>Let  </a:t>
            </a:r>
            <a:r>
              <a:rPr lang="en-US" dirty="0" err="1"/>
              <a:t>x</a:t>
            </a:r>
            <a:r>
              <a:rPr lang="en-US" baseline="-25000" dirty="0" err="1"/>
              <a:t>ij</a:t>
            </a:r>
            <a:r>
              <a:rPr lang="en-US" baseline="-25000" dirty="0"/>
              <a:t> </a:t>
            </a:r>
            <a:r>
              <a:rPr lang="en-US" dirty="0"/>
              <a:t> score of option </a:t>
            </a:r>
            <a:r>
              <a:rPr lang="en-US" dirty="0" err="1"/>
              <a:t>i</a:t>
            </a:r>
            <a:r>
              <a:rPr lang="en-US" dirty="0"/>
              <a:t> with respect to criterion j</a:t>
            </a:r>
          </a:p>
          <a:p>
            <a:r>
              <a:rPr lang="en-US" dirty="0"/>
              <a:t> </a:t>
            </a:r>
            <a:r>
              <a:rPr lang="en-US" dirty="0" smtClean="0"/>
              <a:t>We </a:t>
            </a:r>
            <a:r>
              <a:rPr lang="en-US" dirty="0"/>
              <a:t>have a matrix X = (</a:t>
            </a:r>
            <a:r>
              <a:rPr lang="en-US" dirty="0" err="1"/>
              <a:t>x</a:t>
            </a:r>
            <a:r>
              <a:rPr lang="en-US" baseline="-25000" dirty="0" err="1"/>
              <a:t>ij</a:t>
            </a:r>
            <a:r>
              <a:rPr lang="en-US" dirty="0"/>
              <a:t>)   </a:t>
            </a:r>
            <a:r>
              <a:rPr lang="en-US" dirty="0" err="1" smtClean="0"/>
              <a:t>mxn</a:t>
            </a:r>
            <a:r>
              <a:rPr lang="en-US" dirty="0" smtClean="0"/>
              <a:t> </a:t>
            </a:r>
            <a:r>
              <a:rPr lang="en-US" dirty="0"/>
              <a:t>matrix.</a:t>
            </a:r>
          </a:p>
          <a:p>
            <a:r>
              <a:rPr lang="en-US" dirty="0"/>
              <a:t> Let J be  the set of benefit attributes or criteria </a:t>
            </a:r>
            <a:r>
              <a:rPr lang="en-US" dirty="0" smtClean="0"/>
              <a:t>(bigger </a:t>
            </a:r>
            <a:r>
              <a:rPr lang="en-US" dirty="0"/>
              <a:t>is better)</a:t>
            </a:r>
          </a:p>
          <a:p>
            <a:r>
              <a:rPr lang="en-US" dirty="0"/>
              <a:t> Let J' be the set of negative attributes or criteria (less is better)</a:t>
            </a:r>
          </a:p>
          <a:p>
            <a:endParaRPr lang="en-US" dirty="0"/>
          </a:p>
        </p:txBody>
      </p:sp>
    </p:spTree>
    <p:extLst>
      <p:ext uri="{BB962C8B-B14F-4D97-AF65-F5344CB8AC3E}">
        <p14:creationId xmlns:p14="http://schemas.microsoft.com/office/powerpoint/2010/main" val="40156168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TOPSIS Method</a:t>
            </a:r>
            <a:endParaRPr lang="en-US" dirty="0"/>
          </a:p>
        </p:txBody>
      </p:sp>
      <p:sp>
        <p:nvSpPr>
          <p:cNvPr id="3" name="Content Placeholder 2"/>
          <p:cNvSpPr>
            <a:spLocks noGrp="1"/>
          </p:cNvSpPr>
          <p:nvPr>
            <p:ph idx="1"/>
          </p:nvPr>
        </p:nvSpPr>
        <p:spPr/>
        <p:txBody>
          <a:bodyPr/>
          <a:lstStyle/>
          <a:p>
            <a:r>
              <a:rPr lang="en-US" dirty="0" smtClean="0"/>
              <a:t>Steps in the process</a:t>
            </a:r>
          </a:p>
          <a:p>
            <a:pPr lvl="1"/>
            <a:r>
              <a:rPr lang="en-US" dirty="0" smtClean="0"/>
              <a:t>Calculate the normalized ratings</a:t>
            </a:r>
          </a:p>
          <a:p>
            <a:pPr lvl="1"/>
            <a:r>
              <a:rPr lang="en-US" dirty="0" smtClean="0"/>
              <a:t>Calculate the weighted normalized ratings</a:t>
            </a:r>
          </a:p>
          <a:p>
            <a:pPr lvl="1"/>
            <a:r>
              <a:rPr lang="en-US" dirty="0" smtClean="0"/>
              <a:t>Identify the positive-ideal and negative-ideal solutions</a:t>
            </a:r>
          </a:p>
          <a:p>
            <a:pPr lvl="1"/>
            <a:r>
              <a:rPr lang="en-US" dirty="0" smtClean="0"/>
              <a:t>Calculate separation measures</a:t>
            </a:r>
          </a:p>
          <a:p>
            <a:pPr lvl="1"/>
            <a:r>
              <a:rPr lang="en-US" dirty="0" smtClean="0"/>
              <a:t>Calculate similarities to the positive-ideal and negative-ideal solutions</a:t>
            </a:r>
          </a:p>
          <a:p>
            <a:pPr lvl="1"/>
            <a:r>
              <a:rPr lang="en-US" dirty="0" smtClean="0"/>
              <a:t>Rank preference order</a:t>
            </a:r>
          </a:p>
          <a:p>
            <a:pPr lvl="1"/>
            <a:endParaRPr lang="en-US" dirty="0"/>
          </a:p>
        </p:txBody>
      </p:sp>
    </p:spTree>
    <p:extLst>
      <p:ext uri="{BB962C8B-B14F-4D97-AF65-F5344CB8AC3E}">
        <p14:creationId xmlns:p14="http://schemas.microsoft.com/office/powerpoint/2010/main" val="22970994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TOPSIS Method</a:t>
            </a:r>
            <a:endParaRPr lang="en-US" dirty="0"/>
          </a:p>
        </p:txBody>
      </p:sp>
      <p:sp>
        <p:nvSpPr>
          <p:cNvPr id="3" name="Content Placeholder 2"/>
          <p:cNvSpPr>
            <a:spLocks noGrp="1"/>
          </p:cNvSpPr>
          <p:nvPr>
            <p:ph idx="1"/>
          </p:nvPr>
        </p:nvSpPr>
        <p:spPr/>
        <p:txBody>
          <a:bodyPr/>
          <a:lstStyle/>
          <a:p>
            <a:pPr>
              <a:lnSpc>
                <a:spcPct val="90000"/>
              </a:lnSpc>
            </a:pPr>
            <a:r>
              <a:rPr lang="en-US" altLang="en-US" dirty="0"/>
              <a:t>Step 1: Construct normalized  decision matrix. </a:t>
            </a:r>
          </a:p>
          <a:p>
            <a:pPr lvl="1">
              <a:lnSpc>
                <a:spcPct val="90000"/>
              </a:lnSpc>
            </a:pPr>
            <a:r>
              <a:rPr lang="en-US" altLang="en-US" dirty="0"/>
              <a:t>This step transforms various attribute dimensions into non-dimensional attributes, which allows comparisons across criteria.</a:t>
            </a:r>
          </a:p>
          <a:p>
            <a:pPr lvl="5">
              <a:lnSpc>
                <a:spcPct val="90000"/>
              </a:lnSpc>
            </a:pPr>
            <a:endParaRPr lang="en-US" altLang="en-US" dirty="0"/>
          </a:p>
          <a:p>
            <a:pPr lvl="1">
              <a:lnSpc>
                <a:spcPct val="90000"/>
              </a:lnSpc>
            </a:pPr>
            <a:r>
              <a:rPr lang="en-US" altLang="en-US" dirty="0"/>
              <a:t>Normalize scores or data as follows:</a:t>
            </a:r>
          </a:p>
          <a:p>
            <a:pPr lvl="5">
              <a:lnSpc>
                <a:spcPct val="90000"/>
              </a:lnSpc>
            </a:pPr>
            <a:endParaRPr lang="en-US" altLang="en-US" dirty="0"/>
          </a:p>
          <a:p>
            <a:pPr lvl="1">
              <a:lnSpc>
                <a:spcPct val="90000"/>
              </a:lnSpc>
              <a:buFont typeface="Monotype Sorts" pitchFamily="2" charset="2"/>
              <a:buNone/>
            </a:pPr>
            <a:r>
              <a:rPr lang="en-US" altLang="en-US" dirty="0"/>
              <a:t>     </a:t>
            </a:r>
            <a:r>
              <a:rPr lang="en-US" altLang="en-US" dirty="0" err="1"/>
              <a:t>r</a:t>
            </a:r>
            <a:r>
              <a:rPr lang="en-US" altLang="en-US" baseline="-25000" dirty="0" err="1"/>
              <a:t>ij</a:t>
            </a:r>
            <a:r>
              <a:rPr lang="en-US" altLang="en-US" dirty="0"/>
              <a:t>  = </a:t>
            </a:r>
            <a:r>
              <a:rPr lang="en-US" altLang="en-US" dirty="0" err="1"/>
              <a:t>x</a:t>
            </a:r>
            <a:r>
              <a:rPr lang="en-US" altLang="en-US" baseline="-25000" dirty="0" err="1"/>
              <a:t>ij</a:t>
            </a:r>
            <a:r>
              <a:rPr lang="en-US" altLang="en-US" dirty="0"/>
              <a:t>/ (</a:t>
            </a:r>
            <a:r>
              <a:rPr lang="en-US" altLang="en-US" dirty="0">
                <a:sym typeface="Symbol" panose="05050102010706020507" pitchFamily="18" charset="2"/>
              </a:rPr>
              <a:t>x</a:t>
            </a:r>
            <a:r>
              <a:rPr lang="en-US" altLang="en-US" baseline="30000" dirty="0">
                <a:sym typeface="Symbol" panose="05050102010706020507" pitchFamily="18" charset="2"/>
              </a:rPr>
              <a:t>2</a:t>
            </a:r>
            <a:r>
              <a:rPr lang="en-US" altLang="en-US" baseline="-25000" dirty="0">
                <a:sym typeface="Symbol" panose="05050102010706020507" pitchFamily="18" charset="2"/>
              </a:rPr>
              <a:t>ij</a:t>
            </a:r>
            <a:r>
              <a:rPr lang="en-US" altLang="en-US" dirty="0">
                <a:sym typeface="Symbol" panose="05050102010706020507" pitchFamily="18" charset="2"/>
              </a:rPr>
              <a:t>)  for </a:t>
            </a:r>
            <a:r>
              <a:rPr lang="en-US" altLang="en-US" dirty="0" err="1">
                <a:sym typeface="Symbol" panose="05050102010706020507" pitchFamily="18" charset="2"/>
              </a:rPr>
              <a:t>i</a:t>
            </a:r>
            <a:r>
              <a:rPr lang="en-US" altLang="en-US" dirty="0">
                <a:sym typeface="Symbol" panose="05050102010706020507" pitchFamily="18" charset="2"/>
              </a:rPr>
              <a:t> = 1, …, m; j = 1, …, n</a:t>
            </a:r>
          </a:p>
          <a:p>
            <a:pPr lvl="1">
              <a:lnSpc>
                <a:spcPct val="90000"/>
              </a:lnSpc>
              <a:buFont typeface="Monotype Sorts" pitchFamily="2" charset="2"/>
              <a:buNone/>
            </a:pPr>
            <a:r>
              <a:rPr lang="en-US" altLang="en-US" baseline="-25000" dirty="0">
                <a:sym typeface="Symbol" panose="05050102010706020507" pitchFamily="18" charset="2"/>
              </a:rPr>
              <a:t>                            </a:t>
            </a:r>
            <a:r>
              <a:rPr lang="en-US" altLang="en-US" baseline="30000" dirty="0" err="1">
                <a:sym typeface="Symbol" panose="05050102010706020507" pitchFamily="18" charset="2"/>
              </a:rPr>
              <a:t>i</a:t>
            </a:r>
            <a:endParaRPr lang="en-US" altLang="en-US" dirty="0">
              <a:sym typeface="Symbol" panose="05050102010706020507" pitchFamily="18" charset="2"/>
            </a:endParaRPr>
          </a:p>
          <a:p>
            <a:endParaRPr lang="en-US" dirty="0"/>
          </a:p>
        </p:txBody>
      </p:sp>
    </p:spTree>
    <p:extLst>
      <p:ext uri="{BB962C8B-B14F-4D97-AF65-F5344CB8AC3E}">
        <p14:creationId xmlns:p14="http://schemas.microsoft.com/office/powerpoint/2010/main" val="32660529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TOPSIS Method</a:t>
            </a:r>
            <a:endParaRPr lang="en-US" dirty="0"/>
          </a:p>
        </p:txBody>
      </p:sp>
      <p:sp>
        <p:nvSpPr>
          <p:cNvPr id="3" name="Content Placeholder 2"/>
          <p:cNvSpPr>
            <a:spLocks noGrp="1"/>
          </p:cNvSpPr>
          <p:nvPr>
            <p:ph idx="1"/>
          </p:nvPr>
        </p:nvSpPr>
        <p:spPr/>
        <p:txBody>
          <a:bodyPr/>
          <a:lstStyle/>
          <a:p>
            <a:pPr>
              <a:lnSpc>
                <a:spcPct val="90000"/>
              </a:lnSpc>
            </a:pPr>
            <a:r>
              <a:rPr lang="en-US" altLang="en-US" dirty="0"/>
              <a:t> Step 2: Construct the weighted normalized decision matrix. </a:t>
            </a:r>
          </a:p>
          <a:p>
            <a:pPr lvl="1">
              <a:lnSpc>
                <a:spcPct val="90000"/>
              </a:lnSpc>
            </a:pPr>
            <a:r>
              <a:rPr lang="en-US" altLang="en-US" dirty="0"/>
              <a:t>Assume we have a set of weights for each criteria </a:t>
            </a:r>
            <a:r>
              <a:rPr lang="en-US" altLang="en-US" dirty="0" err="1"/>
              <a:t>w</a:t>
            </a:r>
            <a:r>
              <a:rPr lang="en-US" altLang="en-US" baseline="-25000" dirty="0" err="1"/>
              <a:t>j</a:t>
            </a:r>
            <a:r>
              <a:rPr lang="en-US" altLang="en-US" dirty="0"/>
              <a:t> for j = 1,…n. </a:t>
            </a:r>
          </a:p>
          <a:p>
            <a:pPr lvl="1">
              <a:lnSpc>
                <a:spcPct val="90000"/>
              </a:lnSpc>
            </a:pPr>
            <a:r>
              <a:rPr lang="en-US" altLang="en-US" dirty="0"/>
              <a:t>Multiply each column of the normalized decision matrix by its associated weight. </a:t>
            </a:r>
          </a:p>
          <a:p>
            <a:pPr lvl="1">
              <a:lnSpc>
                <a:spcPct val="90000"/>
              </a:lnSpc>
            </a:pPr>
            <a:r>
              <a:rPr lang="en-US" altLang="en-US" dirty="0"/>
              <a:t>An element of the new matrix is:</a:t>
            </a:r>
          </a:p>
          <a:p>
            <a:pPr lvl="5">
              <a:lnSpc>
                <a:spcPct val="90000"/>
              </a:lnSpc>
            </a:pPr>
            <a:endParaRPr lang="en-US" altLang="en-US" dirty="0"/>
          </a:p>
          <a:p>
            <a:pPr lvl="1">
              <a:lnSpc>
                <a:spcPct val="90000"/>
              </a:lnSpc>
              <a:buFont typeface="Monotype Sorts" pitchFamily="2" charset="2"/>
              <a:buNone/>
            </a:pPr>
            <a:r>
              <a:rPr lang="en-US" altLang="en-US" dirty="0"/>
              <a:t>         	</a:t>
            </a:r>
            <a:r>
              <a:rPr lang="en-US" altLang="en-US" dirty="0" err="1"/>
              <a:t>v</a:t>
            </a:r>
            <a:r>
              <a:rPr lang="en-US" altLang="en-US" baseline="-25000" dirty="0" err="1"/>
              <a:t>ij</a:t>
            </a:r>
            <a:r>
              <a:rPr lang="en-US" altLang="en-US" dirty="0"/>
              <a:t>  = </a:t>
            </a:r>
            <a:r>
              <a:rPr lang="en-US" altLang="en-US" dirty="0" err="1"/>
              <a:t>w</a:t>
            </a:r>
            <a:r>
              <a:rPr lang="en-US" altLang="en-US" baseline="-25000" dirty="0" err="1"/>
              <a:t>j</a:t>
            </a:r>
            <a:r>
              <a:rPr lang="en-US" altLang="en-US" dirty="0"/>
              <a:t> </a:t>
            </a:r>
            <a:r>
              <a:rPr lang="en-US" altLang="en-US" dirty="0" err="1"/>
              <a:t>r</a:t>
            </a:r>
            <a:r>
              <a:rPr lang="en-US" altLang="en-US" baseline="-25000" dirty="0" err="1"/>
              <a:t>ij</a:t>
            </a:r>
            <a:endParaRPr lang="en-US" altLang="en-US" baseline="-25000" dirty="0"/>
          </a:p>
          <a:p>
            <a:endParaRPr lang="en-US" dirty="0"/>
          </a:p>
        </p:txBody>
      </p:sp>
    </p:spTree>
    <p:extLst>
      <p:ext uri="{BB962C8B-B14F-4D97-AF65-F5344CB8AC3E}">
        <p14:creationId xmlns:p14="http://schemas.microsoft.com/office/powerpoint/2010/main" val="32700504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TOPSIS Method</a:t>
            </a:r>
            <a:endParaRPr lang="en-US" dirty="0"/>
          </a:p>
        </p:txBody>
      </p:sp>
      <p:sp>
        <p:nvSpPr>
          <p:cNvPr id="3" name="Content Placeholder 2"/>
          <p:cNvSpPr>
            <a:spLocks noGrp="1"/>
          </p:cNvSpPr>
          <p:nvPr>
            <p:ph idx="1"/>
          </p:nvPr>
        </p:nvSpPr>
        <p:spPr/>
        <p:txBody>
          <a:bodyPr>
            <a:normAutofit lnSpcReduction="10000"/>
          </a:bodyPr>
          <a:lstStyle/>
          <a:p>
            <a:pPr>
              <a:lnSpc>
                <a:spcPct val="90000"/>
              </a:lnSpc>
            </a:pPr>
            <a:r>
              <a:rPr lang="en-US" altLang="en-US" sz="2800" dirty="0">
                <a:sym typeface="Symbol" panose="05050102010706020507" pitchFamily="18" charset="2"/>
              </a:rPr>
              <a:t>Step 3: Determine the ideal and negative ideal solutions.</a:t>
            </a:r>
          </a:p>
          <a:p>
            <a:pPr lvl="4">
              <a:lnSpc>
                <a:spcPct val="90000"/>
              </a:lnSpc>
            </a:pPr>
            <a:endParaRPr lang="en-US" altLang="en-US" sz="1800" dirty="0">
              <a:sym typeface="Symbol" panose="05050102010706020507" pitchFamily="18" charset="2"/>
            </a:endParaRPr>
          </a:p>
          <a:p>
            <a:pPr lvl="1">
              <a:lnSpc>
                <a:spcPct val="90000"/>
              </a:lnSpc>
            </a:pPr>
            <a:r>
              <a:rPr lang="en-US" altLang="en-US" sz="2400" dirty="0">
                <a:sym typeface="Symbol" panose="05050102010706020507" pitchFamily="18" charset="2"/>
              </a:rPr>
              <a:t>Ideal solution.</a:t>
            </a:r>
          </a:p>
          <a:p>
            <a:pPr lvl="1">
              <a:lnSpc>
                <a:spcPct val="90000"/>
              </a:lnSpc>
              <a:buFont typeface="Monotype Sorts" pitchFamily="2" charset="2"/>
              <a:buNone/>
            </a:pPr>
            <a:r>
              <a:rPr lang="en-US" altLang="en-US" sz="2400" dirty="0">
                <a:sym typeface="Symbol" panose="05050102010706020507" pitchFamily="18" charset="2"/>
              </a:rPr>
              <a:t>    A* = { v</a:t>
            </a:r>
            <a:r>
              <a:rPr lang="en-US" altLang="en-US" sz="2400" baseline="-25000" dirty="0">
                <a:sym typeface="Symbol" panose="05050102010706020507" pitchFamily="18" charset="2"/>
              </a:rPr>
              <a:t>1</a:t>
            </a:r>
            <a:r>
              <a:rPr lang="en-US" altLang="en-US" sz="2400" baseline="30000" dirty="0">
                <a:sym typeface="Symbol" panose="05050102010706020507" pitchFamily="18" charset="2"/>
              </a:rPr>
              <a:t>*</a:t>
            </a:r>
            <a:r>
              <a:rPr lang="en-US" altLang="en-US" sz="2400" baseline="-25000" dirty="0">
                <a:sym typeface="Symbol" panose="05050102010706020507" pitchFamily="18" charset="2"/>
              </a:rPr>
              <a:t> </a:t>
            </a:r>
            <a:r>
              <a:rPr lang="en-US" altLang="en-US" sz="2400" dirty="0">
                <a:sym typeface="Symbol" panose="05050102010706020507" pitchFamily="18" charset="2"/>
              </a:rPr>
              <a:t>, …, </a:t>
            </a:r>
            <a:r>
              <a:rPr lang="en-US" altLang="en-US" sz="2400" dirty="0" err="1">
                <a:sym typeface="Symbol" panose="05050102010706020507" pitchFamily="18" charset="2"/>
              </a:rPr>
              <a:t>v</a:t>
            </a:r>
            <a:r>
              <a:rPr lang="en-US" altLang="en-US" sz="2400" baseline="-25000" dirty="0" err="1">
                <a:sym typeface="Symbol" panose="05050102010706020507" pitchFamily="18" charset="2"/>
              </a:rPr>
              <a:t>n</a:t>
            </a:r>
            <a:r>
              <a:rPr lang="en-US" altLang="en-US" sz="2400" baseline="30000" dirty="0">
                <a:sym typeface="Symbol" panose="05050102010706020507" pitchFamily="18" charset="2"/>
              </a:rPr>
              <a:t>*</a:t>
            </a:r>
            <a:r>
              <a:rPr lang="en-US" altLang="en-US" sz="2400" dirty="0">
                <a:sym typeface="Symbol" panose="05050102010706020507" pitchFamily="18" charset="2"/>
              </a:rPr>
              <a:t>}, where</a:t>
            </a:r>
          </a:p>
          <a:p>
            <a:pPr lvl="1">
              <a:lnSpc>
                <a:spcPct val="90000"/>
              </a:lnSpc>
              <a:buFont typeface="Monotype Sorts" pitchFamily="2" charset="2"/>
              <a:buNone/>
            </a:pPr>
            <a:r>
              <a:rPr lang="en-US" altLang="en-US" sz="2400" dirty="0">
                <a:sym typeface="Symbol" panose="05050102010706020507" pitchFamily="18" charset="2"/>
              </a:rPr>
              <a:t>    </a:t>
            </a:r>
            <a:r>
              <a:rPr lang="en-US" altLang="en-US" sz="2400" dirty="0" err="1">
                <a:sym typeface="Symbol" panose="05050102010706020507" pitchFamily="18" charset="2"/>
              </a:rPr>
              <a:t>v</a:t>
            </a:r>
            <a:r>
              <a:rPr lang="en-US" altLang="en-US" sz="2400" baseline="-25000" dirty="0" err="1">
                <a:sym typeface="Symbol" panose="05050102010706020507" pitchFamily="18" charset="2"/>
              </a:rPr>
              <a:t>j</a:t>
            </a:r>
            <a:r>
              <a:rPr lang="en-US" altLang="en-US" sz="2400" baseline="30000" dirty="0">
                <a:sym typeface="Symbol" panose="05050102010706020507" pitchFamily="18" charset="2"/>
              </a:rPr>
              <a:t>*</a:t>
            </a:r>
            <a:r>
              <a:rPr lang="en-US" altLang="en-US" sz="2400" baseline="-25000" dirty="0">
                <a:sym typeface="Symbol" panose="05050102010706020507" pitchFamily="18" charset="2"/>
              </a:rPr>
              <a:t>  </a:t>
            </a:r>
            <a:r>
              <a:rPr lang="en-US" altLang="en-US" sz="2400" dirty="0">
                <a:sym typeface="Symbol" panose="05050102010706020507" pitchFamily="18" charset="2"/>
              </a:rPr>
              <a:t>={ max (</a:t>
            </a:r>
            <a:r>
              <a:rPr lang="en-US" altLang="en-US" sz="2400" dirty="0" err="1">
                <a:sym typeface="Symbol" panose="05050102010706020507" pitchFamily="18" charset="2"/>
              </a:rPr>
              <a:t>v</a:t>
            </a:r>
            <a:r>
              <a:rPr lang="en-US" altLang="en-US" sz="2400" baseline="-25000" dirty="0" err="1">
                <a:sym typeface="Symbol" panose="05050102010706020507" pitchFamily="18" charset="2"/>
              </a:rPr>
              <a:t>ij</a:t>
            </a:r>
            <a:r>
              <a:rPr lang="en-US" altLang="en-US" sz="2400" dirty="0">
                <a:sym typeface="Symbol" panose="05050102010706020507" pitchFamily="18" charset="2"/>
              </a:rPr>
              <a:t>) if j  J ;  min (</a:t>
            </a:r>
            <a:r>
              <a:rPr lang="en-US" altLang="en-US" sz="2400" dirty="0" err="1">
                <a:sym typeface="Symbol" panose="05050102010706020507" pitchFamily="18" charset="2"/>
              </a:rPr>
              <a:t>v</a:t>
            </a:r>
            <a:r>
              <a:rPr lang="en-US" altLang="en-US" sz="2400" baseline="-25000" dirty="0" err="1">
                <a:sym typeface="Symbol" panose="05050102010706020507" pitchFamily="18" charset="2"/>
              </a:rPr>
              <a:t>ij</a:t>
            </a:r>
            <a:r>
              <a:rPr lang="en-US" altLang="en-US" sz="2400" dirty="0">
                <a:sym typeface="Symbol" panose="05050102010706020507" pitchFamily="18" charset="2"/>
              </a:rPr>
              <a:t>) if  j  J</a:t>
            </a:r>
            <a:r>
              <a:rPr lang="en-US" altLang="en-US" sz="2400" dirty="0">
                <a:cs typeface="Times New Roman" panose="02020603050405020304" pitchFamily="18" charset="0"/>
                <a:sym typeface="Symbol" panose="05050102010706020507" pitchFamily="18" charset="2"/>
              </a:rPr>
              <a:t>' }</a:t>
            </a:r>
          </a:p>
          <a:p>
            <a:pPr lvl="1">
              <a:lnSpc>
                <a:spcPct val="90000"/>
              </a:lnSpc>
              <a:buFont typeface="Monotype Sorts" pitchFamily="2" charset="2"/>
              <a:buNone/>
            </a:pPr>
            <a:r>
              <a:rPr lang="en-US" altLang="en-US" sz="2400" dirty="0">
                <a:cs typeface="Times New Roman" panose="02020603050405020304" pitchFamily="18" charset="0"/>
                <a:sym typeface="Symbol" panose="05050102010706020507" pitchFamily="18" charset="2"/>
              </a:rPr>
              <a:t>	              </a:t>
            </a:r>
            <a:r>
              <a:rPr lang="en-US" altLang="en-US" sz="2400" baseline="30000" dirty="0" err="1">
                <a:cs typeface="Times New Roman" panose="02020603050405020304" pitchFamily="18" charset="0"/>
                <a:sym typeface="Symbol" panose="05050102010706020507" pitchFamily="18" charset="2"/>
              </a:rPr>
              <a:t>i</a:t>
            </a:r>
            <a:r>
              <a:rPr lang="en-US" altLang="en-US" sz="2400" baseline="30000" dirty="0">
                <a:cs typeface="Times New Roman" panose="02020603050405020304" pitchFamily="18" charset="0"/>
                <a:sym typeface="Symbol" panose="05050102010706020507" pitchFamily="18" charset="2"/>
              </a:rPr>
              <a:t>                                         </a:t>
            </a:r>
            <a:r>
              <a:rPr lang="en-US" altLang="en-US" sz="2400" baseline="30000" dirty="0" err="1">
                <a:cs typeface="Times New Roman" panose="02020603050405020304" pitchFamily="18" charset="0"/>
                <a:sym typeface="Symbol" panose="05050102010706020507" pitchFamily="18" charset="2"/>
              </a:rPr>
              <a:t>i</a:t>
            </a:r>
            <a:endParaRPr lang="en-US" altLang="en-US" sz="2400" baseline="30000" dirty="0">
              <a:cs typeface="Times New Roman" panose="02020603050405020304" pitchFamily="18" charset="0"/>
              <a:sym typeface="Symbol" panose="05050102010706020507" pitchFamily="18" charset="2"/>
            </a:endParaRPr>
          </a:p>
          <a:p>
            <a:pPr lvl="5">
              <a:lnSpc>
                <a:spcPct val="90000"/>
              </a:lnSpc>
            </a:pPr>
            <a:endParaRPr lang="en-US" altLang="en-US" sz="1800" dirty="0">
              <a:sym typeface="Symbol" panose="05050102010706020507" pitchFamily="18" charset="2"/>
            </a:endParaRPr>
          </a:p>
          <a:p>
            <a:pPr lvl="1">
              <a:lnSpc>
                <a:spcPct val="90000"/>
              </a:lnSpc>
            </a:pPr>
            <a:r>
              <a:rPr lang="en-US" altLang="en-US" sz="2400" dirty="0">
                <a:sym typeface="Symbol" panose="05050102010706020507" pitchFamily="18" charset="2"/>
              </a:rPr>
              <a:t>Negative ideal solution.</a:t>
            </a:r>
            <a:r>
              <a:rPr lang="en-US" altLang="en-US" sz="2400" baseline="30000" dirty="0">
                <a:cs typeface="Times New Roman" panose="02020603050405020304" pitchFamily="18" charset="0"/>
                <a:sym typeface="Symbol" panose="05050102010706020507" pitchFamily="18" charset="2"/>
              </a:rPr>
              <a:t> </a:t>
            </a:r>
          </a:p>
          <a:p>
            <a:pPr lvl="1">
              <a:lnSpc>
                <a:spcPct val="90000"/>
              </a:lnSpc>
              <a:buFont typeface="Monotype Sorts" pitchFamily="2" charset="2"/>
              <a:buNone/>
            </a:pPr>
            <a:r>
              <a:rPr lang="en-US" altLang="en-US" sz="2400" dirty="0">
                <a:cs typeface="Times New Roman" panose="02020603050405020304" pitchFamily="18" charset="0"/>
                <a:sym typeface="Symbol" panose="05050102010706020507" pitchFamily="18" charset="2"/>
              </a:rPr>
              <a:t>	A'   = { v</a:t>
            </a:r>
            <a:r>
              <a:rPr lang="en-US" altLang="en-US" sz="2400" baseline="-25000" dirty="0">
                <a:cs typeface="Times New Roman" panose="02020603050405020304" pitchFamily="18" charset="0"/>
                <a:sym typeface="Symbol" panose="05050102010706020507" pitchFamily="18" charset="2"/>
              </a:rPr>
              <a:t>1</a:t>
            </a:r>
            <a:r>
              <a:rPr lang="en-US" altLang="en-US" sz="2400" dirty="0">
                <a:cs typeface="Times New Roman" panose="02020603050405020304" pitchFamily="18" charset="0"/>
                <a:sym typeface="Symbol" panose="05050102010706020507" pitchFamily="18" charset="2"/>
              </a:rPr>
              <a:t>'</a:t>
            </a:r>
            <a:r>
              <a:rPr lang="en-US" altLang="en-US" sz="2400" baseline="30000" dirty="0">
                <a:cs typeface="Times New Roman" panose="02020603050405020304" pitchFamily="18" charset="0"/>
                <a:sym typeface="Symbol" panose="05050102010706020507" pitchFamily="18" charset="2"/>
              </a:rPr>
              <a:t> </a:t>
            </a:r>
            <a:r>
              <a:rPr lang="en-US" altLang="en-US" sz="2400" dirty="0">
                <a:cs typeface="Times New Roman" panose="02020603050405020304" pitchFamily="18" charset="0"/>
                <a:sym typeface="Symbol" panose="05050102010706020507" pitchFamily="18" charset="2"/>
              </a:rPr>
              <a:t>, …,</a:t>
            </a:r>
            <a:r>
              <a:rPr lang="en-US" altLang="en-US" sz="2400" baseline="30000" dirty="0">
                <a:cs typeface="Times New Roman" panose="02020603050405020304" pitchFamily="18" charset="0"/>
                <a:sym typeface="Symbol" panose="05050102010706020507" pitchFamily="18" charset="2"/>
              </a:rPr>
              <a:t> </a:t>
            </a:r>
            <a:r>
              <a:rPr lang="en-US" altLang="en-US" sz="2400" dirty="0" err="1">
                <a:cs typeface="Times New Roman" panose="02020603050405020304" pitchFamily="18" charset="0"/>
                <a:sym typeface="Symbol" panose="05050102010706020507" pitchFamily="18" charset="2"/>
              </a:rPr>
              <a:t>v</a:t>
            </a:r>
            <a:r>
              <a:rPr lang="en-US" altLang="en-US" sz="2400" baseline="-25000" dirty="0" err="1">
                <a:cs typeface="Times New Roman" panose="02020603050405020304" pitchFamily="18" charset="0"/>
                <a:sym typeface="Symbol" panose="05050102010706020507" pitchFamily="18" charset="2"/>
              </a:rPr>
              <a:t>n</a:t>
            </a:r>
            <a:r>
              <a:rPr lang="en-US" altLang="en-US" sz="2400" dirty="0">
                <a:cs typeface="Times New Roman" panose="02020603050405020304" pitchFamily="18" charset="0"/>
                <a:sym typeface="Symbol" panose="05050102010706020507" pitchFamily="18" charset="2"/>
              </a:rPr>
              <a:t>' },</a:t>
            </a:r>
            <a:r>
              <a:rPr lang="en-US" altLang="en-US" sz="2400" dirty="0">
                <a:sym typeface="Symbol" panose="05050102010706020507" pitchFamily="18" charset="2"/>
              </a:rPr>
              <a:t> where</a:t>
            </a:r>
            <a:endParaRPr lang="en-US" altLang="en-US" sz="2400" dirty="0">
              <a:cs typeface="Times New Roman" panose="02020603050405020304" pitchFamily="18" charset="0"/>
              <a:sym typeface="Symbol" panose="05050102010706020507" pitchFamily="18" charset="2"/>
            </a:endParaRPr>
          </a:p>
          <a:p>
            <a:pPr lvl="1">
              <a:lnSpc>
                <a:spcPct val="90000"/>
              </a:lnSpc>
              <a:buFont typeface="Monotype Sorts" pitchFamily="2" charset="2"/>
              <a:buNone/>
            </a:pPr>
            <a:r>
              <a:rPr lang="en-US" altLang="en-US" sz="2400" dirty="0">
                <a:cs typeface="Times New Roman" panose="02020603050405020304" pitchFamily="18" charset="0"/>
                <a:sym typeface="Symbol" panose="05050102010706020507" pitchFamily="18" charset="2"/>
              </a:rPr>
              <a:t>	v' = </a:t>
            </a:r>
            <a:r>
              <a:rPr lang="en-US" altLang="en-US" sz="2400" dirty="0">
                <a:sym typeface="Symbol" panose="05050102010706020507" pitchFamily="18" charset="2"/>
              </a:rPr>
              <a:t>{</a:t>
            </a:r>
            <a:r>
              <a:rPr lang="en-US" altLang="en-US" sz="2400" dirty="0">
                <a:cs typeface="Times New Roman" panose="02020603050405020304" pitchFamily="18" charset="0"/>
                <a:sym typeface="Symbol" panose="05050102010706020507" pitchFamily="18" charset="2"/>
              </a:rPr>
              <a:t> </a:t>
            </a:r>
            <a:r>
              <a:rPr lang="en-US" altLang="en-US" sz="2400" dirty="0">
                <a:sym typeface="Symbol" panose="05050102010706020507" pitchFamily="18" charset="2"/>
              </a:rPr>
              <a:t>min (</a:t>
            </a:r>
            <a:r>
              <a:rPr lang="en-US" altLang="en-US" sz="2400" dirty="0" err="1">
                <a:sym typeface="Symbol" panose="05050102010706020507" pitchFamily="18" charset="2"/>
              </a:rPr>
              <a:t>v</a:t>
            </a:r>
            <a:r>
              <a:rPr lang="en-US" altLang="en-US" sz="2400" baseline="-25000" dirty="0" err="1">
                <a:sym typeface="Symbol" panose="05050102010706020507" pitchFamily="18" charset="2"/>
              </a:rPr>
              <a:t>ij</a:t>
            </a:r>
            <a:r>
              <a:rPr lang="en-US" altLang="en-US" sz="2400" dirty="0">
                <a:sym typeface="Symbol" panose="05050102010706020507" pitchFamily="18" charset="2"/>
              </a:rPr>
              <a:t>) if j  J ;  max (</a:t>
            </a:r>
            <a:r>
              <a:rPr lang="en-US" altLang="en-US" sz="2400" dirty="0" err="1">
                <a:sym typeface="Symbol" panose="05050102010706020507" pitchFamily="18" charset="2"/>
              </a:rPr>
              <a:t>v</a:t>
            </a:r>
            <a:r>
              <a:rPr lang="en-US" altLang="en-US" sz="2400" baseline="-25000" dirty="0" err="1">
                <a:sym typeface="Symbol" panose="05050102010706020507" pitchFamily="18" charset="2"/>
              </a:rPr>
              <a:t>ij</a:t>
            </a:r>
            <a:r>
              <a:rPr lang="en-US" altLang="en-US" sz="2400" dirty="0">
                <a:sym typeface="Symbol" panose="05050102010706020507" pitchFamily="18" charset="2"/>
              </a:rPr>
              <a:t>) if  j  J</a:t>
            </a:r>
            <a:r>
              <a:rPr lang="en-US" altLang="en-US" sz="2400" dirty="0">
                <a:cs typeface="Times New Roman" panose="02020603050405020304" pitchFamily="18" charset="0"/>
                <a:sym typeface="Symbol" panose="05050102010706020507" pitchFamily="18" charset="2"/>
              </a:rPr>
              <a:t>' }</a:t>
            </a:r>
          </a:p>
          <a:p>
            <a:pPr lvl="1">
              <a:lnSpc>
                <a:spcPct val="90000"/>
              </a:lnSpc>
              <a:buFont typeface="Monotype Sorts" pitchFamily="2" charset="2"/>
              <a:buNone/>
            </a:pPr>
            <a:r>
              <a:rPr lang="en-US" altLang="en-US" sz="2400" dirty="0">
                <a:sym typeface="Symbol" panose="05050102010706020507" pitchFamily="18" charset="2"/>
              </a:rPr>
              <a:t>                </a:t>
            </a:r>
            <a:r>
              <a:rPr lang="en-US" altLang="en-US" sz="2400" baseline="30000" dirty="0" err="1">
                <a:sym typeface="Symbol" panose="05050102010706020507" pitchFamily="18" charset="2"/>
              </a:rPr>
              <a:t>i</a:t>
            </a:r>
            <a:r>
              <a:rPr lang="en-US" altLang="en-US" sz="2400" dirty="0">
                <a:sym typeface="Symbol" panose="05050102010706020507" pitchFamily="18" charset="2"/>
              </a:rPr>
              <a:t>                            </a:t>
            </a:r>
            <a:r>
              <a:rPr lang="en-US" altLang="en-US" sz="2400" baseline="30000" dirty="0" err="1">
                <a:sym typeface="Symbol" panose="05050102010706020507" pitchFamily="18" charset="2"/>
              </a:rPr>
              <a:t>i</a:t>
            </a:r>
            <a:endParaRPr lang="en-US" altLang="en-US" sz="2400" baseline="30000" dirty="0">
              <a:sym typeface="Symbol" panose="05050102010706020507" pitchFamily="18" charset="2"/>
            </a:endParaRPr>
          </a:p>
          <a:p>
            <a:endParaRPr lang="en-US" dirty="0"/>
          </a:p>
        </p:txBody>
      </p:sp>
    </p:spTree>
    <p:extLst>
      <p:ext uri="{BB962C8B-B14F-4D97-AF65-F5344CB8AC3E}">
        <p14:creationId xmlns:p14="http://schemas.microsoft.com/office/powerpoint/2010/main" val="36904709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TOPSIS Method</a:t>
            </a:r>
            <a:endParaRPr lang="en-US" dirty="0"/>
          </a:p>
        </p:txBody>
      </p:sp>
      <p:sp>
        <p:nvSpPr>
          <p:cNvPr id="3" name="Content Placeholder 2"/>
          <p:cNvSpPr>
            <a:spLocks noGrp="1"/>
          </p:cNvSpPr>
          <p:nvPr>
            <p:ph idx="1"/>
          </p:nvPr>
        </p:nvSpPr>
        <p:spPr/>
        <p:txBody>
          <a:bodyPr/>
          <a:lstStyle/>
          <a:p>
            <a:pPr>
              <a:lnSpc>
                <a:spcPct val="90000"/>
              </a:lnSpc>
            </a:pPr>
            <a:r>
              <a:rPr lang="en-US" altLang="en-US" sz="2800" dirty="0"/>
              <a:t> Step 4:  Calculate the separation measures for each alternative.  </a:t>
            </a:r>
          </a:p>
          <a:p>
            <a:pPr lvl="4">
              <a:lnSpc>
                <a:spcPct val="90000"/>
              </a:lnSpc>
            </a:pPr>
            <a:endParaRPr lang="en-US" altLang="en-US" sz="1800" dirty="0"/>
          </a:p>
          <a:p>
            <a:pPr lvl="1">
              <a:lnSpc>
                <a:spcPct val="90000"/>
              </a:lnSpc>
            </a:pPr>
            <a:r>
              <a:rPr lang="en-US" altLang="en-US" sz="2400" dirty="0"/>
              <a:t>The separation  from the ideal alternative is:</a:t>
            </a:r>
          </a:p>
          <a:p>
            <a:pPr lvl="1">
              <a:lnSpc>
                <a:spcPct val="90000"/>
              </a:lnSpc>
              <a:buFont typeface="Monotype Sorts" pitchFamily="2" charset="2"/>
              <a:buNone/>
            </a:pPr>
            <a:r>
              <a:rPr lang="en-US" altLang="en-US" sz="2400" dirty="0"/>
              <a:t>    S</a:t>
            </a:r>
            <a:r>
              <a:rPr lang="en-US" altLang="en-US" sz="2400" baseline="-25000" dirty="0"/>
              <a:t>i </a:t>
            </a:r>
            <a:r>
              <a:rPr lang="en-US" altLang="en-US" sz="2400" baseline="30000" dirty="0"/>
              <a:t>*</a:t>
            </a:r>
            <a:r>
              <a:rPr lang="en-US" altLang="en-US" sz="2400" baseline="-25000" dirty="0"/>
              <a:t>  </a:t>
            </a:r>
            <a:r>
              <a:rPr lang="en-US" altLang="en-US" sz="2400" dirty="0"/>
              <a:t>=  [ </a:t>
            </a:r>
            <a:r>
              <a:rPr lang="en-US" altLang="en-US" sz="2400" dirty="0">
                <a:sym typeface="Symbol" panose="05050102010706020507" pitchFamily="18" charset="2"/>
              </a:rPr>
              <a:t> (</a:t>
            </a:r>
            <a:r>
              <a:rPr lang="en-US" altLang="en-US" sz="2400" dirty="0" err="1">
                <a:sym typeface="Symbol" panose="05050102010706020507" pitchFamily="18" charset="2"/>
              </a:rPr>
              <a:t>v</a:t>
            </a:r>
            <a:r>
              <a:rPr lang="en-US" altLang="en-US" sz="2400" baseline="-25000" dirty="0" err="1">
                <a:sym typeface="Symbol" panose="05050102010706020507" pitchFamily="18" charset="2"/>
              </a:rPr>
              <a:t>j</a:t>
            </a:r>
            <a:r>
              <a:rPr lang="en-US" altLang="en-US" sz="2400" baseline="30000" dirty="0">
                <a:sym typeface="Symbol" panose="05050102010706020507" pitchFamily="18" charset="2"/>
              </a:rPr>
              <a:t>*</a:t>
            </a:r>
            <a:r>
              <a:rPr lang="en-US" altLang="en-US" sz="2400" dirty="0">
                <a:sym typeface="Symbol" panose="05050102010706020507" pitchFamily="18" charset="2"/>
              </a:rPr>
              <a:t>– </a:t>
            </a:r>
            <a:r>
              <a:rPr lang="en-US" altLang="en-US" sz="2400" dirty="0" err="1">
                <a:sym typeface="Symbol" panose="05050102010706020507" pitchFamily="18" charset="2"/>
              </a:rPr>
              <a:t>v</a:t>
            </a:r>
            <a:r>
              <a:rPr lang="en-US" altLang="en-US" sz="2400" baseline="-25000" dirty="0" err="1">
                <a:sym typeface="Symbol" panose="05050102010706020507" pitchFamily="18" charset="2"/>
              </a:rPr>
              <a:t>ij</a:t>
            </a:r>
            <a:r>
              <a:rPr lang="en-US" altLang="en-US" sz="2400" dirty="0">
                <a:sym typeface="Symbol" panose="05050102010706020507" pitchFamily="18" charset="2"/>
              </a:rPr>
              <a:t>)</a:t>
            </a:r>
            <a:r>
              <a:rPr lang="en-US" altLang="en-US" sz="2400" baseline="30000" dirty="0">
                <a:sym typeface="Symbol" panose="05050102010706020507" pitchFamily="18" charset="2"/>
              </a:rPr>
              <a:t>2 </a:t>
            </a:r>
            <a:r>
              <a:rPr lang="en-US" altLang="en-US" sz="2400" dirty="0">
                <a:sym typeface="Symbol" panose="05050102010706020507" pitchFamily="18" charset="2"/>
              </a:rPr>
              <a:t>] </a:t>
            </a:r>
            <a:r>
              <a:rPr lang="en-US" altLang="en-US" sz="2400" baseline="30000" dirty="0">
                <a:sym typeface="Symbol" panose="05050102010706020507" pitchFamily="18" charset="2"/>
              </a:rPr>
              <a:t>½		 </a:t>
            </a:r>
            <a:r>
              <a:rPr lang="en-US" altLang="en-US" sz="2400" dirty="0" err="1">
                <a:sym typeface="Symbol" panose="05050102010706020507" pitchFamily="18" charset="2"/>
              </a:rPr>
              <a:t>i</a:t>
            </a:r>
            <a:r>
              <a:rPr lang="en-US" altLang="en-US" sz="2400" dirty="0">
                <a:sym typeface="Symbol" panose="05050102010706020507" pitchFamily="18" charset="2"/>
              </a:rPr>
              <a:t> = 1, …, m</a:t>
            </a:r>
            <a:endParaRPr lang="en-US" altLang="en-US" sz="2400" baseline="30000" dirty="0">
              <a:sym typeface="Symbol" panose="05050102010706020507" pitchFamily="18" charset="2"/>
            </a:endParaRPr>
          </a:p>
          <a:p>
            <a:pPr lvl="1">
              <a:lnSpc>
                <a:spcPct val="90000"/>
              </a:lnSpc>
              <a:buFont typeface="Monotype Sorts" pitchFamily="2" charset="2"/>
              <a:buNone/>
            </a:pPr>
            <a:r>
              <a:rPr lang="en-US" altLang="en-US" sz="2400" baseline="30000" dirty="0">
                <a:sym typeface="Symbol" panose="05050102010706020507" pitchFamily="18" charset="2"/>
              </a:rPr>
              <a:t>                          j</a:t>
            </a:r>
          </a:p>
          <a:p>
            <a:pPr lvl="5">
              <a:lnSpc>
                <a:spcPct val="90000"/>
              </a:lnSpc>
            </a:pPr>
            <a:endParaRPr lang="en-US" altLang="en-US" sz="1800" dirty="0">
              <a:sym typeface="Symbol" panose="05050102010706020507" pitchFamily="18" charset="2"/>
            </a:endParaRPr>
          </a:p>
          <a:p>
            <a:pPr lvl="1">
              <a:lnSpc>
                <a:spcPct val="90000"/>
              </a:lnSpc>
            </a:pPr>
            <a:r>
              <a:rPr lang="en-US" altLang="en-US" sz="2400" dirty="0"/>
              <a:t>Similarly, the separation from the negative ideal alternative is:</a:t>
            </a:r>
            <a:endParaRPr lang="en-US" altLang="en-US" sz="2400" dirty="0">
              <a:sym typeface="Symbol" panose="05050102010706020507" pitchFamily="18" charset="2"/>
            </a:endParaRPr>
          </a:p>
          <a:p>
            <a:pPr lvl="1">
              <a:lnSpc>
                <a:spcPct val="90000"/>
              </a:lnSpc>
              <a:buFont typeface="Monotype Sorts" pitchFamily="2" charset="2"/>
              <a:buNone/>
            </a:pPr>
            <a:r>
              <a:rPr lang="en-US" altLang="en-US" sz="2400" dirty="0">
                <a:sym typeface="Symbol" panose="05050102010706020507" pitchFamily="18" charset="2"/>
              </a:rPr>
              <a:t>     </a:t>
            </a:r>
            <a:r>
              <a:rPr lang="en-US" altLang="en-US" sz="2400" dirty="0" err="1"/>
              <a:t>S</a:t>
            </a:r>
            <a:r>
              <a:rPr lang="en-US" altLang="en-US" sz="2400" dirty="0" err="1">
                <a:cs typeface="Times New Roman" panose="02020603050405020304" pitchFamily="18" charset="0"/>
              </a:rPr>
              <a:t>'</a:t>
            </a:r>
            <a:r>
              <a:rPr lang="en-US" altLang="en-US" sz="2400" baseline="-25000" dirty="0" err="1"/>
              <a:t>i</a:t>
            </a:r>
            <a:r>
              <a:rPr lang="en-US" altLang="en-US" sz="2400" baseline="-25000" dirty="0"/>
              <a:t>  </a:t>
            </a:r>
            <a:r>
              <a:rPr lang="en-US" altLang="en-US" sz="2400" dirty="0"/>
              <a:t>=  [ </a:t>
            </a:r>
            <a:r>
              <a:rPr lang="en-US" altLang="en-US" sz="2400" dirty="0">
                <a:sym typeface="Symbol" panose="05050102010706020507" pitchFamily="18" charset="2"/>
              </a:rPr>
              <a:t> (</a:t>
            </a:r>
            <a:r>
              <a:rPr lang="en-US" altLang="en-US" sz="2400" dirty="0" err="1">
                <a:cs typeface="Times New Roman" panose="02020603050405020304" pitchFamily="18" charset="0"/>
                <a:sym typeface="Symbol" panose="05050102010706020507" pitchFamily="18" charset="2"/>
              </a:rPr>
              <a:t>v</a:t>
            </a:r>
            <a:r>
              <a:rPr lang="en-US" altLang="en-US" sz="2400" baseline="-25000" dirty="0" err="1">
                <a:cs typeface="Times New Roman" panose="02020603050405020304" pitchFamily="18" charset="0"/>
                <a:sym typeface="Symbol" panose="05050102010706020507" pitchFamily="18" charset="2"/>
              </a:rPr>
              <a:t>j</a:t>
            </a:r>
            <a:r>
              <a:rPr lang="en-US" altLang="en-US" sz="2400" dirty="0">
                <a:cs typeface="Times New Roman" panose="02020603050405020304" pitchFamily="18" charset="0"/>
                <a:sym typeface="Symbol" panose="05050102010706020507" pitchFamily="18" charset="2"/>
              </a:rPr>
              <a:t>'</a:t>
            </a:r>
            <a:r>
              <a:rPr lang="en-US" altLang="en-US" sz="2400" dirty="0">
                <a:sym typeface="Symbol" panose="05050102010706020507" pitchFamily="18" charset="2"/>
              </a:rPr>
              <a:t> – </a:t>
            </a:r>
            <a:r>
              <a:rPr lang="en-US" altLang="en-US" sz="2400" dirty="0" err="1">
                <a:sym typeface="Symbol" panose="05050102010706020507" pitchFamily="18" charset="2"/>
              </a:rPr>
              <a:t>v</a:t>
            </a:r>
            <a:r>
              <a:rPr lang="en-US" altLang="en-US" sz="2400" baseline="-25000" dirty="0" err="1">
                <a:sym typeface="Symbol" panose="05050102010706020507" pitchFamily="18" charset="2"/>
              </a:rPr>
              <a:t>ij</a:t>
            </a:r>
            <a:r>
              <a:rPr lang="en-US" altLang="en-US" sz="2400" dirty="0">
                <a:sym typeface="Symbol" panose="05050102010706020507" pitchFamily="18" charset="2"/>
              </a:rPr>
              <a:t>)</a:t>
            </a:r>
            <a:r>
              <a:rPr lang="en-US" altLang="en-US" sz="2400" baseline="30000" dirty="0">
                <a:sym typeface="Symbol" panose="05050102010706020507" pitchFamily="18" charset="2"/>
              </a:rPr>
              <a:t>2 </a:t>
            </a:r>
            <a:r>
              <a:rPr lang="en-US" altLang="en-US" sz="2400" dirty="0">
                <a:sym typeface="Symbol" panose="05050102010706020507" pitchFamily="18" charset="2"/>
              </a:rPr>
              <a:t>] </a:t>
            </a:r>
            <a:r>
              <a:rPr lang="en-US" altLang="en-US" sz="2400" baseline="30000" dirty="0">
                <a:sym typeface="Symbol" panose="05050102010706020507" pitchFamily="18" charset="2"/>
              </a:rPr>
              <a:t>½		 </a:t>
            </a:r>
            <a:r>
              <a:rPr lang="en-US" altLang="en-US" sz="2400" dirty="0" err="1">
                <a:sym typeface="Symbol" panose="05050102010706020507" pitchFamily="18" charset="2"/>
              </a:rPr>
              <a:t>i</a:t>
            </a:r>
            <a:r>
              <a:rPr lang="en-US" altLang="en-US" sz="2400" dirty="0">
                <a:sym typeface="Symbol" panose="05050102010706020507" pitchFamily="18" charset="2"/>
              </a:rPr>
              <a:t> = 1, …, m</a:t>
            </a:r>
            <a:endParaRPr lang="en-US" altLang="en-US" sz="2400" baseline="30000" dirty="0">
              <a:sym typeface="Symbol" panose="05050102010706020507" pitchFamily="18" charset="2"/>
            </a:endParaRPr>
          </a:p>
          <a:p>
            <a:pPr lvl="1">
              <a:lnSpc>
                <a:spcPct val="90000"/>
              </a:lnSpc>
              <a:buFont typeface="Monotype Sorts" pitchFamily="2" charset="2"/>
              <a:buNone/>
            </a:pPr>
            <a:r>
              <a:rPr lang="en-US" altLang="en-US" sz="2400" baseline="30000" dirty="0">
                <a:sym typeface="Symbol" panose="05050102010706020507" pitchFamily="18" charset="2"/>
              </a:rPr>
              <a:t>                         j</a:t>
            </a:r>
            <a:r>
              <a:rPr lang="en-US" altLang="en-US" sz="2400" dirty="0">
                <a:sym typeface="Symbol" panose="05050102010706020507" pitchFamily="18" charset="2"/>
              </a:rPr>
              <a:t> </a:t>
            </a:r>
            <a:endParaRPr lang="en-US" dirty="0"/>
          </a:p>
        </p:txBody>
      </p:sp>
    </p:spTree>
    <p:extLst>
      <p:ext uri="{BB962C8B-B14F-4D97-AF65-F5344CB8AC3E}">
        <p14:creationId xmlns:p14="http://schemas.microsoft.com/office/powerpoint/2010/main" val="13921507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TOPSIS Method</a:t>
            </a:r>
            <a:endParaRPr lang="en-US" dirty="0"/>
          </a:p>
        </p:txBody>
      </p:sp>
      <p:sp>
        <p:nvSpPr>
          <p:cNvPr id="3" name="Content Placeholder 2"/>
          <p:cNvSpPr>
            <a:spLocks noGrp="1"/>
          </p:cNvSpPr>
          <p:nvPr>
            <p:ph idx="1"/>
          </p:nvPr>
        </p:nvSpPr>
        <p:spPr/>
        <p:txBody>
          <a:bodyPr>
            <a:normAutofit/>
          </a:bodyPr>
          <a:lstStyle/>
          <a:p>
            <a:pPr>
              <a:lnSpc>
                <a:spcPct val="90000"/>
              </a:lnSpc>
            </a:pPr>
            <a:r>
              <a:rPr lang="en-US" altLang="en-US" dirty="0"/>
              <a:t>Step 5: Calculate the relative closeness to the ideal solution C</a:t>
            </a:r>
            <a:r>
              <a:rPr lang="en-US" altLang="en-US" baseline="-25000" dirty="0"/>
              <a:t>i</a:t>
            </a:r>
            <a:r>
              <a:rPr lang="en-US" altLang="en-US" baseline="30000" dirty="0"/>
              <a:t>*</a:t>
            </a:r>
          </a:p>
          <a:p>
            <a:pPr>
              <a:lnSpc>
                <a:spcPct val="90000"/>
              </a:lnSpc>
              <a:buFont typeface="Monotype Sorts" pitchFamily="2" charset="2"/>
              <a:buNone/>
            </a:pPr>
            <a:endParaRPr lang="en-US" altLang="en-US" baseline="30000" dirty="0"/>
          </a:p>
          <a:p>
            <a:pPr lvl="1">
              <a:lnSpc>
                <a:spcPct val="90000"/>
              </a:lnSpc>
              <a:buFont typeface="Monotype Sorts" pitchFamily="2" charset="2"/>
              <a:buNone/>
            </a:pPr>
            <a:r>
              <a:rPr lang="en-US" altLang="en-US" dirty="0"/>
              <a:t>     C</a:t>
            </a:r>
            <a:r>
              <a:rPr lang="en-US" altLang="en-US" baseline="-25000" dirty="0"/>
              <a:t>i</a:t>
            </a:r>
            <a:r>
              <a:rPr lang="en-US" altLang="en-US" baseline="30000" dirty="0"/>
              <a:t>*</a:t>
            </a:r>
            <a:r>
              <a:rPr lang="en-US" altLang="en-US" baseline="-25000" dirty="0"/>
              <a:t> </a:t>
            </a:r>
            <a:r>
              <a:rPr lang="en-US" altLang="en-US" dirty="0"/>
              <a:t>= </a:t>
            </a:r>
            <a:r>
              <a:rPr lang="en-US" altLang="en-US" dirty="0" err="1"/>
              <a:t>S</a:t>
            </a:r>
            <a:r>
              <a:rPr lang="en-US" altLang="en-US" dirty="0" err="1">
                <a:cs typeface="Times New Roman" panose="02020603050405020304" pitchFamily="18" charset="0"/>
              </a:rPr>
              <a:t>'</a:t>
            </a:r>
            <a:r>
              <a:rPr lang="en-US" altLang="en-US" baseline="-25000" dirty="0" err="1"/>
              <a:t>i</a:t>
            </a:r>
            <a:r>
              <a:rPr lang="en-US" altLang="en-US" dirty="0"/>
              <a:t> / (S</a:t>
            </a:r>
            <a:r>
              <a:rPr lang="en-US" altLang="en-US" baseline="-25000" dirty="0"/>
              <a:t>i</a:t>
            </a:r>
            <a:r>
              <a:rPr lang="en-US" altLang="en-US" baseline="30000" dirty="0"/>
              <a:t>*</a:t>
            </a:r>
            <a:r>
              <a:rPr lang="en-US" altLang="en-US" dirty="0"/>
              <a:t> +</a:t>
            </a:r>
            <a:r>
              <a:rPr lang="en-US" altLang="en-US" dirty="0" err="1"/>
              <a:t>S</a:t>
            </a:r>
            <a:r>
              <a:rPr lang="en-US" altLang="en-US" dirty="0" err="1">
                <a:cs typeface="Times New Roman" panose="02020603050405020304" pitchFamily="18" charset="0"/>
              </a:rPr>
              <a:t>'</a:t>
            </a:r>
            <a:r>
              <a:rPr lang="en-US" altLang="en-US" baseline="-25000" dirty="0" err="1"/>
              <a:t>i</a:t>
            </a:r>
            <a:r>
              <a:rPr lang="en-US" altLang="en-US" dirty="0"/>
              <a:t> )  ,           0 	</a:t>
            </a:r>
            <a:r>
              <a:rPr lang="en-US" altLang="en-US" dirty="0">
                <a:sym typeface="Symbol" panose="05050102010706020507" pitchFamily="18" charset="2"/>
              </a:rPr>
              <a:t>  </a:t>
            </a:r>
            <a:r>
              <a:rPr lang="en-US" altLang="en-US" dirty="0"/>
              <a:t>C</a:t>
            </a:r>
            <a:r>
              <a:rPr lang="en-US" altLang="en-US" baseline="-25000" dirty="0"/>
              <a:t>i</a:t>
            </a:r>
            <a:r>
              <a:rPr lang="en-US" altLang="en-US" baseline="30000" dirty="0"/>
              <a:t>*</a:t>
            </a:r>
            <a:r>
              <a:rPr lang="en-US" altLang="en-US" baseline="-25000" dirty="0"/>
              <a:t>  </a:t>
            </a:r>
            <a:r>
              <a:rPr lang="en-US" altLang="en-US" dirty="0">
                <a:sym typeface="Symbol" panose="05050102010706020507" pitchFamily="18" charset="2"/>
              </a:rPr>
              <a:t> 1</a:t>
            </a:r>
          </a:p>
          <a:p>
            <a:pPr>
              <a:lnSpc>
                <a:spcPct val="90000"/>
              </a:lnSpc>
              <a:buFont typeface="Monotype Sorts" pitchFamily="2" charset="2"/>
              <a:buNone/>
            </a:pPr>
            <a:endParaRPr lang="en-US" altLang="en-US" dirty="0">
              <a:sym typeface="Symbol" panose="05050102010706020507" pitchFamily="18" charset="2"/>
            </a:endParaRPr>
          </a:p>
          <a:p>
            <a:pPr>
              <a:lnSpc>
                <a:spcPct val="90000"/>
              </a:lnSpc>
            </a:pPr>
            <a:r>
              <a:rPr lang="en-US" altLang="en-US" dirty="0" smtClean="0"/>
              <a:t>Step 6:  Rank Order the Alternatives.</a:t>
            </a:r>
          </a:p>
          <a:p>
            <a:pPr lvl="1">
              <a:lnSpc>
                <a:spcPct val="90000"/>
              </a:lnSpc>
            </a:pPr>
            <a:r>
              <a:rPr lang="en-US" altLang="en-US" dirty="0" smtClean="0"/>
              <a:t>Select </a:t>
            </a:r>
            <a:r>
              <a:rPr lang="en-US" altLang="en-US" dirty="0"/>
              <a:t>the option with C</a:t>
            </a:r>
            <a:r>
              <a:rPr lang="en-US" altLang="en-US" baseline="-25000" dirty="0"/>
              <a:t>i</a:t>
            </a:r>
            <a:r>
              <a:rPr lang="en-US" altLang="en-US" baseline="30000" dirty="0"/>
              <a:t>*  </a:t>
            </a:r>
            <a:r>
              <a:rPr lang="en-US" altLang="en-US" dirty="0"/>
              <a:t>closest to 1.</a:t>
            </a:r>
          </a:p>
          <a:p>
            <a:endParaRPr lang="en-US" dirty="0"/>
          </a:p>
        </p:txBody>
      </p:sp>
    </p:spTree>
    <p:extLst>
      <p:ext uri="{BB962C8B-B14F-4D97-AF65-F5344CB8AC3E}">
        <p14:creationId xmlns:p14="http://schemas.microsoft.com/office/powerpoint/2010/main" val="24637770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TOPSIS Method</a:t>
            </a:r>
            <a:endParaRPr lang="en-US" dirty="0"/>
          </a:p>
        </p:txBody>
      </p:sp>
      <p:sp>
        <p:nvSpPr>
          <p:cNvPr id="5" name="TextBox 4"/>
          <p:cNvSpPr txBox="1"/>
          <p:nvPr/>
        </p:nvSpPr>
        <p:spPr>
          <a:xfrm>
            <a:off x="457200" y="1757363"/>
            <a:ext cx="6843713" cy="523220"/>
          </a:xfrm>
          <a:prstGeom prst="rect">
            <a:avLst/>
          </a:prstGeom>
          <a:noFill/>
        </p:spPr>
        <p:txBody>
          <a:bodyPr wrap="square" rtlCol="0">
            <a:spAutoFit/>
          </a:bodyPr>
          <a:lstStyle/>
          <a:p>
            <a:r>
              <a:rPr lang="en-US" sz="2800" b="1" dirty="0" smtClean="0"/>
              <a:t>Example – Automobile Selection</a:t>
            </a:r>
            <a:endParaRPr lang="en-US" sz="2800" b="1" dirty="0"/>
          </a:p>
        </p:txBody>
      </p:sp>
      <p:graphicFrame>
        <p:nvGraphicFramePr>
          <p:cNvPr id="8" name="Table 7"/>
          <p:cNvGraphicFramePr>
            <a:graphicFrameLocks noGrp="1"/>
          </p:cNvGraphicFramePr>
          <p:nvPr>
            <p:extLst>
              <p:ext uri="{D42A27DB-BD31-4B8C-83A1-F6EECF244321}">
                <p14:modId xmlns:p14="http://schemas.microsoft.com/office/powerpoint/2010/main" val="413633538"/>
              </p:ext>
            </p:extLst>
          </p:nvPr>
        </p:nvGraphicFramePr>
        <p:xfrm>
          <a:off x="1254123" y="2405201"/>
          <a:ext cx="6203952" cy="3409811"/>
        </p:xfrm>
        <a:graphic>
          <a:graphicData uri="http://schemas.openxmlformats.org/drawingml/2006/table">
            <a:tbl>
              <a:tblPr/>
              <a:tblGrid>
                <a:gridCol w="1986138">
                  <a:extLst>
                    <a:ext uri="{9D8B030D-6E8A-4147-A177-3AD203B41FA5}">
                      <a16:colId xmlns:a16="http://schemas.microsoft.com/office/drawing/2014/main" val="20000"/>
                    </a:ext>
                  </a:extLst>
                </a:gridCol>
                <a:gridCol w="938505">
                  <a:extLst>
                    <a:ext uri="{9D8B030D-6E8A-4147-A177-3AD203B41FA5}">
                      <a16:colId xmlns:a16="http://schemas.microsoft.com/office/drawing/2014/main" val="20001"/>
                    </a:ext>
                  </a:extLst>
                </a:gridCol>
                <a:gridCol w="1156761">
                  <a:extLst>
                    <a:ext uri="{9D8B030D-6E8A-4147-A177-3AD203B41FA5}">
                      <a16:colId xmlns:a16="http://schemas.microsoft.com/office/drawing/2014/main" val="20002"/>
                    </a:ext>
                  </a:extLst>
                </a:gridCol>
                <a:gridCol w="1358649">
                  <a:extLst>
                    <a:ext uri="{9D8B030D-6E8A-4147-A177-3AD203B41FA5}">
                      <a16:colId xmlns:a16="http://schemas.microsoft.com/office/drawing/2014/main" val="20003"/>
                    </a:ext>
                  </a:extLst>
                </a:gridCol>
                <a:gridCol w="763899">
                  <a:extLst>
                    <a:ext uri="{9D8B030D-6E8A-4147-A177-3AD203B41FA5}">
                      <a16:colId xmlns:a16="http://schemas.microsoft.com/office/drawing/2014/main" val="20004"/>
                    </a:ext>
                  </a:extLst>
                </a:gridCol>
              </a:tblGrid>
              <a:tr h="340981">
                <a:tc>
                  <a:txBody>
                    <a:bodyPr/>
                    <a:lstStyle/>
                    <a:p>
                      <a:pPr algn="l" fontAlgn="b"/>
                      <a:r>
                        <a:rPr lang="en-US" sz="1800" b="0" i="0" u="none" strike="noStrike">
                          <a:effectLst/>
                          <a:latin typeface="Calibri" panose="020F0502020204030204" pitchFamily="34" charset="0"/>
                        </a:rPr>
                        <a:t>Input Weights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effectLst/>
                          <a:latin typeface="Calibri" panose="020F0502020204030204" pitchFamily="34" charset="0"/>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effectLst/>
                          <a:latin typeface="Calibri" panose="020F0502020204030204" pitchFamily="34" charset="0"/>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40981">
                <a:tc>
                  <a:txBody>
                    <a:bodyPr/>
                    <a:lstStyle/>
                    <a:p>
                      <a:pPr algn="l" fontAlgn="b"/>
                      <a:r>
                        <a:rPr lang="en-US" sz="1800" b="0" i="0" u="none" strike="noStrike">
                          <a:effectLst/>
                          <a:latin typeface="Calibri" panose="020F0502020204030204" pitchFamily="34" charset="0"/>
                        </a:rPr>
                        <a:t>Attribute Weights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effectLst/>
                          <a:latin typeface="Calibri" panose="020F0502020204030204" pitchFamily="34" charset="0"/>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effectLst/>
                          <a:latin typeface="Calibri" panose="020F0502020204030204" pitchFamily="34" charset="0"/>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40981">
                <a:tc>
                  <a:txBody>
                    <a:bodyPr/>
                    <a:lstStyle/>
                    <a:p>
                      <a:pPr algn="l" fontAlgn="b"/>
                      <a:r>
                        <a:rPr lang="en-US" sz="1800" b="0" i="0" u="none" strike="noStrike">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effectLst/>
                          <a:latin typeface="Calibri" panose="020F0502020204030204" pitchFamily="34" charset="0"/>
                        </a:rPr>
                        <a:t>BENEFIT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effectLst/>
                          <a:latin typeface="Calibri" panose="020F0502020204030204" pitchFamily="34" charset="0"/>
                        </a:rPr>
                        <a:t>BENEFIT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effectLst/>
                          <a:latin typeface="Calibri" panose="020F0502020204030204" pitchFamily="34" charset="0"/>
                        </a:rPr>
                        <a:t>BENEFIT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effectLst/>
                          <a:latin typeface="Calibri" panose="020F0502020204030204" pitchFamily="34" charset="0"/>
                        </a:rPr>
                        <a:t>COST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22944">
                <a:tc>
                  <a:txBody>
                    <a:bodyPr/>
                    <a:lstStyle/>
                    <a:p>
                      <a:pPr algn="l" fontAlgn="b"/>
                      <a:r>
                        <a:rPr lang="en-US" sz="1800" b="1" i="0" u="none" strike="noStrike">
                          <a:solidFill>
                            <a:srgbClr val="000000"/>
                          </a:solidFill>
                          <a:effectLst/>
                          <a:latin typeface="Calibri" panose="020F0502020204030204" pitchFamily="34" charset="0"/>
                        </a:rPr>
                        <a:t>Altermantives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a:solidFill>
                            <a:srgbClr val="000000"/>
                          </a:solidFill>
                          <a:effectLst/>
                          <a:latin typeface="Calibri" panose="020F0502020204030204" pitchFamily="34" charset="0"/>
                        </a:rPr>
                        <a:t>Style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a:solidFill>
                            <a:srgbClr val="000000"/>
                          </a:solidFill>
                          <a:effectLst/>
                          <a:latin typeface="Calibri" panose="020F0502020204030204" pitchFamily="34" charset="0"/>
                        </a:rPr>
                        <a:t>Reliability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a:solidFill>
                            <a:srgbClr val="000000"/>
                          </a:solidFill>
                          <a:effectLst/>
                          <a:latin typeface="Calibri" panose="020F0502020204030204" pitchFamily="34" charset="0"/>
                        </a:rPr>
                        <a:t>Fuel Economy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a:solidFill>
                            <a:srgbClr val="000000"/>
                          </a:solidFill>
                          <a:effectLst/>
                          <a:latin typeface="Calibri" panose="020F0502020204030204" pitchFamily="34" charset="0"/>
                        </a:rPr>
                        <a:t>Cost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40981">
                <a:tc>
                  <a:txBody>
                    <a:bodyPr/>
                    <a:lstStyle/>
                    <a:p>
                      <a:pPr algn="l" fontAlgn="b"/>
                      <a:r>
                        <a:rPr lang="en-US" sz="1800" b="0" i="0" u="none" strike="noStrike">
                          <a:solidFill>
                            <a:srgbClr val="000000"/>
                          </a:solidFill>
                          <a:effectLst/>
                          <a:latin typeface="Calibri" panose="020F0502020204030204" pitchFamily="34" charset="0"/>
                        </a:rPr>
                        <a:t>Civic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              7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                  9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26000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40981">
                <a:tc>
                  <a:txBody>
                    <a:bodyPr/>
                    <a:lstStyle/>
                    <a:p>
                      <a:pPr algn="l" fontAlgn="b"/>
                      <a:r>
                        <a:rPr lang="en-US" sz="1800" b="0" i="0" u="none" strike="noStrike">
                          <a:solidFill>
                            <a:srgbClr val="000000"/>
                          </a:solidFill>
                          <a:effectLst/>
                          <a:latin typeface="Calibri" panose="020F0502020204030204" pitchFamily="34" charset="0"/>
                        </a:rPr>
                        <a:t>Saturn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              8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                  7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30000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40981">
                <a:tc>
                  <a:txBody>
                    <a:bodyPr/>
                    <a:lstStyle/>
                    <a:p>
                      <a:pPr algn="l" fontAlgn="b"/>
                      <a:r>
                        <a:rPr lang="en-US" sz="1800" b="0" i="0" u="none" strike="noStrike">
                          <a:solidFill>
                            <a:srgbClr val="000000"/>
                          </a:solidFill>
                          <a:effectLst/>
                          <a:latin typeface="Calibri" panose="020F0502020204030204" pitchFamily="34" charset="0"/>
                        </a:rPr>
                        <a:t>Ford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              9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                  6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22000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40981">
                <a:tc>
                  <a:txBody>
                    <a:bodyPr/>
                    <a:lstStyle/>
                    <a:p>
                      <a:pPr algn="l" fontAlgn="b"/>
                      <a:r>
                        <a:rPr lang="en-US" sz="1800" b="0" i="0" u="none" strike="noStrike">
                          <a:solidFill>
                            <a:srgbClr val="000000"/>
                          </a:solidFill>
                          <a:effectLst/>
                          <a:latin typeface="Calibri" panose="020F0502020204030204" pitchFamily="34" charset="0"/>
                        </a:rPr>
                        <a:t>Mazda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              6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                  6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24000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0398521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TOPSIS Method</a:t>
            </a:r>
            <a:endParaRPr lang="en-US" dirty="0"/>
          </a:p>
        </p:txBody>
      </p:sp>
      <p:sp>
        <p:nvSpPr>
          <p:cNvPr id="3" name="Content Placeholder 2"/>
          <p:cNvSpPr>
            <a:spLocks noGrp="1"/>
          </p:cNvSpPr>
          <p:nvPr>
            <p:ph idx="1"/>
          </p:nvPr>
        </p:nvSpPr>
        <p:spPr/>
        <p:txBody>
          <a:bodyPr/>
          <a:lstStyle/>
          <a:p>
            <a:r>
              <a:rPr lang="en-US" altLang="en-US" sz="2800" dirty="0"/>
              <a:t>m = 4 alternatives (car models) </a:t>
            </a:r>
          </a:p>
          <a:p>
            <a:r>
              <a:rPr lang="en-US" altLang="en-US" sz="2800" dirty="0"/>
              <a:t>n = 4  attributes/criteria</a:t>
            </a:r>
          </a:p>
          <a:p>
            <a:r>
              <a:rPr lang="en-US" altLang="en-US" sz="2800" dirty="0" err="1" smtClean="0"/>
              <a:t>x</a:t>
            </a:r>
            <a:r>
              <a:rPr lang="en-US" altLang="en-US" sz="2800" baseline="-25000" dirty="0" err="1" smtClean="0"/>
              <a:t>ij</a:t>
            </a:r>
            <a:r>
              <a:rPr lang="en-US" altLang="en-US" sz="2800" dirty="0" smtClean="0"/>
              <a:t> </a:t>
            </a:r>
            <a:r>
              <a:rPr lang="en-US" altLang="en-US" sz="2800" dirty="0"/>
              <a:t>= score of option </a:t>
            </a:r>
            <a:r>
              <a:rPr lang="en-US" altLang="en-US" sz="2800" dirty="0" err="1"/>
              <a:t>i</a:t>
            </a:r>
            <a:r>
              <a:rPr lang="en-US" altLang="en-US" sz="2800" dirty="0"/>
              <a:t> with respect to criterion j</a:t>
            </a:r>
          </a:p>
          <a:p>
            <a:pPr>
              <a:buFont typeface="Monotype Sorts" pitchFamily="2" charset="2"/>
              <a:buNone/>
            </a:pPr>
            <a:r>
              <a:rPr lang="en-US" altLang="en-US" sz="2800" dirty="0"/>
              <a:t>	X = {</a:t>
            </a:r>
            <a:r>
              <a:rPr lang="en-US" altLang="en-US" sz="2800" dirty="0" err="1"/>
              <a:t>x</a:t>
            </a:r>
            <a:r>
              <a:rPr lang="en-US" altLang="en-US" sz="2800" baseline="-25000" dirty="0" err="1"/>
              <a:t>ij</a:t>
            </a:r>
            <a:r>
              <a:rPr lang="en-US" altLang="en-US" sz="2800" dirty="0"/>
              <a:t>}   4</a:t>
            </a:r>
            <a:r>
              <a:rPr lang="en-US" altLang="en-US" sz="2800" dirty="0">
                <a:sym typeface="Symbol" panose="05050102010706020507" pitchFamily="18" charset="2"/>
              </a:rPr>
              <a:t></a:t>
            </a:r>
            <a:r>
              <a:rPr lang="en-US" altLang="en-US" sz="2800" dirty="0"/>
              <a:t>4 score matrix.</a:t>
            </a:r>
          </a:p>
          <a:p>
            <a:r>
              <a:rPr lang="en-US" altLang="en-US" sz="2800" dirty="0"/>
              <a:t>J = set of benefit attributes:  style, reliability, fuel economy </a:t>
            </a:r>
            <a:r>
              <a:rPr lang="en-US" altLang="en-US" sz="2800" dirty="0" smtClean="0"/>
              <a:t>(bigger </a:t>
            </a:r>
            <a:r>
              <a:rPr lang="en-US" altLang="en-US" sz="2800" dirty="0"/>
              <a:t>is better)</a:t>
            </a:r>
          </a:p>
          <a:p>
            <a:r>
              <a:rPr lang="en-US" altLang="en-US" sz="2800" dirty="0"/>
              <a:t>J</a:t>
            </a:r>
            <a:r>
              <a:rPr lang="en-US" altLang="en-US" sz="2800" dirty="0">
                <a:cs typeface="Times New Roman" panose="02020603050405020304" pitchFamily="18" charset="0"/>
              </a:rPr>
              <a:t>' = set of negative attributes: cost </a:t>
            </a:r>
            <a:r>
              <a:rPr lang="en-US" altLang="en-US" sz="2800" dirty="0"/>
              <a:t>(less is better)</a:t>
            </a:r>
          </a:p>
          <a:p>
            <a:endParaRPr lang="en-US" dirty="0"/>
          </a:p>
        </p:txBody>
      </p:sp>
    </p:spTree>
    <p:extLst>
      <p:ext uri="{BB962C8B-B14F-4D97-AF65-F5344CB8AC3E}">
        <p14:creationId xmlns:p14="http://schemas.microsoft.com/office/powerpoint/2010/main" val="7914475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TOPSIS Method</a:t>
            </a:r>
            <a:endParaRPr lang="en-US" dirty="0"/>
          </a:p>
        </p:txBody>
      </p:sp>
      <p:sp>
        <p:nvSpPr>
          <p:cNvPr id="3" name="Content Placeholder 2"/>
          <p:cNvSpPr>
            <a:spLocks noGrp="1"/>
          </p:cNvSpPr>
          <p:nvPr>
            <p:ph idx="1"/>
          </p:nvPr>
        </p:nvSpPr>
        <p:spPr/>
        <p:txBody>
          <a:bodyPr/>
          <a:lstStyle/>
          <a:p>
            <a:r>
              <a:rPr lang="en-US" altLang="en-US" dirty="0"/>
              <a:t>Step </a:t>
            </a:r>
            <a:r>
              <a:rPr lang="en-US" altLang="en-US" dirty="0" smtClean="0"/>
              <a:t>1: </a:t>
            </a:r>
          </a:p>
          <a:p>
            <a:pPr lvl="1"/>
            <a:r>
              <a:rPr lang="en-US" altLang="en-US" dirty="0" smtClean="0"/>
              <a:t>calculate </a:t>
            </a:r>
            <a:r>
              <a:rPr lang="en-US" altLang="en-US" dirty="0"/>
              <a:t>(</a:t>
            </a:r>
            <a:r>
              <a:rPr lang="en-US" altLang="en-US" dirty="0">
                <a:sym typeface="Symbol" panose="05050102010706020507" pitchFamily="18" charset="2"/>
              </a:rPr>
              <a:t>x</a:t>
            </a:r>
            <a:r>
              <a:rPr lang="en-US" altLang="en-US" baseline="30000" dirty="0">
                <a:sym typeface="Symbol" panose="05050102010706020507" pitchFamily="18" charset="2"/>
              </a:rPr>
              <a:t>2</a:t>
            </a:r>
            <a:r>
              <a:rPr lang="en-US" altLang="en-US" baseline="-25000" dirty="0">
                <a:sym typeface="Symbol" panose="05050102010706020507" pitchFamily="18" charset="2"/>
              </a:rPr>
              <a:t>ij </a:t>
            </a:r>
            <a:r>
              <a:rPr lang="en-US" altLang="en-US" dirty="0">
                <a:sym typeface="Symbol" panose="05050102010706020507" pitchFamily="18" charset="2"/>
              </a:rPr>
              <a:t>)</a:t>
            </a:r>
            <a:r>
              <a:rPr lang="en-US" altLang="en-US" baseline="30000" dirty="0">
                <a:sym typeface="Symbol" panose="05050102010706020507" pitchFamily="18" charset="2"/>
              </a:rPr>
              <a:t>1/2</a:t>
            </a:r>
            <a:r>
              <a:rPr lang="en-US" altLang="en-US" dirty="0"/>
              <a:t> for each </a:t>
            </a:r>
            <a:r>
              <a:rPr lang="en-US" altLang="en-US" dirty="0" smtClean="0"/>
              <a:t>column</a:t>
            </a:r>
          </a:p>
          <a:p>
            <a:pPr lvl="1"/>
            <a:r>
              <a:rPr lang="en-US" altLang="en-US" dirty="0" smtClean="0"/>
              <a:t> </a:t>
            </a:r>
            <a:r>
              <a:rPr lang="en-US" altLang="en-US" dirty="0"/>
              <a:t>divide each column by (</a:t>
            </a:r>
            <a:r>
              <a:rPr lang="en-US" altLang="en-US" dirty="0">
                <a:sym typeface="Symbol" panose="05050102010706020507" pitchFamily="18" charset="2"/>
              </a:rPr>
              <a:t>x</a:t>
            </a:r>
            <a:r>
              <a:rPr lang="en-US" altLang="en-US" baseline="30000" dirty="0">
                <a:sym typeface="Symbol" panose="05050102010706020507" pitchFamily="18" charset="2"/>
              </a:rPr>
              <a:t>2</a:t>
            </a:r>
            <a:r>
              <a:rPr lang="en-US" altLang="en-US" baseline="-25000" dirty="0">
                <a:sym typeface="Symbol" panose="05050102010706020507" pitchFamily="18" charset="2"/>
              </a:rPr>
              <a:t>ij </a:t>
            </a:r>
            <a:r>
              <a:rPr lang="en-US" altLang="en-US" dirty="0">
                <a:sym typeface="Symbol" panose="05050102010706020507" pitchFamily="18" charset="2"/>
              </a:rPr>
              <a:t>)</a:t>
            </a:r>
            <a:r>
              <a:rPr lang="en-US" altLang="en-US" baseline="30000" dirty="0">
                <a:sym typeface="Symbol" panose="05050102010706020507" pitchFamily="18" charset="2"/>
              </a:rPr>
              <a:t>1/2</a:t>
            </a:r>
            <a:r>
              <a:rPr lang="en-US" altLang="en-US" dirty="0">
                <a:sym typeface="Symbol" panose="05050102010706020507" pitchFamily="18" charset="2"/>
              </a:rPr>
              <a:t> to get </a:t>
            </a:r>
            <a:r>
              <a:rPr lang="en-US" altLang="en-US" b="1" dirty="0" err="1">
                <a:sym typeface="Symbol" panose="05050102010706020507" pitchFamily="18" charset="2"/>
              </a:rPr>
              <a:t>r</a:t>
            </a:r>
            <a:r>
              <a:rPr lang="en-US" altLang="en-US" b="1" baseline="-25000" dirty="0" err="1">
                <a:sym typeface="Symbol" panose="05050102010706020507" pitchFamily="18" charset="2"/>
              </a:rPr>
              <a:t>ij</a:t>
            </a:r>
            <a:endParaRPr lang="en-US" altLang="en-US" dirty="0"/>
          </a:p>
          <a:p>
            <a:pPr lvl="1"/>
            <a:endParaRPr lang="en-US" alt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02602436"/>
              </p:ext>
            </p:extLst>
          </p:nvPr>
        </p:nvGraphicFramePr>
        <p:xfrm>
          <a:off x="1597024" y="3531770"/>
          <a:ext cx="5646739" cy="2225140"/>
        </p:xfrm>
        <a:graphic>
          <a:graphicData uri="http://schemas.openxmlformats.org/drawingml/2006/table">
            <a:tbl>
              <a:tblPr firstRow="1" bandRow="1"/>
              <a:tblGrid>
                <a:gridCol w="1807751">
                  <a:extLst>
                    <a:ext uri="{9D8B030D-6E8A-4147-A177-3AD203B41FA5}">
                      <a16:colId xmlns:a16="http://schemas.microsoft.com/office/drawing/2014/main" val="20000"/>
                    </a:ext>
                  </a:extLst>
                </a:gridCol>
                <a:gridCol w="854212">
                  <a:extLst>
                    <a:ext uri="{9D8B030D-6E8A-4147-A177-3AD203B41FA5}">
                      <a16:colId xmlns:a16="http://schemas.microsoft.com/office/drawing/2014/main" val="20001"/>
                    </a:ext>
                  </a:extLst>
                </a:gridCol>
                <a:gridCol w="1052866">
                  <a:extLst>
                    <a:ext uri="{9D8B030D-6E8A-4147-A177-3AD203B41FA5}">
                      <a16:colId xmlns:a16="http://schemas.microsoft.com/office/drawing/2014/main" val="20002"/>
                    </a:ext>
                  </a:extLst>
                </a:gridCol>
                <a:gridCol w="1236621">
                  <a:extLst>
                    <a:ext uri="{9D8B030D-6E8A-4147-A177-3AD203B41FA5}">
                      <a16:colId xmlns:a16="http://schemas.microsoft.com/office/drawing/2014/main" val="20003"/>
                    </a:ext>
                  </a:extLst>
                </a:gridCol>
                <a:gridCol w="695289">
                  <a:extLst>
                    <a:ext uri="{9D8B030D-6E8A-4147-A177-3AD203B41FA5}">
                      <a16:colId xmlns:a16="http://schemas.microsoft.com/office/drawing/2014/main" val="20004"/>
                    </a:ext>
                  </a:extLst>
                </a:gridCol>
              </a:tblGrid>
              <a:tr h="550588">
                <a:tc>
                  <a:txBody>
                    <a:bodyPr/>
                    <a:lstStyle/>
                    <a:p>
                      <a:pPr algn="l" fontAlgn="b"/>
                      <a:r>
                        <a:rPr lang="en-US" sz="1600" b="1" i="0" u="none" strike="noStrike">
                          <a:effectLst/>
                          <a:latin typeface="Calibri" panose="020F0502020204030204" pitchFamily="34" charset="0"/>
                        </a:rPr>
                        <a:t>Attribute 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effectLst/>
                          <a:latin typeface="Calibri" panose="020F0502020204030204" pitchFamily="34" charset="0"/>
                        </a:rPr>
                        <a:t>Style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effectLst/>
                          <a:latin typeface="Calibri" panose="020F0502020204030204" pitchFamily="34" charset="0"/>
                        </a:rPr>
                        <a:t>Reliability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effectLst/>
                          <a:latin typeface="Calibri" panose="020F0502020204030204" pitchFamily="34" charset="0"/>
                        </a:rPr>
                        <a:t>Fuel Economy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effectLst/>
                          <a:latin typeface="Calibri" panose="020F0502020204030204" pitchFamily="34" charset="0"/>
                        </a:rPr>
                        <a:t>Cost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08197">
                <a:tc>
                  <a:txBody>
                    <a:bodyPr/>
                    <a:lstStyle/>
                    <a:p>
                      <a:pPr algn="l" fontAlgn="b"/>
                      <a:r>
                        <a:rPr lang="en-US" sz="1600" b="1" i="0" u="none" strike="noStrike">
                          <a:effectLst/>
                          <a:latin typeface="Calibri" panose="020F0502020204030204" pitchFamily="34" charset="0"/>
                        </a:rPr>
                        <a:t>Attribute Weights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Calibri" panose="020F0502020204030204" pitchFamily="34" charset="0"/>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Calibri" panose="020F0502020204030204" pitchFamily="34" charset="0"/>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07727">
                <a:tc>
                  <a:txBody>
                    <a:bodyPr/>
                    <a:lstStyle/>
                    <a:p>
                      <a:pPr algn="l" fontAlgn="b"/>
                      <a:r>
                        <a:rPr lang="en-US" sz="1600" b="0" i="0" u="none" strike="noStrike">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effectLst/>
                          <a:latin typeface="Calibri" panose="020F0502020204030204" pitchFamily="34" charset="0"/>
                        </a:rPr>
                        <a:t>BENEFIT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effectLst/>
                          <a:latin typeface="Calibri" panose="020F0502020204030204" pitchFamily="34" charset="0"/>
                        </a:rPr>
                        <a:t>BENEFIT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effectLst/>
                          <a:latin typeface="Calibri" panose="020F0502020204030204" pitchFamily="34" charset="0"/>
                        </a:rPr>
                        <a:t>BENEFIT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effectLst/>
                          <a:latin typeface="Calibri" panose="020F0502020204030204" pitchFamily="34" charset="0"/>
                        </a:rPr>
                        <a:t>COST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8197">
                <a:tc>
                  <a:txBody>
                    <a:bodyPr/>
                    <a:lstStyle/>
                    <a:p>
                      <a:pPr algn="l" fontAlgn="b"/>
                      <a:r>
                        <a:rPr lang="en-US" sz="1600" b="0" i="0" u="none" strike="noStrike">
                          <a:effectLst/>
                          <a:latin typeface="Calibri" panose="020F0502020204030204" pitchFamily="34" charset="0"/>
                        </a:rPr>
                        <a:t>Civic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Calibri" panose="020F0502020204030204" pitchFamily="34" charset="0"/>
                        </a:rPr>
                        <a:t>0.0462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Calibri" panose="020F0502020204030204" pitchFamily="34" charset="0"/>
                        </a:rPr>
                        <a:t>0.2533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Calibri" panose="020F0502020204030204" pitchFamily="34" charset="0"/>
                        </a:rPr>
                        <a:t>0.1690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Calibri" panose="020F0502020204030204" pitchFamily="34" charset="0"/>
                        </a:rPr>
                        <a:t>0.1013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08197">
                <a:tc>
                  <a:txBody>
                    <a:bodyPr/>
                    <a:lstStyle/>
                    <a:p>
                      <a:pPr algn="l" fontAlgn="b"/>
                      <a:r>
                        <a:rPr lang="en-US" sz="1600" b="0" i="0" u="none" strike="noStrike">
                          <a:effectLst/>
                          <a:latin typeface="Calibri" panose="020F0502020204030204" pitchFamily="34" charset="0"/>
                        </a:rPr>
                        <a:t>Saturn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Calibri" panose="020F0502020204030204" pitchFamily="34" charset="0"/>
                        </a:rPr>
                        <a:t>0.0528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Calibri" panose="020F0502020204030204" pitchFamily="34" charset="0"/>
                        </a:rPr>
                        <a:t>0.1970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Calibri" panose="020F0502020204030204" pitchFamily="34" charset="0"/>
                        </a:rPr>
                        <a:t>0.1352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Calibri" panose="020F0502020204030204" pitchFamily="34" charset="0"/>
                        </a:rPr>
                        <a:t>0.1169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08197">
                <a:tc>
                  <a:txBody>
                    <a:bodyPr/>
                    <a:lstStyle/>
                    <a:p>
                      <a:pPr algn="l" fontAlgn="b"/>
                      <a:r>
                        <a:rPr lang="en-US" sz="1600" b="0" i="0" u="none" strike="noStrike">
                          <a:effectLst/>
                          <a:latin typeface="Calibri" panose="020F0502020204030204" pitchFamily="34" charset="0"/>
                        </a:rPr>
                        <a:t>Ford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Calibri" panose="020F0502020204030204" pitchFamily="34" charset="0"/>
                        </a:rPr>
                        <a:t>0.0593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Calibri" panose="020F0502020204030204" pitchFamily="34" charset="0"/>
                        </a:rPr>
                        <a:t>0.1689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Calibri" panose="020F0502020204030204" pitchFamily="34" charset="0"/>
                        </a:rPr>
                        <a:t>0.1207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Calibri" panose="020F0502020204030204" pitchFamily="34" charset="0"/>
                        </a:rPr>
                        <a:t>0.0857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08197">
                <a:tc>
                  <a:txBody>
                    <a:bodyPr/>
                    <a:lstStyle/>
                    <a:p>
                      <a:pPr algn="l" fontAlgn="b"/>
                      <a:r>
                        <a:rPr lang="en-US" sz="1600" b="0" i="0" u="none" strike="noStrike">
                          <a:effectLst/>
                          <a:latin typeface="Calibri" panose="020F0502020204030204" pitchFamily="34" charset="0"/>
                        </a:rPr>
                        <a:t>Mazda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Calibri" panose="020F0502020204030204" pitchFamily="34" charset="0"/>
                        </a:rPr>
                        <a:t>0.0396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Calibri" panose="020F0502020204030204" pitchFamily="34" charset="0"/>
                        </a:rPr>
                        <a:t>0.1689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Calibri" panose="020F0502020204030204" pitchFamily="34" charset="0"/>
                        </a:rPr>
                        <a:t>0.1690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effectLst/>
                          <a:latin typeface="Calibri" panose="020F0502020204030204" pitchFamily="34" charset="0"/>
                        </a:rPr>
                        <a:t>0.0935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043632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TOPSIS and SAW</a:t>
            </a:r>
            <a:endParaRPr lang="en-US" dirty="0"/>
          </a:p>
        </p:txBody>
      </p:sp>
      <p:sp>
        <p:nvSpPr>
          <p:cNvPr id="3" name="Content Placeholder 2"/>
          <p:cNvSpPr>
            <a:spLocks noGrp="1"/>
          </p:cNvSpPr>
          <p:nvPr>
            <p:ph idx="1"/>
          </p:nvPr>
        </p:nvSpPr>
        <p:spPr/>
        <p:txBody>
          <a:bodyPr/>
          <a:lstStyle/>
          <a:p>
            <a:r>
              <a:rPr lang="en-US" dirty="0" smtClean="0"/>
              <a:t>Useful methods in that they are easy to use and easy to understand</a:t>
            </a:r>
          </a:p>
          <a:p>
            <a:r>
              <a:rPr lang="en-US" dirty="0" smtClean="0"/>
              <a:t>Relatively well know</a:t>
            </a:r>
          </a:p>
          <a:p>
            <a:r>
              <a:rPr lang="en-US" dirty="0" smtClean="0"/>
              <a:t>Very well accepted by the “lay” person making decisions</a:t>
            </a:r>
            <a:endParaRPr lang="en-US" dirty="0"/>
          </a:p>
        </p:txBody>
      </p:sp>
    </p:spTree>
    <p:extLst>
      <p:ext uri="{BB962C8B-B14F-4D97-AF65-F5344CB8AC3E}">
        <p14:creationId xmlns:p14="http://schemas.microsoft.com/office/powerpoint/2010/main" val="11290852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TOPSIS Method</a:t>
            </a:r>
            <a:endParaRPr lang="en-US" dirty="0"/>
          </a:p>
        </p:txBody>
      </p:sp>
      <p:sp>
        <p:nvSpPr>
          <p:cNvPr id="3" name="Content Placeholder 2"/>
          <p:cNvSpPr>
            <a:spLocks noGrp="1"/>
          </p:cNvSpPr>
          <p:nvPr>
            <p:ph idx="1"/>
          </p:nvPr>
        </p:nvSpPr>
        <p:spPr/>
        <p:txBody>
          <a:bodyPr/>
          <a:lstStyle/>
          <a:p>
            <a:r>
              <a:rPr lang="en-US" dirty="0" smtClean="0"/>
              <a:t>Step 2:</a:t>
            </a:r>
          </a:p>
          <a:p>
            <a:pPr lvl="1"/>
            <a:r>
              <a:rPr lang="en-US" altLang="en-US" dirty="0"/>
              <a:t>multiply each column by </a:t>
            </a:r>
            <a:r>
              <a:rPr lang="en-US" altLang="en-US" dirty="0" err="1">
                <a:sym typeface="Symbol" panose="05050102010706020507" pitchFamily="18" charset="2"/>
              </a:rPr>
              <a:t>w</a:t>
            </a:r>
            <a:r>
              <a:rPr lang="en-US" altLang="en-US" baseline="-25000" dirty="0" err="1">
                <a:sym typeface="Symbol" panose="05050102010706020507" pitchFamily="18" charset="2"/>
              </a:rPr>
              <a:t>j</a:t>
            </a:r>
            <a:r>
              <a:rPr lang="en-US" altLang="en-US" dirty="0">
                <a:sym typeface="Symbol" panose="05050102010706020507" pitchFamily="18" charset="2"/>
              </a:rPr>
              <a:t> to get </a:t>
            </a:r>
            <a:r>
              <a:rPr lang="en-US" altLang="en-US" dirty="0" err="1">
                <a:sym typeface="Symbol" panose="05050102010706020507" pitchFamily="18" charset="2"/>
              </a:rPr>
              <a:t>v</a:t>
            </a:r>
            <a:r>
              <a:rPr lang="en-US" altLang="en-US" baseline="-25000" dirty="0" err="1">
                <a:sym typeface="Symbol" panose="05050102010706020507" pitchFamily="18" charset="2"/>
              </a:rPr>
              <a:t>ij</a:t>
            </a:r>
            <a:r>
              <a:rPr lang="en-US" altLang="en-US" dirty="0" smtClean="0"/>
              <a:t>.</a:t>
            </a:r>
          </a:p>
          <a:p>
            <a:pPr lvl="1"/>
            <a:r>
              <a:rPr lang="en-US" altLang="en-US" dirty="0" smtClean="0"/>
              <a:t>determine </a:t>
            </a:r>
            <a:r>
              <a:rPr lang="en-US" altLang="en-US" dirty="0"/>
              <a:t>ideal solution </a:t>
            </a:r>
            <a:r>
              <a:rPr lang="en-US" altLang="en-US" dirty="0">
                <a:sym typeface="Symbol" panose="05050102010706020507" pitchFamily="18" charset="2"/>
              </a:rPr>
              <a:t>A*</a:t>
            </a:r>
            <a:r>
              <a:rPr lang="en-US" altLang="en-US" dirty="0"/>
              <a:t>. </a:t>
            </a:r>
            <a:endParaRPr lang="en-US" altLang="en-US" dirty="0" smtClean="0"/>
          </a:p>
          <a:p>
            <a:pPr lvl="1"/>
            <a:r>
              <a:rPr lang="en-US" altLang="en-US" dirty="0"/>
              <a:t>find negative ideal solution </a:t>
            </a:r>
            <a:r>
              <a:rPr lang="en-US" altLang="en-US" dirty="0">
                <a:sym typeface="Symbol" panose="05050102010706020507" pitchFamily="18" charset="2"/>
              </a:rPr>
              <a:t>A</a:t>
            </a:r>
            <a:r>
              <a:rPr lang="en-US" altLang="en-US" dirty="0">
                <a:cs typeface="Times New Roman" panose="02020603050405020304" pitchFamily="18" charset="0"/>
              </a:rPr>
              <a:t>'</a:t>
            </a:r>
            <a:r>
              <a:rPr lang="en-US" altLang="en-US" dirty="0"/>
              <a:t>. </a:t>
            </a:r>
          </a:p>
          <a:p>
            <a:pPr lvl="1"/>
            <a:endParaRPr lang="en-US" altLang="en-US" dirty="0"/>
          </a:p>
          <a:p>
            <a:pPr lvl="1"/>
            <a:endParaRPr lang="en-US" altLang="en-US" dirty="0"/>
          </a:p>
          <a:p>
            <a:pPr lvl="1"/>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09229450"/>
              </p:ext>
            </p:extLst>
          </p:nvPr>
        </p:nvGraphicFramePr>
        <p:xfrm>
          <a:off x="1654173" y="3972717"/>
          <a:ext cx="5561014" cy="1756569"/>
        </p:xfrm>
        <a:graphic>
          <a:graphicData uri="http://schemas.openxmlformats.org/drawingml/2006/table">
            <a:tbl>
              <a:tblPr firstRow="1" bandRow="1"/>
              <a:tblGrid>
                <a:gridCol w="1780307">
                  <a:extLst>
                    <a:ext uri="{9D8B030D-6E8A-4147-A177-3AD203B41FA5}">
                      <a16:colId xmlns:a16="http://schemas.microsoft.com/office/drawing/2014/main" val="20000"/>
                    </a:ext>
                  </a:extLst>
                </a:gridCol>
                <a:gridCol w="841244">
                  <a:extLst>
                    <a:ext uri="{9D8B030D-6E8A-4147-A177-3AD203B41FA5}">
                      <a16:colId xmlns:a16="http://schemas.microsoft.com/office/drawing/2014/main" val="20001"/>
                    </a:ext>
                  </a:extLst>
                </a:gridCol>
                <a:gridCol w="1036882">
                  <a:extLst>
                    <a:ext uri="{9D8B030D-6E8A-4147-A177-3AD203B41FA5}">
                      <a16:colId xmlns:a16="http://schemas.microsoft.com/office/drawing/2014/main" val="20002"/>
                    </a:ext>
                  </a:extLst>
                </a:gridCol>
                <a:gridCol w="1217848">
                  <a:extLst>
                    <a:ext uri="{9D8B030D-6E8A-4147-A177-3AD203B41FA5}">
                      <a16:colId xmlns:a16="http://schemas.microsoft.com/office/drawing/2014/main" val="20003"/>
                    </a:ext>
                  </a:extLst>
                </a:gridCol>
                <a:gridCol w="684733">
                  <a:extLst>
                    <a:ext uri="{9D8B030D-6E8A-4147-A177-3AD203B41FA5}">
                      <a16:colId xmlns:a16="http://schemas.microsoft.com/office/drawing/2014/main" val="20004"/>
                    </a:ext>
                  </a:extLst>
                </a:gridCol>
              </a:tblGrid>
              <a:tr h="1053941">
                <a:tc>
                  <a:txBody>
                    <a:bodyPr/>
                    <a:lstStyle/>
                    <a:p>
                      <a:pPr algn="l" fontAlgn="b"/>
                      <a:r>
                        <a:rPr lang="en-US" sz="1800" b="0" i="0" u="none" strike="noStrike">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a:solidFill>
                            <a:srgbClr val="000000"/>
                          </a:solidFill>
                          <a:effectLst/>
                          <a:latin typeface="Calibri" panose="020F0502020204030204" pitchFamily="34" charset="0"/>
                        </a:rPr>
                        <a:t>Style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a:solidFill>
                            <a:srgbClr val="000000"/>
                          </a:solidFill>
                          <a:effectLst/>
                          <a:latin typeface="Calibri" panose="020F0502020204030204" pitchFamily="34" charset="0"/>
                        </a:rPr>
                        <a:t>Reliability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a:solidFill>
                            <a:srgbClr val="000000"/>
                          </a:solidFill>
                          <a:effectLst/>
                          <a:latin typeface="Calibri" panose="020F0502020204030204" pitchFamily="34" charset="0"/>
                        </a:rPr>
                        <a:t>Fuel Economy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a:solidFill>
                            <a:srgbClr val="000000"/>
                          </a:solidFill>
                          <a:effectLst/>
                          <a:latin typeface="Calibri" panose="020F0502020204030204" pitchFamily="34" charset="0"/>
                        </a:rPr>
                        <a:t>Cost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51314">
                <a:tc>
                  <a:txBody>
                    <a:bodyPr/>
                    <a:lstStyle/>
                    <a:p>
                      <a:pPr algn="l" fontAlgn="b"/>
                      <a:r>
                        <a:rPr lang="en-US" sz="1800" b="0" i="0" u="none" strike="noStrike">
                          <a:effectLst/>
                          <a:latin typeface="Calibri" panose="020F0502020204030204" pitchFamily="34" charset="0"/>
                        </a:rPr>
                        <a:t>PIS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effectLst/>
                          <a:latin typeface="Calibri" panose="020F0502020204030204" pitchFamily="34" charset="0"/>
                        </a:rPr>
                        <a:t>0.0593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effectLst/>
                          <a:latin typeface="Calibri" panose="020F0502020204030204" pitchFamily="34" charset="0"/>
                        </a:rPr>
                        <a:t>0.2533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effectLst/>
                          <a:latin typeface="Calibri" panose="020F0502020204030204" pitchFamily="34" charset="0"/>
                        </a:rPr>
                        <a:t>0.1690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effectLst/>
                          <a:latin typeface="Calibri" panose="020F0502020204030204" pitchFamily="34" charset="0"/>
                        </a:rPr>
                        <a:t>0.0857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51314">
                <a:tc>
                  <a:txBody>
                    <a:bodyPr/>
                    <a:lstStyle/>
                    <a:p>
                      <a:pPr algn="l" fontAlgn="b"/>
                      <a:r>
                        <a:rPr lang="en-US" sz="1800" b="0" i="0" u="none" strike="noStrike">
                          <a:effectLst/>
                          <a:latin typeface="Calibri" panose="020F0502020204030204" pitchFamily="34" charset="0"/>
                        </a:rPr>
                        <a:t>NIS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effectLst/>
                          <a:latin typeface="Calibri" panose="020F0502020204030204" pitchFamily="34" charset="0"/>
                        </a:rPr>
                        <a:t>0.0396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effectLst/>
                          <a:latin typeface="Calibri" panose="020F0502020204030204" pitchFamily="34" charset="0"/>
                        </a:rPr>
                        <a:t>0.1689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effectLst/>
                          <a:latin typeface="Calibri" panose="020F0502020204030204" pitchFamily="34" charset="0"/>
                        </a:rPr>
                        <a:t>0.1207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effectLst/>
                          <a:latin typeface="Calibri" panose="020F0502020204030204" pitchFamily="34" charset="0"/>
                        </a:rPr>
                        <a:t>0.1169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598638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TOPSIS Method</a:t>
            </a:r>
            <a:endParaRPr lang="en-US" dirty="0"/>
          </a:p>
        </p:txBody>
      </p:sp>
      <p:sp>
        <p:nvSpPr>
          <p:cNvPr id="3" name="Content Placeholder 2"/>
          <p:cNvSpPr>
            <a:spLocks noGrp="1"/>
          </p:cNvSpPr>
          <p:nvPr>
            <p:ph idx="1"/>
          </p:nvPr>
        </p:nvSpPr>
        <p:spPr>
          <a:xfrm>
            <a:off x="457200" y="1600200"/>
            <a:ext cx="8229600" cy="1928813"/>
          </a:xfrm>
        </p:spPr>
        <p:txBody>
          <a:bodyPr>
            <a:normAutofit fontScale="92500" lnSpcReduction="20000"/>
          </a:bodyPr>
          <a:lstStyle/>
          <a:p>
            <a:r>
              <a:rPr lang="en-US" dirty="0" smtClean="0"/>
              <a:t>Step 4:</a:t>
            </a:r>
          </a:p>
          <a:p>
            <a:pPr lvl="1"/>
            <a:r>
              <a:rPr lang="en-US" altLang="en-US" dirty="0" smtClean="0"/>
              <a:t>find </a:t>
            </a:r>
            <a:r>
              <a:rPr lang="en-US" altLang="en-US" dirty="0"/>
              <a:t>separation from ideal solution A* </a:t>
            </a:r>
            <a:endParaRPr lang="en-US" altLang="en-US" dirty="0" smtClean="0"/>
          </a:p>
          <a:p>
            <a:pPr lvl="2"/>
            <a:r>
              <a:rPr lang="en-US" altLang="en-US" dirty="0" smtClean="0"/>
              <a:t>S</a:t>
            </a:r>
            <a:r>
              <a:rPr lang="en-US" altLang="en-US" baseline="-25000" dirty="0" smtClean="0"/>
              <a:t>i</a:t>
            </a:r>
            <a:r>
              <a:rPr lang="en-US" altLang="en-US" baseline="30000" dirty="0"/>
              <a:t>*</a:t>
            </a:r>
            <a:r>
              <a:rPr lang="en-US" altLang="en-US" baseline="-25000" dirty="0"/>
              <a:t>  </a:t>
            </a:r>
            <a:r>
              <a:rPr lang="en-US" altLang="en-US" dirty="0"/>
              <a:t>=  [ </a:t>
            </a:r>
            <a:r>
              <a:rPr lang="en-US" altLang="en-US" dirty="0">
                <a:sym typeface="Symbol" panose="05050102010706020507" pitchFamily="18" charset="2"/>
              </a:rPr>
              <a:t> (</a:t>
            </a:r>
            <a:r>
              <a:rPr lang="en-US" altLang="en-US" dirty="0" err="1">
                <a:sym typeface="Symbol" panose="05050102010706020507" pitchFamily="18" charset="2"/>
              </a:rPr>
              <a:t>v</a:t>
            </a:r>
            <a:r>
              <a:rPr lang="en-US" altLang="en-US" baseline="-25000" dirty="0" err="1">
                <a:sym typeface="Symbol" panose="05050102010706020507" pitchFamily="18" charset="2"/>
              </a:rPr>
              <a:t>j</a:t>
            </a:r>
            <a:r>
              <a:rPr lang="en-US" altLang="en-US" baseline="30000" dirty="0">
                <a:sym typeface="Symbol" panose="05050102010706020507" pitchFamily="18" charset="2"/>
              </a:rPr>
              <a:t>*</a:t>
            </a:r>
            <a:r>
              <a:rPr lang="en-US" altLang="en-US" dirty="0">
                <a:sym typeface="Symbol" panose="05050102010706020507" pitchFamily="18" charset="2"/>
              </a:rPr>
              <a:t>– </a:t>
            </a:r>
            <a:r>
              <a:rPr lang="en-US" altLang="en-US" dirty="0" err="1">
                <a:sym typeface="Symbol" panose="05050102010706020507" pitchFamily="18" charset="2"/>
              </a:rPr>
              <a:t>v</a:t>
            </a:r>
            <a:r>
              <a:rPr lang="en-US" altLang="en-US" baseline="-25000" dirty="0" err="1">
                <a:sym typeface="Symbol" panose="05050102010706020507" pitchFamily="18" charset="2"/>
              </a:rPr>
              <a:t>ij</a:t>
            </a:r>
            <a:r>
              <a:rPr lang="en-US" altLang="en-US" dirty="0">
                <a:sym typeface="Symbol" panose="05050102010706020507" pitchFamily="18" charset="2"/>
              </a:rPr>
              <a:t>)</a:t>
            </a:r>
            <a:r>
              <a:rPr lang="en-US" altLang="en-US" baseline="30000" dirty="0">
                <a:sym typeface="Symbol" panose="05050102010706020507" pitchFamily="18" charset="2"/>
              </a:rPr>
              <a:t>2 </a:t>
            </a:r>
            <a:r>
              <a:rPr lang="en-US" altLang="en-US" dirty="0">
                <a:sym typeface="Symbol" panose="05050102010706020507" pitchFamily="18" charset="2"/>
              </a:rPr>
              <a:t>] </a:t>
            </a:r>
            <a:r>
              <a:rPr lang="en-US" altLang="en-US" baseline="30000" dirty="0">
                <a:sym typeface="Symbol" panose="05050102010706020507" pitchFamily="18" charset="2"/>
              </a:rPr>
              <a:t>½</a:t>
            </a:r>
            <a:r>
              <a:rPr lang="en-US" altLang="en-US" dirty="0">
                <a:sym typeface="Symbol" panose="05050102010706020507" pitchFamily="18" charset="2"/>
              </a:rPr>
              <a:t>	for each </a:t>
            </a:r>
            <a:r>
              <a:rPr lang="en-US" altLang="en-US" dirty="0" smtClean="0">
                <a:sym typeface="Symbol" panose="05050102010706020507" pitchFamily="18" charset="2"/>
              </a:rPr>
              <a:t>row j</a:t>
            </a:r>
          </a:p>
          <a:p>
            <a:pPr lvl="1"/>
            <a:r>
              <a:rPr lang="en-US" altLang="en-US" sz="2600" dirty="0"/>
              <a:t>find separation from negative ideal solution	A</a:t>
            </a:r>
            <a:r>
              <a:rPr lang="en-US" altLang="en-US" sz="2600" dirty="0">
                <a:cs typeface="Times New Roman" panose="02020603050405020304" pitchFamily="18" charset="0"/>
              </a:rPr>
              <a:t>'</a:t>
            </a:r>
            <a:r>
              <a:rPr lang="en-US" altLang="en-US" sz="2600" dirty="0"/>
              <a:t> </a:t>
            </a:r>
            <a:r>
              <a:rPr lang="en-US" altLang="en-US" dirty="0"/>
              <a:t>	</a:t>
            </a:r>
            <a:endParaRPr lang="en-US" altLang="en-US" dirty="0" smtClean="0"/>
          </a:p>
          <a:p>
            <a:pPr lvl="2"/>
            <a:r>
              <a:rPr lang="en-US" altLang="en-US" sz="2200" dirty="0" smtClean="0"/>
              <a:t>S</a:t>
            </a:r>
            <a:r>
              <a:rPr lang="en-US" altLang="en-US" sz="2200" baseline="-25000" dirty="0" smtClean="0"/>
              <a:t>i</a:t>
            </a:r>
            <a:r>
              <a:rPr lang="en-US" altLang="en-US" sz="2200" dirty="0">
                <a:cs typeface="Times New Roman" panose="02020603050405020304" pitchFamily="18" charset="0"/>
              </a:rPr>
              <a:t>'</a:t>
            </a:r>
            <a:r>
              <a:rPr lang="en-US" altLang="en-US" sz="2200" baseline="-25000" dirty="0"/>
              <a:t>  </a:t>
            </a:r>
            <a:r>
              <a:rPr lang="en-US" altLang="en-US" sz="2200" dirty="0"/>
              <a:t>=  [ </a:t>
            </a:r>
            <a:r>
              <a:rPr lang="en-US" altLang="en-US" sz="2200" dirty="0">
                <a:sym typeface="Symbol" panose="05050102010706020507" pitchFamily="18" charset="2"/>
              </a:rPr>
              <a:t> (</a:t>
            </a:r>
            <a:r>
              <a:rPr lang="en-US" altLang="en-US" sz="2200" dirty="0" err="1">
                <a:sym typeface="Symbol" panose="05050102010706020507" pitchFamily="18" charset="2"/>
              </a:rPr>
              <a:t>v</a:t>
            </a:r>
            <a:r>
              <a:rPr lang="en-US" altLang="en-US" sz="2200" baseline="-25000" dirty="0" err="1">
                <a:sym typeface="Symbol" panose="05050102010706020507" pitchFamily="18" charset="2"/>
              </a:rPr>
              <a:t>j</a:t>
            </a:r>
            <a:r>
              <a:rPr lang="en-US" altLang="en-US" sz="2200" dirty="0">
                <a:cs typeface="Times New Roman" panose="02020603050405020304" pitchFamily="18" charset="0"/>
              </a:rPr>
              <a:t>'</a:t>
            </a:r>
            <a:r>
              <a:rPr lang="en-US" altLang="en-US" sz="2200" dirty="0">
                <a:sym typeface="Symbol" panose="05050102010706020507" pitchFamily="18" charset="2"/>
              </a:rPr>
              <a:t>– </a:t>
            </a:r>
            <a:r>
              <a:rPr lang="en-US" altLang="en-US" sz="2200" dirty="0" err="1">
                <a:sym typeface="Symbol" panose="05050102010706020507" pitchFamily="18" charset="2"/>
              </a:rPr>
              <a:t>v</a:t>
            </a:r>
            <a:r>
              <a:rPr lang="en-US" altLang="en-US" sz="2200" baseline="-25000" dirty="0" err="1">
                <a:sym typeface="Symbol" panose="05050102010706020507" pitchFamily="18" charset="2"/>
              </a:rPr>
              <a:t>ij</a:t>
            </a:r>
            <a:r>
              <a:rPr lang="en-US" altLang="en-US" sz="2200" dirty="0">
                <a:sym typeface="Symbol" panose="05050102010706020507" pitchFamily="18" charset="2"/>
              </a:rPr>
              <a:t>)</a:t>
            </a:r>
            <a:r>
              <a:rPr lang="en-US" altLang="en-US" sz="2200" baseline="30000" dirty="0">
                <a:sym typeface="Symbol" panose="05050102010706020507" pitchFamily="18" charset="2"/>
              </a:rPr>
              <a:t>2 </a:t>
            </a:r>
            <a:r>
              <a:rPr lang="en-US" altLang="en-US" sz="2200" dirty="0">
                <a:sym typeface="Symbol" panose="05050102010706020507" pitchFamily="18" charset="2"/>
              </a:rPr>
              <a:t>] </a:t>
            </a:r>
            <a:r>
              <a:rPr lang="en-US" altLang="en-US" sz="2200" baseline="30000" dirty="0">
                <a:sym typeface="Symbol" panose="05050102010706020507" pitchFamily="18" charset="2"/>
              </a:rPr>
              <a:t>½</a:t>
            </a:r>
            <a:r>
              <a:rPr lang="en-US" altLang="en-US" sz="2200" dirty="0">
                <a:sym typeface="Symbol" panose="05050102010706020507" pitchFamily="18" charset="2"/>
              </a:rPr>
              <a:t>	for each </a:t>
            </a:r>
            <a:r>
              <a:rPr lang="en-US" altLang="en-US" sz="2200" dirty="0" smtClean="0">
                <a:sym typeface="Symbol" panose="05050102010706020507" pitchFamily="18" charset="2"/>
              </a:rPr>
              <a:t>row j</a:t>
            </a:r>
            <a:r>
              <a:rPr lang="en-US" altLang="en-US" baseline="30000" dirty="0">
                <a:sym typeface="Symbol" panose="05050102010706020507" pitchFamily="18" charset="2"/>
              </a:rPr>
              <a:t>	</a:t>
            </a:r>
            <a:endParaRPr lang="en-US" altLang="en-US" dirty="0" smtClean="0">
              <a:sym typeface="Symbol" panose="05050102010706020507" pitchFamily="18" charset="2"/>
            </a:endParaRPr>
          </a:p>
          <a:p>
            <a:pPr lvl="1"/>
            <a:endParaRPr lang="en-US" altLang="en-US" baseline="30000" dirty="0">
              <a:sym typeface="Symbol" panose="05050102010706020507" pitchFamily="18" charset="2"/>
            </a:endParaRPr>
          </a:p>
          <a:p>
            <a:pPr lvl="1"/>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8134092"/>
              </p:ext>
            </p:extLst>
          </p:nvPr>
        </p:nvGraphicFramePr>
        <p:xfrm>
          <a:off x="1566863" y="3509148"/>
          <a:ext cx="5048249" cy="2491602"/>
        </p:xfrm>
        <a:graphic>
          <a:graphicData uri="http://schemas.openxmlformats.org/drawingml/2006/table">
            <a:tbl>
              <a:tblPr firstRow="1" bandRow="1"/>
              <a:tblGrid>
                <a:gridCol w="1296798">
                  <a:extLst>
                    <a:ext uri="{9D8B030D-6E8A-4147-A177-3AD203B41FA5}">
                      <a16:colId xmlns:a16="http://schemas.microsoft.com/office/drawing/2014/main" val="20000"/>
                    </a:ext>
                  </a:extLst>
                </a:gridCol>
                <a:gridCol w="612773">
                  <a:extLst>
                    <a:ext uri="{9D8B030D-6E8A-4147-A177-3AD203B41FA5}">
                      <a16:colId xmlns:a16="http://schemas.microsoft.com/office/drawing/2014/main" val="20001"/>
                    </a:ext>
                  </a:extLst>
                </a:gridCol>
                <a:gridCol w="755278">
                  <a:extLst>
                    <a:ext uri="{9D8B030D-6E8A-4147-A177-3AD203B41FA5}">
                      <a16:colId xmlns:a16="http://schemas.microsoft.com/office/drawing/2014/main" val="20002"/>
                    </a:ext>
                  </a:extLst>
                </a:gridCol>
                <a:gridCol w="887096">
                  <a:extLst>
                    <a:ext uri="{9D8B030D-6E8A-4147-A177-3AD203B41FA5}">
                      <a16:colId xmlns:a16="http://schemas.microsoft.com/office/drawing/2014/main" val="20003"/>
                    </a:ext>
                  </a:extLst>
                </a:gridCol>
                <a:gridCol w="498768">
                  <a:extLst>
                    <a:ext uri="{9D8B030D-6E8A-4147-A177-3AD203B41FA5}">
                      <a16:colId xmlns:a16="http://schemas.microsoft.com/office/drawing/2014/main" val="20004"/>
                    </a:ext>
                  </a:extLst>
                </a:gridCol>
                <a:gridCol w="498768">
                  <a:extLst>
                    <a:ext uri="{9D8B030D-6E8A-4147-A177-3AD203B41FA5}">
                      <a16:colId xmlns:a16="http://schemas.microsoft.com/office/drawing/2014/main" val="20005"/>
                    </a:ext>
                  </a:extLst>
                </a:gridCol>
                <a:gridCol w="498768">
                  <a:extLst>
                    <a:ext uri="{9D8B030D-6E8A-4147-A177-3AD203B41FA5}">
                      <a16:colId xmlns:a16="http://schemas.microsoft.com/office/drawing/2014/main" val="20006"/>
                    </a:ext>
                  </a:extLst>
                </a:gridCol>
              </a:tblGrid>
              <a:tr h="650391">
                <a:tc>
                  <a:txBody>
                    <a:bodyPr/>
                    <a:lstStyle/>
                    <a:p>
                      <a:pPr algn="l" fontAlgn="b"/>
                      <a:r>
                        <a:rPr lang="en-US" sz="1200" b="1" i="0" u="none" strike="noStrike">
                          <a:effectLst/>
                          <a:latin typeface="Calibri" panose="020F0502020204030204" pitchFamily="34" charset="0"/>
                        </a:rPr>
                        <a:t>Attribute 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effectLst/>
                          <a:latin typeface="Calibri" panose="020F0502020204030204" pitchFamily="34" charset="0"/>
                        </a:rPr>
                        <a:t>Style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effectLst/>
                          <a:latin typeface="Calibri" panose="020F0502020204030204" pitchFamily="34" charset="0"/>
                        </a:rPr>
                        <a:t>Reliability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effectLst/>
                          <a:latin typeface="Calibri" panose="020F0502020204030204" pitchFamily="34" charset="0"/>
                        </a:rPr>
                        <a:t>Fuel Economy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effectLst/>
                          <a:latin typeface="Calibri" panose="020F0502020204030204" pitchFamily="34" charset="0"/>
                        </a:rPr>
                        <a:t>Cost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200" b="0" i="0" u="none" strike="noStrike">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r h="204579">
                <a:tc>
                  <a:txBody>
                    <a:bodyPr/>
                    <a:lstStyle/>
                    <a:p>
                      <a:pPr algn="l" fontAlgn="b"/>
                      <a:r>
                        <a:rPr lang="en-US" sz="1200" b="1" i="0" u="none" strike="noStrike">
                          <a:effectLst/>
                          <a:latin typeface="Calibri" panose="020F0502020204030204" pitchFamily="34" charset="0"/>
                        </a:rPr>
                        <a:t>Attribute Weights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effectLst/>
                          <a:latin typeface="Calibri" panose="020F0502020204030204" pitchFamily="34" charset="0"/>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effectLst/>
                          <a:latin typeface="Calibri" panose="020F0502020204030204" pitchFamily="34" charset="0"/>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18316">
                <a:tc>
                  <a:txBody>
                    <a:bodyPr/>
                    <a:lstStyle/>
                    <a:p>
                      <a:pPr algn="l" fontAlgn="b"/>
                      <a:r>
                        <a:rPr lang="en-US" sz="1200" b="0" i="0" u="none" strike="noStrike">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effectLst/>
                          <a:latin typeface="Calibri" panose="020F0502020204030204" pitchFamily="34" charset="0"/>
                        </a:rPr>
                        <a:t>BENEFIT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effectLst/>
                          <a:latin typeface="Calibri" panose="020F0502020204030204" pitchFamily="34" charset="0"/>
                        </a:rPr>
                        <a:t>BENEFIT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effectLst/>
                          <a:latin typeface="Calibri" panose="020F0502020204030204" pitchFamily="34" charset="0"/>
                        </a:rPr>
                        <a:t>BENEFIT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effectLst/>
                          <a:latin typeface="Calibri" panose="020F0502020204030204" pitchFamily="34" charset="0"/>
                        </a:rPr>
                        <a:t>COST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effectLst/>
                          <a:latin typeface="Calibri" panose="020F0502020204030204" pitchFamily="34" charset="0"/>
                        </a:rPr>
                        <a: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effectLst/>
                          <a:latin typeface="Calibri" panose="020F0502020204030204" pitchFamily="34" charset="0"/>
                        </a:rPr>
                        <a:t>S</a:t>
                      </a:r>
                      <a:r>
                        <a:rPr lang="en-US" sz="1200" b="0" i="0" u="none" strike="noStrike" baseline="30000">
                          <a:effectLst/>
                          <a:latin typeface="Calibri" panose="020F0502020204030204" pitchFamily="34" charset="0"/>
                        </a:rPr>
                        <a:t>-</a:t>
                      </a:r>
                      <a:endParaRPr lang="en-US" sz="1200" b="0" i="0" u="none" strike="noStrike">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4579">
                <a:tc>
                  <a:txBody>
                    <a:bodyPr/>
                    <a:lstStyle/>
                    <a:p>
                      <a:pPr algn="l" fontAlgn="b"/>
                      <a:r>
                        <a:rPr lang="en-US" sz="1200" b="0" i="0" u="none" strike="noStrike">
                          <a:effectLst/>
                          <a:latin typeface="Calibri" panose="020F0502020204030204" pitchFamily="34" charset="0"/>
                        </a:rPr>
                        <a:t>Civic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effectLst/>
                          <a:latin typeface="Calibri" panose="020F0502020204030204" pitchFamily="34" charset="0"/>
                        </a:rPr>
                        <a:t>0.0462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effectLst/>
                          <a:latin typeface="Calibri" panose="020F0502020204030204" pitchFamily="34" charset="0"/>
                        </a:rPr>
                        <a:t>0.2533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effectLst/>
                          <a:latin typeface="Calibri" panose="020F0502020204030204" pitchFamily="34" charset="0"/>
                        </a:rPr>
                        <a:t>0.1690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effectLst/>
                          <a:latin typeface="Calibri" panose="020F0502020204030204" pitchFamily="34" charset="0"/>
                        </a:rPr>
                        <a:t>0.1013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effectLst/>
                          <a:latin typeface="Calibri" panose="020F0502020204030204" pitchFamily="34" charset="0"/>
                        </a:rPr>
                        <a:t>0.0204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effectLst/>
                          <a:latin typeface="Calibri" panose="020F0502020204030204" pitchFamily="34" charset="0"/>
                        </a:rPr>
                        <a:t>0.0987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04579">
                <a:tc>
                  <a:txBody>
                    <a:bodyPr/>
                    <a:lstStyle/>
                    <a:p>
                      <a:pPr algn="l" fontAlgn="b"/>
                      <a:r>
                        <a:rPr lang="en-US" sz="1200" b="0" i="0" u="none" strike="noStrike">
                          <a:effectLst/>
                          <a:latin typeface="Calibri" panose="020F0502020204030204" pitchFamily="34" charset="0"/>
                        </a:rPr>
                        <a:t>Saturn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effectLst/>
                          <a:latin typeface="Calibri" panose="020F0502020204030204" pitchFamily="34" charset="0"/>
                        </a:rPr>
                        <a:t>0.0528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effectLst/>
                          <a:latin typeface="Calibri" panose="020F0502020204030204" pitchFamily="34" charset="0"/>
                        </a:rPr>
                        <a:t>0.1970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effectLst/>
                          <a:latin typeface="Calibri" panose="020F0502020204030204" pitchFamily="34" charset="0"/>
                        </a:rPr>
                        <a:t>0.1352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effectLst/>
                          <a:latin typeface="Calibri" panose="020F0502020204030204" pitchFamily="34" charset="0"/>
                        </a:rPr>
                        <a:t>0.1169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effectLst/>
                          <a:latin typeface="Calibri" panose="020F0502020204030204" pitchFamily="34" charset="0"/>
                        </a:rPr>
                        <a:t>0.0730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effectLst/>
                          <a:latin typeface="Calibri" panose="020F0502020204030204" pitchFamily="34" charset="0"/>
                        </a:rPr>
                        <a:t>0.0343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04579">
                <a:tc>
                  <a:txBody>
                    <a:bodyPr/>
                    <a:lstStyle/>
                    <a:p>
                      <a:pPr algn="l" fontAlgn="b"/>
                      <a:r>
                        <a:rPr lang="en-US" sz="1200" b="0" i="0" u="none" strike="noStrike">
                          <a:effectLst/>
                          <a:latin typeface="Calibri" panose="020F0502020204030204" pitchFamily="34" charset="0"/>
                        </a:rPr>
                        <a:t>Ford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effectLst/>
                          <a:latin typeface="Calibri" panose="020F0502020204030204" pitchFamily="34" charset="0"/>
                        </a:rPr>
                        <a:t>0.0593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effectLst/>
                          <a:latin typeface="Calibri" panose="020F0502020204030204" pitchFamily="34" charset="0"/>
                        </a:rPr>
                        <a:t>0.1689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effectLst/>
                          <a:latin typeface="Calibri" panose="020F0502020204030204" pitchFamily="34" charset="0"/>
                        </a:rPr>
                        <a:t>0.1207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effectLst/>
                          <a:latin typeface="Calibri" panose="020F0502020204030204" pitchFamily="34" charset="0"/>
                        </a:rPr>
                        <a:t>0.0857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effectLst/>
                          <a:latin typeface="Calibri" panose="020F0502020204030204" pitchFamily="34" charset="0"/>
                        </a:rPr>
                        <a:t>0.0973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effectLst/>
                          <a:latin typeface="Calibri" panose="020F0502020204030204" pitchFamily="34" charset="0"/>
                        </a:rPr>
                        <a:t>0.0369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04579">
                <a:tc>
                  <a:txBody>
                    <a:bodyPr/>
                    <a:lstStyle/>
                    <a:p>
                      <a:pPr algn="l" fontAlgn="b"/>
                      <a:r>
                        <a:rPr lang="en-US" sz="1200" b="0" i="0" u="none" strike="noStrike">
                          <a:effectLst/>
                          <a:latin typeface="Calibri" panose="020F0502020204030204" pitchFamily="34" charset="0"/>
                        </a:rPr>
                        <a:t>Mazda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effectLst/>
                          <a:latin typeface="Calibri" panose="020F0502020204030204" pitchFamily="34" charset="0"/>
                        </a:rPr>
                        <a:t>0.0396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effectLst/>
                          <a:latin typeface="Calibri" panose="020F0502020204030204" pitchFamily="34" charset="0"/>
                        </a:rPr>
                        <a:t>0.1689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effectLst/>
                          <a:latin typeface="Calibri" panose="020F0502020204030204" pitchFamily="34" charset="0"/>
                        </a:rPr>
                        <a:t>0.1690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effectLst/>
                          <a:latin typeface="Calibri" panose="020F0502020204030204" pitchFamily="34" charset="0"/>
                        </a:rPr>
                        <a:t>0.0935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effectLst/>
                          <a:latin typeface="Calibri" panose="020F0502020204030204" pitchFamily="34" charset="0"/>
                        </a:rPr>
                        <a:t>0.0871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effectLst/>
                          <a:latin typeface="Calibri" panose="020F0502020204030204" pitchFamily="34" charset="0"/>
                        </a:rPr>
                        <a:t>0.0537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8784780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TOPSIS Method</a:t>
            </a:r>
            <a:endParaRPr lang="en-US" dirty="0"/>
          </a:p>
        </p:txBody>
      </p:sp>
      <p:sp>
        <p:nvSpPr>
          <p:cNvPr id="3" name="Content Placeholder 2"/>
          <p:cNvSpPr>
            <a:spLocks noGrp="1"/>
          </p:cNvSpPr>
          <p:nvPr>
            <p:ph idx="1"/>
          </p:nvPr>
        </p:nvSpPr>
        <p:spPr/>
        <p:txBody>
          <a:bodyPr/>
          <a:lstStyle/>
          <a:p>
            <a:r>
              <a:rPr lang="en-US" dirty="0" smtClean="0"/>
              <a:t>Step 5:</a:t>
            </a:r>
          </a:p>
          <a:p>
            <a:pPr lvl="1"/>
            <a:r>
              <a:rPr lang="en-US" altLang="en-US" dirty="0"/>
              <a:t>Calculate the relative closeness to the ideal solution C</a:t>
            </a:r>
            <a:r>
              <a:rPr lang="en-US" altLang="en-US" baseline="-25000" dirty="0"/>
              <a:t>i</a:t>
            </a:r>
            <a:r>
              <a:rPr lang="en-US" altLang="en-US" baseline="30000" dirty="0"/>
              <a:t>*</a:t>
            </a:r>
            <a:r>
              <a:rPr lang="en-US" altLang="en-US" baseline="-25000" dirty="0"/>
              <a:t> </a:t>
            </a:r>
            <a:r>
              <a:rPr lang="en-US" altLang="en-US" dirty="0"/>
              <a:t>= </a:t>
            </a:r>
            <a:r>
              <a:rPr lang="en-US" altLang="en-US" dirty="0" err="1"/>
              <a:t>S</a:t>
            </a:r>
            <a:r>
              <a:rPr lang="en-US" altLang="en-US" dirty="0" err="1">
                <a:cs typeface="Times New Roman" panose="02020603050405020304" pitchFamily="18" charset="0"/>
              </a:rPr>
              <a:t>'</a:t>
            </a:r>
            <a:r>
              <a:rPr lang="en-US" altLang="en-US" baseline="-25000" dirty="0" err="1"/>
              <a:t>i</a:t>
            </a:r>
            <a:r>
              <a:rPr lang="en-US" altLang="en-US" dirty="0"/>
              <a:t> / (S</a:t>
            </a:r>
            <a:r>
              <a:rPr lang="en-US" altLang="en-US" baseline="-25000" dirty="0"/>
              <a:t>i</a:t>
            </a:r>
            <a:r>
              <a:rPr lang="en-US" altLang="en-US" baseline="30000" dirty="0"/>
              <a:t>*</a:t>
            </a:r>
            <a:r>
              <a:rPr lang="en-US" altLang="en-US" dirty="0"/>
              <a:t> +</a:t>
            </a:r>
            <a:r>
              <a:rPr lang="en-US" altLang="en-US" dirty="0" err="1"/>
              <a:t>S</a:t>
            </a:r>
            <a:r>
              <a:rPr lang="en-US" altLang="en-US" dirty="0" err="1">
                <a:cs typeface="Times New Roman" panose="02020603050405020304" pitchFamily="18" charset="0"/>
              </a:rPr>
              <a:t>'</a:t>
            </a:r>
            <a:r>
              <a:rPr lang="en-US" altLang="en-US" baseline="-25000" dirty="0" err="1"/>
              <a:t>i</a:t>
            </a:r>
            <a:r>
              <a:rPr lang="en-US" altLang="en-US" dirty="0"/>
              <a:t> ) </a:t>
            </a:r>
          </a:p>
          <a:p>
            <a:pPr lvl="1"/>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531047861"/>
              </p:ext>
            </p:extLst>
          </p:nvPr>
        </p:nvGraphicFramePr>
        <p:xfrm>
          <a:off x="1206497" y="3163094"/>
          <a:ext cx="6223002" cy="2851944"/>
        </p:xfrm>
        <a:graphic>
          <a:graphicData uri="http://schemas.openxmlformats.org/drawingml/2006/table">
            <a:tbl>
              <a:tblPr firstRow="1" bandRow="1"/>
              <a:tblGrid>
                <a:gridCol w="1369512">
                  <a:extLst>
                    <a:ext uri="{9D8B030D-6E8A-4147-A177-3AD203B41FA5}">
                      <a16:colId xmlns:a16="http://schemas.microsoft.com/office/drawing/2014/main" val="20000"/>
                    </a:ext>
                  </a:extLst>
                </a:gridCol>
                <a:gridCol w="647132">
                  <a:extLst>
                    <a:ext uri="{9D8B030D-6E8A-4147-A177-3AD203B41FA5}">
                      <a16:colId xmlns:a16="http://schemas.microsoft.com/office/drawing/2014/main" val="20001"/>
                    </a:ext>
                  </a:extLst>
                </a:gridCol>
                <a:gridCol w="797627">
                  <a:extLst>
                    <a:ext uri="{9D8B030D-6E8A-4147-A177-3AD203B41FA5}">
                      <a16:colId xmlns:a16="http://schemas.microsoft.com/office/drawing/2014/main" val="20002"/>
                    </a:ext>
                  </a:extLst>
                </a:gridCol>
                <a:gridCol w="936836">
                  <a:extLst>
                    <a:ext uri="{9D8B030D-6E8A-4147-A177-3AD203B41FA5}">
                      <a16:colId xmlns:a16="http://schemas.microsoft.com/office/drawing/2014/main" val="20003"/>
                    </a:ext>
                  </a:extLst>
                </a:gridCol>
                <a:gridCol w="526736">
                  <a:extLst>
                    <a:ext uri="{9D8B030D-6E8A-4147-A177-3AD203B41FA5}">
                      <a16:colId xmlns:a16="http://schemas.microsoft.com/office/drawing/2014/main" val="20004"/>
                    </a:ext>
                  </a:extLst>
                </a:gridCol>
                <a:gridCol w="526736">
                  <a:extLst>
                    <a:ext uri="{9D8B030D-6E8A-4147-A177-3AD203B41FA5}">
                      <a16:colId xmlns:a16="http://schemas.microsoft.com/office/drawing/2014/main" val="20005"/>
                    </a:ext>
                  </a:extLst>
                </a:gridCol>
                <a:gridCol w="526736">
                  <a:extLst>
                    <a:ext uri="{9D8B030D-6E8A-4147-A177-3AD203B41FA5}">
                      <a16:colId xmlns:a16="http://schemas.microsoft.com/office/drawing/2014/main" val="20006"/>
                    </a:ext>
                  </a:extLst>
                </a:gridCol>
                <a:gridCol w="891687">
                  <a:extLst>
                    <a:ext uri="{9D8B030D-6E8A-4147-A177-3AD203B41FA5}">
                      <a16:colId xmlns:a16="http://schemas.microsoft.com/office/drawing/2014/main" val="20007"/>
                    </a:ext>
                  </a:extLst>
                </a:gridCol>
              </a:tblGrid>
              <a:tr h="712986">
                <a:tc>
                  <a:txBody>
                    <a:bodyPr/>
                    <a:lstStyle/>
                    <a:p>
                      <a:pPr algn="l" fontAlgn="b"/>
                      <a:r>
                        <a:rPr lang="en-US" sz="1400" b="1" i="0" u="none" strike="noStrike">
                          <a:effectLst/>
                          <a:latin typeface="Calibri" panose="020F0502020204030204" pitchFamily="34" charset="0"/>
                        </a:rPr>
                        <a:t>Attribute 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effectLst/>
                          <a:latin typeface="Calibri" panose="020F0502020204030204" pitchFamily="34" charset="0"/>
                        </a:rPr>
                        <a:t>Style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effectLst/>
                          <a:latin typeface="Calibri" panose="020F0502020204030204" pitchFamily="34" charset="0"/>
                        </a:rPr>
                        <a:t>Reliability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effectLst/>
                          <a:latin typeface="Calibri" panose="020F0502020204030204" pitchFamily="34" charset="0"/>
                        </a:rPr>
                        <a:t>Fuel Economy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effectLst/>
                          <a:latin typeface="Calibri" panose="020F0502020204030204" pitchFamily="34" charset="0"/>
                        </a:rPr>
                        <a:t>Cost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0" i="0" u="none" strike="noStrike">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400" b="0" i="0" u="none" strike="noStrike">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r h="237662">
                <a:tc>
                  <a:txBody>
                    <a:bodyPr/>
                    <a:lstStyle/>
                    <a:p>
                      <a:pPr algn="l" fontAlgn="b"/>
                      <a:r>
                        <a:rPr lang="en-US" sz="1400" b="1" i="0" u="none" strike="noStrike">
                          <a:effectLst/>
                          <a:latin typeface="Calibri" panose="020F0502020204030204" pitchFamily="34" charset="0"/>
                        </a:rPr>
                        <a:t>Attribute Weights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effectLst/>
                          <a:latin typeface="Calibri" panose="020F0502020204030204" pitchFamily="34" charset="0"/>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effectLst/>
                          <a:latin typeface="Calibri" panose="020F0502020204030204" pitchFamily="34" charset="0"/>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50648">
                <a:tc>
                  <a:txBody>
                    <a:bodyPr/>
                    <a:lstStyle/>
                    <a:p>
                      <a:pPr algn="l" fontAlgn="b"/>
                      <a:r>
                        <a:rPr lang="en-US" sz="1400" b="0" i="0" u="none" strike="noStrike">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effectLst/>
                          <a:latin typeface="Calibri" panose="020F0502020204030204" pitchFamily="34" charset="0"/>
                        </a:rPr>
                        <a:t>BENEFIT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effectLst/>
                          <a:latin typeface="Calibri" panose="020F0502020204030204" pitchFamily="34" charset="0"/>
                        </a:rPr>
                        <a:t>BENEFIT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effectLst/>
                          <a:latin typeface="Calibri" panose="020F0502020204030204" pitchFamily="34" charset="0"/>
                        </a:rPr>
                        <a:t>BENEFIT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effectLst/>
                          <a:latin typeface="Calibri" panose="020F0502020204030204" pitchFamily="34" charset="0"/>
                        </a:rPr>
                        <a:t>COST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effectLst/>
                          <a:latin typeface="Calibri" panose="020F0502020204030204" pitchFamily="34" charset="0"/>
                        </a:rPr>
                        <a: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effectLst/>
                          <a:latin typeface="Calibri" panose="020F0502020204030204" pitchFamily="34" charset="0"/>
                        </a:rPr>
                        <a:t>S</a:t>
                      </a:r>
                      <a:r>
                        <a:rPr lang="en-US" sz="1400" b="0" i="0" u="none" strike="noStrike" baseline="30000">
                          <a:effectLst/>
                          <a:latin typeface="Calibri" panose="020F0502020204030204" pitchFamily="34" charset="0"/>
                        </a:rPr>
                        <a:t>-</a:t>
                      </a:r>
                      <a:endParaRPr lang="en-US" sz="1400" b="0" i="0" u="none" strike="noStrike">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effectLst/>
                          <a:latin typeface="Calibri" panose="020F0502020204030204" pitchFamily="34" charset="0"/>
                        </a:rPr>
                        <a:t>Relative Score 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37662">
                <a:tc>
                  <a:txBody>
                    <a:bodyPr/>
                    <a:lstStyle/>
                    <a:p>
                      <a:pPr algn="l" fontAlgn="b"/>
                      <a:r>
                        <a:rPr lang="en-US" sz="1400" b="0" i="0" u="none" strike="noStrike">
                          <a:effectLst/>
                          <a:latin typeface="Calibri" panose="020F0502020204030204" pitchFamily="34" charset="0"/>
                        </a:rPr>
                        <a:t>Civic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effectLst/>
                          <a:latin typeface="Calibri" panose="020F0502020204030204" pitchFamily="34" charset="0"/>
                        </a:rPr>
                        <a:t>0.0462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effectLst/>
                          <a:latin typeface="Calibri" panose="020F0502020204030204" pitchFamily="34" charset="0"/>
                        </a:rPr>
                        <a:t>0.2533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effectLst/>
                          <a:latin typeface="Calibri" panose="020F0502020204030204" pitchFamily="34" charset="0"/>
                        </a:rPr>
                        <a:t>0.1690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effectLst/>
                          <a:latin typeface="Calibri" panose="020F0502020204030204" pitchFamily="34" charset="0"/>
                        </a:rPr>
                        <a:t>0.1013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effectLst/>
                          <a:latin typeface="Calibri" panose="020F0502020204030204" pitchFamily="34" charset="0"/>
                        </a:rPr>
                        <a:t>0.0204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effectLst/>
                          <a:latin typeface="Calibri" panose="020F0502020204030204" pitchFamily="34" charset="0"/>
                        </a:rPr>
                        <a:t>0.0987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effectLst/>
                          <a:latin typeface="Calibri" panose="020F0502020204030204" pitchFamily="34" charset="0"/>
                        </a:rPr>
                        <a:t>0.8287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37662">
                <a:tc>
                  <a:txBody>
                    <a:bodyPr/>
                    <a:lstStyle/>
                    <a:p>
                      <a:pPr algn="l" fontAlgn="b"/>
                      <a:r>
                        <a:rPr lang="en-US" sz="1400" b="0" i="0" u="none" strike="noStrike">
                          <a:effectLst/>
                          <a:latin typeface="Calibri" panose="020F0502020204030204" pitchFamily="34" charset="0"/>
                        </a:rPr>
                        <a:t>Saturn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effectLst/>
                          <a:latin typeface="Calibri" panose="020F0502020204030204" pitchFamily="34" charset="0"/>
                        </a:rPr>
                        <a:t>0.0528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effectLst/>
                          <a:latin typeface="Calibri" panose="020F0502020204030204" pitchFamily="34" charset="0"/>
                        </a:rPr>
                        <a:t>0.1970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effectLst/>
                          <a:latin typeface="Calibri" panose="020F0502020204030204" pitchFamily="34" charset="0"/>
                        </a:rPr>
                        <a:t>0.1352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effectLst/>
                          <a:latin typeface="Calibri" panose="020F0502020204030204" pitchFamily="34" charset="0"/>
                        </a:rPr>
                        <a:t>0.1169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effectLst/>
                          <a:latin typeface="Calibri" panose="020F0502020204030204" pitchFamily="34" charset="0"/>
                        </a:rPr>
                        <a:t>0.0730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effectLst/>
                          <a:latin typeface="Calibri" panose="020F0502020204030204" pitchFamily="34" charset="0"/>
                        </a:rPr>
                        <a:t>0.0343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effectLst/>
                          <a:latin typeface="Calibri" panose="020F0502020204030204" pitchFamily="34" charset="0"/>
                        </a:rPr>
                        <a:t>0.3197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37662">
                <a:tc>
                  <a:txBody>
                    <a:bodyPr/>
                    <a:lstStyle/>
                    <a:p>
                      <a:pPr algn="l" fontAlgn="b"/>
                      <a:r>
                        <a:rPr lang="en-US" sz="1400" b="0" i="0" u="none" strike="noStrike">
                          <a:effectLst/>
                          <a:latin typeface="Calibri" panose="020F0502020204030204" pitchFamily="34" charset="0"/>
                        </a:rPr>
                        <a:t>Ford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effectLst/>
                          <a:latin typeface="Calibri" panose="020F0502020204030204" pitchFamily="34" charset="0"/>
                        </a:rPr>
                        <a:t>0.0593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effectLst/>
                          <a:latin typeface="Calibri" panose="020F0502020204030204" pitchFamily="34" charset="0"/>
                        </a:rPr>
                        <a:t>0.1689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effectLst/>
                          <a:latin typeface="Calibri" panose="020F0502020204030204" pitchFamily="34" charset="0"/>
                        </a:rPr>
                        <a:t>0.1207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effectLst/>
                          <a:latin typeface="Calibri" panose="020F0502020204030204" pitchFamily="34" charset="0"/>
                        </a:rPr>
                        <a:t>0.0857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effectLst/>
                          <a:latin typeface="Calibri" panose="020F0502020204030204" pitchFamily="34" charset="0"/>
                        </a:rPr>
                        <a:t>0.0973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effectLst/>
                          <a:latin typeface="Calibri" panose="020F0502020204030204" pitchFamily="34" charset="0"/>
                        </a:rPr>
                        <a:t>0.0369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effectLst/>
                          <a:latin typeface="Calibri" panose="020F0502020204030204" pitchFamily="34" charset="0"/>
                        </a:rPr>
                        <a:t>0.2751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37662">
                <a:tc>
                  <a:txBody>
                    <a:bodyPr/>
                    <a:lstStyle/>
                    <a:p>
                      <a:pPr algn="l" fontAlgn="b"/>
                      <a:r>
                        <a:rPr lang="en-US" sz="1400" b="0" i="0" u="none" strike="noStrike">
                          <a:effectLst/>
                          <a:latin typeface="Calibri" panose="020F0502020204030204" pitchFamily="34" charset="0"/>
                        </a:rPr>
                        <a:t>Mazda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effectLst/>
                          <a:latin typeface="Calibri" panose="020F0502020204030204" pitchFamily="34" charset="0"/>
                        </a:rPr>
                        <a:t>0.0396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effectLst/>
                          <a:latin typeface="Calibri" panose="020F0502020204030204" pitchFamily="34" charset="0"/>
                        </a:rPr>
                        <a:t>0.1689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effectLst/>
                          <a:latin typeface="Calibri" panose="020F0502020204030204" pitchFamily="34" charset="0"/>
                        </a:rPr>
                        <a:t>0.1690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effectLst/>
                          <a:latin typeface="Calibri" panose="020F0502020204030204" pitchFamily="34" charset="0"/>
                        </a:rPr>
                        <a:t>0.0935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effectLst/>
                          <a:latin typeface="Calibri" panose="020F0502020204030204" pitchFamily="34" charset="0"/>
                        </a:rPr>
                        <a:t>0.0871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effectLst/>
                          <a:latin typeface="Calibri" panose="020F0502020204030204" pitchFamily="34" charset="0"/>
                        </a:rPr>
                        <a:t>0.0537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dirty="0">
                          <a:effectLst/>
                          <a:latin typeface="Calibri" panose="020F0502020204030204" pitchFamily="34" charset="0"/>
                        </a:rPr>
                        <a:t>0.3813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5316151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TOPSIS Method</a:t>
            </a:r>
            <a:endParaRPr lang="en-US" dirty="0"/>
          </a:p>
        </p:txBody>
      </p:sp>
      <p:sp>
        <p:nvSpPr>
          <p:cNvPr id="3" name="Content Placeholder 2"/>
          <p:cNvSpPr>
            <a:spLocks noGrp="1"/>
          </p:cNvSpPr>
          <p:nvPr>
            <p:ph idx="1"/>
          </p:nvPr>
        </p:nvSpPr>
        <p:spPr/>
        <p:txBody>
          <a:bodyPr/>
          <a:lstStyle/>
          <a:p>
            <a:r>
              <a:rPr lang="en-US" dirty="0" smtClean="0"/>
              <a:t>Step 6:</a:t>
            </a:r>
          </a:p>
          <a:p>
            <a:pPr lvl="1"/>
            <a:r>
              <a:rPr lang="en-US" altLang="en-US" dirty="0" smtClean="0"/>
              <a:t>Rank Order the Alternatives</a:t>
            </a:r>
            <a:endParaRPr lang="en-US" altLang="en-US" dirty="0"/>
          </a:p>
          <a:p>
            <a:pPr lvl="1"/>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57793956"/>
              </p:ext>
            </p:extLst>
          </p:nvPr>
        </p:nvGraphicFramePr>
        <p:xfrm>
          <a:off x="2286000" y="2858294"/>
          <a:ext cx="4229100" cy="2922350"/>
        </p:xfrm>
        <a:graphic>
          <a:graphicData uri="http://schemas.openxmlformats.org/drawingml/2006/table">
            <a:tbl>
              <a:tblPr firstRow="1" bandRow="1"/>
              <a:tblGrid>
                <a:gridCol w="1437341">
                  <a:extLst>
                    <a:ext uri="{9D8B030D-6E8A-4147-A177-3AD203B41FA5}">
                      <a16:colId xmlns:a16="http://schemas.microsoft.com/office/drawing/2014/main" val="20000"/>
                    </a:ext>
                  </a:extLst>
                </a:gridCol>
                <a:gridCol w="1990165">
                  <a:extLst>
                    <a:ext uri="{9D8B030D-6E8A-4147-A177-3AD203B41FA5}">
                      <a16:colId xmlns:a16="http://schemas.microsoft.com/office/drawing/2014/main" val="20001"/>
                    </a:ext>
                  </a:extLst>
                </a:gridCol>
                <a:gridCol w="801594">
                  <a:extLst>
                    <a:ext uri="{9D8B030D-6E8A-4147-A177-3AD203B41FA5}">
                      <a16:colId xmlns:a16="http://schemas.microsoft.com/office/drawing/2014/main" val="20002"/>
                    </a:ext>
                  </a:extLst>
                </a:gridCol>
              </a:tblGrid>
              <a:tr h="1421210">
                <a:tc>
                  <a:txBody>
                    <a:bodyPr/>
                    <a:lstStyle/>
                    <a:p>
                      <a:pPr algn="l" fontAlgn="b"/>
                      <a:r>
                        <a:rPr lang="en-US" sz="2400" b="1" i="0" u="none" strike="noStrike">
                          <a:effectLst/>
                          <a:latin typeface="Calibri" panose="020F0502020204030204" pitchFamily="34" charset="0"/>
                        </a:rPr>
                        <a:t>Auto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a:effectLst/>
                          <a:latin typeface="Calibri" panose="020F0502020204030204" pitchFamily="34" charset="0"/>
                        </a:rPr>
                        <a:t>Relative Score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a:effectLst/>
                          <a:latin typeface="Calibri" panose="020F0502020204030204" pitchFamily="34" charset="0"/>
                        </a:rPr>
                        <a:t>Rank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55302">
                <a:tc>
                  <a:txBody>
                    <a:bodyPr/>
                    <a:lstStyle/>
                    <a:p>
                      <a:pPr algn="l" fontAlgn="b"/>
                      <a:r>
                        <a:rPr lang="en-US" sz="2400" b="0" i="0" u="none" strike="noStrike">
                          <a:effectLst/>
                          <a:latin typeface="Calibri" panose="020F0502020204030204" pitchFamily="34" charset="0"/>
                        </a:rPr>
                        <a:t>Civic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effectLst/>
                          <a:latin typeface="Calibri" panose="020F0502020204030204" pitchFamily="34" charset="0"/>
                        </a:rPr>
                        <a:t>0.8287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55302">
                <a:tc>
                  <a:txBody>
                    <a:bodyPr/>
                    <a:lstStyle/>
                    <a:p>
                      <a:pPr algn="l" fontAlgn="b"/>
                      <a:r>
                        <a:rPr lang="en-US" sz="2400" b="0" i="0" u="none" strike="noStrike">
                          <a:effectLst/>
                          <a:latin typeface="Calibri" panose="020F0502020204030204" pitchFamily="34" charset="0"/>
                        </a:rPr>
                        <a:t>Mazda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effectLst/>
                          <a:latin typeface="Calibri" panose="020F0502020204030204" pitchFamily="34" charset="0"/>
                        </a:rPr>
                        <a:t>0.3813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55302">
                <a:tc>
                  <a:txBody>
                    <a:bodyPr/>
                    <a:lstStyle/>
                    <a:p>
                      <a:pPr algn="l" fontAlgn="b"/>
                      <a:r>
                        <a:rPr lang="en-US" sz="2400" b="0" i="0" u="none" strike="noStrike">
                          <a:effectLst/>
                          <a:latin typeface="Calibri" panose="020F0502020204030204" pitchFamily="34" charset="0"/>
                        </a:rPr>
                        <a:t>Saturn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effectLst/>
                          <a:latin typeface="Calibri" panose="020F0502020204030204" pitchFamily="34" charset="0"/>
                        </a:rPr>
                        <a:t>0.3197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55302">
                <a:tc>
                  <a:txBody>
                    <a:bodyPr/>
                    <a:lstStyle/>
                    <a:p>
                      <a:pPr algn="l" fontAlgn="b"/>
                      <a:r>
                        <a:rPr lang="en-US" sz="2400" b="0" i="0" u="none" strike="noStrike">
                          <a:effectLst/>
                          <a:latin typeface="Calibri" panose="020F0502020204030204" pitchFamily="34" charset="0"/>
                        </a:rPr>
                        <a:t>Ford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effectLst/>
                          <a:latin typeface="Calibri" panose="020F0502020204030204" pitchFamily="34" charset="0"/>
                        </a:rPr>
                        <a:t>0.2751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999210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TOPSIS Example II</a:t>
            </a:r>
            <a:endParaRPr lang="en-US" dirty="0"/>
          </a:p>
        </p:txBody>
      </p:sp>
      <p:sp>
        <p:nvSpPr>
          <p:cNvPr id="3" name="Content Placeholder 2"/>
          <p:cNvSpPr>
            <a:spLocks noGrp="1"/>
          </p:cNvSpPr>
          <p:nvPr>
            <p:ph idx="1"/>
          </p:nvPr>
        </p:nvSpPr>
        <p:spPr/>
        <p:txBody>
          <a:bodyPr/>
          <a:lstStyle/>
          <a:p>
            <a:r>
              <a:rPr lang="en-US" dirty="0" smtClean="0"/>
              <a:t>Product Selection Example</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3144143669"/>
              </p:ext>
            </p:extLst>
          </p:nvPr>
        </p:nvGraphicFramePr>
        <p:xfrm>
          <a:off x="1151368" y="2304540"/>
          <a:ext cx="6406719" cy="3581912"/>
        </p:xfrm>
        <a:graphic>
          <a:graphicData uri="http://schemas.openxmlformats.org/drawingml/2006/table">
            <a:tbl>
              <a:tblPr firstRow="1" firstCol="1" bandRow="1">
                <a:tableStyleId>{5940675A-B579-460E-94D1-54222C63F5DA}</a:tableStyleId>
              </a:tblPr>
              <a:tblGrid>
                <a:gridCol w="850167">
                  <a:extLst>
                    <a:ext uri="{9D8B030D-6E8A-4147-A177-3AD203B41FA5}">
                      <a16:colId xmlns:a16="http://schemas.microsoft.com/office/drawing/2014/main" val="20000"/>
                    </a:ext>
                  </a:extLst>
                </a:gridCol>
                <a:gridCol w="940808">
                  <a:extLst>
                    <a:ext uri="{9D8B030D-6E8A-4147-A177-3AD203B41FA5}">
                      <a16:colId xmlns:a16="http://schemas.microsoft.com/office/drawing/2014/main" val="20001"/>
                    </a:ext>
                  </a:extLst>
                </a:gridCol>
                <a:gridCol w="1025982">
                  <a:extLst>
                    <a:ext uri="{9D8B030D-6E8A-4147-A177-3AD203B41FA5}">
                      <a16:colId xmlns:a16="http://schemas.microsoft.com/office/drawing/2014/main" val="20002"/>
                    </a:ext>
                  </a:extLst>
                </a:gridCol>
                <a:gridCol w="854073">
                  <a:extLst>
                    <a:ext uri="{9D8B030D-6E8A-4147-A177-3AD203B41FA5}">
                      <a16:colId xmlns:a16="http://schemas.microsoft.com/office/drawing/2014/main" val="20003"/>
                    </a:ext>
                  </a:extLst>
                </a:gridCol>
                <a:gridCol w="940808">
                  <a:extLst>
                    <a:ext uri="{9D8B030D-6E8A-4147-A177-3AD203B41FA5}">
                      <a16:colId xmlns:a16="http://schemas.microsoft.com/office/drawing/2014/main" val="20004"/>
                    </a:ext>
                  </a:extLst>
                </a:gridCol>
                <a:gridCol w="854073">
                  <a:extLst>
                    <a:ext uri="{9D8B030D-6E8A-4147-A177-3AD203B41FA5}">
                      <a16:colId xmlns:a16="http://schemas.microsoft.com/office/drawing/2014/main" val="20005"/>
                    </a:ext>
                  </a:extLst>
                </a:gridCol>
                <a:gridCol w="940808">
                  <a:extLst>
                    <a:ext uri="{9D8B030D-6E8A-4147-A177-3AD203B41FA5}">
                      <a16:colId xmlns:a16="http://schemas.microsoft.com/office/drawing/2014/main" val="20006"/>
                    </a:ext>
                  </a:extLst>
                </a:gridCol>
              </a:tblGrid>
              <a:tr h="238208">
                <a:tc>
                  <a:txBody>
                    <a:bodyPr/>
                    <a:lstStyle/>
                    <a:p>
                      <a:pPr marL="0" marR="0" algn="just">
                        <a:lnSpc>
                          <a:spcPct val="115000"/>
                        </a:lnSpc>
                        <a:spcBef>
                          <a:spcPts val="0"/>
                        </a:spcBef>
                        <a:spcAft>
                          <a:spcPts val="0"/>
                        </a:spcAft>
                      </a:pPr>
                      <a:r>
                        <a:rPr lang="en-US" sz="12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200">
                          <a:effectLst/>
                        </a:rPr>
                        <a:t>BENEFIT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200" dirty="0">
                          <a:effectLst/>
                        </a:rPr>
                        <a:t>COST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200">
                          <a:effectLst/>
                        </a:rPr>
                        <a:t>BENEFIT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200">
                          <a:effectLst/>
                        </a:rPr>
                        <a:t>BENEFIT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200">
                          <a:effectLst/>
                        </a:rPr>
                        <a:t>BENEFIT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200">
                          <a:effectLst/>
                        </a:rPr>
                        <a:t>COST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0"/>
                  </a:ext>
                </a:extLst>
              </a:tr>
              <a:tr h="961624">
                <a:tc>
                  <a:txBody>
                    <a:bodyPr/>
                    <a:lstStyle/>
                    <a:p>
                      <a:pPr marL="0" marR="0" algn="just">
                        <a:lnSpc>
                          <a:spcPct val="115000"/>
                        </a:lnSpc>
                        <a:spcBef>
                          <a:spcPts val="0"/>
                        </a:spcBef>
                        <a:spcAft>
                          <a:spcPts val="0"/>
                        </a:spcAft>
                      </a:pPr>
                      <a:r>
                        <a:rPr lang="en-US" sz="1200">
                          <a:effectLst/>
                        </a:rPr>
                        <a:t>Products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200">
                          <a:effectLst/>
                        </a:rPr>
                        <a:t>Strategic Alignment</a:t>
                      </a:r>
                      <a:endParaRPr lang="en-US" sz="1800">
                        <a:effectLst/>
                      </a:endParaRPr>
                    </a:p>
                    <a:p>
                      <a:pPr marL="0" marR="0" algn="just">
                        <a:lnSpc>
                          <a:spcPct val="115000"/>
                        </a:lnSpc>
                        <a:spcBef>
                          <a:spcPts val="0"/>
                        </a:spcBef>
                        <a:spcAft>
                          <a:spcPts val="0"/>
                        </a:spcAft>
                      </a:pPr>
                      <a:r>
                        <a:rPr lang="en-US" sz="1200">
                          <a:effectLst/>
                        </a:rPr>
                        <a:t>(1-Low to 5-high)</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200" dirty="0">
                          <a:effectLst/>
                        </a:rPr>
                        <a:t>Competitive Barriers</a:t>
                      </a:r>
                      <a:endParaRPr lang="en-US" sz="1800" dirty="0">
                        <a:effectLst/>
                      </a:endParaRPr>
                    </a:p>
                    <a:p>
                      <a:pPr marL="0" marR="0" algn="just">
                        <a:lnSpc>
                          <a:spcPct val="115000"/>
                        </a:lnSpc>
                        <a:spcBef>
                          <a:spcPts val="0"/>
                        </a:spcBef>
                        <a:spcAft>
                          <a:spcPts val="0"/>
                        </a:spcAft>
                      </a:pPr>
                      <a:r>
                        <a:rPr lang="en-US" sz="1200" dirty="0">
                          <a:effectLst/>
                        </a:rPr>
                        <a:t>(1-Low to 5-high)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200">
                          <a:effectLst/>
                        </a:rPr>
                        <a:t>Market Growth Potential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200">
                          <a:effectLst/>
                        </a:rPr>
                        <a:t>Probability of Technical Success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200" dirty="0">
                          <a:effectLst/>
                        </a:rPr>
                        <a:t>After Tax Margin/ROI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200">
                          <a:effectLst/>
                        </a:rPr>
                        <a:t>Initial Investment (millions)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1"/>
                  </a:ext>
                </a:extLst>
              </a:tr>
              <a:tr h="238208">
                <a:tc>
                  <a:txBody>
                    <a:bodyPr/>
                    <a:lstStyle/>
                    <a:p>
                      <a:pPr marL="0" marR="0" algn="just">
                        <a:lnSpc>
                          <a:spcPct val="115000"/>
                        </a:lnSpc>
                        <a:spcBef>
                          <a:spcPts val="0"/>
                        </a:spcBef>
                        <a:spcAft>
                          <a:spcPts val="0"/>
                        </a:spcAft>
                      </a:pPr>
                      <a:r>
                        <a:rPr lang="en-US" sz="1200">
                          <a:effectLst/>
                        </a:rPr>
                        <a:t>Product 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200">
                          <a:effectLst/>
                        </a:rPr>
                        <a:t>                  3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200" dirty="0">
                          <a:effectLst/>
                        </a:rPr>
                        <a:t>	1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2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200">
                          <a:effectLst/>
                        </a:rPr>
                        <a:t>71%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200">
                          <a:effectLst/>
                        </a:rPr>
                        <a:t>21%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200">
                          <a:effectLst/>
                        </a:rPr>
                        <a:t> $         11.4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2"/>
                  </a:ext>
                </a:extLst>
              </a:tr>
              <a:tr h="238208">
                <a:tc>
                  <a:txBody>
                    <a:bodyPr/>
                    <a:lstStyle/>
                    <a:p>
                      <a:pPr marL="0" marR="0" algn="just">
                        <a:lnSpc>
                          <a:spcPct val="115000"/>
                        </a:lnSpc>
                        <a:spcBef>
                          <a:spcPts val="0"/>
                        </a:spcBef>
                        <a:spcAft>
                          <a:spcPts val="0"/>
                        </a:spcAft>
                      </a:pPr>
                      <a:r>
                        <a:rPr lang="en-US" sz="1200">
                          <a:effectLst/>
                        </a:rPr>
                        <a:t>Product 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200">
                          <a:effectLst/>
                        </a:rPr>
                        <a:t>                  5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200" dirty="0">
                          <a:effectLst/>
                        </a:rPr>
                        <a:t>	3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2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200">
                          <a:effectLst/>
                        </a:rPr>
                        <a:t>64%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200">
                          <a:effectLst/>
                        </a:rPr>
                        <a:t>11%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200">
                          <a:effectLst/>
                        </a:rPr>
                        <a:t> $         14.0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3"/>
                  </a:ext>
                </a:extLst>
              </a:tr>
              <a:tr h="238208">
                <a:tc>
                  <a:txBody>
                    <a:bodyPr/>
                    <a:lstStyle/>
                    <a:p>
                      <a:pPr marL="0" marR="0" algn="just">
                        <a:lnSpc>
                          <a:spcPct val="115000"/>
                        </a:lnSpc>
                        <a:spcBef>
                          <a:spcPts val="0"/>
                        </a:spcBef>
                        <a:spcAft>
                          <a:spcPts val="0"/>
                        </a:spcAft>
                      </a:pPr>
                      <a:r>
                        <a:rPr lang="en-US" sz="1200">
                          <a:effectLst/>
                        </a:rPr>
                        <a:t>Product C</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200">
                          <a:effectLst/>
                        </a:rPr>
                        <a:t>                  4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200" dirty="0">
                          <a:effectLst/>
                        </a:rPr>
                        <a:t>	2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200">
                          <a:effectLst/>
                        </a:rPr>
                        <a:t>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200">
                          <a:effectLst/>
                        </a:rPr>
                        <a:t>95%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200">
                          <a:effectLst/>
                        </a:rPr>
                        <a:t>25%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200">
                          <a:effectLst/>
                        </a:rPr>
                        <a:t> $         20.0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4"/>
                  </a:ext>
                </a:extLst>
              </a:tr>
              <a:tr h="238208">
                <a:tc>
                  <a:txBody>
                    <a:bodyPr/>
                    <a:lstStyle/>
                    <a:p>
                      <a:pPr marL="0" marR="0" algn="just">
                        <a:lnSpc>
                          <a:spcPct val="115000"/>
                        </a:lnSpc>
                        <a:spcBef>
                          <a:spcPts val="0"/>
                        </a:spcBef>
                        <a:spcAft>
                          <a:spcPts val="0"/>
                        </a:spcAft>
                      </a:pPr>
                      <a:r>
                        <a:rPr lang="en-US" sz="1200">
                          <a:effectLst/>
                        </a:rPr>
                        <a:t>Product D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200">
                          <a:effectLst/>
                        </a:rPr>
                        <a:t>                  5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200" dirty="0">
                          <a:effectLst/>
                        </a:rPr>
                        <a:t>	4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2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200">
                          <a:effectLst/>
                        </a:rPr>
                        <a:t>94%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200">
                          <a:effectLst/>
                        </a:rPr>
                        <a:t>18%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200">
                          <a:effectLst/>
                        </a:rPr>
                        <a:t> $         12.6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5"/>
                  </a:ext>
                </a:extLst>
              </a:tr>
              <a:tr h="238208">
                <a:tc>
                  <a:txBody>
                    <a:bodyPr/>
                    <a:lstStyle/>
                    <a:p>
                      <a:pPr marL="0" marR="0" algn="just">
                        <a:lnSpc>
                          <a:spcPct val="115000"/>
                        </a:lnSpc>
                        <a:spcBef>
                          <a:spcPts val="0"/>
                        </a:spcBef>
                        <a:spcAft>
                          <a:spcPts val="0"/>
                        </a:spcAft>
                      </a:pPr>
                      <a:r>
                        <a:rPr lang="en-US" sz="1200">
                          <a:effectLst/>
                        </a:rPr>
                        <a:t>Product 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200">
                          <a:effectLst/>
                        </a:rPr>
                        <a:t>                  3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200" dirty="0">
                          <a:effectLst/>
                        </a:rPr>
                        <a:t>	3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2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200">
                          <a:effectLst/>
                        </a:rPr>
                        <a:t>85%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200">
                          <a:effectLst/>
                        </a:rPr>
                        <a:t>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200">
                          <a:effectLst/>
                        </a:rPr>
                        <a:t> $         15.1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6"/>
                  </a:ext>
                </a:extLst>
              </a:tr>
              <a:tr h="238208">
                <a:tc>
                  <a:txBody>
                    <a:bodyPr/>
                    <a:lstStyle/>
                    <a:p>
                      <a:pPr marL="0" marR="0" algn="just">
                        <a:lnSpc>
                          <a:spcPct val="115000"/>
                        </a:lnSpc>
                        <a:spcBef>
                          <a:spcPts val="0"/>
                        </a:spcBef>
                        <a:spcAft>
                          <a:spcPts val="0"/>
                        </a:spcAft>
                      </a:pPr>
                      <a:r>
                        <a:rPr lang="en-US" sz="1200">
                          <a:effectLst/>
                        </a:rPr>
                        <a:t>Product F</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200">
                          <a:effectLst/>
                        </a:rPr>
                        <a:t>                  3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200" dirty="0">
                          <a:effectLst/>
                        </a:rPr>
                        <a:t>                   2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2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200">
                          <a:effectLst/>
                        </a:rPr>
                        <a:t>71%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200">
                          <a:effectLst/>
                        </a:rPr>
                        <a:t>26%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200">
                          <a:effectLst/>
                        </a:rPr>
                        <a:t> $         12.5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7"/>
                  </a:ext>
                </a:extLst>
              </a:tr>
              <a:tr h="238208">
                <a:tc>
                  <a:txBody>
                    <a:bodyPr/>
                    <a:lstStyle/>
                    <a:p>
                      <a:pPr marL="0" marR="0" algn="just">
                        <a:lnSpc>
                          <a:spcPct val="115000"/>
                        </a:lnSpc>
                        <a:spcBef>
                          <a:spcPts val="0"/>
                        </a:spcBef>
                        <a:spcAft>
                          <a:spcPts val="0"/>
                        </a:spcAft>
                      </a:pPr>
                      <a:r>
                        <a:rPr lang="en-US" sz="1200">
                          <a:effectLst/>
                        </a:rPr>
                        <a:t>Product G</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200">
                          <a:effectLst/>
                        </a:rPr>
                        <a:t>                  4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200" dirty="0">
                          <a:effectLst/>
                        </a:rPr>
                        <a:t>                   3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200">
                          <a:effectLst/>
                        </a:rPr>
                        <a:t>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200">
                          <a:effectLst/>
                        </a:rPr>
                        <a:t>85%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200">
                          <a:effectLst/>
                        </a:rPr>
                        <a:t>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200">
                          <a:effectLst/>
                        </a:rPr>
                        <a:t> $         14.0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8"/>
                  </a:ext>
                </a:extLst>
              </a:tr>
              <a:tr h="238208">
                <a:tc>
                  <a:txBody>
                    <a:bodyPr/>
                    <a:lstStyle/>
                    <a:p>
                      <a:pPr marL="0" marR="0" algn="just">
                        <a:lnSpc>
                          <a:spcPct val="115000"/>
                        </a:lnSpc>
                        <a:spcBef>
                          <a:spcPts val="0"/>
                        </a:spcBef>
                        <a:spcAft>
                          <a:spcPts val="0"/>
                        </a:spcAft>
                      </a:pPr>
                      <a:r>
                        <a:rPr lang="en-US" sz="1200">
                          <a:effectLst/>
                        </a:rPr>
                        <a:t>Product H</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200">
                          <a:effectLst/>
                        </a:rPr>
                        <a:t>                  2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200" dirty="0">
                          <a:effectLst/>
                        </a:rPr>
                        <a:t>                   2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2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200">
                          <a:effectLst/>
                        </a:rPr>
                        <a:t>68%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200">
                          <a:effectLst/>
                        </a:rPr>
                        <a:t>30%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200">
                          <a:effectLst/>
                        </a:rPr>
                        <a:t> $         18.5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9"/>
                  </a:ext>
                </a:extLst>
              </a:tr>
              <a:tr h="238208">
                <a:tc>
                  <a:txBody>
                    <a:bodyPr/>
                    <a:lstStyle/>
                    <a:p>
                      <a:pPr marL="0" marR="0" algn="just">
                        <a:lnSpc>
                          <a:spcPct val="115000"/>
                        </a:lnSpc>
                        <a:spcBef>
                          <a:spcPts val="0"/>
                        </a:spcBef>
                        <a:spcAft>
                          <a:spcPts val="0"/>
                        </a:spcAft>
                      </a:pPr>
                      <a:r>
                        <a:rPr lang="en-US" sz="1200">
                          <a:effectLst/>
                        </a:rPr>
                        <a:t>Product I</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200">
                          <a:effectLst/>
                        </a:rPr>
                        <a:t>                  3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200" dirty="0">
                          <a:effectLst/>
                        </a:rPr>
                        <a:t>                   3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2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200">
                          <a:effectLst/>
                        </a:rPr>
                        <a:t>82%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2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200">
                          <a:effectLst/>
                        </a:rPr>
                        <a:t> $           9.2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10"/>
                  </a:ext>
                </a:extLst>
              </a:tr>
              <a:tr h="238208">
                <a:tc>
                  <a:txBody>
                    <a:bodyPr/>
                    <a:lstStyle/>
                    <a:p>
                      <a:pPr marL="0" marR="0" algn="just">
                        <a:lnSpc>
                          <a:spcPct val="115000"/>
                        </a:lnSpc>
                        <a:spcBef>
                          <a:spcPts val="0"/>
                        </a:spcBef>
                        <a:spcAft>
                          <a:spcPts val="0"/>
                        </a:spcAft>
                      </a:pPr>
                      <a:r>
                        <a:rPr lang="en-US" sz="1200">
                          <a:effectLst/>
                        </a:rPr>
                        <a:t>Product J</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200">
                          <a:effectLst/>
                        </a:rPr>
                        <a:t>                  2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200" dirty="0">
                          <a:effectLst/>
                        </a:rPr>
                        <a:t>                   4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200">
                          <a:effectLst/>
                        </a:rPr>
                        <a:t>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200">
                          <a:effectLst/>
                        </a:rPr>
                        <a:t>81%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200">
                          <a:effectLst/>
                        </a:rPr>
                        <a:t>32%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200" dirty="0">
                          <a:effectLst/>
                        </a:rPr>
                        <a:t> $         16.4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01554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TOPSIS Example II</a:t>
            </a:r>
            <a:endParaRPr lang="en-US" dirty="0"/>
          </a:p>
        </p:txBody>
      </p:sp>
      <p:sp>
        <p:nvSpPr>
          <p:cNvPr id="3" name="Content Placeholder 2"/>
          <p:cNvSpPr>
            <a:spLocks noGrp="1"/>
          </p:cNvSpPr>
          <p:nvPr>
            <p:ph idx="1"/>
          </p:nvPr>
        </p:nvSpPr>
        <p:spPr/>
        <p:txBody>
          <a:bodyPr/>
          <a:lstStyle/>
          <a:p>
            <a:r>
              <a:rPr lang="en-US" dirty="0" smtClean="0"/>
              <a:t>PIS and NIS for Example</a:t>
            </a:r>
            <a:endParaRPr lang="en-US" dirty="0"/>
          </a:p>
        </p:txBody>
      </p:sp>
      <p:graphicFrame>
        <p:nvGraphicFramePr>
          <p:cNvPr id="5" name="Content Placeholder 3"/>
          <p:cNvGraphicFramePr>
            <a:graphicFrameLocks/>
          </p:cNvGraphicFramePr>
          <p:nvPr>
            <p:extLst>
              <p:ext uri="{D42A27DB-BD31-4B8C-83A1-F6EECF244321}">
                <p14:modId xmlns:p14="http://schemas.microsoft.com/office/powerpoint/2010/main" val="3550645058"/>
              </p:ext>
            </p:extLst>
          </p:nvPr>
        </p:nvGraphicFramePr>
        <p:xfrm>
          <a:off x="890588" y="2871788"/>
          <a:ext cx="7281865" cy="2500311"/>
        </p:xfrm>
        <a:graphic>
          <a:graphicData uri="http://schemas.openxmlformats.org/drawingml/2006/table">
            <a:tbl>
              <a:tblPr firstRow="1" firstCol="1" bandRow="1">
                <a:tableStyleId>{5940675A-B579-460E-94D1-54222C63F5DA}</a:tableStyleId>
              </a:tblPr>
              <a:tblGrid>
                <a:gridCol w="562348">
                  <a:extLst>
                    <a:ext uri="{9D8B030D-6E8A-4147-A177-3AD203B41FA5}">
                      <a16:colId xmlns:a16="http://schemas.microsoft.com/office/drawing/2014/main" val="20000"/>
                    </a:ext>
                  </a:extLst>
                </a:gridCol>
                <a:gridCol w="1100518">
                  <a:extLst>
                    <a:ext uri="{9D8B030D-6E8A-4147-A177-3AD203B41FA5}">
                      <a16:colId xmlns:a16="http://schemas.microsoft.com/office/drawing/2014/main" val="20001"/>
                    </a:ext>
                  </a:extLst>
                </a:gridCol>
                <a:gridCol w="1249163">
                  <a:extLst>
                    <a:ext uri="{9D8B030D-6E8A-4147-A177-3AD203B41FA5}">
                      <a16:colId xmlns:a16="http://schemas.microsoft.com/office/drawing/2014/main" val="20002"/>
                    </a:ext>
                  </a:extLst>
                </a:gridCol>
                <a:gridCol w="1040523">
                  <a:extLst>
                    <a:ext uri="{9D8B030D-6E8A-4147-A177-3AD203B41FA5}">
                      <a16:colId xmlns:a16="http://schemas.microsoft.com/office/drawing/2014/main" val="20003"/>
                    </a:ext>
                  </a:extLst>
                </a:gridCol>
                <a:gridCol w="1144395">
                  <a:extLst>
                    <a:ext uri="{9D8B030D-6E8A-4147-A177-3AD203B41FA5}">
                      <a16:colId xmlns:a16="http://schemas.microsoft.com/office/drawing/2014/main" val="20004"/>
                    </a:ext>
                  </a:extLst>
                </a:gridCol>
                <a:gridCol w="1040523">
                  <a:extLst>
                    <a:ext uri="{9D8B030D-6E8A-4147-A177-3AD203B41FA5}">
                      <a16:colId xmlns:a16="http://schemas.microsoft.com/office/drawing/2014/main" val="20005"/>
                    </a:ext>
                  </a:extLst>
                </a:gridCol>
                <a:gridCol w="1144395">
                  <a:extLst>
                    <a:ext uri="{9D8B030D-6E8A-4147-A177-3AD203B41FA5}">
                      <a16:colId xmlns:a16="http://schemas.microsoft.com/office/drawing/2014/main" val="20006"/>
                    </a:ext>
                  </a:extLst>
                </a:gridCol>
              </a:tblGrid>
              <a:tr h="1400185">
                <a:tc>
                  <a:txBody>
                    <a:bodyPr/>
                    <a:lstStyle/>
                    <a:p>
                      <a:endParaRPr lang="en-US" sz="1600" dirty="0">
                        <a:effectLst/>
                        <a:latin typeface="Calibri" panose="020F0502020204030204" pitchFamily="34" charset="0"/>
                      </a:endParaRPr>
                    </a:p>
                  </a:txBody>
                  <a:tcPr marL="68580" marR="68580" marT="0" marB="0" anchor="b"/>
                </a:tc>
                <a:tc>
                  <a:txBody>
                    <a:bodyPr/>
                    <a:lstStyle/>
                    <a:p>
                      <a:pPr marL="0" marR="0" algn="just">
                        <a:lnSpc>
                          <a:spcPct val="115000"/>
                        </a:lnSpc>
                        <a:spcBef>
                          <a:spcPts val="0"/>
                        </a:spcBef>
                        <a:spcAft>
                          <a:spcPts val="0"/>
                        </a:spcAft>
                      </a:pPr>
                      <a:r>
                        <a:rPr lang="en-US" sz="1600">
                          <a:effectLst/>
                        </a:rPr>
                        <a:t>Strategic Alignment</a:t>
                      </a:r>
                      <a:endParaRPr lang="en-US" sz="2000">
                        <a:effectLst/>
                      </a:endParaRPr>
                    </a:p>
                    <a:p>
                      <a:pPr marL="0" marR="0" algn="just">
                        <a:lnSpc>
                          <a:spcPct val="115000"/>
                        </a:lnSpc>
                        <a:spcBef>
                          <a:spcPts val="0"/>
                        </a:spcBef>
                        <a:spcAft>
                          <a:spcPts val="0"/>
                        </a:spcAft>
                      </a:pPr>
                      <a:r>
                        <a:rPr lang="en-US" sz="1600">
                          <a:effectLst/>
                        </a:rPr>
                        <a:t>(1-Low to 5-high)</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600" dirty="0">
                          <a:effectLst/>
                        </a:rPr>
                        <a:t>Competitive Barriers</a:t>
                      </a:r>
                      <a:endParaRPr lang="en-US" sz="2000" dirty="0">
                        <a:effectLst/>
                      </a:endParaRPr>
                    </a:p>
                    <a:p>
                      <a:pPr marL="0" marR="0" algn="just">
                        <a:lnSpc>
                          <a:spcPct val="115000"/>
                        </a:lnSpc>
                        <a:spcBef>
                          <a:spcPts val="0"/>
                        </a:spcBef>
                        <a:spcAft>
                          <a:spcPts val="0"/>
                        </a:spcAft>
                      </a:pPr>
                      <a:r>
                        <a:rPr lang="en-US" sz="1600" dirty="0">
                          <a:effectLst/>
                        </a:rPr>
                        <a:t>(1-Low to 5-high)</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600">
                          <a:effectLst/>
                        </a:rPr>
                        <a:t>Market Growth Potential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600">
                          <a:effectLst/>
                        </a:rPr>
                        <a:t>Probability of Technical Success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600">
                          <a:effectLst/>
                        </a:rPr>
                        <a:t>After Tax Margin/ROI</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600">
                          <a:effectLst/>
                        </a:rPr>
                        <a:t>Initial Investment (millions)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0"/>
                  </a:ext>
                </a:extLst>
              </a:tr>
              <a:tr h="550063">
                <a:tc>
                  <a:txBody>
                    <a:bodyPr/>
                    <a:lstStyle/>
                    <a:p>
                      <a:pPr marL="0" marR="0" algn="just">
                        <a:lnSpc>
                          <a:spcPct val="115000"/>
                        </a:lnSpc>
                        <a:spcBef>
                          <a:spcPts val="0"/>
                        </a:spcBef>
                        <a:spcAft>
                          <a:spcPts val="0"/>
                        </a:spcAft>
                      </a:pPr>
                      <a:r>
                        <a:rPr lang="en-US" sz="1600">
                          <a:effectLst/>
                        </a:rPr>
                        <a:t>PIS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600">
                          <a:effectLst/>
                        </a:rPr>
                        <a:t>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6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600" dirty="0">
                          <a:effectLst/>
                        </a:rPr>
                        <a:t>8%</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600">
                          <a:effectLst/>
                        </a:rPr>
                        <a:t>95%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600">
                          <a:effectLst/>
                        </a:rPr>
                        <a:t>32%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600">
                          <a:effectLst/>
                        </a:rPr>
                        <a:t> $           9.2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1"/>
                  </a:ext>
                </a:extLst>
              </a:tr>
              <a:tr h="550063">
                <a:tc>
                  <a:txBody>
                    <a:bodyPr/>
                    <a:lstStyle/>
                    <a:p>
                      <a:pPr marL="0" marR="0" algn="just">
                        <a:lnSpc>
                          <a:spcPct val="115000"/>
                        </a:lnSpc>
                        <a:spcBef>
                          <a:spcPts val="0"/>
                        </a:spcBef>
                        <a:spcAft>
                          <a:spcPts val="0"/>
                        </a:spcAft>
                      </a:pPr>
                      <a:r>
                        <a:rPr lang="en-US" sz="1600">
                          <a:effectLst/>
                        </a:rPr>
                        <a:t>NIS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6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600">
                          <a:effectLst/>
                        </a:rPr>
                        <a:t>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6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600">
                          <a:effectLst/>
                        </a:rPr>
                        <a:t>64%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6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600" dirty="0">
                          <a:effectLst/>
                        </a:rPr>
                        <a:t> $         20.0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5434544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TOPSIS Example II</a:t>
            </a:r>
            <a:endParaRPr lang="en-US" dirty="0"/>
          </a:p>
        </p:txBody>
      </p:sp>
      <p:sp>
        <p:nvSpPr>
          <p:cNvPr id="3" name="Content Placeholder 2"/>
          <p:cNvSpPr>
            <a:spLocks noGrp="1"/>
          </p:cNvSpPr>
          <p:nvPr>
            <p:ph idx="1"/>
          </p:nvPr>
        </p:nvSpPr>
        <p:spPr/>
        <p:txBody>
          <a:bodyPr/>
          <a:lstStyle/>
          <a:p>
            <a:r>
              <a:rPr lang="en-US" dirty="0" smtClean="0"/>
              <a:t>Weighted Normalized Matrix</a:t>
            </a:r>
            <a:endParaRPr lang="en-US" dirty="0"/>
          </a:p>
        </p:txBody>
      </p:sp>
      <p:graphicFrame>
        <p:nvGraphicFramePr>
          <p:cNvPr id="6" name="Content Placeholder 3"/>
          <p:cNvGraphicFramePr>
            <a:graphicFrameLocks/>
          </p:cNvGraphicFramePr>
          <p:nvPr>
            <p:extLst>
              <p:ext uri="{D42A27DB-BD31-4B8C-83A1-F6EECF244321}">
                <p14:modId xmlns:p14="http://schemas.microsoft.com/office/powerpoint/2010/main" val="3883366475"/>
              </p:ext>
            </p:extLst>
          </p:nvPr>
        </p:nvGraphicFramePr>
        <p:xfrm>
          <a:off x="652461" y="2255318"/>
          <a:ext cx="7805738" cy="4245494"/>
        </p:xfrm>
        <a:graphic>
          <a:graphicData uri="http://schemas.openxmlformats.org/drawingml/2006/table">
            <a:tbl>
              <a:tblPr firstRow="1" firstCol="1" bandRow="1">
                <a:tableStyleId>{5940675A-B579-460E-94D1-54222C63F5DA}</a:tableStyleId>
              </a:tblPr>
              <a:tblGrid>
                <a:gridCol w="1068153">
                  <a:extLst>
                    <a:ext uri="{9D8B030D-6E8A-4147-A177-3AD203B41FA5}">
                      <a16:colId xmlns:a16="http://schemas.microsoft.com/office/drawing/2014/main" val="20000"/>
                    </a:ext>
                  </a:extLst>
                </a:gridCol>
                <a:gridCol w="1134077">
                  <a:extLst>
                    <a:ext uri="{9D8B030D-6E8A-4147-A177-3AD203B41FA5}">
                      <a16:colId xmlns:a16="http://schemas.microsoft.com/office/drawing/2014/main" val="20001"/>
                    </a:ext>
                  </a:extLst>
                </a:gridCol>
                <a:gridCol w="1254459">
                  <a:extLst>
                    <a:ext uri="{9D8B030D-6E8A-4147-A177-3AD203B41FA5}">
                      <a16:colId xmlns:a16="http://schemas.microsoft.com/office/drawing/2014/main" val="20002"/>
                    </a:ext>
                  </a:extLst>
                </a:gridCol>
                <a:gridCol w="1179938">
                  <a:extLst>
                    <a:ext uri="{9D8B030D-6E8A-4147-A177-3AD203B41FA5}">
                      <a16:colId xmlns:a16="http://schemas.microsoft.com/office/drawing/2014/main" val="20003"/>
                    </a:ext>
                  </a:extLst>
                </a:gridCol>
                <a:gridCol w="1018472">
                  <a:extLst>
                    <a:ext uri="{9D8B030D-6E8A-4147-A177-3AD203B41FA5}">
                      <a16:colId xmlns:a16="http://schemas.microsoft.com/office/drawing/2014/main" val="20004"/>
                    </a:ext>
                  </a:extLst>
                </a:gridCol>
                <a:gridCol w="1018472">
                  <a:extLst>
                    <a:ext uri="{9D8B030D-6E8A-4147-A177-3AD203B41FA5}">
                      <a16:colId xmlns:a16="http://schemas.microsoft.com/office/drawing/2014/main" val="20005"/>
                    </a:ext>
                  </a:extLst>
                </a:gridCol>
                <a:gridCol w="1132167">
                  <a:extLst>
                    <a:ext uri="{9D8B030D-6E8A-4147-A177-3AD203B41FA5}">
                      <a16:colId xmlns:a16="http://schemas.microsoft.com/office/drawing/2014/main" val="20006"/>
                    </a:ext>
                  </a:extLst>
                </a:gridCol>
              </a:tblGrid>
              <a:tr h="996435">
                <a:tc>
                  <a:txBody>
                    <a:bodyPr/>
                    <a:lstStyle/>
                    <a:p>
                      <a:pPr marL="0" marR="0" algn="just">
                        <a:lnSpc>
                          <a:spcPct val="115000"/>
                        </a:lnSpc>
                        <a:spcBef>
                          <a:spcPts val="0"/>
                        </a:spcBef>
                        <a:spcAft>
                          <a:spcPts val="0"/>
                        </a:spcAft>
                      </a:pPr>
                      <a:r>
                        <a:rPr lang="en-US" sz="1400" dirty="0">
                          <a:effectLst/>
                        </a:rPr>
                        <a:t>Attribute Name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Strategic Alignment</a:t>
                      </a:r>
                      <a:endParaRPr lang="en-US" sz="2000">
                        <a:effectLst/>
                      </a:endParaRPr>
                    </a:p>
                    <a:p>
                      <a:pPr marL="0" marR="0" algn="just">
                        <a:lnSpc>
                          <a:spcPct val="115000"/>
                        </a:lnSpc>
                        <a:spcBef>
                          <a:spcPts val="0"/>
                        </a:spcBef>
                        <a:spcAft>
                          <a:spcPts val="0"/>
                        </a:spcAft>
                      </a:pPr>
                      <a:r>
                        <a:rPr lang="en-US" sz="1400">
                          <a:effectLst/>
                        </a:rPr>
                        <a:t>(1-Low to 5-high)</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Competitive Barriers</a:t>
                      </a:r>
                      <a:endParaRPr lang="en-US" sz="2000">
                        <a:effectLst/>
                      </a:endParaRPr>
                    </a:p>
                    <a:p>
                      <a:pPr marL="0" marR="0" algn="just">
                        <a:lnSpc>
                          <a:spcPct val="115000"/>
                        </a:lnSpc>
                        <a:spcBef>
                          <a:spcPts val="0"/>
                        </a:spcBef>
                        <a:spcAft>
                          <a:spcPts val="0"/>
                        </a:spcAft>
                      </a:pPr>
                      <a:r>
                        <a:rPr lang="en-US" sz="1400">
                          <a:effectLst/>
                        </a:rPr>
                        <a:t>(1-Low to 5-high)</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Market Growth Potential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Probability of Technical Success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dirty="0">
                          <a:effectLst/>
                        </a:rPr>
                        <a:t>After Tax Margin/ROI</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Initial Investment (millions)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extLst>
                  <a:ext uri="{0D108BD9-81ED-4DB2-BD59-A6C34878D82A}">
                    <a16:rowId xmlns:a16="http://schemas.microsoft.com/office/drawing/2014/main" val="10000"/>
                  </a:ext>
                </a:extLst>
              </a:tr>
              <a:tr h="490791">
                <a:tc>
                  <a:txBody>
                    <a:bodyPr/>
                    <a:lstStyle/>
                    <a:p>
                      <a:pPr marL="0" marR="0" algn="just">
                        <a:lnSpc>
                          <a:spcPct val="115000"/>
                        </a:lnSpc>
                        <a:spcBef>
                          <a:spcPts val="0"/>
                        </a:spcBef>
                        <a:spcAft>
                          <a:spcPts val="0"/>
                        </a:spcAft>
                      </a:pPr>
                      <a:r>
                        <a:rPr lang="en-US" sz="1400">
                          <a:effectLst/>
                        </a:rPr>
                        <a:t>Attribute Weights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20%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10%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dirty="0">
                          <a:effectLst/>
                        </a:rPr>
                        <a:t>15%</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15%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dirty="0">
                          <a:effectLst/>
                        </a:rPr>
                        <a:t>30%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10%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extLst>
                  <a:ext uri="{0D108BD9-81ED-4DB2-BD59-A6C34878D82A}">
                    <a16:rowId xmlns:a16="http://schemas.microsoft.com/office/drawing/2014/main" val="10001"/>
                  </a:ext>
                </a:extLst>
              </a:tr>
              <a:tr h="304628">
                <a:tc>
                  <a:txBody>
                    <a:bodyPr/>
                    <a:lstStyle/>
                    <a:p>
                      <a:pPr marL="0" marR="0" algn="just">
                        <a:lnSpc>
                          <a:spcPct val="115000"/>
                        </a:lnSpc>
                        <a:spcBef>
                          <a:spcPts val="0"/>
                        </a:spcBef>
                        <a:spcAft>
                          <a:spcPts val="0"/>
                        </a:spcAft>
                      </a:pPr>
                      <a:r>
                        <a:rPr lang="en-US" sz="14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BENEFIT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COST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BENEFIT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BENEFIT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BENEFIT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COST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extLst>
                  <a:ext uri="{0D108BD9-81ED-4DB2-BD59-A6C34878D82A}">
                    <a16:rowId xmlns:a16="http://schemas.microsoft.com/office/drawing/2014/main" val="10002"/>
                  </a:ext>
                </a:extLst>
              </a:tr>
              <a:tr h="237970">
                <a:tc>
                  <a:txBody>
                    <a:bodyPr/>
                    <a:lstStyle/>
                    <a:p>
                      <a:pPr marL="0" marR="0" algn="just">
                        <a:lnSpc>
                          <a:spcPct val="115000"/>
                        </a:lnSpc>
                        <a:spcBef>
                          <a:spcPts val="0"/>
                        </a:spcBef>
                        <a:spcAft>
                          <a:spcPts val="0"/>
                        </a:spcAft>
                      </a:pPr>
                      <a:r>
                        <a:rPr lang="en-US" sz="1400">
                          <a:effectLst/>
                        </a:rPr>
                        <a:t>Product A</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0.0535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0.0111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0.0122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0.0420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0.0970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0.0245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extLst>
                  <a:ext uri="{0D108BD9-81ED-4DB2-BD59-A6C34878D82A}">
                    <a16:rowId xmlns:a16="http://schemas.microsoft.com/office/drawing/2014/main" val="10003"/>
                  </a:ext>
                </a:extLst>
              </a:tr>
              <a:tr h="237970">
                <a:tc>
                  <a:txBody>
                    <a:bodyPr/>
                    <a:lstStyle/>
                    <a:p>
                      <a:pPr marL="0" marR="0" algn="just">
                        <a:lnSpc>
                          <a:spcPct val="115000"/>
                        </a:lnSpc>
                        <a:spcBef>
                          <a:spcPts val="0"/>
                        </a:spcBef>
                        <a:spcAft>
                          <a:spcPts val="0"/>
                        </a:spcAft>
                      </a:pPr>
                      <a:r>
                        <a:rPr lang="en-US" sz="1400">
                          <a:effectLst/>
                        </a:rPr>
                        <a:t>Product B</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0.0891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0.0333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0.0243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0.0378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0.0508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0.0301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extLst>
                  <a:ext uri="{0D108BD9-81ED-4DB2-BD59-A6C34878D82A}">
                    <a16:rowId xmlns:a16="http://schemas.microsoft.com/office/drawing/2014/main" val="10004"/>
                  </a:ext>
                </a:extLst>
              </a:tr>
              <a:tr h="237970">
                <a:tc>
                  <a:txBody>
                    <a:bodyPr/>
                    <a:lstStyle/>
                    <a:p>
                      <a:pPr marL="0" marR="0" algn="just">
                        <a:lnSpc>
                          <a:spcPct val="115000"/>
                        </a:lnSpc>
                        <a:spcBef>
                          <a:spcPts val="0"/>
                        </a:spcBef>
                        <a:spcAft>
                          <a:spcPts val="0"/>
                        </a:spcAft>
                      </a:pPr>
                      <a:r>
                        <a:rPr lang="en-US" sz="1400">
                          <a:effectLst/>
                        </a:rPr>
                        <a:t>Product C</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0.0713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0.0222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0.0608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0.0562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0.1155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0.0430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extLst>
                  <a:ext uri="{0D108BD9-81ED-4DB2-BD59-A6C34878D82A}">
                    <a16:rowId xmlns:a16="http://schemas.microsoft.com/office/drawing/2014/main" val="10005"/>
                  </a:ext>
                </a:extLst>
              </a:tr>
              <a:tr h="237970">
                <a:tc>
                  <a:txBody>
                    <a:bodyPr/>
                    <a:lstStyle/>
                    <a:p>
                      <a:pPr marL="0" marR="0" algn="just">
                        <a:lnSpc>
                          <a:spcPct val="115000"/>
                        </a:lnSpc>
                        <a:spcBef>
                          <a:spcPts val="0"/>
                        </a:spcBef>
                        <a:spcAft>
                          <a:spcPts val="0"/>
                        </a:spcAft>
                      </a:pPr>
                      <a:r>
                        <a:rPr lang="en-US" sz="1400">
                          <a:effectLst/>
                        </a:rPr>
                        <a:t>Product D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0.0891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0.0444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0.0365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0.0556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0.0832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0.0271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extLst>
                  <a:ext uri="{0D108BD9-81ED-4DB2-BD59-A6C34878D82A}">
                    <a16:rowId xmlns:a16="http://schemas.microsoft.com/office/drawing/2014/main" val="10006"/>
                  </a:ext>
                </a:extLst>
              </a:tr>
              <a:tr h="237970">
                <a:tc>
                  <a:txBody>
                    <a:bodyPr/>
                    <a:lstStyle/>
                    <a:p>
                      <a:pPr marL="0" marR="0" algn="just">
                        <a:lnSpc>
                          <a:spcPct val="115000"/>
                        </a:lnSpc>
                        <a:spcBef>
                          <a:spcPts val="0"/>
                        </a:spcBef>
                        <a:spcAft>
                          <a:spcPts val="0"/>
                        </a:spcAft>
                      </a:pPr>
                      <a:r>
                        <a:rPr lang="en-US" sz="1400">
                          <a:effectLst/>
                        </a:rPr>
                        <a:t>Product 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0.0535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0.0333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0.0243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0.0502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0.0370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0.0325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extLst>
                  <a:ext uri="{0D108BD9-81ED-4DB2-BD59-A6C34878D82A}">
                    <a16:rowId xmlns:a16="http://schemas.microsoft.com/office/drawing/2014/main" val="10007"/>
                  </a:ext>
                </a:extLst>
              </a:tr>
              <a:tr h="237970">
                <a:tc>
                  <a:txBody>
                    <a:bodyPr/>
                    <a:lstStyle/>
                    <a:p>
                      <a:pPr marL="0" marR="0" algn="just">
                        <a:lnSpc>
                          <a:spcPct val="115000"/>
                        </a:lnSpc>
                        <a:spcBef>
                          <a:spcPts val="0"/>
                        </a:spcBef>
                        <a:spcAft>
                          <a:spcPts val="0"/>
                        </a:spcAft>
                      </a:pPr>
                      <a:r>
                        <a:rPr lang="en-US" sz="1400">
                          <a:effectLst/>
                        </a:rPr>
                        <a:t>Product F</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0.0535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0.0222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0.0365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0.0420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0.1201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0.0269</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extLst>
                  <a:ext uri="{0D108BD9-81ED-4DB2-BD59-A6C34878D82A}">
                    <a16:rowId xmlns:a16="http://schemas.microsoft.com/office/drawing/2014/main" val="10008"/>
                  </a:ext>
                </a:extLst>
              </a:tr>
              <a:tr h="237970">
                <a:tc>
                  <a:txBody>
                    <a:bodyPr/>
                    <a:lstStyle/>
                    <a:p>
                      <a:pPr marL="0" marR="0" algn="just">
                        <a:lnSpc>
                          <a:spcPct val="115000"/>
                        </a:lnSpc>
                        <a:spcBef>
                          <a:spcPts val="0"/>
                        </a:spcBef>
                        <a:spcAft>
                          <a:spcPts val="0"/>
                        </a:spcAft>
                      </a:pPr>
                      <a:r>
                        <a:rPr lang="en-US" sz="1400">
                          <a:effectLst/>
                        </a:rPr>
                        <a:t>Product G</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0.0713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0.0333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0.0486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0.0502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0.0277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0.0301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extLst>
                  <a:ext uri="{0D108BD9-81ED-4DB2-BD59-A6C34878D82A}">
                    <a16:rowId xmlns:a16="http://schemas.microsoft.com/office/drawing/2014/main" val="10009"/>
                  </a:ext>
                </a:extLst>
              </a:tr>
              <a:tr h="237970">
                <a:tc>
                  <a:txBody>
                    <a:bodyPr/>
                    <a:lstStyle/>
                    <a:p>
                      <a:pPr marL="0" marR="0" algn="just">
                        <a:lnSpc>
                          <a:spcPct val="115000"/>
                        </a:lnSpc>
                        <a:spcBef>
                          <a:spcPts val="0"/>
                        </a:spcBef>
                        <a:spcAft>
                          <a:spcPts val="0"/>
                        </a:spcAft>
                      </a:pPr>
                      <a:r>
                        <a:rPr lang="en-US" sz="1400">
                          <a:effectLst/>
                        </a:rPr>
                        <a:t>Product H</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0.0356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0.0222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0.0365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0.0402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0.1386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0.0398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extLst>
                  <a:ext uri="{0D108BD9-81ED-4DB2-BD59-A6C34878D82A}">
                    <a16:rowId xmlns:a16="http://schemas.microsoft.com/office/drawing/2014/main" val="10010"/>
                  </a:ext>
                </a:extLst>
              </a:tr>
              <a:tr h="237970">
                <a:tc>
                  <a:txBody>
                    <a:bodyPr/>
                    <a:lstStyle/>
                    <a:p>
                      <a:pPr marL="0" marR="0" algn="just">
                        <a:lnSpc>
                          <a:spcPct val="115000"/>
                        </a:lnSpc>
                        <a:spcBef>
                          <a:spcPts val="0"/>
                        </a:spcBef>
                        <a:spcAft>
                          <a:spcPts val="0"/>
                        </a:spcAft>
                      </a:pPr>
                      <a:r>
                        <a:rPr lang="en-US" sz="1400">
                          <a:effectLst/>
                        </a:rPr>
                        <a:t>Product I</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0.0535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0.0333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0.0365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0.0485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0.0092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0.0198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extLst>
                  <a:ext uri="{0D108BD9-81ED-4DB2-BD59-A6C34878D82A}">
                    <a16:rowId xmlns:a16="http://schemas.microsoft.com/office/drawing/2014/main" val="10011"/>
                  </a:ext>
                </a:extLst>
              </a:tr>
              <a:tr h="237970">
                <a:tc>
                  <a:txBody>
                    <a:bodyPr/>
                    <a:lstStyle/>
                    <a:p>
                      <a:pPr marL="0" marR="0" algn="just">
                        <a:lnSpc>
                          <a:spcPct val="115000"/>
                        </a:lnSpc>
                        <a:spcBef>
                          <a:spcPts val="0"/>
                        </a:spcBef>
                        <a:spcAft>
                          <a:spcPts val="0"/>
                        </a:spcAft>
                      </a:pPr>
                      <a:r>
                        <a:rPr lang="en-US" sz="1400">
                          <a:effectLst/>
                        </a:rPr>
                        <a:t>Product J</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0.0356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0.0444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0.0990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0.0479</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a:effectLst/>
                        </a:rPr>
                        <a:t>0.1479</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1400" dirty="0">
                          <a:effectLst/>
                        </a:rPr>
                        <a:t>0.0353</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7525397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TOPSIS Example II</a:t>
            </a:r>
            <a:endParaRPr lang="en-US" dirty="0"/>
          </a:p>
        </p:txBody>
      </p:sp>
      <p:sp>
        <p:nvSpPr>
          <p:cNvPr id="3" name="Content Placeholder 2"/>
          <p:cNvSpPr>
            <a:spLocks noGrp="1"/>
          </p:cNvSpPr>
          <p:nvPr>
            <p:ph idx="1"/>
          </p:nvPr>
        </p:nvSpPr>
        <p:spPr/>
        <p:txBody>
          <a:bodyPr/>
          <a:lstStyle/>
          <a:p>
            <a:r>
              <a:rPr lang="en-US" dirty="0" smtClean="0"/>
              <a:t>PIS and NIS for Example – From Weighted/Normalized Matrix</a:t>
            </a:r>
            <a:endParaRPr lang="en-US" dirty="0"/>
          </a:p>
        </p:txBody>
      </p:sp>
      <p:graphicFrame>
        <p:nvGraphicFramePr>
          <p:cNvPr id="6" name="Content Placeholder 3"/>
          <p:cNvGraphicFramePr>
            <a:graphicFrameLocks/>
          </p:cNvGraphicFramePr>
          <p:nvPr>
            <p:extLst>
              <p:ext uri="{D42A27DB-BD31-4B8C-83A1-F6EECF244321}">
                <p14:modId xmlns:p14="http://schemas.microsoft.com/office/powerpoint/2010/main" val="3143916809"/>
              </p:ext>
            </p:extLst>
          </p:nvPr>
        </p:nvGraphicFramePr>
        <p:xfrm>
          <a:off x="457200" y="3266207"/>
          <a:ext cx="7586663" cy="2205906"/>
        </p:xfrm>
        <a:graphic>
          <a:graphicData uri="http://schemas.openxmlformats.org/drawingml/2006/table">
            <a:tbl>
              <a:tblPr firstRow="1" firstCol="1" bandRow="1">
                <a:tableStyleId>{5940675A-B579-460E-94D1-54222C63F5DA}</a:tableStyleId>
              </a:tblPr>
              <a:tblGrid>
                <a:gridCol w="575044">
                  <a:extLst>
                    <a:ext uri="{9D8B030D-6E8A-4147-A177-3AD203B41FA5}">
                      <a16:colId xmlns:a16="http://schemas.microsoft.com/office/drawing/2014/main" val="20000"/>
                    </a:ext>
                  </a:extLst>
                </a:gridCol>
                <a:gridCol w="1163158">
                  <a:extLst>
                    <a:ext uri="{9D8B030D-6E8A-4147-A177-3AD203B41FA5}">
                      <a16:colId xmlns:a16="http://schemas.microsoft.com/office/drawing/2014/main" val="20001"/>
                    </a:ext>
                  </a:extLst>
                </a:gridCol>
                <a:gridCol w="1243440">
                  <a:extLst>
                    <a:ext uri="{9D8B030D-6E8A-4147-A177-3AD203B41FA5}">
                      <a16:colId xmlns:a16="http://schemas.microsoft.com/office/drawing/2014/main" val="20002"/>
                    </a:ext>
                  </a:extLst>
                </a:gridCol>
                <a:gridCol w="975521">
                  <a:extLst>
                    <a:ext uri="{9D8B030D-6E8A-4147-A177-3AD203B41FA5}">
                      <a16:colId xmlns:a16="http://schemas.microsoft.com/office/drawing/2014/main" val="20003"/>
                    </a:ext>
                  </a:extLst>
                </a:gridCol>
                <a:gridCol w="1145421">
                  <a:extLst>
                    <a:ext uri="{9D8B030D-6E8A-4147-A177-3AD203B41FA5}">
                      <a16:colId xmlns:a16="http://schemas.microsoft.com/office/drawing/2014/main" val="20004"/>
                    </a:ext>
                  </a:extLst>
                </a:gridCol>
                <a:gridCol w="1317187">
                  <a:extLst>
                    <a:ext uri="{9D8B030D-6E8A-4147-A177-3AD203B41FA5}">
                      <a16:colId xmlns:a16="http://schemas.microsoft.com/office/drawing/2014/main" val="20005"/>
                    </a:ext>
                  </a:extLst>
                </a:gridCol>
                <a:gridCol w="1166892">
                  <a:extLst>
                    <a:ext uri="{9D8B030D-6E8A-4147-A177-3AD203B41FA5}">
                      <a16:colId xmlns:a16="http://schemas.microsoft.com/office/drawing/2014/main" val="20006"/>
                    </a:ext>
                  </a:extLst>
                </a:gridCol>
              </a:tblGrid>
              <a:tr h="1471786">
                <a:tc>
                  <a:txBody>
                    <a:bodyPr/>
                    <a:lstStyle/>
                    <a:p>
                      <a:pPr marL="0" marR="0" algn="just">
                        <a:lnSpc>
                          <a:spcPct val="115000"/>
                        </a:lnSpc>
                        <a:spcBef>
                          <a:spcPts val="0"/>
                        </a:spcBef>
                        <a:spcAft>
                          <a:spcPts val="0"/>
                        </a:spcAft>
                      </a:pPr>
                      <a:r>
                        <a:rPr lang="en-US" sz="1600" dirty="0">
                          <a:effectLst/>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600">
                          <a:effectLst/>
                        </a:rPr>
                        <a:t>Strategic Alignment</a:t>
                      </a:r>
                      <a:endParaRPr lang="en-US" sz="2400">
                        <a:effectLst/>
                      </a:endParaRPr>
                    </a:p>
                    <a:p>
                      <a:pPr marL="0" marR="0" algn="just">
                        <a:lnSpc>
                          <a:spcPct val="115000"/>
                        </a:lnSpc>
                        <a:spcBef>
                          <a:spcPts val="0"/>
                        </a:spcBef>
                        <a:spcAft>
                          <a:spcPts val="0"/>
                        </a:spcAft>
                      </a:pPr>
                      <a:r>
                        <a:rPr lang="en-US" sz="1600">
                          <a:effectLst/>
                        </a:rPr>
                        <a:t>(1-Low to 5-high)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600">
                          <a:effectLst/>
                        </a:rPr>
                        <a:t>Competitive Barriers</a:t>
                      </a:r>
                      <a:endParaRPr lang="en-US" sz="2400">
                        <a:effectLst/>
                      </a:endParaRPr>
                    </a:p>
                    <a:p>
                      <a:pPr marL="0" marR="0" algn="just">
                        <a:lnSpc>
                          <a:spcPct val="115000"/>
                        </a:lnSpc>
                        <a:spcBef>
                          <a:spcPts val="0"/>
                        </a:spcBef>
                        <a:spcAft>
                          <a:spcPts val="0"/>
                        </a:spcAft>
                      </a:pPr>
                      <a:r>
                        <a:rPr lang="en-US" sz="1600">
                          <a:effectLst/>
                        </a:rPr>
                        <a:t>(1-Low to 5-high)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600" dirty="0">
                          <a:effectLst/>
                        </a:rPr>
                        <a:t>Market Growth Potential</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600">
                          <a:effectLst/>
                        </a:rPr>
                        <a:t>Probability of Technical Success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600">
                          <a:effectLst/>
                        </a:rPr>
                        <a:t>After Tax Margin/ROI</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600">
                          <a:effectLst/>
                        </a:rPr>
                        <a:t>Initial Investment (millions)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0"/>
                  </a:ext>
                </a:extLst>
              </a:tr>
              <a:tr h="367060">
                <a:tc>
                  <a:txBody>
                    <a:bodyPr/>
                    <a:lstStyle/>
                    <a:p>
                      <a:pPr marL="0" marR="0" algn="just">
                        <a:lnSpc>
                          <a:spcPct val="115000"/>
                        </a:lnSpc>
                        <a:spcBef>
                          <a:spcPts val="0"/>
                        </a:spcBef>
                        <a:spcAft>
                          <a:spcPts val="0"/>
                        </a:spcAft>
                      </a:pPr>
                      <a:r>
                        <a:rPr lang="en-US" sz="1600">
                          <a:effectLst/>
                        </a:rPr>
                        <a:t>PIS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600">
                          <a:effectLst/>
                        </a:rPr>
                        <a:t>0.0891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600">
                          <a:effectLst/>
                        </a:rPr>
                        <a:t>0.0111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600">
                          <a:effectLst/>
                        </a:rPr>
                        <a:t>0.0990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600">
                          <a:effectLst/>
                        </a:rPr>
                        <a:t>0.0562</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600">
                          <a:effectLst/>
                        </a:rPr>
                        <a:t>0.1479</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600">
                          <a:effectLst/>
                        </a:rPr>
                        <a:t>0.0198</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1"/>
                  </a:ext>
                </a:extLst>
              </a:tr>
              <a:tr h="367060">
                <a:tc>
                  <a:txBody>
                    <a:bodyPr/>
                    <a:lstStyle/>
                    <a:p>
                      <a:pPr marL="0" marR="0" algn="just">
                        <a:lnSpc>
                          <a:spcPct val="115000"/>
                        </a:lnSpc>
                        <a:spcBef>
                          <a:spcPts val="0"/>
                        </a:spcBef>
                        <a:spcAft>
                          <a:spcPts val="0"/>
                        </a:spcAft>
                      </a:pPr>
                      <a:r>
                        <a:rPr lang="en-US" sz="1600">
                          <a:effectLst/>
                        </a:rPr>
                        <a:t>NIS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600">
                          <a:effectLst/>
                        </a:rPr>
                        <a:t>0.0356</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600">
                          <a:effectLst/>
                        </a:rPr>
                        <a:t>0.0444</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600">
                          <a:effectLst/>
                        </a:rPr>
                        <a:t>0.0122</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600">
                          <a:effectLst/>
                        </a:rPr>
                        <a:t>0.0378</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600">
                          <a:effectLst/>
                        </a:rPr>
                        <a:t>0.0092</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600" dirty="0">
                          <a:effectLst/>
                        </a:rPr>
                        <a:t>0.0430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968198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TOPSIS Example II</a:t>
            </a:r>
            <a:endParaRPr lang="en-US" dirty="0"/>
          </a:p>
        </p:txBody>
      </p:sp>
      <p:sp>
        <p:nvSpPr>
          <p:cNvPr id="3" name="Content Placeholder 2"/>
          <p:cNvSpPr>
            <a:spLocks noGrp="1"/>
          </p:cNvSpPr>
          <p:nvPr>
            <p:ph idx="1"/>
          </p:nvPr>
        </p:nvSpPr>
        <p:spPr/>
        <p:txBody>
          <a:bodyPr/>
          <a:lstStyle/>
          <a:p>
            <a:r>
              <a:rPr lang="en-US" dirty="0" smtClean="0"/>
              <a:t>Separation Measures</a:t>
            </a:r>
            <a:endParaRPr lang="en-US" dirty="0"/>
          </a:p>
        </p:txBody>
      </p:sp>
      <p:graphicFrame>
        <p:nvGraphicFramePr>
          <p:cNvPr id="5" name="Content Placeholder 18"/>
          <p:cNvGraphicFramePr>
            <a:graphicFrameLocks/>
          </p:cNvGraphicFramePr>
          <p:nvPr>
            <p:extLst>
              <p:ext uri="{D42A27DB-BD31-4B8C-83A1-F6EECF244321}">
                <p14:modId xmlns:p14="http://schemas.microsoft.com/office/powerpoint/2010/main" val="4130346973"/>
              </p:ext>
            </p:extLst>
          </p:nvPr>
        </p:nvGraphicFramePr>
        <p:xfrm>
          <a:off x="1708491" y="2269626"/>
          <a:ext cx="5563846" cy="3953465"/>
        </p:xfrm>
        <a:graphic>
          <a:graphicData uri="http://schemas.openxmlformats.org/drawingml/2006/table">
            <a:tbl>
              <a:tblPr firstRow="1" firstCol="1" bandRow="1">
                <a:tableStyleId>{5940675A-B579-460E-94D1-54222C63F5DA}</a:tableStyleId>
              </a:tblPr>
              <a:tblGrid>
                <a:gridCol w="3144782">
                  <a:extLst>
                    <a:ext uri="{9D8B030D-6E8A-4147-A177-3AD203B41FA5}">
                      <a16:colId xmlns:a16="http://schemas.microsoft.com/office/drawing/2014/main" val="20000"/>
                    </a:ext>
                  </a:extLst>
                </a:gridCol>
                <a:gridCol w="1209532">
                  <a:extLst>
                    <a:ext uri="{9D8B030D-6E8A-4147-A177-3AD203B41FA5}">
                      <a16:colId xmlns:a16="http://schemas.microsoft.com/office/drawing/2014/main" val="20001"/>
                    </a:ext>
                  </a:extLst>
                </a:gridCol>
                <a:gridCol w="1209532">
                  <a:extLst>
                    <a:ext uri="{9D8B030D-6E8A-4147-A177-3AD203B41FA5}">
                      <a16:colId xmlns:a16="http://schemas.microsoft.com/office/drawing/2014/main" val="20002"/>
                    </a:ext>
                  </a:extLst>
                </a:gridCol>
              </a:tblGrid>
              <a:tr h="448265">
                <a:tc>
                  <a:txBody>
                    <a:bodyPr/>
                    <a:lstStyle/>
                    <a:p>
                      <a:pPr marL="0" marR="0" algn="just">
                        <a:lnSpc>
                          <a:spcPct val="115000"/>
                        </a:lnSpc>
                        <a:spcBef>
                          <a:spcPts val="0"/>
                        </a:spcBef>
                        <a:spcAft>
                          <a:spcPts val="0"/>
                        </a:spcAft>
                      </a:pPr>
                      <a:r>
                        <a:rPr lang="en-US" sz="20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2000">
                          <a:effectLst/>
                        </a:rPr>
                        <a:t>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2000">
                          <a:effectLst/>
                        </a:rPr>
                        <a:t>S</a:t>
                      </a:r>
                      <a:r>
                        <a:rPr lang="en-US" sz="2400" baseline="300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extLst>
                  <a:ext uri="{0D108BD9-81ED-4DB2-BD59-A6C34878D82A}">
                    <a16:rowId xmlns:a16="http://schemas.microsoft.com/office/drawing/2014/main" val="10000"/>
                  </a:ext>
                </a:extLst>
              </a:tr>
              <a:tr h="266850">
                <a:tc>
                  <a:txBody>
                    <a:bodyPr/>
                    <a:lstStyle/>
                    <a:p>
                      <a:pPr marL="0" marR="0" algn="just">
                        <a:lnSpc>
                          <a:spcPct val="115000"/>
                        </a:lnSpc>
                        <a:spcBef>
                          <a:spcPts val="0"/>
                        </a:spcBef>
                        <a:spcAft>
                          <a:spcPts val="0"/>
                        </a:spcAft>
                      </a:pPr>
                      <a:r>
                        <a:rPr lang="en-US" sz="2000" dirty="0">
                          <a:effectLst/>
                        </a:rPr>
                        <a:t>Product 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2000" dirty="0">
                          <a:effectLst/>
                        </a:rPr>
                        <a:t>0.1078</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2000">
                          <a:effectLst/>
                        </a:rPr>
                        <a:t>0.0974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extLst>
                  <a:ext uri="{0D108BD9-81ED-4DB2-BD59-A6C34878D82A}">
                    <a16:rowId xmlns:a16="http://schemas.microsoft.com/office/drawing/2014/main" val="10001"/>
                  </a:ext>
                </a:extLst>
              </a:tr>
              <a:tr h="266850">
                <a:tc>
                  <a:txBody>
                    <a:bodyPr/>
                    <a:lstStyle/>
                    <a:p>
                      <a:pPr marL="0" marR="0" algn="just">
                        <a:lnSpc>
                          <a:spcPct val="115000"/>
                        </a:lnSpc>
                        <a:spcBef>
                          <a:spcPts val="0"/>
                        </a:spcBef>
                        <a:spcAft>
                          <a:spcPts val="0"/>
                        </a:spcAft>
                      </a:pPr>
                      <a:r>
                        <a:rPr lang="en-US" sz="2000">
                          <a:effectLst/>
                        </a:rPr>
                        <a:t>Product B</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2000">
                          <a:effectLst/>
                        </a:rPr>
                        <a:t>0.1262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2000">
                          <a:effectLst/>
                        </a:rPr>
                        <a:t>0.0709</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extLst>
                  <a:ext uri="{0D108BD9-81ED-4DB2-BD59-A6C34878D82A}">
                    <a16:rowId xmlns:a16="http://schemas.microsoft.com/office/drawing/2014/main" val="10002"/>
                  </a:ext>
                </a:extLst>
              </a:tr>
              <a:tr h="266850">
                <a:tc>
                  <a:txBody>
                    <a:bodyPr/>
                    <a:lstStyle/>
                    <a:p>
                      <a:pPr marL="0" marR="0" algn="just">
                        <a:lnSpc>
                          <a:spcPct val="115000"/>
                        </a:lnSpc>
                        <a:spcBef>
                          <a:spcPts val="0"/>
                        </a:spcBef>
                        <a:spcAft>
                          <a:spcPts val="0"/>
                        </a:spcAft>
                      </a:pPr>
                      <a:r>
                        <a:rPr lang="en-US" sz="2000">
                          <a:effectLst/>
                        </a:rPr>
                        <a:t>Product C</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2000" dirty="0">
                          <a:effectLst/>
                        </a:rPr>
                        <a:t>0.0590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2000">
                          <a:effectLst/>
                        </a:rPr>
                        <a:t>0.1255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extLst>
                  <a:ext uri="{0D108BD9-81ED-4DB2-BD59-A6C34878D82A}">
                    <a16:rowId xmlns:a16="http://schemas.microsoft.com/office/drawing/2014/main" val="10003"/>
                  </a:ext>
                </a:extLst>
              </a:tr>
              <a:tr h="266850">
                <a:tc>
                  <a:txBody>
                    <a:bodyPr/>
                    <a:lstStyle/>
                    <a:p>
                      <a:pPr marL="0" marR="0" algn="just">
                        <a:lnSpc>
                          <a:spcPct val="115000"/>
                        </a:lnSpc>
                        <a:spcBef>
                          <a:spcPts val="0"/>
                        </a:spcBef>
                        <a:spcAft>
                          <a:spcPts val="0"/>
                        </a:spcAft>
                      </a:pPr>
                      <a:r>
                        <a:rPr lang="en-US" sz="2000">
                          <a:effectLst/>
                        </a:rPr>
                        <a:t>Product D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2000">
                          <a:effectLst/>
                        </a:rPr>
                        <a:t>0.0962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2000">
                          <a:effectLst/>
                        </a:rPr>
                        <a:t>0.0974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extLst>
                  <a:ext uri="{0D108BD9-81ED-4DB2-BD59-A6C34878D82A}">
                    <a16:rowId xmlns:a16="http://schemas.microsoft.com/office/drawing/2014/main" val="10004"/>
                  </a:ext>
                </a:extLst>
              </a:tr>
              <a:tr h="266850">
                <a:tc>
                  <a:txBody>
                    <a:bodyPr/>
                    <a:lstStyle/>
                    <a:p>
                      <a:pPr marL="0" marR="0" algn="just">
                        <a:lnSpc>
                          <a:spcPct val="115000"/>
                        </a:lnSpc>
                        <a:spcBef>
                          <a:spcPts val="0"/>
                        </a:spcBef>
                        <a:spcAft>
                          <a:spcPts val="0"/>
                        </a:spcAft>
                      </a:pPr>
                      <a:r>
                        <a:rPr lang="en-US" sz="2000">
                          <a:effectLst/>
                        </a:rPr>
                        <a:t>Product 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2000">
                          <a:effectLst/>
                        </a:rPr>
                        <a:t>0.1408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2000">
                          <a:effectLst/>
                        </a:rPr>
                        <a:t>0.0403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extLst>
                  <a:ext uri="{0D108BD9-81ED-4DB2-BD59-A6C34878D82A}">
                    <a16:rowId xmlns:a16="http://schemas.microsoft.com/office/drawing/2014/main" val="10005"/>
                  </a:ext>
                </a:extLst>
              </a:tr>
              <a:tr h="266850">
                <a:tc>
                  <a:txBody>
                    <a:bodyPr/>
                    <a:lstStyle/>
                    <a:p>
                      <a:pPr marL="0" marR="0" algn="just">
                        <a:lnSpc>
                          <a:spcPct val="115000"/>
                        </a:lnSpc>
                        <a:spcBef>
                          <a:spcPts val="0"/>
                        </a:spcBef>
                        <a:spcAft>
                          <a:spcPts val="0"/>
                        </a:spcAft>
                      </a:pPr>
                      <a:r>
                        <a:rPr lang="en-US" sz="2000">
                          <a:effectLst/>
                        </a:rPr>
                        <a:t>Product F</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2000">
                          <a:effectLst/>
                        </a:rPr>
                        <a:t>0.0795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2000">
                          <a:effectLst/>
                        </a:rPr>
                        <a:t>0.1182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extLst>
                  <a:ext uri="{0D108BD9-81ED-4DB2-BD59-A6C34878D82A}">
                    <a16:rowId xmlns:a16="http://schemas.microsoft.com/office/drawing/2014/main" val="10006"/>
                  </a:ext>
                </a:extLst>
              </a:tr>
              <a:tr h="266850">
                <a:tc>
                  <a:txBody>
                    <a:bodyPr/>
                    <a:lstStyle/>
                    <a:p>
                      <a:pPr marL="0" marR="0" algn="just">
                        <a:lnSpc>
                          <a:spcPct val="115000"/>
                        </a:lnSpc>
                        <a:spcBef>
                          <a:spcPts val="0"/>
                        </a:spcBef>
                        <a:spcAft>
                          <a:spcPts val="0"/>
                        </a:spcAft>
                      </a:pPr>
                      <a:r>
                        <a:rPr lang="en-US" sz="2000">
                          <a:effectLst/>
                        </a:rPr>
                        <a:t>Product G</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2000">
                          <a:effectLst/>
                        </a:rPr>
                        <a:t>0.1339</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2000">
                          <a:effectLst/>
                        </a:rPr>
                        <a:t>0.0582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extLst>
                  <a:ext uri="{0D108BD9-81ED-4DB2-BD59-A6C34878D82A}">
                    <a16:rowId xmlns:a16="http://schemas.microsoft.com/office/drawing/2014/main" val="10007"/>
                  </a:ext>
                </a:extLst>
              </a:tr>
              <a:tr h="266850">
                <a:tc>
                  <a:txBody>
                    <a:bodyPr/>
                    <a:lstStyle/>
                    <a:p>
                      <a:pPr marL="0" marR="0" algn="just">
                        <a:lnSpc>
                          <a:spcPct val="115000"/>
                        </a:lnSpc>
                        <a:spcBef>
                          <a:spcPts val="0"/>
                        </a:spcBef>
                        <a:spcAft>
                          <a:spcPts val="0"/>
                        </a:spcAft>
                      </a:pPr>
                      <a:r>
                        <a:rPr lang="en-US" sz="2000">
                          <a:effectLst/>
                        </a:rPr>
                        <a:t>Product H</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2000">
                          <a:effectLst/>
                        </a:rPr>
                        <a:t>0.0873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2000">
                          <a:effectLst/>
                        </a:rPr>
                        <a:t>0.1336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extLst>
                  <a:ext uri="{0D108BD9-81ED-4DB2-BD59-A6C34878D82A}">
                    <a16:rowId xmlns:a16="http://schemas.microsoft.com/office/drawing/2014/main" val="10008"/>
                  </a:ext>
                </a:extLst>
              </a:tr>
              <a:tr h="266850">
                <a:tc>
                  <a:txBody>
                    <a:bodyPr/>
                    <a:lstStyle/>
                    <a:p>
                      <a:pPr marL="0" marR="0" algn="just">
                        <a:lnSpc>
                          <a:spcPct val="115000"/>
                        </a:lnSpc>
                        <a:spcBef>
                          <a:spcPts val="0"/>
                        </a:spcBef>
                        <a:spcAft>
                          <a:spcPts val="0"/>
                        </a:spcAft>
                      </a:pPr>
                      <a:r>
                        <a:rPr lang="en-US" sz="2000">
                          <a:effectLst/>
                        </a:rPr>
                        <a:t>Product I</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2000">
                          <a:effectLst/>
                        </a:rPr>
                        <a:t>0.1579</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2000">
                          <a:effectLst/>
                        </a:rPr>
                        <a:t>0.0410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extLst>
                  <a:ext uri="{0D108BD9-81ED-4DB2-BD59-A6C34878D82A}">
                    <a16:rowId xmlns:a16="http://schemas.microsoft.com/office/drawing/2014/main" val="10009"/>
                  </a:ext>
                </a:extLst>
              </a:tr>
              <a:tr h="266850">
                <a:tc>
                  <a:txBody>
                    <a:bodyPr/>
                    <a:lstStyle/>
                    <a:p>
                      <a:pPr marL="0" marR="0" algn="just">
                        <a:lnSpc>
                          <a:spcPct val="115000"/>
                        </a:lnSpc>
                        <a:spcBef>
                          <a:spcPts val="0"/>
                        </a:spcBef>
                        <a:spcAft>
                          <a:spcPts val="0"/>
                        </a:spcAft>
                      </a:pPr>
                      <a:r>
                        <a:rPr lang="en-US" sz="2000">
                          <a:effectLst/>
                        </a:rPr>
                        <a:t>Product J</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2000">
                          <a:effectLst/>
                        </a:rPr>
                        <a:t>0.0654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tc>
                  <a:txBody>
                    <a:bodyPr/>
                    <a:lstStyle/>
                    <a:p>
                      <a:pPr marL="0" marR="0" algn="just">
                        <a:lnSpc>
                          <a:spcPct val="115000"/>
                        </a:lnSpc>
                        <a:spcBef>
                          <a:spcPts val="0"/>
                        </a:spcBef>
                        <a:spcAft>
                          <a:spcPts val="0"/>
                        </a:spcAft>
                      </a:pPr>
                      <a:r>
                        <a:rPr lang="en-US" sz="2000" dirty="0">
                          <a:effectLst/>
                        </a:rPr>
                        <a:t>0.1641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6789290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TOPSIS Example II</a:t>
            </a:r>
            <a:endParaRPr lang="en-US" dirty="0"/>
          </a:p>
        </p:txBody>
      </p:sp>
      <p:sp>
        <p:nvSpPr>
          <p:cNvPr id="3" name="Content Placeholder 2"/>
          <p:cNvSpPr>
            <a:spLocks noGrp="1"/>
          </p:cNvSpPr>
          <p:nvPr>
            <p:ph idx="1"/>
          </p:nvPr>
        </p:nvSpPr>
        <p:spPr/>
        <p:txBody>
          <a:bodyPr/>
          <a:lstStyle/>
          <a:p>
            <a:r>
              <a:rPr lang="en-US" dirty="0" smtClean="0"/>
              <a:t>Relative Score</a:t>
            </a:r>
            <a:endParaRPr lang="en-US" dirty="0"/>
          </a:p>
        </p:txBody>
      </p:sp>
      <p:graphicFrame>
        <p:nvGraphicFramePr>
          <p:cNvPr id="6" name="Content Placeholder 3"/>
          <p:cNvGraphicFramePr>
            <a:graphicFrameLocks/>
          </p:cNvGraphicFramePr>
          <p:nvPr>
            <p:extLst>
              <p:ext uri="{D42A27DB-BD31-4B8C-83A1-F6EECF244321}">
                <p14:modId xmlns:p14="http://schemas.microsoft.com/office/powerpoint/2010/main" val="4008503961"/>
              </p:ext>
            </p:extLst>
          </p:nvPr>
        </p:nvGraphicFramePr>
        <p:xfrm>
          <a:off x="2227075" y="2306989"/>
          <a:ext cx="4873813" cy="3785616"/>
        </p:xfrm>
        <a:graphic>
          <a:graphicData uri="http://schemas.openxmlformats.org/drawingml/2006/table">
            <a:tbl>
              <a:tblPr firstRow="1" firstCol="1" bandRow="1">
                <a:tableStyleId>{5940675A-B579-460E-94D1-54222C63F5DA}</a:tableStyleId>
              </a:tblPr>
              <a:tblGrid>
                <a:gridCol w="2163498">
                  <a:extLst>
                    <a:ext uri="{9D8B030D-6E8A-4147-A177-3AD203B41FA5}">
                      <a16:colId xmlns:a16="http://schemas.microsoft.com/office/drawing/2014/main" val="20000"/>
                    </a:ext>
                  </a:extLst>
                </a:gridCol>
                <a:gridCol w="832114">
                  <a:extLst>
                    <a:ext uri="{9D8B030D-6E8A-4147-A177-3AD203B41FA5}">
                      <a16:colId xmlns:a16="http://schemas.microsoft.com/office/drawing/2014/main" val="20001"/>
                    </a:ext>
                  </a:extLst>
                </a:gridCol>
                <a:gridCol w="832114">
                  <a:extLst>
                    <a:ext uri="{9D8B030D-6E8A-4147-A177-3AD203B41FA5}">
                      <a16:colId xmlns:a16="http://schemas.microsoft.com/office/drawing/2014/main" val="20002"/>
                    </a:ext>
                  </a:extLst>
                </a:gridCol>
                <a:gridCol w="1046087">
                  <a:extLst>
                    <a:ext uri="{9D8B030D-6E8A-4147-A177-3AD203B41FA5}">
                      <a16:colId xmlns:a16="http://schemas.microsoft.com/office/drawing/2014/main" val="20003"/>
                    </a:ext>
                  </a:extLst>
                </a:gridCol>
              </a:tblGrid>
              <a:tr h="568001">
                <a:tc>
                  <a:txBody>
                    <a:bodyPr/>
                    <a:lstStyle/>
                    <a:p>
                      <a:pPr marL="0" marR="0" algn="just">
                        <a:lnSpc>
                          <a:spcPct val="115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4" marR="67084" marT="0" marB="0" anchor="b"/>
                </a:tc>
                <a:tc>
                  <a:txBody>
                    <a:bodyPr/>
                    <a:lstStyle/>
                    <a:p>
                      <a:pPr marL="0" marR="0" algn="just">
                        <a:lnSpc>
                          <a:spcPct val="115000"/>
                        </a:lnSpc>
                        <a:spcBef>
                          <a:spcPts val="0"/>
                        </a:spcBef>
                        <a:spcAft>
                          <a:spcPts val="0"/>
                        </a:spcAft>
                      </a:pPr>
                      <a:r>
                        <a:rPr lang="en-US" sz="1800">
                          <a:effectLst/>
                        </a:rPr>
                        <a:t>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4" marR="67084" marT="0" marB="0" anchor="b"/>
                </a:tc>
                <a:tc>
                  <a:txBody>
                    <a:bodyPr/>
                    <a:lstStyle/>
                    <a:p>
                      <a:pPr marL="0" marR="0" algn="just">
                        <a:lnSpc>
                          <a:spcPct val="115000"/>
                        </a:lnSpc>
                        <a:spcBef>
                          <a:spcPts val="0"/>
                        </a:spcBef>
                        <a:spcAft>
                          <a:spcPts val="0"/>
                        </a:spcAft>
                      </a:pPr>
                      <a:r>
                        <a:rPr lang="en-US" sz="1800">
                          <a:effectLst/>
                        </a:rPr>
                        <a:t>S</a:t>
                      </a:r>
                      <a:r>
                        <a:rPr lang="en-US" sz="2000" baseline="30000">
                          <a:effectLst/>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4" marR="67084" marT="0" marB="0" anchor="b"/>
                </a:tc>
                <a:tc>
                  <a:txBody>
                    <a:bodyPr/>
                    <a:lstStyle/>
                    <a:p>
                      <a:pPr marL="0" marR="0" algn="just">
                        <a:lnSpc>
                          <a:spcPct val="115000"/>
                        </a:lnSpc>
                        <a:spcBef>
                          <a:spcPts val="0"/>
                        </a:spcBef>
                        <a:spcAft>
                          <a:spcPts val="0"/>
                        </a:spcAft>
                      </a:pPr>
                      <a:r>
                        <a:rPr lang="en-US" sz="1800">
                          <a:effectLst/>
                        </a:rPr>
                        <a:t>Relative Score C*</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4" marR="67084" marT="0" marB="0" anchor="b"/>
                </a:tc>
                <a:extLst>
                  <a:ext uri="{0D108BD9-81ED-4DB2-BD59-A6C34878D82A}">
                    <a16:rowId xmlns:a16="http://schemas.microsoft.com/office/drawing/2014/main" val="10000"/>
                  </a:ext>
                </a:extLst>
              </a:tr>
              <a:tr h="284001">
                <a:tc>
                  <a:txBody>
                    <a:bodyPr/>
                    <a:lstStyle/>
                    <a:p>
                      <a:pPr marL="0" marR="0" algn="just">
                        <a:lnSpc>
                          <a:spcPct val="115000"/>
                        </a:lnSpc>
                        <a:spcBef>
                          <a:spcPts val="0"/>
                        </a:spcBef>
                        <a:spcAft>
                          <a:spcPts val="0"/>
                        </a:spcAft>
                      </a:pPr>
                      <a:r>
                        <a:rPr lang="en-US" sz="1800">
                          <a:effectLst/>
                        </a:rPr>
                        <a:t>Product 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4" marR="67084" marT="0" marB="0" anchor="b"/>
                </a:tc>
                <a:tc>
                  <a:txBody>
                    <a:bodyPr/>
                    <a:lstStyle/>
                    <a:p>
                      <a:pPr marL="0" marR="0" algn="just">
                        <a:lnSpc>
                          <a:spcPct val="115000"/>
                        </a:lnSpc>
                        <a:spcBef>
                          <a:spcPts val="0"/>
                        </a:spcBef>
                        <a:spcAft>
                          <a:spcPts val="0"/>
                        </a:spcAft>
                      </a:pPr>
                      <a:r>
                        <a:rPr lang="en-US" sz="1800">
                          <a:effectLst/>
                        </a:rPr>
                        <a:t>0.1078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4" marR="67084" marT="0" marB="0" anchor="b"/>
                </a:tc>
                <a:tc>
                  <a:txBody>
                    <a:bodyPr/>
                    <a:lstStyle/>
                    <a:p>
                      <a:pPr marL="0" marR="0" algn="just">
                        <a:lnSpc>
                          <a:spcPct val="115000"/>
                        </a:lnSpc>
                        <a:spcBef>
                          <a:spcPts val="0"/>
                        </a:spcBef>
                        <a:spcAft>
                          <a:spcPts val="0"/>
                        </a:spcAft>
                      </a:pPr>
                      <a:r>
                        <a:rPr lang="en-US" sz="1800">
                          <a:effectLst/>
                        </a:rPr>
                        <a:t>0.0974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4" marR="67084" marT="0" marB="0" anchor="b"/>
                </a:tc>
                <a:tc>
                  <a:txBody>
                    <a:bodyPr/>
                    <a:lstStyle/>
                    <a:p>
                      <a:pPr marL="0" marR="0" algn="just">
                        <a:lnSpc>
                          <a:spcPct val="115000"/>
                        </a:lnSpc>
                        <a:spcBef>
                          <a:spcPts val="0"/>
                        </a:spcBef>
                        <a:spcAft>
                          <a:spcPts val="0"/>
                        </a:spcAft>
                      </a:pPr>
                      <a:r>
                        <a:rPr lang="en-US" sz="1800">
                          <a:effectLst/>
                        </a:rPr>
                        <a:t>0.4749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4" marR="67084" marT="0" marB="0" anchor="b"/>
                </a:tc>
                <a:extLst>
                  <a:ext uri="{0D108BD9-81ED-4DB2-BD59-A6C34878D82A}">
                    <a16:rowId xmlns:a16="http://schemas.microsoft.com/office/drawing/2014/main" val="10001"/>
                  </a:ext>
                </a:extLst>
              </a:tr>
              <a:tr h="284001">
                <a:tc>
                  <a:txBody>
                    <a:bodyPr/>
                    <a:lstStyle/>
                    <a:p>
                      <a:pPr marL="0" marR="0" algn="just">
                        <a:lnSpc>
                          <a:spcPct val="115000"/>
                        </a:lnSpc>
                        <a:spcBef>
                          <a:spcPts val="0"/>
                        </a:spcBef>
                        <a:spcAft>
                          <a:spcPts val="0"/>
                        </a:spcAft>
                      </a:pPr>
                      <a:r>
                        <a:rPr lang="en-US" sz="1800">
                          <a:effectLst/>
                        </a:rPr>
                        <a:t>Product 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4" marR="67084" marT="0" marB="0" anchor="b"/>
                </a:tc>
                <a:tc>
                  <a:txBody>
                    <a:bodyPr/>
                    <a:lstStyle/>
                    <a:p>
                      <a:pPr marL="0" marR="0" algn="just">
                        <a:lnSpc>
                          <a:spcPct val="115000"/>
                        </a:lnSpc>
                        <a:spcBef>
                          <a:spcPts val="0"/>
                        </a:spcBef>
                        <a:spcAft>
                          <a:spcPts val="0"/>
                        </a:spcAft>
                      </a:pPr>
                      <a:r>
                        <a:rPr lang="en-US" sz="1800">
                          <a:effectLst/>
                        </a:rPr>
                        <a:t>0.1262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4" marR="67084" marT="0" marB="0" anchor="b"/>
                </a:tc>
                <a:tc>
                  <a:txBody>
                    <a:bodyPr/>
                    <a:lstStyle/>
                    <a:p>
                      <a:pPr marL="0" marR="0" algn="just">
                        <a:lnSpc>
                          <a:spcPct val="115000"/>
                        </a:lnSpc>
                        <a:spcBef>
                          <a:spcPts val="0"/>
                        </a:spcBef>
                        <a:spcAft>
                          <a:spcPts val="0"/>
                        </a:spcAft>
                      </a:pPr>
                      <a:r>
                        <a:rPr lang="en-US" sz="1800">
                          <a:effectLst/>
                        </a:rPr>
                        <a:t>0.0709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4" marR="67084" marT="0" marB="0" anchor="b"/>
                </a:tc>
                <a:tc>
                  <a:txBody>
                    <a:bodyPr/>
                    <a:lstStyle/>
                    <a:p>
                      <a:pPr marL="0" marR="0" algn="just">
                        <a:lnSpc>
                          <a:spcPct val="115000"/>
                        </a:lnSpc>
                        <a:spcBef>
                          <a:spcPts val="0"/>
                        </a:spcBef>
                        <a:spcAft>
                          <a:spcPts val="0"/>
                        </a:spcAft>
                      </a:pPr>
                      <a:r>
                        <a:rPr lang="en-US" sz="1800">
                          <a:effectLst/>
                        </a:rPr>
                        <a:t>0.3597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4" marR="67084" marT="0" marB="0" anchor="b"/>
                </a:tc>
                <a:extLst>
                  <a:ext uri="{0D108BD9-81ED-4DB2-BD59-A6C34878D82A}">
                    <a16:rowId xmlns:a16="http://schemas.microsoft.com/office/drawing/2014/main" val="10002"/>
                  </a:ext>
                </a:extLst>
              </a:tr>
              <a:tr h="284001">
                <a:tc>
                  <a:txBody>
                    <a:bodyPr/>
                    <a:lstStyle/>
                    <a:p>
                      <a:pPr marL="0" marR="0" algn="just">
                        <a:lnSpc>
                          <a:spcPct val="115000"/>
                        </a:lnSpc>
                        <a:spcBef>
                          <a:spcPts val="0"/>
                        </a:spcBef>
                        <a:spcAft>
                          <a:spcPts val="0"/>
                        </a:spcAft>
                      </a:pPr>
                      <a:r>
                        <a:rPr lang="en-US" sz="1800">
                          <a:effectLst/>
                        </a:rPr>
                        <a:t>Product C</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4" marR="67084" marT="0" marB="0" anchor="b"/>
                </a:tc>
                <a:tc>
                  <a:txBody>
                    <a:bodyPr/>
                    <a:lstStyle/>
                    <a:p>
                      <a:pPr marL="0" marR="0" algn="just">
                        <a:lnSpc>
                          <a:spcPct val="115000"/>
                        </a:lnSpc>
                        <a:spcBef>
                          <a:spcPts val="0"/>
                        </a:spcBef>
                        <a:spcAft>
                          <a:spcPts val="0"/>
                        </a:spcAft>
                      </a:pPr>
                      <a:r>
                        <a:rPr lang="en-US" sz="1800">
                          <a:effectLst/>
                        </a:rPr>
                        <a:t>0.0590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4" marR="67084" marT="0" marB="0" anchor="b"/>
                </a:tc>
                <a:tc>
                  <a:txBody>
                    <a:bodyPr/>
                    <a:lstStyle/>
                    <a:p>
                      <a:pPr marL="0" marR="0" algn="just">
                        <a:lnSpc>
                          <a:spcPct val="115000"/>
                        </a:lnSpc>
                        <a:spcBef>
                          <a:spcPts val="0"/>
                        </a:spcBef>
                        <a:spcAft>
                          <a:spcPts val="0"/>
                        </a:spcAft>
                      </a:pPr>
                      <a:r>
                        <a:rPr lang="en-US" sz="1800">
                          <a:effectLst/>
                        </a:rPr>
                        <a:t>0.1255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4" marR="67084" marT="0" marB="0" anchor="b"/>
                </a:tc>
                <a:tc>
                  <a:txBody>
                    <a:bodyPr/>
                    <a:lstStyle/>
                    <a:p>
                      <a:pPr marL="0" marR="0" algn="just">
                        <a:lnSpc>
                          <a:spcPct val="115000"/>
                        </a:lnSpc>
                        <a:spcBef>
                          <a:spcPts val="0"/>
                        </a:spcBef>
                        <a:spcAft>
                          <a:spcPts val="0"/>
                        </a:spcAft>
                      </a:pPr>
                      <a:r>
                        <a:rPr lang="en-US" sz="1800">
                          <a:effectLst/>
                        </a:rPr>
                        <a:t>0.6802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4" marR="67084" marT="0" marB="0" anchor="b"/>
                </a:tc>
                <a:extLst>
                  <a:ext uri="{0D108BD9-81ED-4DB2-BD59-A6C34878D82A}">
                    <a16:rowId xmlns:a16="http://schemas.microsoft.com/office/drawing/2014/main" val="10003"/>
                  </a:ext>
                </a:extLst>
              </a:tr>
              <a:tr h="284001">
                <a:tc>
                  <a:txBody>
                    <a:bodyPr/>
                    <a:lstStyle/>
                    <a:p>
                      <a:pPr marL="0" marR="0" algn="just">
                        <a:lnSpc>
                          <a:spcPct val="115000"/>
                        </a:lnSpc>
                        <a:spcBef>
                          <a:spcPts val="0"/>
                        </a:spcBef>
                        <a:spcAft>
                          <a:spcPts val="0"/>
                        </a:spcAft>
                      </a:pPr>
                      <a:r>
                        <a:rPr lang="en-US" sz="1800">
                          <a:effectLst/>
                        </a:rPr>
                        <a:t>Product D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4" marR="67084" marT="0" marB="0" anchor="b"/>
                </a:tc>
                <a:tc>
                  <a:txBody>
                    <a:bodyPr/>
                    <a:lstStyle/>
                    <a:p>
                      <a:pPr marL="0" marR="0" algn="just">
                        <a:lnSpc>
                          <a:spcPct val="115000"/>
                        </a:lnSpc>
                        <a:spcBef>
                          <a:spcPts val="0"/>
                        </a:spcBef>
                        <a:spcAft>
                          <a:spcPts val="0"/>
                        </a:spcAft>
                      </a:pPr>
                      <a:r>
                        <a:rPr lang="en-US" sz="1800">
                          <a:effectLst/>
                        </a:rPr>
                        <a:t>0.0962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4" marR="67084" marT="0" marB="0" anchor="b"/>
                </a:tc>
                <a:tc>
                  <a:txBody>
                    <a:bodyPr/>
                    <a:lstStyle/>
                    <a:p>
                      <a:pPr marL="0" marR="0" algn="just">
                        <a:lnSpc>
                          <a:spcPct val="115000"/>
                        </a:lnSpc>
                        <a:spcBef>
                          <a:spcPts val="0"/>
                        </a:spcBef>
                        <a:spcAft>
                          <a:spcPts val="0"/>
                        </a:spcAft>
                      </a:pPr>
                      <a:r>
                        <a:rPr lang="en-US" sz="1800">
                          <a:effectLst/>
                        </a:rPr>
                        <a:t>0.0974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4" marR="67084" marT="0" marB="0" anchor="b"/>
                </a:tc>
                <a:tc>
                  <a:txBody>
                    <a:bodyPr/>
                    <a:lstStyle/>
                    <a:p>
                      <a:pPr marL="0" marR="0" algn="just">
                        <a:lnSpc>
                          <a:spcPct val="115000"/>
                        </a:lnSpc>
                        <a:spcBef>
                          <a:spcPts val="0"/>
                        </a:spcBef>
                        <a:spcAft>
                          <a:spcPts val="0"/>
                        </a:spcAft>
                      </a:pPr>
                      <a:r>
                        <a:rPr lang="en-US" sz="1800">
                          <a:effectLst/>
                        </a:rPr>
                        <a:t>0.5030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4" marR="67084" marT="0" marB="0" anchor="b"/>
                </a:tc>
                <a:extLst>
                  <a:ext uri="{0D108BD9-81ED-4DB2-BD59-A6C34878D82A}">
                    <a16:rowId xmlns:a16="http://schemas.microsoft.com/office/drawing/2014/main" val="10004"/>
                  </a:ext>
                </a:extLst>
              </a:tr>
              <a:tr h="284001">
                <a:tc>
                  <a:txBody>
                    <a:bodyPr/>
                    <a:lstStyle/>
                    <a:p>
                      <a:pPr marL="0" marR="0" algn="just">
                        <a:lnSpc>
                          <a:spcPct val="115000"/>
                        </a:lnSpc>
                        <a:spcBef>
                          <a:spcPts val="0"/>
                        </a:spcBef>
                        <a:spcAft>
                          <a:spcPts val="0"/>
                        </a:spcAft>
                      </a:pPr>
                      <a:r>
                        <a:rPr lang="en-US" sz="1800">
                          <a:effectLst/>
                        </a:rPr>
                        <a:t>Product 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4" marR="67084" marT="0" marB="0" anchor="b"/>
                </a:tc>
                <a:tc>
                  <a:txBody>
                    <a:bodyPr/>
                    <a:lstStyle/>
                    <a:p>
                      <a:pPr marL="0" marR="0" algn="just">
                        <a:lnSpc>
                          <a:spcPct val="115000"/>
                        </a:lnSpc>
                        <a:spcBef>
                          <a:spcPts val="0"/>
                        </a:spcBef>
                        <a:spcAft>
                          <a:spcPts val="0"/>
                        </a:spcAft>
                      </a:pPr>
                      <a:r>
                        <a:rPr lang="en-US" sz="1800">
                          <a:effectLst/>
                        </a:rPr>
                        <a:t>0.1408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4" marR="67084" marT="0" marB="0" anchor="b"/>
                </a:tc>
                <a:tc>
                  <a:txBody>
                    <a:bodyPr/>
                    <a:lstStyle/>
                    <a:p>
                      <a:pPr marL="0" marR="0" algn="just">
                        <a:lnSpc>
                          <a:spcPct val="115000"/>
                        </a:lnSpc>
                        <a:spcBef>
                          <a:spcPts val="0"/>
                        </a:spcBef>
                        <a:spcAft>
                          <a:spcPts val="0"/>
                        </a:spcAft>
                      </a:pPr>
                      <a:r>
                        <a:rPr lang="en-US" sz="1800">
                          <a:effectLst/>
                        </a:rPr>
                        <a:t>0.0403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4" marR="67084" marT="0" marB="0" anchor="b"/>
                </a:tc>
                <a:tc>
                  <a:txBody>
                    <a:bodyPr/>
                    <a:lstStyle/>
                    <a:p>
                      <a:pPr marL="0" marR="0" algn="just">
                        <a:lnSpc>
                          <a:spcPct val="115000"/>
                        </a:lnSpc>
                        <a:spcBef>
                          <a:spcPts val="0"/>
                        </a:spcBef>
                        <a:spcAft>
                          <a:spcPts val="0"/>
                        </a:spcAft>
                      </a:pPr>
                      <a:r>
                        <a:rPr lang="en-US" sz="1800">
                          <a:effectLst/>
                        </a:rPr>
                        <a:t>0.2224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4" marR="67084" marT="0" marB="0" anchor="b"/>
                </a:tc>
                <a:extLst>
                  <a:ext uri="{0D108BD9-81ED-4DB2-BD59-A6C34878D82A}">
                    <a16:rowId xmlns:a16="http://schemas.microsoft.com/office/drawing/2014/main" val="10005"/>
                  </a:ext>
                </a:extLst>
              </a:tr>
              <a:tr h="284001">
                <a:tc>
                  <a:txBody>
                    <a:bodyPr/>
                    <a:lstStyle/>
                    <a:p>
                      <a:pPr marL="0" marR="0" algn="just">
                        <a:lnSpc>
                          <a:spcPct val="115000"/>
                        </a:lnSpc>
                        <a:spcBef>
                          <a:spcPts val="0"/>
                        </a:spcBef>
                        <a:spcAft>
                          <a:spcPts val="0"/>
                        </a:spcAft>
                      </a:pPr>
                      <a:r>
                        <a:rPr lang="en-US" sz="1800">
                          <a:effectLst/>
                        </a:rPr>
                        <a:t>Product F</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4" marR="67084" marT="0" marB="0" anchor="b"/>
                </a:tc>
                <a:tc>
                  <a:txBody>
                    <a:bodyPr/>
                    <a:lstStyle/>
                    <a:p>
                      <a:pPr marL="0" marR="0" algn="just">
                        <a:lnSpc>
                          <a:spcPct val="115000"/>
                        </a:lnSpc>
                        <a:spcBef>
                          <a:spcPts val="0"/>
                        </a:spcBef>
                        <a:spcAft>
                          <a:spcPts val="0"/>
                        </a:spcAft>
                      </a:pPr>
                      <a:r>
                        <a:rPr lang="en-US" sz="1800">
                          <a:effectLst/>
                        </a:rPr>
                        <a:t>0.0795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4" marR="67084" marT="0" marB="0" anchor="b"/>
                </a:tc>
                <a:tc>
                  <a:txBody>
                    <a:bodyPr/>
                    <a:lstStyle/>
                    <a:p>
                      <a:pPr marL="0" marR="0" algn="just">
                        <a:lnSpc>
                          <a:spcPct val="115000"/>
                        </a:lnSpc>
                        <a:spcBef>
                          <a:spcPts val="0"/>
                        </a:spcBef>
                        <a:spcAft>
                          <a:spcPts val="0"/>
                        </a:spcAft>
                      </a:pPr>
                      <a:r>
                        <a:rPr lang="en-US" sz="1800">
                          <a:effectLst/>
                        </a:rPr>
                        <a:t>0.1182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4" marR="67084" marT="0" marB="0" anchor="b"/>
                </a:tc>
                <a:tc>
                  <a:txBody>
                    <a:bodyPr/>
                    <a:lstStyle/>
                    <a:p>
                      <a:pPr marL="0" marR="0" algn="just">
                        <a:lnSpc>
                          <a:spcPct val="115000"/>
                        </a:lnSpc>
                        <a:spcBef>
                          <a:spcPts val="0"/>
                        </a:spcBef>
                        <a:spcAft>
                          <a:spcPts val="0"/>
                        </a:spcAft>
                      </a:pPr>
                      <a:r>
                        <a:rPr lang="en-US" sz="1800">
                          <a:effectLst/>
                        </a:rPr>
                        <a:t>0.5980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4" marR="67084" marT="0" marB="0" anchor="b"/>
                </a:tc>
                <a:extLst>
                  <a:ext uri="{0D108BD9-81ED-4DB2-BD59-A6C34878D82A}">
                    <a16:rowId xmlns:a16="http://schemas.microsoft.com/office/drawing/2014/main" val="10006"/>
                  </a:ext>
                </a:extLst>
              </a:tr>
              <a:tr h="284001">
                <a:tc>
                  <a:txBody>
                    <a:bodyPr/>
                    <a:lstStyle/>
                    <a:p>
                      <a:pPr marL="0" marR="0" algn="just">
                        <a:lnSpc>
                          <a:spcPct val="115000"/>
                        </a:lnSpc>
                        <a:spcBef>
                          <a:spcPts val="0"/>
                        </a:spcBef>
                        <a:spcAft>
                          <a:spcPts val="0"/>
                        </a:spcAft>
                      </a:pPr>
                      <a:r>
                        <a:rPr lang="en-US" sz="1800">
                          <a:effectLst/>
                        </a:rPr>
                        <a:t>Product G</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4" marR="67084" marT="0" marB="0" anchor="b"/>
                </a:tc>
                <a:tc>
                  <a:txBody>
                    <a:bodyPr/>
                    <a:lstStyle/>
                    <a:p>
                      <a:pPr marL="0" marR="0" algn="just">
                        <a:lnSpc>
                          <a:spcPct val="115000"/>
                        </a:lnSpc>
                        <a:spcBef>
                          <a:spcPts val="0"/>
                        </a:spcBef>
                        <a:spcAft>
                          <a:spcPts val="0"/>
                        </a:spcAft>
                      </a:pPr>
                      <a:r>
                        <a:rPr lang="en-US" sz="1800">
                          <a:effectLst/>
                        </a:rPr>
                        <a:t>0.1339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4" marR="67084" marT="0" marB="0" anchor="b"/>
                </a:tc>
                <a:tc>
                  <a:txBody>
                    <a:bodyPr/>
                    <a:lstStyle/>
                    <a:p>
                      <a:pPr marL="0" marR="0" algn="just">
                        <a:lnSpc>
                          <a:spcPct val="115000"/>
                        </a:lnSpc>
                        <a:spcBef>
                          <a:spcPts val="0"/>
                        </a:spcBef>
                        <a:spcAft>
                          <a:spcPts val="0"/>
                        </a:spcAft>
                      </a:pPr>
                      <a:r>
                        <a:rPr lang="en-US" sz="1800">
                          <a:effectLst/>
                        </a:rPr>
                        <a:t>0.0582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4" marR="67084" marT="0" marB="0" anchor="b"/>
                </a:tc>
                <a:tc>
                  <a:txBody>
                    <a:bodyPr/>
                    <a:lstStyle/>
                    <a:p>
                      <a:pPr marL="0" marR="0" algn="just">
                        <a:lnSpc>
                          <a:spcPct val="115000"/>
                        </a:lnSpc>
                        <a:spcBef>
                          <a:spcPts val="0"/>
                        </a:spcBef>
                        <a:spcAft>
                          <a:spcPts val="0"/>
                        </a:spcAft>
                      </a:pPr>
                      <a:r>
                        <a:rPr lang="en-US" sz="1800">
                          <a:effectLst/>
                        </a:rPr>
                        <a:t>0.3030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4" marR="67084" marT="0" marB="0" anchor="b"/>
                </a:tc>
                <a:extLst>
                  <a:ext uri="{0D108BD9-81ED-4DB2-BD59-A6C34878D82A}">
                    <a16:rowId xmlns:a16="http://schemas.microsoft.com/office/drawing/2014/main" val="10007"/>
                  </a:ext>
                </a:extLst>
              </a:tr>
              <a:tr h="284001">
                <a:tc>
                  <a:txBody>
                    <a:bodyPr/>
                    <a:lstStyle/>
                    <a:p>
                      <a:pPr marL="0" marR="0" algn="just">
                        <a:lnSpc>
                          <a:spcPct val="115000"/>
                        </a:lnSpc>
                        <a:spcBef>
                          <a:spcPts val="0"/>
                        </a:spcBef>
                        <a:spcAft>
                          <a:spcPts val="0"/>
                        </a:spcAft>
                      </a:pPr>
                      <a:r>
                        <a:rPr lang="en-US" sz="1800">
                          <a:effectLst/>
                        </a:rPr>
                        <a:t>Product H</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4" marR="67084" marT="0" marB="0" anchor="b"/>
                </a:tc>
                <a:tc>
                  <a:txBody>
                    <a:bodyPr/>
                    <a:lstStyle/>
                    <a:p>
                      <a:pPr marL="0" marR="0" algn="just">
                        <a:lnSpc>
                          <a:spcPct val="115000"/>
                        </a:lnSpc>
                        <a:spcBef>
                          <a:spcPts val="0"/>
                        </a:spcBef>
                        <a:spcAft>
                          <a:spcPts val="0"/>
                        </a:spcAft>
                      </a:pPr>
                      <a:r>
                        <a:rPr lang="en-US" sz="1800">
                          <a:effectLst/>
                        </a:rPr>
                        <a:t>0.0873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4" marR="67084" marT="0" marB="0" anchor="b"/>
                </a:tc>
                <a:tc>
                  <a:txBody>
                    <a:bodyPr/>
                    <a:lstStyle/>
                    <a:p>
                      <a:pPr marL="0" marR="0" algn="just">
                        <a:lnSpc>
                          <a:spcPct val="115000"/>
                        </a:lnSpc>
                        <a:spcBef>
                          <a:spcPts val="0"/>
                        </a:spcBef>
                        <a:spcAft>
                          <a:spcPts val="0"/>
                        </a:spcAft>
                      </a:pPr>
                      <a:r>
                        <a:rPr lang="en-US" sz="1800">
                          <a:effectLst/>
                        </a:rPr>
                        <a:t>0.1336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4" marR="67084" marT="0" marB="0" anchor="b"/>
                </a:tc>
                <a:tc>
                  <a:txBody>
                    <a:bodyPr/>
                    <a:lstStyle/>
                    <a:p>
                      <a:pPr marL="0" marR="0" algn="just">
                        <a:lnSpc>
                          <a:spcPct val="115000"/>
                        </a:lnSpc>
                        <a:spcBef>
                          <a:spcPts val="0"/>
                        </a:spcBef>
                        <a:spcAft>
                          <a:spcPts val="0"/>
                        </a:spcAft>
                      </a:pPr>
                      <a:r>
                        <a:rPr lang="en-US" sz="1800">
                          <a:effectLst/>
                        </a:rPr>
                        <a:t>0.6047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4" marR="67084" marT="0" marB="0" anchor="b"/>
                </a:tc>
                <a:extLst>
                  <a:ext uri="{0D108BD9-81ED-4DB2-BD59-A6C34878D82A}">
                    <a16:rowId xmlns:a16="http://schemas.microsoft.com/office/drawing/2014/main" val="10008"/>
                  </a:ext>
                </a:extLst>
              </a:tr>
              <a:tr h="284001">
                <a:tc>
                  <a:txBody>
                    <a:bodyPr/>
                    <a:lstStyle/>
                    <a:p>
                      <a:pPr marL="0" marR="0" algn="just">
                        <a:lnSpc>
                          <a:spcPct val="115000"/>
                        </a:lnSpc>
                        <a:spcBef>
                          <a:spcPts val="0"/>
                        </a:spcBef>
                        <a:spcAft>
                          <a:spcPts val="0"/>
                        </a:spcAft>
                      </a:pPr>
                      <a:r>
                        <a:rPr lang="en-US" sz="1800">
                          <a:effectLst/>
                        </a:rPr>
                        <a:t>Product I</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4" marR="67084" marT="0" marB="0" anchor="b"/>
                </a:tc>
                <a:tc>
                  <a:txBody>
                    <a:bodyPr/>
                    <a:lstStyle/>
                    <a:p>
                      <a:pPr marL="0" marR="0" algn="just">
                        <a:lnSpc>
                          <a:spcPct val="115000"/>
                        </a:lnSpc>
                        <a:spcBef>
                          <a:spcPts val="0"/>
                        </a:spcBef>
                        <a:spcAft>
                          <a:spcPts val="0"/>
                        </a:spcAft>
                      </a:pPr>
                      <a:r>
                        <a:rPr lang="en-US" sz="1800">
                          <a:effectLst/>
                        </a:rPr>
                        <a:t>0.1579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4" marR="67084" marT="0" marB="0" anchor="b"/>
                </a:tc>
                <a:tc>
                  <a:txBody>
                    <a:bodyPr/>
                    <a:lstStyle/>
                    <a:p>
                      <a:pPr marL="0" marR="0" algn="just">
                        <a:lnSpc>
                          <a:spcPct val="115000"/>
                        </a:lnSpc>
                        <a:spcBef>
                          <a:spcPts val="0"/>
                        </a:spcBef>
                        <a:spcAft>
                          <a:spcPts val="0"/>
                        </a:spcAft>
                      </a:pPr>
                      <a:r>
                        <a:rPr lang="en-US" sz="1800">
                          <a:effectLst/>
                        </a:rPr>
                        <a:t>0.0410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4" marR="67084" marT="0" marB="0" anchor="b"/>
                </a:tc>
                <a:tc>
                  <a:txBody>
                    <a:bodyPr/>
                    <a:lstStyle/>
                    <a:p>
                      <a:pPr marL="0" marR="0" algn="just">
                        <a:lnSpc>
                          <a:spcPct val="115000"/>
                        </a:lnSpc>
                        <a:spcBef>
                          <a:spcPts val="0"/>
                        </a:spcBef>
                        <a:spcAft>
                          <a:spcPts val="0"/>
                        </a:spcAft>
                      </a:pPr>
                      <a:r>
                        <a:rPr lang="en-US" sz="1800">
                          <a:effectLst/>
                        </a:rPr>
                        <a:t>0.2063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4" marR="67084" marT="0" marB="0" anchor="b"/>
                </a:tc>
                <a:extLst>
                  <a:ext uri="{0D108BD9-81ED-4DB2-BD59-A6C34878D82A}">
                    <a16:rowId xmlns:a16="http://schemas.microsoft.com/office/drawing/2014/main" val="10009"/>
                  </a:ext>
                </a:extLst>
              </a:tr>
              <a:tr h="284001">
                <a:tc>
                  <a:txBody>
                    <a:bodyPr/>
                    <a:lstStyle/>
                    <a:p>
                      <a:pPr marL="0" marR="0" algn="just">
                        <a:lnSpc>
                          <a:spcPct val="115000"/>
                        </a:lnSpc>
                        <a:spcBef>
                          <a:spcPts val="0"/>
                        </a:spcBef>
                        <a:spcAft>
                          <a:spcPts val="0"/>
                        </a:spcAft>
                      </a:pPr>
                      <a:r>
                        <a:rPr lang="en-US" sz="1800">
                          <a:effectLst/>
                        </a:rPr>
                        <a:t>Product J</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4" marR="67084" marT="0" marB="0" anchor="b"/>
                </a:tc>
                <a:tc>
                  <a:txBody>
                    <a:bodyPr/>
                    <a:lstStyle/>
                    <a:p>
                      <a:pPr marL="0" marR="0" algn="just">
                        <a:lnSpc>
                          <a:spcPct val="115000"/>
                        </a:lnSpc>
                        <a:spcBef>
                          <a:spcPts val="0"/>
                        </a:spcBef>
                        <a:spcAft>
                          <a:spcPts val="0"/>
                        </a:spcAft>
                      </a:pPr>
                      <a:r>
                        <a:rPr lang="en-US" sz="1800">
                          <a:effectLst/>
                        </a:rPr>
                        <a:t>0.0654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4" marR="67084" marT="0" marB="0" anchor="b"/>
                </a:tc>
                <a:tc>
                  <a:txBody>
                    <a:bodyPr/>
                    <a:lstStyle/>
                    <a:p>
                      <a:pPr marL="0" marR="0" algn="just">
                        <a:lnSpc>
                          <a:spcPct val="115000"/>
                        </a:lnSpc>
                        <a:spcBef>
                          <a:spcPts val="0"/>
                        </a:spcBef>
                        <a:spcAft>
                          <a:spcPts val="0"/>
                        </a:spcAft>
                      </a:pPr>
                      <a:r>
                        <a:rPr lang="en-US" sz="1800">
                          <a:effectLst/>
                        </a:rPr>
                        <a:t>0.1641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4" marR="67084" marT="0" marB="0" anchor="b"/>
                </a:tc>
                <a:tc>
                  <a:txBody>
                    <a:bodyPr/>
                    <a:lstStyle/>
                    <a:p>
                      <a:pPr marL="0" marR="0" algn="just">
                        <a:lnSpc>
                          <a:spcPct val="115000"/>
                        </a:lnSpc>
                        <a:spcBef>
                          <a:spcPts val="0"/>
                        </a:spcBef>
                        <a:spcAft>
                          <a:spcPts val="0"/>
                        </a:spcAft>
                      </a:pPr>
                      <a:r>
                        <a:rPr lang="en-US" sz="1800" dirty="0">
                          <a:effectLst/>
                        </a:rPr>
                        <a:t>0.7150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7084" marR="67084" marT="0" marB="0" anchor="b"/>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0787995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Additive Weighting Method</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The simple additive weighting method (SAW) is probably the best-known and widely used method of multiple attribute decision making. </a:t>
            </a:r>
            <a:endParaRPr lang="en-US" dirty="0" smtClean="0"/>
          </a:p>
          <a:p>
            <a:r>
              <a:rPr lang="en-US" dirty="0" smtClean="0"/>
              <a:t>The decision </a:t>
            </a:r>
            <a:r>
              <a:rPr lang="en-US" dirty="0"/>
              <a:t>maker assigns importance </a:t>
            </a:r>
            <a:r>
              <a:rPr lang="en-US" dirty="0" smtClean="0"/>
              <a:t>weights to each attribute, </a:t>
            </a:r>
            <a:r>
              <a:rPr lang="en-US" dirty="0"/>
              <a:t>which become the coefficients of the variables. </a:t>
            </a:r>
            <a:endParaRPr lang="en-US" dirty="0" smtClean="0"/>
          </a:p>
          <a:p>
            <a:r>
              <a:rPr lang="en-US" dirty="0" smtClean="0"/>
              <a:t>These </a:t>
            </a:r>
            <a:r>
              <a:rPr lang="en-US" dirty="0"/>
              <a:t>weighted coefficients need to be normalized. </a:t>
            </a:r>
            <a:endParaRPr lang="en-US" dirty="0" smtClean="0"/>
          </a:p>
          <a:p>
            <a:r>
              <a:rPr lang="en-US" dirty="0" smtClean="0"/>
              <a:t>To </a:t>
            </a:r>
            <a:r>
              <a:rPr lang="en-US" dirty="0"/>
              <a:t>reflect the decision maker’s marginal worth assessments within attributes, the decision maker also makes a numerical scaling of intra-attribute values. </a:t>
            </a:r>
          </a:p>
        </p:txBody>
      </p:sp>
    </p:spTree>
    <p:extLst>
      <p:ext uri="{BB962C8B-B14F-4D97-AF65-F5344CB8AC3E}">
        <p14:creationId xmlns:p14="http://schemas.microsoft.com/office/powerpoint/2010/main" val="14454254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TOPSIS Example II</a:t>
            </a:r>
            <a:endParaRPr lang="en-US" dirty="0"/>
          </a:p>
        </p:txBody>
      </p:sp>
      <p:sp>
        <p:nvSpPr>
          <p:cNvPr id="3" name="Content Placeholder 2"/>
          <p:cNvSpPr>
            <a:spLocks noGrp="1"/>
          </p:cNvSpPr>
          <p:nvPr>
            <p:ph idx="1"/>
          </p:nvPr>
        </p:nvSpPr>
        <p:spPr/>
        <p:txBody>
          <a:bodyPr/>
          <a:lstStyle/>
          <a:p>
            <a:r>
              <a:rPr lang="en-US" dirty="0" smtClean="0"/>
              <a:t>Rank Order of Products</a:t>
            </a:r>
            <a:endParaRPr lang="en-US" dirty="0"/>
          </a:p>
        </p:txBody>
      </p:sp>
      <p:graphicFrame>
        <p:nvGraphicFramePr>
          <p:cNvPr id="5" name="Content Placeholder 3"/>
          <p:cNvGraphicFramePr>
            <a:graphicFrameLocks/>
          </p:cNvGraphicFramePr>
          <p:nvPr>
            <p:extLst>
              <p:ext uri="{D42A27DB-BD31-4B8C-83A1-F6EECF244321}">
                <p14:modId xmlns:p14="http://schemas.microsoft.com/office/powerpoint/2010/main" val="1829375240"/>
              </p:ext>
            </p:extLst>
          </p:nvPr>
        </p:nvGraphicFramePr>
        <p:xfrm>
          <a:off x="2016124" y="2349277"/>
          <a:ext cx="4256089" cy="3785616"/>
        </p:xfrm>
        <a:graphic>
          <a:graphicData uri="http://schemas.openxmlformats.org/drawingml/2006/table">
            <a:tbl>
              <a:tblPr firstRow="1" firstCol="1" bandRow="1">
                <a:tableStyleId>{5940675A-B579-460E-94D1-54222C63F5DA}</a:tableStyleId>
              </a:tblPr>
              <a:tblGrid>
                <a:gridCol w="1808838">
                  <a:extLst>
                    <a:ext uri="{9D8B030D-6E8A-4147-A177-3AD203B41FA5}">
                      <a16:colId xmlns:a16="http://schemas.microsoft.com/office/drawing/2014/main" val="20000"/>
                    </a:ext>
                  </a:extLst>
                </a:gridCol>
                <a:gridCol w="1425790">
                  <a:extLst>
                    <a:ext uri="{9D8B030D-6E8A-4147-A177-3AD203B41FA5}">
                      <a16:colId xmlns:a16="http://schemas.microsoft.com/office/drawing/2014/main" val="20001"/>
                    </a:ext>
                  </a:extLst>
                </a:gridCol>
                <a:gridCol w="1021461">
                  <a:extLst>
                    <a:ext uri="{9D8B030D-6E8A-4147-A177-3AD203B41FA5}">
                      <a16:colId xmlns:a16="http://schemas.microsoft.com/office/drawing/2014/main" val="20002"/>
                    </a:ext>
                  </a:extLst>
                </a:gridCol>
              </a:tblGrid>
              <a:tr h="603816">
                <a:tc>
                  <a:txBody>
                    <a:bodyPr/>
                    <a:lstStyle/>
                    <a:p>
                      <a:pPr marL="0" marR="0" algn="just">
                        <a:lnSpc>
                          <a:spcPct val="115000"/>
                        </a:lnSpc>
                        <a:spcBef>
                          <a:spcPts val="0"/>
                        </a:spcBef>
                        <a:spcAft>
                          <a:spcPts val="0"/>
                        </a:spcAft>
                      </a:pPr>
                      <a:r>
                        <a:rPr lang="en-US" sz="1800" dirty="0">
                          <a:effectLst/>
                        </a:rPr>
                        <a:t>Product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800">
                          <a:effectLst/>
                        </a:rPr>
                        <a:t>Relative Score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800">
                          <a:effectLst/>
                        </a:rPr>
                        <a:t>Rank</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0"/>
                  </a:ext>
                </a:extLst>
              </a:tr>
              <a:tr h="301908">
                <a:tc>
                  <a:txBody>
                    <a:bodyPr/>
                    <a:lstStyle/>
                    <a:p>
                      <a:pPr marL="0" marR="0" algn="just">
                        <a:lnSpc>
                          <a:spcPct val="115000"/>
                        </a:lnSpc>
                        <a:spcBef>
                          <a:spcPts val="0"/>
                        </a:spcBef>
                        <a:spcAft>
                          <a:spcPts val="0"/>
                        </a:spcAft>
                      </a:pPr>
                      <a:r>
                        <a:rPr lang="en-US" sz="1800">
                          <a:effectLst/>
                        </a:rPr>
                        <a:t>Product J</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800">
                          <a:effectLst/>
                        </a:rPr>
                        <a:t>0.7150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1"/>
                  </a:ext>
                </a:extLst>
              </a:tr>
              <a:tr h="301908">
                <a:tc>
                  <a:txBody>
                    <a:bodyPr/>
                    <a:lstStyle/>
                    <a:p>
                      <a:pPr marL="0" marR="0" algn="just">
                        <a:lnSpc>
                          <a:spcPct val="115000"/>
                        </a:lnSpc>
                        <a:spcBef>
                          <a:spcPts val="0"/>
                        </a:spcBef>
                        <a:spcAft>
                          <a:spcPts val="0"/>
                        </a:spcAft>
                      </a:pPr>
                      <a:r>
                        <a:rPr lang="en-US" sz="1800">
                          <a:effectLst/>
                        </a:rPr>
                        <a:t>Product C</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800">
                          <a:effectLst/>
                        </a:rPr>
                        <a:t>0.6802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8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2"/>
                  </a:ext>
                </a:extLst>
              </a:tr>
              <a:tr h="301908">
                <a:tc>
                  <a:txBody>
                    <a:bodyPr/>
                    <a:lstStyle/>
                    <a:p>
                      <a:pPr marL="0" marR="0" algn="just">
                        <a:lnSpc>
                          <a:spcPct val="115000"/>
                        </a:lnSpc>
                        <a:spcBef>
                          <a:spcPts val="0"/>
                        </a:spcBef>
                        <a:spcAft>
                          <a:spcPts val="0"/>
                        </a:spcAft>
                      </a:pPr>
                      <a:r>
                        <a:rPr lang="en-US" sz="1800">
                          <a:effectLst/>
                        </a:rPr>
                        <a:t>Product H</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800">
                          <a:effectLst/>
                        </a:rPr>
                        <a:t>0.6047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8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3"/>
                  </a:ext>
                </a:extLst>
              </a:tr>
              <a:tr h="301908">
                <a:tc>
                  <a:txBody>
                    <a:bodyPr/>
                    <a:lstStyle/>
                    <a:p>
                      <a:pPr marL="0" marR="0" algn="just">
                        <a:lnSpc>
                          <a:spcPct val="115000"/>
                        </a:lnSpc>
                        <a:spcBef>
                          <a:spcPts val="0"/>
                        </a:spcBef>
                        <a:spcAft>
                          <a:spcPts val="0"/>
                        </a:spcAft>
                      </a:pPr>
                      <a:r>
                        <a:rPr lang="en-US" sz="1800">
                          <a:effectLst/>
                        </a:rPr>
                        <a:t>Product F</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800">
                          <a:effectLst/>
                        </a:rPr>
                        <a:t>0.5980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800" dirty="0">
                          <a:effectLst/>
                        </a:rPr>
                        <a:t>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4"/>
                  </a:ext>
                </a:extLst>
              </a:tr>
              <a:tr h="301908">
                <a:tc>
                  <a:txBody>
                    <a:bodyPr/>
                    <a:lstStyle/>
                    <a:p>
                      <a:pPr marL="0" marR="0" algn="just">
                        <a:lnSpc>
                          <a:spcPct val="115000"/>
                        </a:lnSpc>
                        <a:spcBef>
                          <a:spcPts val="0"/>
                        </a:spcBef>
                        <a:spcAft>
                          <a:spcPts val="0"/>
                        </a:spcAft>
                      </a:pPr>
                      <a:r>
                        <a:rPr lang="en-US" sz="1800">
                          <a:effectLst/>
                        </a:rPr>
                        <a:t>Product D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800">
                          <a:effectLst/>
                        </a:rPr>
                        <a:t>0.5030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800">
                          <a:effectLst/>
                        </a:rPr>
                        <a:t>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5"/>
                  </a:ext>
                </a:extLst>
              </a:tr>
              <a:tr h="301908">
                <a:tc>
                  <a:txBody>
                    <a:bodyPr/>
                    <a:lstStyle/>
                    <a:p>
                      <a:pPr marL="0" marR="0" algn="just">
                        <a:lnSpc>
                          <a:spcPct val="115000"/>
                        </a:lnSpc>
                        <a:spcBef>
                          <a:spcPts val="0"/>
                        </a:spcBef>
                        <a:spcAft>
                          <a:spcPts val="0"/>
                        </a:spcAft>
                      </a:pPr>
                      <a:r>
                        <a:rPr lang="en-US" sz="1800">
                          <a:effectLst/>
                        </a:rPr>
                        <a:t>Product 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800">
                          <a:effectLst/>
                        </a:rPr>
                        <a:t>0.4749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800">
                          <a:effectLst/>
                        </a:rPr>
                        <a:t>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6"/>
                  </a:ext>
                </a:extLst>
              </a:tr>
              <a:tr h="301908">
                <a:tc>
                  <a:txBody>
                    <a:bodyPr/>
                    <a:lstStyle/>
                    <a:p>
                      <a:pPr marL="0" marR="0" algn="just">
                        <a:lnSpc>
                          <a:spcPct val="115000"/>
                        </a:lnSpc>
                        <a:spcBef>
                          <a:spcPts val="0"/>
                        </a:spcBef>
                        <a:spcAft>
                          <a:spcPts val="0"/>
                        </a:spcAft>
                      </a:pPr>
                      <a:r>
                        <a:rPr lang="en-US" sz="1800">
                          <a:effectLst/>
                        </a:rPr>
                        <a:t>Product 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800">
                          <a:effectLst/>
                        </a:rPr>
                        <a:t>0.3597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800">
                          <a:effectLst/>
                        </a:rPr>
                        <a:t>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7"/>
                  </a:ext>
                </a:extLst>
              </a:tr>
              <a:tr h="301908">
                <a:tc>
                  <a:txBody>
                    <a:bodyPr/>
                    <a:lstStyle/>
                    <a:p>
                      <a:pPr marL="0" marR="0" algn="just">
                        <a:lnSpc>
                          <a:spcPct val="115000"/>
                        </a:lnSpc>
                        <a:spcBef>
                          <a:spcPts val="0"/>
                        </a:spcBef>
                        <a:spcAft>
                          <a:spcPts val="0"/>
                        </a:spcAft>
                      </a:pPr>
                      <a:r>
                        <a:rPr lang="en-US" sz="1800">
                          <a:effectLst/>
                        </a:rPr>
                        <a:t>Product G</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800">
                          <a:effectLst/>
                        </a:rPr>
                        <a:t>0.3030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800">
                          <a:effectLst/>
                        </a:rPr>
                        <a:t>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8"/>
                  </a:ext>
                </a:extLst>
              </a:tr>
              <a:tr h="301908">
                <a:tc>
                  <a:txBody>
                    <a:bodyPr/>
                    <a:lstStyle/>
                    <a:p>
                      <a:pPr marL="0" marR="0" algn="just">
                        <a:lnSpc>
                          <a:spcPct val="115000"/>
                        </a:lnSpc>
                        <a:spcBef>
                          <a:spcPts val="0"/>
                        </a:spcBef>
                        <a:spcAft>
                          <a:spcPts val="0"/>
                        </a:spcAft>
                      </a:pPr>
                      <a:r>
                        <a:rPr lang="en-US" sz="1800">
                          <a:effectLst/>
                        </a:rPr>
                        <a:t>Product 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800">
                          <a:effectLst/>
                        </a:rPr>
                        <a:t>0.2224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800">
                          <a:effectLst/>
                        </a:rPr>
                        <a:t>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9"/>
                  </a:ext>
                </a:extLst>
              </a:tr>
              <a:tr h="301908">
                <a:tc>
                  <a:txBody>
                    <a:bodyPr/>
                    <a:lstStyle/>
                    <a:p>
                      <a:pPr marL="0" marR="0" algn="just">
                        <a:lnSpc>
                          <a:spcPct val="115000"/>
                        </a:lnSpc>
                        <a:spcBef>
                          <a:spcPts val="0"/>
                        </a:spcBef>
                        <a:spcAft>
                          <a:spcPts val="0"/>
                        </a:spcAft>
                      </a:pPr>
                      <a:r>
                        <a:rPr lang="en-US" sz="1800">
                          <a:effectLst/>
                        </a:rPr>
                        <a:t>Product I</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800">
                          <a:effectLst/>
                        </a:rPr>
                        <a:t>0.2063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800" dirty="0">
                          <a:effectLst/>
                        </a:rPr>
                        <a:t>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5261415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TOPSIS Example II</a:t>
            </a:r>
            <a:endParaRPr lang="en-US" dirty="0"/>
          </a:p>
        </p:txBody>
      </p:sp>
      <p:sp>
        <p:nvSpPr>
          <p:cNvPr id="3" name="Content Placeholder 2"/>
          <p:cNvSpPr>
            <a:spLocks noGrp="1"/>
          </p:cNvSpPr>
          <p:nvPr>
            <p:ph idx="1"/>
          </p:nvPr>
        </p:nvSpPr>
        <p:spPr/>
        <p:txBody>
          <a:bodyPr>
            <a:normAutofit/>
          </a:bodyPr>
          <a:lstStyle/>
          <a:p>
            <a:r>
              <a:rPr lang="en-US" dirty="0" smtClean="0"/>
              <a:t>Product </a:t>
            </a:r>
            <a:r>
              <a:rPr lang="en-US" dirty="0"/>
              <a:t>J has </a:t>
            </a:r>
            <a:endParaRPr lang="en-US" dirty="0" smtClean="0"/>
          </a:p>
          <a:p>
            <a:pPr lvl="1"/>
            <a:r>
              <a:rPr lang="en-US" dirty="0" smtClean="0"/>
              <a:t>Higher </a:t>
            </a:r>
            <a:r>
              <a:rPr lang="en-US" dirty="0"/>
              <a:t>score for strategic alignment (4</a:t>
            </a:r>
            <a:r>
              <a:rPr lang="en-US" dirty="0" smtClean="0"/>
              <a:t>)</a:t>
            </a:r>
          </a:p>
          <a:p>
            <a:pPr lvl="1"/>
            <a:r>
              <a:rPr lang="en-US" dirty="0" smtClean="0"/>
              <a:t>Lower </a:t>
            </a:r>
            <a:r>
              <a:rPr lang="en-US" dirty="0"/>
              <a:t>competitive barriers (2</a:t>
            </a:r>
            <a:r>
              <a:rPr lang="en-US" dirty="0" smtClean="0"/>
              <a:t>)</a:t>
            </a:r>
          </a:p>
          <a:p>
            <a:pPr lvl="1"/>
            <a:r>
              <a:rPr lang="en-US" dirty="0" smtClean="0"/>
              <a:t>Highest market </a:t>
            </a:r>
            <a:r>
              <a:rPr lang="en-US" dirty="0"/>
              <a:t>growth potential (8 percent</a:t>
            </a:r>
            <a:r>
              <a:rPr lang="en-US" dirty="0" smtClean="0"/>
              <a:t>)</a:t>
            </a:r>
          </a:p>
          <a:p>
            <a:pPr lvl="1"/>
            <a:r>
              <a:rPr lang="en-US" dirty="0" smtClean="0"/>
              <a:t>High </a:t>
            </a:r>
            <a:r>
              <a:rPr lang="en-US" dirty="0"/>
              <a:t>probability of technical success (81 percent</a:t>
            </a:r>
            <a:r>
              <a:rPr lang="en-US" dirty="0" smtClean="0"/>
              <a:t>)</a:t>
            </a:r>
          </a:p>
          <a:p>
            <a:pPr lvl="1"/>
            <a:r>
              <a:rPr lang="en-US" dirty="0" smtClean="0"/>
              <a:t>Highest </a:t>
            </a:r>
            <a:r>
              <a:rPr lang="en-US" dirty="0"/>
              <a:t>after-tax margin/ROI (32 percent</a:t>
            </a:r>
            <a:r>
              <a:rPr lang="en-US" dirty="0" smtClean="0"/>
              <a:t>)</a:t>
            </a:r>
          </a:p>
          <a:p>
            <a:pPr lvl="1"/>
            <a:r>
              <a:rPr lang="en-US" dirty="0" smtClean="0"/>
              <a:t>But….it </a:t>
            </a:r>
            <a:r>
              <a:rPr lang="en-US" dirty="0"/>
              <a:t>does have a higher initial investment ($16.4 million). </a:t>
            </a:r>
          </a:p>
        </p:txBody>
      </p:sp>
    </p:spTree>
    <p:extLst>
      <p:ext uri="{BB962C8B-B14F-4D97-AF65-F5344CB8AC3E}">
        <p14:creationId xmlns:p14="http://schemas.microsoft.com/office/powerpoint/2010/main" val="19730688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TOPSIS Example II</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dirty="0"/>
              <a:t>importance weights are drivers in the calculation of the preference score and rank, as well. </a:t>
            </a:r>
            <a:endParaRPr lang="en-US" dirty="0" smtClean="0"/>
          </a:p>
          <a:p>
            <a:r>
              <a:rPr lang="en-US" dirty="0" smtClean="0"/>
              <a:t>This approach has been used in </a:t>
            </a:r>
            <a:r>
              <a:rPr lang="en-US" dirty="0"/>
              <a:t>budget allocation consulting projects </a:t>
            </a:r>
            <a:r>
              <a:rPr lang="en-US" dirty="0" smtClean="0"/>
              <a:t>to </a:t>
            </a:r>
            <a:r>
              <a:rPr lang="en-US" dirty="0"/>
              <a:t>select projects to fund based on the overall budget for the organization. </a:t>
            </a:r>
            <a:endParaRPr lang="en-US" dirty="0" smtClean="0"/>
          </a:p>
          <a:p>
            <a:r>
              <a:rPr lang="en-US" dirty="0" smtClean="0"/>
              <a:t>Using </a:t>
            </a:r>
            <a:r>
              <a:rPr lang="en-US" dirty="0"/>
              <a:t>TOPSIS as a backbone for prioritizing projects and allocating resources to projects based on the available resources provides a logical, structured approach to resource allocation.	</a:t>
            </a:r>
          </a:p>
        </p:txBody>
      </p:sp>
    </p:spTree>
    <p:extLst>
      <p:ext uri="{BB962C8B-B14F-4D97-AF65-F5344CB8AC3E}">
        <p14:creationId xmlns:p14="http://schemas.microsoft.com/office/powerpoint/2010/main" val="20795633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TOPSIS Sensitivity Analysis</a:t>
            </a:r>
            <a:endParaRPr lang="en-US" dirty="0"/>
          </a:p>
        </p:txBody>
      </p:sp>
      <p:sp>
        <p:nvSpPr>
          <p:cNvPr id="3" name="Content Placeholder 2"/>
          <p:cNvSpPr>
            <a:spLocks noGrp="1"/>
          </p:cNvSpPr>
          <p:nvPr>
            <p:ph idx="1"/>
          </p:nvPr>
        </p:nvSpPr>
        <p:spPr/>
        <p:txBody>
          <a:bodyPr>
            <a:normAutofit/>
          </a:bodyPr>
          <a:lstStyle/>
          <a:p>
            <a:r>
              <a:rPr lang="en-US" dirty="0" smtClean="0"/>
              <a:t>Sensitivity Analysis</a:t>
            </a:r>
          </a:p>
          <a:p>
            <a:pPr lvl="1"/>
            <a:r>
              <a:rPr lang="en-US" dirty="0"/>
              <a:t>Sensitivity analysis is an important aspect of using structured methods in the decision-making process.</a:t>
            </a:r>
          </a:p>
          <a:p>
            <a:pPr lvl="1"/>
            <a:r>
              <a:rPr lang="en-US" dirty="0" smtClean="0"/>
              <a:t>The initial solution is </a:t>
            </a:r>
            <a:r>
              <a:rPr lang="en-US" dirty="0"/>
              <a:t>starting point in decision making. </a:t>
            </a:r>
            <a:endParaRPr lang="en-US" dirty="0" smtClean="0"/>
          </a:p>
          <a:p>
            <a:pPr lvl="1"/>
            <a:r>
              <a:rPr lang="en-US" dirty="0" smtClean="0"/>
              <a:t>The </a:t>
            </a:r>
            <a:r>
              <a:rPr lang="en-US" dirty="0"/>
              <a:t>weights drive the product ranking and should not be overlooked. </a:t>
            </a:r>
            <a:endParaRPr lang="en-US" dirty="0" smtClean="0"/>
          </a:p>
        </p:txBody>
      </p:sp>
    </p:spTree>
    <p:extLst>
      <p:ext uri="{BB962C8B-B14F-4D97-AF65-F5344CB8AC3E}">
        <p14:creationId xmlns:p14="http://schemas.microsoft.com/office/powerpoint/2010/main" val="83993287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TOPSIS Sensitivity Analysis</a:t>
            </a:r>
            <a:endParaRPr lang="en-US" dirty="0"/>
          </a:p>
        </p:txBody>
      </p:sp>
      <p:sp>
        <p:nvSpPr>
          <p:cNvPr id="3" name="Content Placeholder 2"/>
          <p:cNvSpPr>
            <a:spLocks noGrp="1"/>
          </p:cNvSpPr>
          <p:nvPr>
            <p:ph idx="1"/>
          </p:nvPr>
        </p:nvSpPr>
        <p:spPr/>
        <p:txBody>
          <a:bodyPr>
            <a:normAutofit/>
          </a:bodyPr>
          <a:lstStyle/>
          <a:p>
            <a:r>
              <a:rPr lang="en-US" dirty="0" smtClean="0"/>
              <a:t>Sensitivity Analysis</a:t>
            </a:r>
          </a:p>
          <a:p>
            <a:pPr lvl="1"/>
            <a:r>
              <a:rPr lang="en-US" dirty="0" smtClean="0"/>
              <a:t>Group decision-making </a:t>
            </a:r>
            <a:r>
              <a:rPr lang="en-US" dirty="0"/>
              <a:t>techniques </a:t>
            </a:r>
            <a:r>
              <a:rPr lang="en-US" dirty="0" smtClean="0"/>
              <a:t>can be used to </a:t>
            </a:r>
            <a:r>
              <a:rPr lang="en-US" dirty="0"/>
              <a:t>ensure that the weights are representative of the organization. </a:t>
            </a:r>
            <a:endParaRPr lang="en-US" dirty="0" smtClean="0"/>
          </a:p>
          <a:p>
            <a:pPr lvl="1"/>
            <a:r>
              <a:rPr lang="en-US" dirty="0" smtClean="0"/>
              <a:t>Testing </a:t>
            </a:r>
            <a:r>
              <a:rPr lang="en-US" dirty="0"/>
              <a:t>the different rank order of products with different attribute weights can be done as part of sensitivity analysis with the solution. </a:t>
            </a:r>
            <a:endParaRPr lang="en-US" dirty="0" smtClean="0"/>
          </a:p>
        </p:txBody>
      </p:sp>
    </p:spTree>
    <p:extLst>
      <p:ext uri="{BB962C8B-B14F-4D97-AF65-F5344CB8AC3E}">
        <p14:creationId xmlns:p14="http://schemas.microsoft.com/office/powerpoint/2010/main" val="22577959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TOPSIS Sensitivity Analysis</a:t>
            </a:r>
            <a:endParaRPr lang="en-US" dirty="0"/>
          </a:p>
        </p:txBody>
      </p:sp>
      <p:sp>
        <p:nvSpPr>
          <p:cNvPr id="3" name="Content Placeholder 2"/>
          <p:cNvSpPr>
            <a:spLocks noGrp="1"/>
          </p:cNvSpPr>
          <p:nvPr>
            <p:ph idx="1"/>
          </p:nvPr>
        </p:nvSpPr>
        <p:spPr/>
        <p:txBody>
          <a:bodyPr>
            <a:normAutofit/>
          </a:bodyPr>
          <a:lstStyle/>
          <a:p>
            <a:r>
              <a:rPr lang="en-US" dirty="0" smtClean="0"/>
              <a:t>Sensitivity Analysis</a:t>
            </a:r>
          </a:p>
          <a:p>
            <a:pPr lvl="1"/>
            <a:r>
              <a:rPr lang="en-US" dirty="0" smtClean="0"/>
              <a:t>Testing </a:t>
            </a:r>
            <a:r>
              <a:rPr lang="en-US" dirty="0"/>
              <a:t>the modification of the individual attributes can provide decision makers with insight into how sensitive various values are to the resulting rank order. </a:t>
            </a:r>
            <a:endParaRPr lang="en-US" dirty="0" smtClean="0"/>
          </a:p>
        </p:txBody>
      </p:sp>
    </p:spTree>
    <p:extLst>
      <p:ext uri="{BB962C8B-B14F-4D97-AF65-F5344CB8AC3E}">
        <p14:creationId xmlns:p14="http://schemas.microsoft.com/office/powerpoint/2010/main" val="19780433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TOPSIS Sensitivity Analysis</a:t>
            </a:r>
            <a:endParaRPr lang="en-US" dirty="0"/>
          </a:p>
        </p:txBody>
      </p:sp>
      <p:sp>
        <p:nvSpPr>
          <p:cNvPr id="3" name="Content Placeholder 2"/>
          <p:cNvSpPr>
            <a:spLocks noGrp="1"/>
          </p:cNvSpPr>
          <p:nvPr>
            <p:ph idx="1"/>
          </p:nvPr>
        </p:nvSpPr>
        <p:spPr/>
        <p:txBody>
          <a:bodyPr>
            <a:normAutofit lnSpcReduction="10000"/>
          </a:bodyPr>
          <a:lstStyle/>
          <a:p>
            <a:r>
              <a:rPr lang="en-US" dirty="0" smtClean="0"/>
              <a:t>Sensitivity Analysis</a:t>
            </a:r>
          </a:p>
          <a:p>
            <a:pPr lvl="1"/>
            <a:r>
              <a:rPr lang="en-US" dirty="0" smtClean="0"/>
              <a:t>Following are some potential types of sensitivity analysis that can be done</a:t>
            </a:r>
          </a:p>
          <a:p>
            <a:pPr lvl="2"/>
            <a:r>
              <a:rPr lang="en-US" dirty="0" smtClean="0"/>
              <a:t>Test different weighting scenarios</a:t>
            </a:r>
          </a:p>
          <a:p>
            <a:pPr lvl="2"/>
            <a:r>
              <a:rPr lang="en-US" dirty="0" smtClean="0"/>
              <a:t>Determine the difference that would be required in  individual attribute values to move an alternative up in weight</a:t>
            </a:r>
          </a:p>
          <a:p>
            <a:pPr lvl="2"/>
            <a:r>
              <a:rPr lang="en-US" dirty="0" smtClean="0"/>
              <a:t>Simulate different attribute value inputs into the decision model based on knowledge of the environment</a:t>
            </a:r>
          </a:p>
          <a:p>
            <a:pPr lvl="2"/>
            <a:r>
              <a:rPr lang="en-US" dirty="0" smtClean="0"/>
              <a:t>And others…..</a:t>
            </a:r>
          </a:p>
        </p:txBody>
      </p:sp>
    </p:spTree>
    <p:extLst>
      <p:ext uri="{BB962C8B-B14F-4D97-AF65-F5344CB8AC3E}">
        <p14:creationId xmlns:p14="http://schemas.microsoft.com/office/powerpoint/2010/main" val="110348988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TOPSIS Sensitivity Analysis</a:t>
            </a:r>
            <a:endParaRPr lang="en-US" dirty="0"/>
          </a:p>
        </p:txBody>
      </p:sp>
      <p:sp>
        <p:nvSpPr>
          <p:cNvPr id="3" name="Content Placeholder 2"/>
          <p:cNvSpPr>
            <a:spLocks noGrp="1"/>
          </p:cNvSpPr>
          <p:nvPr>
            <p:ph idx="1"/>
          </p:nvPr>
        </p:nvSpPr>
        <p:spPr>
          <a:xfrm>
            <a:off x="457200" y="1259238"/>
            <a:ext cx="8229600" cy="4525963"/>
          </a:xfrm>
        </p:spPr>
        <p:txBody>
          <a:bodyPr>
            <a:normAutofit/>
          </a:bodyPr>
          <a:lstStyle/>
          <a:p>
            <a:r>
              <a:rPr lang="en-US" sz="2800" dirty="0" smtClean="0"/>
              <a:t>Car Example Sensitivity Analysis</a:t>
            </a:r>
          </a:p>
          <a:p>
            <a:pPr lvl="1"/>
            <a:r>
              <a:rPr lang="en-US" sz="2400" dirty="0" smtClean="0"/>
              <a:t>Attribute Value</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2491360039"/>
              </p:ext>
            </p:extLst>
          </p:nvPr>
        </p:nvGraphicFramePr>
        <p:xfrm>
          <a:off x="1555750" y="2269532"/>
          <a:ext cx="6032499" cy="4191000"/>
        </p:xfrm>
        <a:graphic>
          <a:graphicData uri="http://schemas.openxmlformats.org/drawingml/2006/table">
            <a:tbl>
              <a:tblPr/>
              <a:tblGrid>
                <a:gridCol w="1153878">
                  <a:extLst>
                    <a:ext uri="{9D8B030D-6E8A-4147-A177-3AD203B41FA5}">
                      <a16:colId xmlns:a16="http://schemas.microsoft.com/office/drawing/2014/main" val="20000"/>
                    </a:ext>
                  </a:extLst>
                </a:gridCol>
                <a:gridCol w="545239">
                  <a:extLst>
                    <a:ext uri="{9D8B030D-6E8A-4147-A177-3AD203B41FA5}">
                      <a16:colId xmlns:a16="http://schemas.microsoft.com/office/drawing/2014/main" val="20001"/>
                    </a:ext>
                  </a:extLst>
                </a:gridCol>
                <a:gridCol w="672039">
                  <a:extLst>
                    <a:ext uri="{9D8B030D-6E8A-4147-A177-3AD203B41FA5}">
                      <a16:colId xmlns:a16="http://schemas.microsoft.com/office/drawing/2014/main" val="20002"/>
                    </a:ext>
                  </a:extLst>
                </a:gridCol>
                <a:gridCol w="1055608">
                  <a:extLst>
                    <a:ext uri="{9D8B030D-6E8A-4147-A177-3AD203B41FA5}">
                      <a16:colId xmlns:a16="http://schemas.microsoft.com/office/drawing/2014/main" val="20003"/>
                    </a:ext>
                  </a:extLst>
                </a:gridCol>
                <a:gridCol w="443799">
                  <a:extLst>
                    <a:ext uri="{9D8B030D-6E8A-4147-A177-3AD203B41FA5}">
                      <a16:colId xmlns:a16="http://schemas.microsoft.com/office/drawing/2014/main" val="20004"/>
                    </a:ext>
                  </a:extLst>
                </a:gridCol>
                <a:gridCol w="443799">
                  <a:extLst>
                    <a:ext uri="{9D8B030D-6E8A-4147-A177-3AD203B41FA5}">
                      <a16:colId xmlns:a16="http://schemas.microsoft.com/office/drawing/2014/main" val="20005"/>
                    </a:ext>
                  </a:extLst>
                </a:gridCol>
                <a:gridCol w="443799">
                  <a:extLst>
                    <a:ext uri="{9D8B030D-6E8A-4147-A177-3AD203B41FA5}">
                      <a16:colId xmlns:a16="http://schemas.microsoft.com/office/drawing/2014/main" val="20006"/>
                    </a:ext>
                  </a:extLst>
                </a:gridCol>
                <a:gridCol w="751289">
                  <a:extLst>
                    <a:ext uri="{9D8B030D-6E8A-4147-A177-3AD203B41FA5}">
                      <a16:colId xmlns:a16="http://schemas.microsoft.com/office/drawing/2014/main" val="20007"/>
                    </a:ext>
                  </a:extLst>
                </a:gridCol>
                <a:gridCol w="523049">
                  <a:extLst>
                    <a:ext uri="{9D8B030D-6E8A-4147-A177-3AD203B41FA5}">
                      <a16:colId xmlns:a16="http://schemas.microsoft.com/office/drawing/2014/main" val="20008"/>
                    </a:ext>
                  </a:extLst>
                </a:gridCol>
              </a:tblGrid>
              <a:tr h="190500">
                <a:tc>
                  <a:txBody>
                    <a:bodyPr/>
                    <a:lstStyle/>
                    <a:p>
                      <a:pPr algn="l" fontAlgn="b"/>
                      <a:r>
                        <a:rPr lang="en-US" sz="1100" b="1" i="0" u="none" strike="noStrike">
                          <a:effectLst/>
                          <a:latin typeface="Calibri" panose="020F0502020204030204" pitchFamily="34" charset="0"/>
                        </a:rPr>
                        <a:t>Decision Matrix</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r h="190500">
                <a:tc>
                  <a:txBody>
                    <a:bodyPr/>
                    <a:lstStyle/>
                    <a:p>
                      <a:pPr algn="l" fontAlgn="b"/>
                      <a:r>
                        <a:rPr lang="en-US" sz="1100" b="0" i="0" u="none" strike="noStrike">
                          <a:effectLst/>
                          <a:latin typeface="Calibri" panose="020F0502020204030204" pitchFamily="34" charset="0"/>
                        </a:rPr>
                        <a:t>Input Weights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001"/>
                  </a:ext>
                </a:extLst>
              </a:tr>
              <a:tr h="190500">
                <a:tc>
                  <a:txBody>
                    <a:bodyPr/>
                    <a:lstStyle/>
                    <a:p>
                      <a:pPr algn="l" fontAlgn="b"/>
                      <a:r>
                        <a:rPr lang="en-US" sz="1100" b="0" i="0" u="none" strike="noStrike">
                          <a:effectLst/>
                          <a:latin typeface="Calibri" panose="020F0502020204030204" pitchFamily="34" charset="0"/>
                        </a:rPr>
                        <a:t>Attribute Weights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r h="190500">
                <a:tc>
                  <a:txBody>
                    <a:bodyPr/>
                    <a:lstStyle/>
                    <a:p>
                      <a:pPr algn="l" fontAlgn="b"/>
                      <a:r>
                        <a:rPr lang="en-US" sz="1100" b="0" i="0" u="none" strike="noStrike">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effectLst/>
                          <a:latin typeface="Calibri" panose="020F0502020204030204" pitchFamily="34" charset="0"/>
                        </a:rPr>
                        <a:t>BENEFIT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effectLst/>
                          <a:latin typeface="Calibri" panose="020F0502020204030204" pitchFamily="34" charset="0"/>
                        </a:rPr>
                        <a:t>BENEFIT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effectLst/>
                          <a:latin typeface="Calibri" panose="020F0502020204030204" pitchFamily="34" charset="0"/>
                        </a:rPr>
                        <a:t>BENEFIT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effectLst/>
                          <a:latin typeface="Calibri" panose="020F0502020204030204" pitchFamily="34" charset="0"/>
                        </a:rPr>
                        <a:t>COST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r h="190500">
                <a:tc>
                  <a:txBody>
                    <a:bodyPr/>
                    <a:lstStyle/>
                    <a:p>
                      <a:pPr algn="l" fontAlgn="b"/>
                      <a:r>
                        <a:rPr lang="en-US" sz="1100" b="1" i="0" u="none" strike="noStrike">
                          <a:solidFill>
                            <a:srgbClr val="000000"/>
                          </a:solidFill>
                          <a:effectLst/>
                          <a:latin typeface="Calibri" panose="020F0502020204030204" pitchFamily="34" charset="0"/>
                        </a:rPr>
                        <a:t>Alternatives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Style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Reliability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Fuel Economy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Cost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004"/>
                  </a:ext>
                </a:extLst>
              </a:tr>
              <a:tr h="190500">
                <a:tc>
                  <a:txBody>
                    <a:bodyPr/>
                    <a:lstStyle/>
                    <a:p>
                      <a:pPr algn="l" fontAlgn="b"/>
                      <a:r>
                        <a:rPr lang="en-US" sz="1100" b="0" i="0" u="none" strike="noStrike">
                          <a:solidFill>
                            <a:srgbClr val="000000"/>
                          </a:solidFill>
                          <a:effectLst/>
                          <a:latin typeface="Calibri" panose="020F0502020204030204" pitchFamily="34" charset="0"/>
                        </a:rPr>
                        <a:t>Civic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7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7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26000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005"/>
                  </a:ext>
                </a:extLst>
              </a:tr>
              <a:tr h="190500">
                <a:tc>
                  <a:txBody>
                    <a:bodyPr/>
                    <a:lstStyle/>
                    <a:p>
                      <a:pPr algn="l" fontAlgn="b"/>
                      <a:r>
                        <a:rPr lang="en-US" sz="1100" b="0" i="0" u="none" strike="noStrike">
                          <a:solidFill>
                            <a:srgbClr val="000000"/>
                          </a:solidFill>
                          <a:effectLst/>
                          <a:latin typeface="Calibri" panose="020F0502020204030204" pitchFamily="34" charset="0"/>
                        </a:rPr>
                        <a:t>Saturn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8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7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006"/>
                  </a:ext>
                </a:extLst>
              </a:tr>
              <a:tr h="190500">
                <a:tc>
                  <a:txBody>
                    <a:bodyPr/>
                    <a:lstStyle/>
                    <a:p>
                      <a:pPr algn="l" fontAlgn="b"/>
                      <a:r>
                        <a:rPr lang="en-US" sz="1100" b="0" i="0" u="none" strike="noStrike">
                          <a:solidFill>
                            <a:srgbClr val="000000"/>
                          </a:solidFill>
                          <a:effectLst/>
                          <a:latin typeface="Calibri" panose="020F0502020204030204" pitchFamily="34" charset="0"/>
                        </a:rPr>
                        <a:t>Ford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9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6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007"/>
                  </a:ext>
                </a:extLst>
              </a:tr>
              <a:tr h="190500">
                <a:tc>
                  <a:txBody>
                    <a:bodyPr/>
                    <a:lstStyle/>
                    <a:p>
                      <a:pPr algn="l" fontAlgn="b"/>
                      <a:r>
                        <a:rPr lang="en-US" sz="1100" b="0" i="0" u="none" strike="noStrike">
                          <a:solidFill>
                            <a:srgbClr val="000000"/>
                          </a:solidFill>
                          <a:effectLst/>
                          <a:latin typeface="Calibri" panose="020F0502020204030204" pitchFamily="34" charset="0"/>
                        </a:rPr>
                        <a:t>Mazda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6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6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24000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008"/>
                  </a:ext>
                </a:extLst>
              </a:tr>
              <a:tr h="190500">
                <a:tc>
                  <a:txBody>
                    <a:bodyPr/>
                    <a:lstStyle/>
                    <a:p>
                      <a:pPr algn="l" fontAlgn="b"/>
                      <a:r>
                        <a:rPr lang="en-US" sz="1100" b="1" i="0" u="none" strike="noStrike">
                          <a:effectLst/>
                          <a:latin typeface="Calibri" panose="020F0502020204030204" pitchFamily="34" charset="0"/>
                        </a:rPr>
                        <a:t>PIS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effectLst/>
                          <a:latin typeface="Calibri" panose="020F0502020204030204" pitchFamily="34" charset="0"/>
                        </a:rPr>
                        <a:t>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effectLst/>
                          <a:latin typeface="Calibri" panose="020F0502020204030204" pitchFamily="34" charset="0"/>
                        </a:rPr>
                        <a:t>22000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009"/>
                  </a:ext>
                </a:extLst>
              </a:tr>
              <a:tr h="190500">
                <a:tc>
                  <a:txBody>
                    <a:bodyPr/>
                    <a:lstStyle/>
                    <a:p>
                      <a:pPr algn="l" fontAlgn="b"/>
                      <a:r>
                        <a:rPr lang="en-US" sz="1100" b="1" i="0" u="none" strike="noStrike">
                          <a:effectLst/>
                          <a:latin typeface="Calibri" panose="020F0502020204030204" pitchFamily="34" charset="0"/>
                        </a:rPr>
                        <a:t>NIS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effectLst/>
                          <a:latin typeface="Calibri" panose="020F0502020204030204" pitchFamily="34" charset="0"/>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effectLst/>
                          <a:latin typeface="Calibri" panose="020F0502020204030204" pitchFamily="34" charset="0"/>
                        </a:rPr>
                        <a:t>30000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010"/>
                  </a:ext>
                </a:extLst>
              </a:tr>
              <a:tr h="190500">
                <a:tc>
                  <a:txBody>
                    <a:bodyPr/>
                    <a:lstStyle/>
                    <a:p>
                      <a:pPr algn="l" fontAlgn="b"/>
                      <a:r>
                        <a:rPr lang="en-US" sz="1100" b="1" i="0" u="none" strike="noStrike">
                          <a:effectLst/>
                          <a:latin typeface="Calibri" panose="020F0502020204030204" pitchFamily="34" charset="0"/>
                        </a:rPr>
                        <a:t>Computations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011"/>
                  </a:ext>
                </a:extLst>
              </a:tr>
              <a:tr h="190500">
                <a:tc>
                  <a:txBody>
                    <a:bodyPr/>
                    <a:lstStyle/>
                    <a:p>
                      <a:pPr algn="l" fontAlgn="b"/>
                      <a:r>
                        <a:rPr lang="en-US" sz="1100" b="1" i="0" u="none" strike="noStrike">
                          <a:effectLst/>
                          <a:latin typeface="Calibri" panose="020F0502020204030204" pitchFamily="34" charset="0"/>
                        </a:rPr>
                        <a:t>Attribute 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effectLst/>
                          <a:latin typeface="Calibri" panose="020F0502020204030204" pitchFamily="34" charset="0"/>
                        </a:rPr>
                        <a:t>Style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effectLst/>
                          <a:latin typeface="Calibri" panose="020F0502020204030204" pitchFamily="34" charset="0"/>
                        </a:rPr>
                        <a:t>Reliability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effectLst/>
                          <a:latin typeface="Calibri" panose="020F0502020204030204" pitchFamily="34" charset="0"/>
                        </a:rPr>
                        <a:t>Fuel Economy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effectLst/>
                          <a:latin typeface="Calibri" panose="020F0502020204030204" pitchFamily="34" charset="0"/>
                        </a:rPr>
                        <a:t>Cost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012"/>
                  </a:ext>
                </a:extLst>
              </a:tr>
              <a:tr h="190500">
                <a:tc>
                  <a:txBody>
                    <a:bodyPr/>
                    <a:lstStyle/>
                    <a:p>
                      <a:pPr algn="l" fontAlgn="b"/>
                      <a:r>
                        <a:rPr lang="en-US" sz="1100" b="1" i="0" u="none" strike="noStrike">
                          <a:effectLst/>
                          <a:latin typeface="Calibri" panose="020F0502020204030204" pitchFamily="34" charset="0"/>
                        </a:rPr>
                        <a:t>Attribute Weights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381000">
                <a:tc>
                  <a:txBody>
                    <a:bodyPr/>
                    <a:lstStyle/>
                    <a:p>
                      <a:pPr algn="l" fontAlgn="b"/>
                      <a:r>
                        <a:rPr lang="en-US" sz="1100" b="0" i="0" u="none" strike="noStrike">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effectLst/>
                          <a:latin typeface="Calibri" panose="020F0502020204030204" pitchFamily="34" charset="0"/>
                        </a:rPr>
                        <a:t>BENEFIT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effectLst/>
                          <a:latin typeface="Calibri" panose="020F0502020204030204" pitchFamily="34" charset="0"/>
                        </a:rPr>
                        <a:t>BENEFIT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effectLst/>
                          <a:latin typeface="Calibri" panose="020F0502020204030204" pitchFamily="34" charset="0"/>
                        </a:rPr>
                        <a:t>BENEFIT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effectLst/>
                          <a:latin typeface="Calibri" panose="020F0502020204030204" pitchFamily="34" charset="0"/>
                        </a:rPr>
                        <a:t>COST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effectLst/>
                          <a:latin typeface="Calibri" panose="020F0502020204030204" pitchFamily="34" charset="0"/>
                        </a:rPr>
                        <a: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effectLst/>
                          <a:latin typeface="Calibri" panose="020F0502020204030204" pitchFamily="34" charset="0"/>
                        </a:rPr>
                        <a:t>S</a:t>
                      </a:r>
                      <a:r>
                        <a:rPr lang="en-US" sz="1100" b="0" i="0" u="none" strike="noStrike" baseline="30000">
                          <a:effectLst/>
                          <a:latin typeface="Calibri" panose="020F0502020204030204" pitchFamily="34" charset="0"/>
                        </a:rPr>
                        <a:t>-</a:t>
                      </a:r>
                      <a:endParaRPr lang="en-US" sz="1100" b="0" i="0" u="none" strike="noStrike">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effectLst/>
                          <a:latin typeface="Calibri" panose="020F0502020204030204" pitchFamily="34" charset="0"/>
                        </a:rPr>
                        <a:t>Relative Score 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effectLst/>
                          <a:latin typeface="Calibri" panose="020F0502020204030204" pitchFamily="34" charset="0"/>
                        </a:rPr>
                        <a:t>Rank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90500">
                <a:tc>
                  <a:txBody>
                    <a:bodyPr/>
                    <a:lstStyle/>
                    <a:p>
                      <a:pPr algn="l" fontAlgn="b"/>
                      <a:r>
                        <a:rPr lang="en-US" sz="1100" b="0" i="0" u="none" strike="noStrike">
                          <a:effectLst/>
                          <a:latin typeface="Calibri" panose="020F0502020204030204" pitchFamily="34" charset="0"/>
                        </a:rPr>
                        <a:t>Civic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0.0462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0.2148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0.1514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0.1013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0.0325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0.0432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0.5709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15"/>
                  </a:ext>
                </a:extLst>
              </a:tr>
              <a:tr h="190500">
                <a:tc>
                  <a:txBody>
                    <a:bodyPr/>
                    <a:lstStyle/>
                    <a:p>
                      <a:pPr algn="l" fontAlgn="b"/>
                      <a:r>
                        <a:rPr lang="en-US" sz="1100" b="0" i="0" u="none" strike="noStrike">
                          <a:effectLst/>
                          <a:latin typeface="Calibri" panose="020F0502020204030204" pitchFamily="34" charset="0"/>
                        </a:rPr>
                        <a:t>Saturn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0.0528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0.2148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0.1413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0.1169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0.0476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0.0367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0.4353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90500">
                <a:tc>
                  <a:txBody>
                    <a:bodyPr/>
                    <a:lstStyle/>
                    <a:p>
                      <a:pPr algn="l" fontAlgn="b"/>
                      <a:r>
                        <a:rPr lang="en-US" sz="1100" b="0" i="0" u="none" strike="noStrike">
                          <a:effectLst/>
                          <a:latin typeface="Calibri" panose="020F0502020204030204" pitchFamily="34" charset="0"/>
                        </a:rPr>
                        <a:t>Ford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0.0593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0.1841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0.1262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0.0857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0.0591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0.0369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0.3846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90500">
                <a:tc>
                  <a:txBody>
                    <a:bodyPr/>
                    <a:lstStyle/>
                    <a:p>
                      <a:pPr algn="l" fontAlgn="b"/>
                      <a:r>
                        <a:rPr lang="en-US" sz="1100" b="0" i="0" u="none" strike="noStrike">
                          <a:effectLst/>
                          <a:latin typeface="Calibri" panose="020F0502020204030204" pitchFamily="34" charset="0"/>
                        </a:rPr>
                        <a:t>Mazda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0.0396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0.1841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0.1766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0.0935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0.0373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0.0556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0.5984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18"/>
                  </a:ext>
                </a:extLst>
              </a:tr>
              <a:tr h="190500">
                <a:tc>
                  <a:txBody>
                    <a:bodyPr/>
                    <a:lstStyle/>
                    <a:p>
                      <a:pPr algn="l" fontAlgn="b"/>
                      <a:r>
                        <a:rPr lang="en-US" sz="1100" b="1" i="0" u="none" strike="noStrike">
                          <a:effectLst/>
                          <a:latin typeface="Calibri" panose="020F0502020204030204" pitchFamily="34" charset="0"/>
                        </a:rPr>
                        <a:t>PIS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effectLst/>
                          <a:latin typeface="Calibri" panose="020F0502020204030204" pitchFamily="34" charset="0"/>
                        </a:rPr>
                        <a:t>0.0593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effectLst/>
                          <a:latin typeface="Calibri" panose="020F0502020204030204" pitchFamily="34" charset="0"/>
                        </a:rPr>
                        <a:t>0.2148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effectLst/>
                          <a:latin typeface="Calibri" panose="020F0502020204030204" pitchFamily="34" charset="0"/>
                        </a:rPr>
                        <a:t>0.1766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effectLst/>
                          <a:latin typeface="Calibri" panose="020F0502020204030204" pitchFamily="34" charset="0"/>
                        </a:rPr>
                        <a:t>0.0857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9"/>
                  </a:ext>
                </a:extLst>
              </a:tr>
              <a:tr h="190500">
                <a:tc>
                  <a:txBody>
                    <a:bodyPr/>
                    <a:lstStyle/>
                    <a:p>
                      <a:pPr algn="l" fontAlgn="b"/>
                      <a:r>
                        <a:rPr lang="en-US" sz="1100" b="1" i="0" u="none" strike="noStrike">
                          <a:effectLst/>
                          <a:latin typeface="Calibri" panose="020F0502020204030204" pitchFamily="34" charset="0"/>
                        </a:rPr>
                        <a:t>NIS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effectLst/>
                          <a:latin typeface="Calibri" panose="020F0502020204030204" pitchFamily="34" charset="0"/>
                        </a:rPr>
                        <a:t>0.0396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effectLst/>
                          <a:latin typeface="Calibri" panose="020F0502020204030204" pitchFamily="34" charset="0"/>
                        </a:rPr>
                        <a:t>0.1841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effectLst/>
                          <a:latin typeface="Calibri" panose="020F0502020204030204" pitchFamily="34" charset="0"/>
                        </a:rPr>
                        <a:t>0.1262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effectLst/>
                          <a:latin typeface="Calibri" panose="020F0502020204030204" pitchFamily="34" charset="0"/>
                        </a:rPr>
                        <a:t>0.1169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020"/>
                  </a:ext>
                </a:extLst>
              </a:tr>
            </a:tbl>
          </a:graphicData>
        </a:graphic>
      </p:graphicFrame>
      <p:pic>
        <p:nvPicPr>
          <p:cNvPr id="5" name="Picture 4"/>
          <p:cNvPicPr>
            <a:picLocks noChangeAspect="1"/>
          </p:cNvPicPr>
          <p:nvPr/>
        </p:nvPicPr>
        <p:blipFill>
          <a:blip r:embed="rId2"/>
          <a:stretch>
            <a:fillRect/>
          </a:stretch>
        </p:blipFill>
        <p:spPr>
          <a:xfrm>
            <a:off x="6315205" y="2638864"/>
            <a:ext cx="2100376" cy="1250013"/>
          </a:xfrm>
          <a:prstGeom prst="rect">
            <a:avLst/>
          </a:prstGeom>
        </p:spPr>
      </p:pic>
      <p:sp>
        <p:nvSpPr>
          <p:cNvPr id="6" name="TextBox 5"/>
          <p:cNvSpPr txBox="1"/>
          <p:nvPr/>
        </p:nvSpPr>
        <p:spPr>
          <a:xfrm>
            <a:off x="6507626" y="2269532"/>
            <a:ext cx="1715534" cy="369332"/>
          </a:xfrm>
          <a:prstGeom prst="rect">
            <a:avLst/>
          </a:prstGeom>
          <a:noFill/>
        </p:spPr>
        <p:txBody>
          <a:bodyPr wrap="none" rtlCol="0">
            <a:spAutoFit/>
          </a:bodyPr>
          <a:lstStyle/>
          <a:p>
            <a:r>
              <a:rPr lang="en-US" dirty="0" smtClean="0"/>
              <a:t>Original Ranking</a:t>
            </a:r>
            <a:endParaRPr lang="en-US" dirty="0"/>
          </a:p>
        </p:txBody>
      </p:sp>
    </p:spTree>
    <p:extLst>
      <p:ext uri="{BB962C8B-B14F-4D97-AF65-F5344CB8AC3E}">
        <p14:creationId xmlns:p14="http://schemas.microsoft.com/office/powerpoint/2010/main" val="18974160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TOPSIS Sensitivity Analysis</a:t>
            </a:r>
            <a:endParaRPr lang="en-US" dirty="0"/>
          </a:p>
        </p:txBody>
      </p:sp>
      <p:sp>
        <p:nvSpPr>
          <p:cNvPr id="3" name="Content Placeholder 2"/>
          <p:cNvSpPr>
            <a:spLocks noGrp="1"/>
          </p:cNvSpPr>
          <p:nvPr>
            <p:ph idx="1"/>
          </p:nvPr>
        </p:nvSpPr>
        <p:spPr>
          <a:xfrm>
            <a:off x="457200" y="1259238"/>
            <a:ext cx="8229600" cy="4525963"/>
          </a:xfrm>
        </p:spPr>
        <p:txBody>
          <a:bodyPr>
            <a:normAutofit/>
          </a:bodyPr>
          <a:lstStyle/>
          <a:p>
            <a:r>
              <a:rPr lang="en-US" sz="2800" dirty="0" smtClean="0"/>
              <a:t>Car Example Sensitivity Analysis</a:t>
            </a:r>
          </a:p>
          <a:p>
            <a:pPr lvl="1"/>
            <a:r>
              <a:rPr lang="en-US" sz="2400" dirty="0" smtClean="0"/>
              <a:t>Preference Weighting</a:t>
            </a:r>
            <a:endParaRPr lang="en-US" sz="2400" dirty="0"/>
          </a:p>
        </p:txBody>
      </p:sp>
      <p:pic>
        <p:nvPicPr>
          <p:cNvPr id="5" name="Picture 4"/>
          <p:cNvPicPr>
            <a:picLocks noChangeAspect="1"/>
          </p:cNvPicPr>
          <p:nvPr/>
        </p:nvPicPr>
        <p:blipFill>
          <a:blip r:embed="rId2"/>
          <a:stretch>
            <a:fillRect/>
          </a:stretch>
        </p:blipFill>
        <p:spPr>
          <a:xfrm>
            <a:off x="6315205" y="2638864"/>
            <a:ext cx="2100376" cy="1250013"/>
          </a:xfrm>
          <a:prstGeom prst="rect">
            <a:avLst/>
          </a:prstGeom>
        </p:spPr>
      </p:pic>
      <p:sp>
        <p:nvSpPr>
          <p:cNvPr id="6" name="TextBox 5"/>
          <p:cNvSpPr txBox="1"/>
          <p:nvPr/>
        </p:nvSpPr>
        <p:spPr>
          <a:xfrm>
            <a:off x="6507626" y="2269532"/>
            <a:ext cx="1715534" cy="369332"/>
          </a:xfrm>
          <a:prstGeom prst="rect">
            <a:avLst/>
          </a:prstGeom>
          <a:noFill/>
        </p:spPr>
        <p:txBody>
          <a:bodyPr wrap="none" rtlCol="0">
            <a:spAutoFit/>
          </a:bodyPr>
          <a:lstStyle/>
          <a:p>
            <a:r>
              <a:rPr lang="en-US" dirty="0" smtClean="0"/>
              <a:t>Original Ranking</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024801170"/>
              </p:ext>
            </p:extLst>
          </p:nvPr>
        </p:nvGraphicFramePr>
        <p:xfrm>
          <a:off x="1332894" y="2124142"/>
          <a:ext cx="6032499" cy="4191000"/>
        </p:xfrm>
        <a:graphic>
          <a:graphicData uri="http://schemas.openxmlformats.org/drawingml/2006/table">
            <a:tbl>
              <a:tblPr/>
              <a:tblGrid>
                <a:gridCol w="1153878">
                  <a:extLst>
                    <a:ext uri="{9D8B030D-6E8A-4147-A177-3AD203B41FA5}">
                      <a16:colId xmlns:a16="http://schemas.microsoft.com/office/drawing/2014/main" val="20000"/>
                    </a:ext>
                  </a:extLst>
                </a:gridCol>
                <a:gridCol w="545239">
                  <a:extLst>
                    <a:ext uri="{9D8B030D-6E8A-4147-A177-3AD203B41FA5}">
                      <a16:colId xmlns:a16="http://schemas.microsoft.com/office/drawing/2014/main" val="20001"/>
                    </a:ext>
                  </a:extLst>
                </a:gridCol>
                <a:gridCol w="672039">
                  <a:extLst>
                    <a:ext uri="{9D8B030D-6E8A-4147-A177-3AD203B41FA5}">
                      <a16:colId xmlns:a16="http://schemas.microsoft.com/office/drawing/2014/main" val="20002"/>
                    </a:ext>
                  </a:extLst>
                </a:gridCol>
                <a:gridCol w="1055608">
                  <a:extLst>
                    <a:ext uri="{9D8B030D-6E8A-4147-A177-3AD203B41FA5}">
                      <a16:colId xmlns:a16="http://schemas.microsoft.com/office/drawing/2014/main" val="20003"/>
                    </a:ext>
                  </a:extLst>
                </a:gridCol>
                <a:gridCol w="443799">
                  <a:extLst>
                    <a:ext uri="{9D8B030D-6E8A-4147-A177-3AD203B41FA5}">
                      <a16:colId xmlns:a16="http://schemas.microsoft.com/office/drawing/2014/main" val="20004"/>
                    </a:ext>
                  </a:extLst>
                </a:gridCol>
                <a:gridCol w="443799">
                  <a:extLst>
                    <a:ext uri="{9D8B030D-6E8A-4147-A177-3AD203B41FA5}">
                      <a16:colId xmlns:a16="http://schemas.microsoft.com/office/drawing/2014/main" val="20005"/>
                    </a:ext>
                  </a:extLst>
                </a:gridCol>
                <a:gridCol w="443799">
                  <a:extLst>
                    <a:ext uri="{9D8B030D-6E8A-4147-A177-3AD203B41FA5}">
                      <a16:colId xmlns:a16="http://schemas.microsoft.com/office/drawing/2014/main" val="20006"/>
                    </a:ext>
                  </a:extLst>
                </a:gridCol>
                <a:gridCol w="751289">
                  <a:extLst>
                    <a:ext uri="{9D8B030D-6E8A-4147-A177-3AD203B41FA5}">
                      <a16:colId xmlns:a16="http://schemas.microsoft.com/office/drawing/2014/main" val="20007"/>
                    </a:ext>
                  </a:extLst>
                </a:gridCol>
                <a:gridCol w="523049">
                  <a:extLst>
                    <a:ext uri="{9D8B030D-6E8A-4147-A177-3AD203B41FA5}">
                      <a16:colId xmlns:a16="http://schemas.microsoft.com/office/drawing/2014/main" val="20008"/>
                    </a:ext>
                  </a:extLst>
                </a:gridCol>
              </a:tblGrid>
              <a:tr h="190500">
                <a:tc>
                  <a:txBody>
                    <a:bodyPr/>
                    <a:lstStyle/>
                    <a:p>
                      <a:pPr algn="l" fontAlgn="b"/>
                      <a:r>
                        <a:rPr lang="en-US" sz="1100" b="1" i="0" u="none" strike="noStrike" dirty="0">
                          <a:effectLst/>
                          <a:latin typeface="Calibri" panose="020F0502020204030204" pitchFamily="34" charset="0"/>
                        </a:rPr>
                        <a:t>Decision Matrix</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r h="190500">
                <a:tc>
                  <a:txBody>
                    <a:bodyPr/>
                    <a:lstStyle/>
                    <a:p>
                      <a:pPr algn="l" fontAlgn="b"/>
                      <a:r>
                        <a:rPr lang="en-US" sz="1100" b="0" i="0" u="none" strike="noStrike">
                          <a:effectLst/>
                          <a:latin typeface="Calibri" panose="020F0502020204030204" pitchFamily="34" charset="0"/>
                        </a:rPr>
                        <a:t>Input Weights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001"/>
                  </a:ext>
                </a:extLst>
              </a:tr>
              <a:tr h="190500">
                <a:tc>
                  <a:txBody>
                    <a:bodyPr/>
                    <a:lstStyle/>
                    <a:p>
                      <a:pPr algn="l" fontAlgn="b"/>
                      <a:r>
                        <a:rPr lang="en-US" sz="1100" b="0" i="0" u="none" strike="noStrike">
                          <a:effectLst/>
                          <a:latin typeface="Calibri" panose="020F0502020204030204" pitchFamily="34" charset="0"/>
                        </a:rPr>
                        <a:t>Attribute Weights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endParaRPr lang="en-US" sz="1100" b="0" i="0" u="none" strike="noStrike">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r h="190500">
                <a:tc>
                  <a:txBody>
                    <a:bodyPr/>
                    <a:lstStyle/>
                    <a:p>
                      <a:pPr algn="l" fontAlgn="b"/>
                      <a:r>
                        <a:rPr lang="en-US" sz="1100" b="0" i="0" u="none" strike="noStrike">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effectLst/>
                          <a:latin typeface="Calibri" panose="020F0502020204030204" pitchFamily="34" charset="0"/>
                        </a:rPr>
                        <a:t>BENEFIT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effectLst/>
                          <a:latin typeface="Calibri" panose="020F0502020204030204" pitchFamily="34" charset="0"/>
                        </a:rPr>
                        <a:t>BENEFIT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effectLst/>
                          <a:latin typeface="Calibri" panose="020F0502020204030204" pitchFamily="34" charset="0"/>
                        </a:rPr>
                        <a:t>BENEFIT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effectLst/>
                          <a:latin typeface="Calibri" panose="020F0502020204030204" pitchFamily="34" charset="0"/>
                        </a:rPr>
                        <a:t>COST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r h="190500">
                <a:tc>
                  <a:txBody>
                    <a:bodyPr/>
                    <a:lstStyle/>
                    <a:p>
                      <a:pPr algn="l" fontAlgn="b"/>
                      <a:r>
                        <a:rPr lang="en-US" sz="1100" b="1" i="0" u="none" strike="noStrike">
                          <a:solidFill>
                            <a:srgbClr val="000000"/>
                          </a:solidFill>
                          <a:effectLst/>
                          <a:latin typeface="Calibri" panose="020F0502020204030204" pitchFamily="34" charset="0"/>
                        </a:rPr>
                        <a:t>Alternatives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Style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Reliability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Fuel Economy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Cost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004"/>
                  </a:ext>
                </a:extLst>
              </a:tr>
              <a:tr h="190500">
                <a:tc>
                  <a:txBody>
                    <a:bodyPr/>
                    <a:lstStyle/>
                    <a:p>
                      <a:pPr algn="l" fontAlgn="b"/>
                      <a:r>
                        <a:rPr lang="en-US" sz="1100" b="0" i="0" u="none" strike="noStrike">
                          <a:solidFill>
                            <a:srgbClr val="000000"/>
                          </a:solidFill>
                          <a:effectLst/>
                          <a:latin typeface="Calibri" panose="020F0502020204030204" pitchFamily="34" charset="0"/>
                        </a:rPr>
                        <a:t>Civic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7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9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26000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005"/>
                  </a:ext>
                </a:extLst>
              </a:tr>
              <a:tr h="190500">
                <a:tc>
                  <a:txBody>
                    <a:bodyPr/>
                    <a:lstStyle/>
                    <a:p>
                      <a:pPr algn="l" fontAlgn="b"/>
                      <a:r>
                        <a:rPr lang="en-US" sz="1100" b="0" i="0" u="none" strike="noStrike">
                          <a:solidFill>
                            <a:srgbClr val="000000"/>
                          </a:solidFill>
                          <a:effectLst/>
                          <a:latin typeface="Calibri" panose="020F0502020204030204" pitchFamily="34" charset="0"/>
                        </a:rPr>
                        <a:t>Saturn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8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7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006"/>
                  </a:ext>
                </a:extLst>
              </a:tr>
              <a:tr h="190500">
                <a:tc>
                  <a:txBody>
                    <a:bodyPr/>
                    <a:lstStyle/>
                    <a:p>
                      <a:pPr algn="l" fontAlgn="b"/>
                      <a:r>
                        <a:rPr lang="en-US" sz="1100" b="0" i="0" u="none" strike="noStrike">
                          <a:solidFill>
                            <a:srgbClr val="000000"/>
                          </a:solidFill>
                          <a:effectLst/>
                          <a:latin typeface="Calibri" panose="020F0502020204030204" pitchFamily="34" charset="0"/>
                        </a:rPr>
                        <a:t>Ford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9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6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007"/>
                  </a:ext>
                </a:extLst>
              </a:tr>
              <a:tr h="190500">
                <a:tc>
                  <a:txBody>
                    <a:bodyPr/>
                    <a:lstStyle/>
                    <a:p>
                      <a:pPr algn="l" fontAlgn="b"/>
                      <a:r>
                        <a:rPr lang="en-US" sz="1100" b="0" i="0" u="none" strike="noStrike">
                          <a:solidFill>
                            <a:srgbClr val="000000"/>
                          </a:solidFill>
                          <a:effectLst/>
                          <a:latin typeface="Calibri" panose="020F0502020204030204" pitchFamily="34" charset="0"/>
                        </a:rPr>
                        <a:t>Mazda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6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6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24000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008"/>
                  </a:ext>
                </a:extLst>
              </a:tr>
              <a:tr h="190500">
                <a:tc>
                  <a:txBody>
                    <a:bodyPr/>
                    <a:lstStyle/>
                    <a:p>
                      <a:pPr algn="l" fontAlgn="b"/>
                      <a:r>
                        <a:rPr lang="en-US" sz="1100" b="1" i="0" u="none" strike="noStrike">
                          <a:effectLst/>
                          <a:latin typeface="Calibri" panose="020F0502020204030204" pitchFamily="34" charset="0"/>
                        </a:rPr>
                        <a:t>PIS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effectLst/>
                          <a:latin typeface="Calibri" panose="020F0502020204030204" pitchFamily="34" charset="0"/>
                        </a:rPr>
                        <a:t>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effectLst/>
                          <a:latin typeface="Calibri" panose="020F0502020204030204" pitchFamily="34" charset="0"/>
                        </a:rPr>
                        <a:t>22000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009"/>
                  </a:ext>
                </a:extLst>
              </a:tr>
              <a:tr h="190500">
                <a:tc>
                  <a:txBody>
                    <a:bodyPr/>
                    <a:lstStyle/>
                    <a:p>
                      <a:pPr algn="l" fontAlgn="b"/>
                      <a:r>
                        <a:rPr lang="en-US" sz="1100" b="1" i="0" u="none" strike="noStrike">
                          <a:effectLst/>
                          <a:latin typeface="Calibri" panose="020F0502020204030204" pitchFamily="34" charset="0"/>
                        </a:rPr>
                        <a:t>NIS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effectLst/>
                          <a:latin typeface="Calibri" panose="020F0502020204030204" pitchFamily="34" charset="0"/>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effectLst/>
                          <a:latin typeface="Calibri" panose="020F0502020204030204" pitchFamily="34" charset="0"/>
                        </a:rPr>
                        <a:t>30000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010"/>
                  </a:ext>
                </a:extLst>
              </a:tr>
              <a:tr h="190500">
                <a:tc>
                  <a:txBody>
                    <a:bodyPr/>
                    <a:lstStyle/>
                    <a:p>
                      <a:pPr algn="l" fontAlgn="b"/>
                      <a:r>
                        <a:rPr lang="en-US" sz="1100" b="1" i="0" u="none" strike="noStrike">
                          <a:effectLst/>
                          <a:latin typeface="Calibri" panose="020F0502020204030204" pitchFamily="34" charset="0"/>
                        </a:rPr>
                        <a:t>Computations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011"/>
                  </a:ext>
                </a:extLst>
              </a:tr>
              <a:tr h="190500">
                <a:tc>
                  <a:txBody>
                    <a:bodyPr/>
                    <a:lstStyle/>
                    <a:p>
                      <a:pPr algn="l" fontAlgn="b"/>
                      <a:r>
                        <a:rPr lang="en-US" sz="1100" b="1" i="0" u="none" strike="noStrike">
                          <a:effectLst/>
                          <a:latin typeface="Calibri" panose="020F0502020204030204" pitchFamily="34" charset="0"/>
                        </a:rPr>
                        <a:t>Attribute 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effectLst/>
                          <a:latin typeface="Calibri" panose="020F0502020204030204" pitchFamily="34" charset="0"/>
                        </a:rPr>
                        <a:t>Style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effectLst/>
                          <a:latin typeface="Calibri" panose="020F0502020204030204" pitchFamily="34" charset="0"/>
                        </a:rPr>
                        <a:t>Reliability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effectLst/>
                          <a:latin typeface="Calibri" panose="020F0502020204030204" pitchFamily="34" charset="0"/>
                        </a:rPr>
                        <a:t>Fuel Economy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effectLst/>
                          <a:latin typeface="Calibri" panose="020F0502020204030204" pitchFamily="34" charset="0"/>
                        </a:rPr>
                        <a:t>Cost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012"/>
                  </a:ext>
                </a:extLst>
              </a:tr>
              <a:tr h="190500">
                <a:tc>
                  <a:txBody>
                    <a:bodyPr/>
                    <a:lstStyle/>
                    <a:p>
                      <a:pPr algn="l" fontAlgn="b"/>
                      <a:r>
                        <a:rPr lang="en-US" sz="1100" b="1" i="0" u="none" strike="noStrike">
                          <a:effectLst/>
                          <a:latin typeface="Calibri" panose="020F0502020204030204" pitchFamily="34" charset="0"/>
                        </a:rPr>
                        <a:t>Attribute Weights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381000">
                <a:tc>
                  <a:txBody>
                    <a:bodyPr/>
                    <a:lstStyle/>
                    <a:p>
                      <a:pPr algn="l" fontAlgn="b"/>
                      <a:r>
                        <a:rPr lang="en-US" sz="1100" b="0" i="0" u="none" strike="noStrike">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effectLst/>
                          <a:latin typeface="Calibri" panose="020F0502020204030204" pitchFamily="34" charset="0"/>
                        </a:rPr>
                        <a:t>BENEFIT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effectLst/>
                          <a:latin typeface="Calibri" panose="020F0502020204030204" pitchFamily="34" charset="0"/>
                        </a:rPr>
                        <a:t>BENEFIT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effectLst/>
                          <a:latin typeface="Calibri" panose="020F0502020204030204" pitchFamily="34" charset="0"/>
                        </a:rPr>
                        <a:t>BENEFIT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effectLst/>
                          <a:latin typeface="Calibri" panose="020F0502020204030204" pitchFamily="34" charset="0"/>
                        </a:rPr>
                        <a:t>COST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effectLst/>
                          <a:latin typeface="Calibri" panose="020F0502020204030204" pitchFamily="34" charset="0"/>
                        </a:rPr>
                        <a: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effectLst/>
                          <a:latin typeface="Calibri" panose="020F0502020204030204" pitchFamily="34" charset="0"/>
                        </a:rPr>
                        <a:t>S</a:t>
                      </a:r>
                      <a:r>
                        <a:rPr lang="en-US" sz="1100" b="0" i="0" u="none" strike="noStrike" baseline="30000">
                          <a:effectLst/>
                          <a:latin typeface="Calibri" panose="020F0502020204030204" pitchFamily="34" charset="0"/>
                        </a:rPr>
                        <a:t>-</a:t>
                      </a:r>
                      <a:endParaRPr lang="en-US" sz="1100" b="0" i="0" u="none" strike="noStrike">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effectLst/>
                          <a:latin typeface="Calibri" panose="020F0502020204030204" pitchFamily="34" charset="0"/>
                        </a:rPr>
                        <a:t>Relative Score 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effectLst/>
                          <a:latin typeface="Calibri" panose="020F0502020204030204" pitchFamily="34" charset="0"/>
                        </a:rPr>
                        <a:t>Rank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90500">
                <a:tc>
                  <a:txBody>
                    <a:bodyPr/>
                    <a:lstStyle/>
                    <a:p>
                      <a:pPr algn="l" fontAlgn="b"/>
                      <a:r>
                        <a:rPr lang="en-US" sz="1100" b="0" i="0" u="none" strike="noStrike">
                          <a:effectLst/>
                          <a:latin typeface="Calibri" panose="020F0502020204030204" pitchFamily="34" charset="0"/>
                        </a:rPr>
                        <a:t>Civic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0.2308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0.0633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0.1127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0.1013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0.0678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0.0530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0.4390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90500">
                <a:tc>
                  <a:txBody>
                    <a:bodyPr/>
                    <a:lstStyle/>
                    <a:p>
                      <a:pPr algn="l" fontAlgn="b"/>
                      <a:r>
                        <a:rPr lang="en-US" sz="1100" b="0" i="0" u="none" strike="noStrike">
                          <a:effectLst/>
                          <a:latin typeface="Calibri" panose="020F0502020204030204" pitchFamily="34" charset="0"/>
                        </a:rPr>
                        <a:t>Saturn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0.2638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0.0493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0.0901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0.1169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0.0526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0.0670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0.5604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90500">
                <a:tc>
                  <a:txBody>
                    <a:bodyPr/>
                    <a:lstStyle/>
                    <a:p>
                      <a:pPr algn="l" fontAlgn="b"/>
                      <a:r>
                        <a:rPr lang="en-US" sz="1100" b="0" i="0" u="none" strike="noStrike">
                          <a:effectLst/>
                          <a:latin typeface="Calibri" panose="020F0502020204030204" pitchFamily="34" charset="0"/>
                        </a:rPr>
                        <a:t>Ford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0.2967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0.0422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0.0805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0.0857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0.0385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0.1037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0.7293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17"/>
                  </a:ext>
                </a:extLst>
              </a:tr>
              <a:tr h="190500">
                <a:tc>
                  <a:txBody>
                    <a:bodyPr/>
                    <a:lstStyle/>
                    <a:p>
                      <a:pPr algn="l" fontAlgn="b"/>
                      <a:r>
                        <a:rPr lang="en-US" sz="1100" b="0" i="0" u="none" strike="noStrike">
                          <a:effectLst/>
                          <a:latin typeface="Calibri" panose="020F0502020204030204" pitchFamily="34" charset="0"/>
                        </a:rPr>
                        <a:t>Mazda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0.1978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0.0422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0.1127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0.0935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0.1014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0.0398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0.2817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90500">
                <a:tc>
                  <a:txBody>
                    <a:bodyPr/>
                    <a:lstStyle/>
                    <a:p>
                      <a:pPr algn="l" fontAlgn="b"/>
                      <a:r>
                        <a:rPr lang="en-US" sz="1100" b="1" i="0" u="none" strike="noStrike">
                          <a:effectLst/>
                          <a:latin typeface="Calibri" panose="020F0502020204030204" pitchFamily="34" charset="0"/>
                        </a:rPr>
                        <a:t>PIS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effectLst/>
                          <a:latin typeface="Calibri" panose="020F0502020204030204" pitchFamily="34" charset="0"/>
                        </a:rPr>
                        <a:t>0.2967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effectLst/>
                          <a:latin typeface="Calibri" panose="020F0502020204030204" pitchFamily="34" charset="0"/>
                        </a:rPr>
                        <a:t>0.0633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effectLst/>
                          <a:latin typeface="Calibri" panose="020F0502020204030204" pitchFamily="34" charset="0"/>
                        </a:rPr>
                        <a:t>0.1127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effectLst/>
                          <a:latin typeface="Calibri" panose="020F0502020204030204" pitchFamily="34" charset="0"/>
                        </a:rPr>
                        <a:t>0.0857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9"/>
                  </a:ext>
                </a:extLst>
              </a:tr>
              <a:tr h="190500">
                <a:tc>
                  <a:txBody>
                    <a:bodyPr/>
                    <a:lstStyle/>
                    <a:p>
                      <a:pPr algn="l" fontAlgn="b"/>
                      <a:r>
                        <a:rPr lang="en-US" sz="1100" b="1" i="0" u="none" strike="noStrike">
                          <a:effectLst/>
                          <a:latin typeface="Calibri" panose="020F0502020204030204" pitchFamily="34" charset="0"/>
                        </a:rPr>
                        <a:t>NIS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effectLst/>
                          <a:latin typeface="Calibri" panose="020F0502020204030204" pitchFamily="34" charset="0"/>
                        </a:rPr>
                        <a:t>0.1978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effectLst/>
                          <a:latin typeface="Calibri" panose="020F0502020204030204" pitchFamily="34" charset="0"/>
                        </a:rPr>
                        <a:t>0.0422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effectLst/>
                          <a:latin typeface="Calibri" panose="020F0502020204030204" pitchFamily="34" charset="0"/>
                        </a:rPr>
                        <a:t>0.0805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effectLst/>
                          <a:latin typeface="Calibri" panose="020F0502020204030204" pitchFamily="34" charset="0"/>
                        </a:rPr>
                        <a:t>0.1169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020"/>
                  </a:ext>
                </a:extLst>
              </a:tr>
            </a:tbl>
          </a:graphicData>
        </a:graphic>
      </p:graphicFrame>
    </p:spTree>
    <p:extLst>
      <p:ext uri="{BB962C8B-B14F-4D97-AF65-F5344CB8AC3E}">
        <p14:creationId xmlns:p14="http://schemas.microsoft.com/office/powerpoint/2010/main" val="260708168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15334"/>
            <a:ext cx="7772400" cy="1470025"/>
          </a:xfrm>
        </p:spPr>
        <p:txBody>
          <a:bodyPr/>
          <a:lstStyle/>
          <a:p>
            <a:r>
              <a:rPr lang="en-US" dirty="0" smtClean="0"/>
              <a:t>Model and MADM Based Patentable </a:t>
            </a:r>
            <a:r>
              <a:rPr lang="en-US" dirty="0" smtClean="0"/>
              <a:t>Processes</a:t>
            </a:r>
            <a:endParaRPr lang="en-US" dirty="0"/>
          </a:p>
        </p:txBody>
      </p:sp>
    </p:spTree>
    <p:extLst>
      <p:ext uri="{BB962C8B-B14F-4D97-AF65-F5344CB8AC3E}">
        <p14:creationId xmlns:p14="http://schemas.microsoft.com/office/powerpoint/2010/main" val="3153814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Additive Weighting Method</a:t>
            </a:r>
            <a:endParaRPr lang="en-US" dirty="0"/>
          </a:p>
        </p:txBody>
      </p:sp>
      <p:sp>
        <p:nvSpPr>
          <p:cNvPr id="3" name="Content Placeholder 2"/>
          <p:cNvSpPr>
            <a:spLocks noGrp="1"/>
          </p:cNvSpPr>
          <p:nvPr>
            <p:ph idx="1"/>
          </p:nvPr>
        </p:nvSpPr>
        <p:spPr/>
        <p:txBody>
          <a:bodyPr>
            <a:normAutofit fontScale="92500"/>
          </a:bodyPr>
          <a:lstStyle/>
          <a:p>
            <a:r>
              <a:rPr lang="en-US" dirty="0" smtClean="0"/>
              <a:t>The </a:t>
            </a:r>
            <a:r>
              <a:rPr lang="en-US" dirty="0"/>
              <a:t>decision maker can then obtain a total score for each alternative simply by </a:t>
            </a:r>
            <a:endParaRPr lang="en-US" dirty="0" smtClean="0"/>
          </a:p>
          <a:p>
            <a:pPr lvl="1"/>
            <a:r>
              <a:rPr lang="en-US" dirty="0" smtClean="0"/>
              <a:t>Multiplying </a:t>
            </a:r>
            <a:r>
              <a:rPr lang="en-US" dirty="0"/>
              <a:t>the scale rating for each attribute value by the importance weight assigned to the </a:t>
            </a:r>
            <a:r>
              <a:rPr lang="en-US" dirty="0" smtClean="0"/>
              <a:t>attribute</a:t>
            </a:r>
          </a:p>
          <a:p>
            <a:pPr lvl="1"/>
            <a:r>
              <a:rPr lang="en-US" dirty="0" smtClean="0"/>
              <a:t>Summing </a:t>
            </a:r>
            <a:r>
              <a:rPr lang="en-US" dirty="0"/>
              <a:t>these products over all attributes. </a:t>
            </a:r>
            <a:endParaRPr lang="en-US" dirty="0" smtClean="0"/>
          </a:p>
          <a:p>
            <a:r>
              <a:rPr lang="en-US" dirty="0" smtClean="0"/>
              <a:t>After </a:t>
            </a:r>
            <a:r>
              <a:rPr lang="en-US" dirty="0"/>
              <a:t>the total scores are computed for each alternative, the alternative with the highest score (the highest weighted average) is the one prescribed to the decision maker.</a:t>
            </a:r>
          </a:p>
        </p:txBody>
      </p:sp>
    </p:spTree>
    <p:extLst>
      <p:ext uri="{BB962C8B-B14F-4D97-AF65-F5344CB8AC3E}">
        <p14:creationId xmlns:p14="http://schemas.microsoft.com/office/powerpoint/2010/main" val="375723513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A20EB13-E6E6-467B-8ED0-763C111D366D}" type="slidenum">
              <a:rPr lang="en-US" altLang="en-US"/>
              <a:pPr/>
              <a:t>50</a:t>
            </a:fld>
            <a:endParaRPr lang="en-US" altLang="en-US"/>
          </a:p>
        </p:txBody>
      </p:sp>
      <p:sp>
        <p:nvSpPr>
          <p:cNvPr id="301059" name="Rectangle 3"/>
          <p:cNvSpPr>
            <a:spLocks noGrp="1" noChangeArrowheads="1"/>
          </p:cNvSpPr>
          <p:nvPr>
            <p:ph type="body" idx="1"/>
          </p:nvPr>
        </p:nvSpPr>
        <p:spPr>
          <a:xfrm>
            <a:off x="457200" y="1481953"/>
            <a:ext cx="8382000" cy="3702050"/>
          </a:xfrm>
        </p:spPr>
        <p:txBody>
          <a:bodyPr/>
          <a:lstStyle/>
          <a:p>
            <a:r>
              <a:rPr lang="en-US" altLang="en-US" sz="2800" dirty="0"/>
              <a:t>What is Intellectual Property</a:t>
            </a:r>
          </a:p>
          <a:p>
            <a:r>
              <a:rPr lang="en-US" altLang="en-US" sz="2800" dirty="0"/>
              <a:t>What is a patent, and what is patentable?</a:t>
            </a:r>
          </a:p>
          <a:p>
            <a:r>
              <a:rPr lang="en-US" altLang="en-US" sz="2800" dirty="0"/>
              <a:t>Why </a:t>
            </a:r>
            <a:r>
              <a:rPr lang="en-US" altLang="en-US" sz="2800" dirty="0" smtClean="0"/>
              <a:t>are </a:t>
            </a:r>
            <a:r>
              <a:rPr lang="en-US" altLang="en-US" sz="2800" dirty="0"/>
              <a:t>Industrial Engineering, </a:t>
            </a:r>
            <a:r>
              <a:rPr lang="en-US" altLang="en-US" sz="2800" dirty="0" smtClean="0"/>
              <a:t>Operations Research and </a:t>
            </a:r>
            <a:r>
              <a:rPr lang="en-US" altLang="en-US" sz="2800" dirty="0"/>
              <a:t>Engineering Management Disciplines Poised to Patent?</a:t>
            </a:r>
          </a:p>
          <a:p>
            <a:r>
              <a:rPr lang="en-US" altLang="en-US" sz="2800" dirty="0"/>
              <a:t>Examples of Patentable Decision Models and Business Process Improvements</a:t>
            </a:r>
          </a:p>
          <a:p>
            <a:endParaRPr lang="en-US" altLang="en-US" sz="2800" dirty="0"/>
          </a:p>
        </p:txBody>
      </p:sp>
      <p:sp>
        <p:nvSpPr>
          <p:cNvPr id="3" name="Title 2"/>
          <p:cNvSpPr>
            <a:spLocks noGrp="1"/>
          </p:cNvSpPr>
          <p:nvPr>
            <p:ph type="title"/>
          </p:nvPr>
        </p:nvSpPr>
        <p:spPr>
          <a:xfrm>
            <a:off x="0" y="348478"/>
            <a:ext cx="9144000" cy="1143000"/>
          </a:xfrm>
        </p:spPr>
        <p:txBody>
          <a:bodyPr>
            <a:normAutofit/>
          </a:bodyPr>
          <a:lstStyle/>
          <a:p>
            <a:r>
              <a:rPr lang="en-US" sz="3600" dirty="0" smtClean="0"/>
              <a:t>Model and MADM Based Patentable </a:t>
            </a:r>
            <a:r>
              <a:rPr lang="en-US" sz="3600" dirty="0" smtClean="0"/>
              <a:t>Processes</a:t>
            </a:r>
            <a:endParaRPr lang="en-US" sz="3600" dirty="0"/>
          </a:p>
        </p:txBody>
      </p:sp>
    </p:spTree>
    <p:extLst>
      <p:ext uri="{BB962C8B-B14F-4D97-AF65-F5344CB8AC3E}">
        <p14:creationId xmlns:p14="http://schemas.microsoft.com/office/powerpoint/2010/main" val="2817095679"/>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Intellectual Property?</a:t>
            </a:r>
          </a:p>
        </p:txBody>
      </p:sp>
      <p:sp>
        <p:nvSpPr>
          <p:cNvPr id="3" name="Content Placeholder 2"/>
          <p:cNvSpPr>
            <a:spLocks noGrp="1"/>
          </p:cNvSpPr>
          <p:nvPr>
            <p:ph idx="1"/>
          </p:nvPr>
        </p:nvSpPr>
        <p:spPr/>
        <p:txBody>
          <a:bodyPr/>
          <a:lstStyle/>
          <a:p>
            <a:r>
              <a:rPr lang="en-US" altLang="en-US" sz="2400" dirty="0"/>
              <a:t>Intellectual Property - ideas of the human mind</a:t>
            </a:r>
          </a:p>
          <a:p>
            <a:r>
              <a:rPr lang="en-US" altLang="en-US" sz="2400" dirty="0"/>
              <a:t>Protecting property rights of owner</a:t>
            </a:r>
          </a:p>
          <a:p>
            <a:pPr lvl="1"/>
            <a:r>
              <a:rPr lang="en-US" altLang="en-US" sz="2000" dirty="0"/>
              <a:t>Copyrights – Protects copying of specific  expressions</a:t>
            </a:r>
          </a:p>
          <a:p>
            <a:pPr lvl="2"/>
            <a:r>
              <a:rPr lang="en-US" altLang="en-US" sz="1800" dirty="0"/>
              <a:t>Writings, presentations, software</a:t>
            </a:r>
          </a:p>
          <a:p>
            <a:pPr lvl="1"/>
            <a:r>
              <a:rPr lang="en-US" altLang="en-US" sz="2000" dirty="0"/>
              <a:t>Trademarks - Identifies source of goods or services</a:t>
            </a:r>
          </a:p>
          <a:p>
            <a:pPr lvl="2"/>
            <a:r>
              <a:rPr lang="en-US" altLang="en-US" sz="1800" dirty="0"/>
              <a:t>Logos, brands, slogans</a:t>
            </a:r>
          </a:p>
          <a:p>
            <a:pPr lvl="1"/>
            <a:r>
              <a:rPr lang="en-US" altLang="en-US" sz="2000" dirty="0"/>
              <a:t>Trade Secrets, Know How - Confidential information</a:t>
            </a:r>
          </a:p>
          <a:p>
            <a:pPr lvl="2"/>
            <a:r>
              <a:rPr lang="en-US" altLang="en-US" sz="1800" dirty="0"/>
              <a:t>Source code, processes, formulas, strategic information </a:t>
            </a:r>
          </a:p>
          <a:p>
            <a:pPr lvl="1"/>
            <a:r>
              <a:rPr lang="en-US" altLang="en-US" sz="2000" dirty="0"/>
              <a:t>Patents – Exclusive rights (typically 20 years)</a:t>
            </a:r>
          </a:p>
          <a:p>
            <a:pPr lvl="2"/>
            <a:r>
              <a:rPr lang="en-US" altLang="en-US" sz="1800" dirty="0"/>
              <a:t>Functional structures &amp; processes</a:t>
            </a:r>
          </a:p>
          <a:p>
            <a:r>
              <a:rPr lang="en-US" altLang="en-US" sz="2400" dirty="0"/>
              <a:t>Non-protect-able property rights = in the public domain that can be used by anyone</a:t>
            </a:r>
          </a:p>
          <a:p>
            <a:endParaRPr lang="en-US" dirty="0"/>
          </a:p>
        </p:txBody>
      </p:sp>
    </p:spTree>
    <p:extLst>
      <p:ext uri="{BB962C8B-B14F-4D97-AF65-F5344CB8AC3E}">
        <p14:creationId xmlns:p14="http://schemas.microsoft.com/office/powerpoint/2010/main" val="33070847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Patent Goals</a:t>
            </a:r>
            <a:endParaRPr lang="en-US" dirty="0"/>
          </a:p>
        </p:txBody>
      </p:sp>
      <p:sp>
        <p:nvSpPr>
          <p:cNvPr id="3" name="Content Placeholder 2"/>
          <p:cNvSpPr>
            <a:spLocks noGrp="1"/>
          </p:cNvSpPr>
          <p:nvPr>
            <p:ph idx="1"/>
          </p:nvPr>
        </p:nvSpPr>
        <p:spPr/>
        <p:txBody>
          <a:bodyPr/>
          <a:lstStyle/>
          <a:p>
            <a:r>
              <a:rPr lang="en-US" dirty="0"/>
              <a:t>Increase Value of Technology and Obtain Competitive Advantage </a:t>
            </a:r>
          </a:p>
          <a:p>
            <a:pPr lvl="1"/>
            <a:r>
              <a:rPr lang="en-US" dirty="0"/>
              <a:t>Defensive (against third party claims)</a:t>
            </a:r>
          </a:p>
          <a:p>
            <a:pPr lvl="1"/>
            <a:r>
              <a:rPr lang="en-US" dirty="0"/>
              <a:t>Offensive</a:t>
            </a:r>
          </a:p>
          <a:p>
            <a:pPr lvl="1"/>
            <a:r>
              <a:rPr lang="en-US" dirty="0"/>
              <a:t>Supplier negotiations</a:t>
            </a:r>
          </a:p>
          <a:p>
            <a:pPr lvl="1"/>
            <a:r>
              <a:rPr lang="en-US" dirty="0"/>
              <a:t>Tax benefits</a:t>
            </a:r>
          </a:p>
          <a:p>
            <a:endParaRPr lang="en-US" dirty="0"/>
          </a:p>
        </p:txBody>
      </p:sp>
    </p:spTree>
    <p:extLst>
      <p:ext uri="{BB962C8B-B14F-4D97-AF65-F5344CB8AC3E}">
        <p14:creationId xmlns:p14="http://schemas.microsoft.com/office/powerpoint/2010/main" val="30626671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Patentable</a:t>
            </a:r>
            <a:endParaRPr lang="en-US" dirty="0"/>
          </a:p>
        </p:txBody>
      </p:sp>
      <p:sp>
        <p:nvSpPr>
          <p:cNvPr id="3" name="Content Placeholder 2"/>
          <p:cNvSpPr>
            <a:spLocks noGrp="1"/>
          </p:cNvSpPr>
          <p:nvPr>
            <p:ph idx="1"/>
          </p:nvPr>
        </p:nvSpPr>
        <p:spPr/>
        <p:txBody>
          <a:bodyPr>
            <a:normAutofit fontScale="92500" lnSpcReduction="10000"/>
          </a:bodyPr>
          <a:lstStyle/>
          <a:p>
            <a:r>
              <a:rPr lang="en-US" altLang="en-US" sz="2400" dirty="0"/>
              <a:t>The legal requirements for patentability under the patent statutes is NEW and NON-OBVIOUS </a:t>
            </a:r>
          </a:p>
          <a:p>
            <a:pPr lvl="1"/>
            <a:r>
              <a:rPr lang="en-US" altLang="en-US" sz="2000" dirty="0"/>
              <a:t>Most patent applications are based on modifications to existing products and/or processes </a:t>
            </a:r>
          </a:p>
          <a:p>
            <a:pPr lvl="1"/>
            <a:r>
              <a:rPr lang="en-US" altLang="en-US" sz="2000" dirty="0"/>
              <a:t>New – no one else doing it the same way </a:t>
            </a:r>
          </a:p>
          <a:p>
            <a:pPr lvl="1"/>
            <a:r>
              <a:rPr lang="en-US" altLang="en-US" sz="2000" dirty="0"/>
              <a:t>Non-obvious – not a minor or insignificant change</a:t>
            </a:r>
          </a:p>
          <a:p>
            <a:pPr lvl="1"/>
            <a:r>
              <a:rPr lang="en-US" altLang="en-US" sz="2000" dirty="0"/>
              <a:t>Types of patents:  Utility patents (products and processes) Design patents (ornamental features)</a:t>
            </a:r>
          </a:p>
          <a:p>
            <a:r>
              <a:rPr lang="en-US" altLang="en-US" sz="2400" dirty="0"/>
              <a:t>Patentability is based on the “delta” - the difference between what is publicly known and what is new </a:t>
            </a:r>
          </a:p>
          <a:p>
            <a:r>
              <a:rPr lang="en-US" altLang="en-US" sz="2400" dirty="0"/>
              <a:t> An idea is not patentable if disclosed in the prior art or if obvious to one skilled in the art.   </a:t>
            </a:r>
          </a:p>
          <a:p>
            <a:r>
              <a:rPr lang="en-US" altLang="en-US" sz="2400" dirty="0"/>
              <a:t> A patent must be filed within one year of public disclosure or “on sale”</a:t>
            </a:r>
          </a:p>
          <a:p>
            <a:endParaRPr lang="en-US" dirty="0"/>
          </a:p>
        </p:txBody>
      </p:sp>
    </p:spTree>
    <p:extLst>
      <p:ext uri="{BB962C8B-B14F-4D97-AF65-F5344CB8AC3E}">
        <p14:creationId xmlns:p14="http://schemas.microsoft.com/office/powerpoint/2010/main" val="33788156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on an Issued Patent</a:t>
            </a:r>
            <a:endParaRPr lang="en-US" dirty="0"/>
          </a:p>
        </p:txBody>
      </p:sp>
      <p:sp>
        <p:nvSpPr>
          <p:cNvPr id="3" name="Content Placeholder 2"/>
          <p:cNvSpPr>
            <a:spLocks noGrp="1"/>
          </p:cNvSpPr>
          <p:nvPr>
            <p:ph idx="1"/>
          </p:nvPr>
        </p:nvSpPr>
        <p:spPr/>
        <p:txBody>
          <a:bodyPr>
            <a:normAutofit/>
          </a:bodyPr>
          <a:lstStyle/>
          <a:p>
            <a:r>
              <a:rPr lang="en-US" altLang="en-US" sz="2400" dirty="0"/>
              <a:t>Cover sheet </a:t>
            </a:r>
            <a:r>
              <a:rPr lang="en-US" altLang="en-US" sz="2400" dirty="0" smtClean="0"/>
              <a:t>information - </a:t>
            </a:r>
            <a:r>
              <a:rPr lang="en-US" altLang="en-US" sz="2000" dirty="0" smtClean="0"/>
              <a:t>Inventor</a:t>
            </a:r>
            <a:r>
              <a:rPr lang="en-US" altLang="en-US" sz="2000" dirty="0"/>
              <a:t>, assignee, prior art, filing date</a:t>
            </a:r>
          </a:p>
          <a:p>
            <a:r>
              <a:rPr lang="en-US" altLang="en-US" sz="2400" dirty="0"/>
              <a:t>Abstract and Drawings</a:t>
            </a:r>
          </a:p>
          <a:p>
            <a:r>
              <a:rPr lang="en-US" altLang="en-US" sz="2400" dirty="0"/>
              <a:t>Background of the </a:t>
            </a:r>
            <a:r>
              <a:rPr lang="en-US" altLang="en-US" sz="2400" dirty="0" smtClean="0"/>
              <a:t>invention - </a:t>
            </a:r>
            <a:r>
              <a:rPr lang="en-US" altLang="en-US" sz="2000" dirty="0" smtClean="0"/>
              <a:t>Problem </a:t>
            </a:r>
            <a:r>
              <a:rPr lang="en-US" altLang="en-US" sz="2000" dirty="0"/>
              <a:t>you are </a:t>
            </a:r>
            <a:r>
              <a:rPr lang="en-US" altLang="en-US" sz="2000" dirty="0" smtClean="0"/>
              <a:t>solving and overview </a:t>
            </a:r>
            <a:r>
              <a:rPr lang="en-US" altLang="en-US" sz="2000" dirty="0"/>
              <a:t>of the known technology</a:t>
            </a:r>
          </a:p>
          <a:p>
            <a:r>
              <a:rPr lang="en-US" altLang="en-US" sz="2400" dirty="0"/>
              <a:t>Detail description of the </a:t>
            </a:r>
            <a:r>
              <a:rPr lang="en-US" altLang="en-US" sz="2400" dirty="0" smtClean="0"/>
              <a:t>invention - </a:t>
            </a:r>
            <a:r>
              <a:rPr lang="en-US" altLang="en-US" sz="2000" dirty="0" smtClean="0"/>
              <a:t>Enablement </a:t>
            </a:r>
            <a:r>
              <a:rPr lang="en-US" altLang="en-US" sz="2000" dirty="0"/>
              <a:t>for one skilled in the art</a:t>
            </a:r>
          </a:p>
          <a:p>
            <a:r>
              <a:rPr lang="en-US" altLang="en-US" sz="2400" dirty="0" smtClean="0"/>
              <a:t>Claims </a:t>
            </a:r>
            <a:r>
              <a:rPr lang="en-US" altLang="en-US" sz="2400" dirty="0"/>
              <a:t>(numbered paragraphs at the end</a:t>
            </a:r>
            <a:r>
              <a:rPr lang="en-US" altLang="en-US" sz="2400" dirty="0" smtClean="0"/>
              <a:t>) - </a:t>
            </a:r>
            <a:r>
              <a:rPr lang="en-US" altLang="en-US" sz="2000" dirty="0" smtClean="0"/>
              <a:t>Legal </a:t>
            </a:r>
            <a:r>
              <a:rPr lang="en-US" altLang="en-US" sz="2000" dirty="0"/>
              <a:t>infringement scope defined by claims</a:t>
            </a:r>
          </a:p>
          <a:p>
            <a:r>
              <a:rPr lang="en-US" altLang="en-US" sz="2400" dirty="0"/>
              <a:t>Patent review is different for Infringement vs. Patentability</a:t>
            </a:r>
          </a:p>
          <a:p>
            <a:pPr lvl="1"/>
            <a:r>
              <a:rPr lang="en-US" altLang="en-US" sz="2000" dirty="0"/>
              <a:t>Infringement based on the claims</a:t>
            </a:r>
          </a:p>
          <a:p>
            <a:pPr lvl="1"/>
            <a:r>
              <a:rPr lang="en-US" altLang="en-US" sz="2000" dirty="0"/>
              <a:t>Patentability involves total patent</a:t>
            </a:r>
          </a:p>
          <a:p>
            <a:endParaRPr lang="en-US" sz="3600" dirty="0"/>
          </a:p>
        </p:txBody>
      </p:sp>
    </p:spTree>
    <p:extLst>
      <p:ext uri="{BB962C8B-B14F-4D97-AF65-F5344CB8AC3E}">
        <p14:creationId xmlns:p14="http://schemas.microsoft.com/office/powerpoint/2010/main" val="22828687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We Poised to Patent</a:t>
            </a:r>
            <a:endParaRPr lang="en-US" dirty="0"/>
          </a:p>
        </p:txBody>
      </p:sp>
      <p:sp>
        <p:nvSpPr>
          <p:cNvPr id="3" name="Content Placeholder 2"/>
          <p:cNvSpPr>
            <a:spLocks noGrp="1"/>
          </p:cNvSpPr>
          <p:nvPr>
            <p:ph idx="1"/>
          </p:nvPr>
        </p:nvSpPr>
        <p:spPr>
          <a:xfrm>
            <a:off x="457199" y="1600200"/>
            <a:ext cx="8686801" cy="4525963"/>
          </a:xfrm>
        </p:spPr>
        <p:txBody>
          <a:bodyPr>
            <a:normAutofit fontScale="85000" lnSpcReduction="10000"/>
          </a:bodyPr>
          <a:lstStyle/>
          <a:p>
            <a:r>
              <a:rPr lang="en-US" dirty="0"/>
              <a:t>Industrial Engineering, Operations Research and Engineering Management Disciplines have a unique tools set that is used to improve the system of operation.</a:t>
            </a:r>
          </a:p>
          <a:p>
            <a:r>
              <a:rPr lang="en-US" dirty="0" smtClean="0"/>
              <a:t>We provide systems</a:t>
            </a:r>
            <a:r>
              <a:rPr lang="en-US" dirty="0"/>
              <a:t>, structure, decision models and business processes that can be both incremental or radical improvements.  </a:t>
            </a:r>
          </a:p>
          <a:p>
            <a:r>
              <a:rPr lang="en-US" dirty="0"/>
              <a:t>Companies look to protect those ideas, processes, systems and models that have provided a competitive edge. </a:t>
            </a:r>
          </a:p>
          <a:p>
            <a:r>
              <a:rPr lang="en-US" dirty="0"/>
              <a:t>Those within these disciplines have the opportunity to patent new </a:t>
            </a:r>
            <a:r>
              <a:rPr lang="en-US" dirty="0" smtClean="0"/>
              <a:t>operational approaches.</a:t>
            </a:r>
            <a:endParaRPr lang="en-US" dirty="0"/>
          </a:p>
        </p:txBody>
      </p:sp>
    </p:spTree>
    <p:extLst>
      <p:ext uri="{BB962C8B-B14F-4D97-AF65-F5344CB8AC3E}">
        <p14:creationId xmlns:p14="http://schemas.microsoft.com/office/powerpoint/2010/main" val="17107169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8478"/>
            <a:ext cx="9144000" cy="1143000"/>
          </a:xfrm>
        </p:spPr>
        <p:txBody>
          <a:bodyPr>
            <a:normAutofit fontScale="90000"/>
          </a:bodyPr>
          <a:lstStyle/>
          <a:p>
            <a:r>
              <a:rPr lang="en-US" dirty="0"/>
              <a:t>Examples of Patentable Decision Models </a:t>
            </a:r>
          </a:p>
        </p:txBody>
      </p:sp>
      <p:sp>
        <p:nvSpPr>
          <p:cNvPr id="3" name="Content Placeholder 2"/>
          <p:cNvSpPr>
            <a:spLocks noGrp="1"/>
          </p:cNvSpPr>
          <p:nvPr>
            <p:ph idx="1"/>
          </p:nvPr>
        </p:nvSpPr>
        <p:spPr/>
        <p:txBody>
          <a:bodyPr>
            <a:noAutofit/>
          </a:bodyPr>
          <a:lstStyle/>
          <a:p>
            <a:r>
              <a:rPr lang="en-US" altLang="en-US" sz="2400" dirty="0"/>
              <a:t>Process for Predicting New Product Development Cycle Time</a:t>
            </a:r>
          </a:p>
          <a:p>
            <a:pPr lvl="1"/>
            <a:r>
              <a:rPr lang="en-US" altLang="en-US" sz="2000" dirty="0"/>
              <a:t>Statistical Analysis Capturing Operating Environment (Multiple Models)</a:t>
            </a:r>
          </a:p>
          <a:p>
            <a:pPr lvl="1"/>
            <a:r>
              <a:rPr lang="en-US" altLang="en-US" sz="2000" dirty="0"/>
              <a:t>Variable Selection</a:t>
            </a:r>
          </a:p>
          <a:p>
            <a:pPr lvl="1"/>
            <a:r>
              <a:rPr lang="en-US" altLang="en-US" sz="2000" dirty="0"/>
              <a:t>Model Update Procedures based on Fuzzy Logic</a:t>
            </a:r>
          </a:p>
          <a:p>
            <a:r>
              <a:rPr lang="en-US" altLang="en-US" sz="2400" dirty="0"/>
              <a:t>Enhancements to Project Predictor</a:t>
            </a:r>
          </a:p>
          <a:p>
            <a:pPr lvl="1"/>
            <a:r>
              <a:rPr lang="en-US" altLang="en-US" sz="2000" dirty="0"/>
              <a:t>Inclusion of Point-in-Time Data </a:t>
            </a:r>
          </a:p>
          <a:p>
            <a:pPr lvl="1"/>
            <a:r>
              <a:rPr lang="en-US" altLang="en-US" sz="2000" dirty="0"/>
              <a:t>Variable Addition for Analysis Cycle Time and Testing</a:t>
            </a:r>
          </a:p>
          <a:p>
            <a:r>
              <a:rPr lang="en-US" altLang="en-US" sz="2400" dirty="0"/>
              <a:t>Flexible Project Governance Model</a:t>
            </a:r>
          </a:p>
          <a:p>
            <a:pPr lvl="1"/>
            <a:r>
              <a:rPr lang="en-US" altLang="en-US" sz="2000" dirty="0"/>
              <a:t>Method to Govern Projects Based on Project Performance</a:t>
            </a:r>
          </a:p>
          <a:p>
            <a:pPr lvl="1"/>
            <a:r>
              <a:rPr lang="en-US" altLang="en-US" sz="2000" dirty="0"/>
              <a:t>Incorporate Project Management Measures – Earned Value</a:t>
            </a:r>
          </a:p>
          <a:p>
            <a:pPr lvl="1"/>
            <a:r>
              <a:rPr lang="en-US" altLang="en-US" sz="2000" dirty="0"/>
              <a:t>New Decision Making Methodology</a:t>
            </a:r>
          </a:p>
          <a:p>
            <a:endParaRPr lang="en-US" sz="4000" dirty="0"/>
          </a:p>
        </p:txBody>
      </p:sp>
    </p:spTree>
    <p:extLst>
      <p:ext uri="{BB962C8B-B14F-4D97-AF65-F5344CB8AC3E}">
        <p14:creationId xmlns:p14="http://schemas.microsoft.com/office/powerpoint/2010/main" val="4499528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8478"/>
            <a:ext cx="9144000" cy="1143000"/>
          </a:xfrm>
        </p:spPr>
        <p:txBody>
          <a:bodyPr>
            <a:normAutofit fontScale="90000"/>
          </a:bodyPr>
          <a:lstStyle/>
          <a:p>
            <a:r>
              <a:rPr lang="en-US" dirty="0"/>
              <a:t>Examples of Patentable Decision Models </a:t>
            </a:r>
          </a:p>
        </p:txBody>
      </p:sp>
      <p:sp>
        <p:nvSpPr>
          <p:cNvPr id="3" name="Content Placeholder 2"/>
          <p:cNvSpPr>
            <a:spLocks noGrp="1"/>
          </p:cNvSpPr>
          <p:nvPr>
            <p:ph idx="1"/>
          </p:nvPr>
        </p:nvSpPr>
        <p:spPr/>
        <p:txBody>
          <a:bodyPr>
            <a:normAutofit/>
          </a:bodyPr>
          <a:lstStyle/>
          <a:p>
            <a:r>
              <a:rPr lang="en-US" altLang="en-US" sz="2800" dirty="0"/>
              <a:t>Planning Team Indicator</a:t>
            </a:r>
          </a:p>
          <a:p>
            <a:pPr lvl="1"/>
            <a:r>
              <a:rPr lang="en-US" altLang="en-US" sz="2000" dirty="0"/>
              <a:t>Sparse Data Predictor Determining Need for Multiple Projects</a:t>
            </a:r>
          </a:p>
          <a:p>
            <a:r>
              <a:rPr lang="en-US" altLang="en-US" sz="2800" dirty="0"/>
              <a:t>Customer Service Complexity Model</a:t>
            </a:r>
          </a:p>
          <a:p>
            <a:pPr lvl="1"/>
            <a:r>
              <a:rPr lang="en-US" altLang="en-US" sz="2000" dirty="0"/>
              <a:t>Variable Selection</a:t>
            </a:r>
          </a:p>
          <a:p>
            <a:pPr lvl="1"/>
            <a:r>
              <a:rPr lang="en-US" altLang="en-US" sz="2000" dirty="0"/>
              <a:t>Learning Curve Methodology</a:t>
            </a:r>
          </a:p>
          <a:p>
            <a:pPr lvl="1"/>
            <a:r>
              <a:rPr lang="en-US" altLang="en-US" sz="2000" dirty="0"/>
              <a:t>Threshold Analysis based on Operational Performance</a:t>
            </a:r>
          </a:p>
          <a:p>
            <a:endParaRPr lang="en-US" sz="4400" dirty="0"/>
          </a:p>
        </p:txBody>
      </p:sp>
    </p:spTree>
    <p:extLst>
      <p:ext uri="{BB962C8B-B14F-4D97-AF65-F5344CB8AC3E}">
        <p14:creationId xmlns:p14="http://schemas.microsoft.com/office/powerpoint/2010/main" val="24908423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4"/>
          <p:cNvSpPr>
            <a:spLocks noGrp="1"/>
          </p:cNvSpPr>
          <p:nvPr>
            <p:ph type="sldNum" sz="quarter" idx="11"/>
          </p:nvPr>
        </p:nvSpPr>
        <p:spPr/>
        <p:txBody>
          <a:bodyPr/>
          <a:lstStyle/>
          <a:p>
            <a:fld id="{91F810E7-BFCB-4F1B-99FC-71AC6C74D555}" type="slidenum">
              <a:rPr lang="en-US" altLang="en-US"/>
              <a:pPr/>
              <a:t>58</a:t>
            </a:fld>
            <a:endParaRPr lang="en-US" altLang="en-US"/>
          </a:p>
        </p:txBody>
      </p:sp>
      <p:pic>
        <p:nvPicPr>
          <p:cNvPr id="2" name="Picture 1"/>
          <p:cNvPicPr>
            <a:picLocks noChangeAspect="1"/>
          </p:cNvPicPr>
          <p:nvPr/>
        </p:nvPicPr>
        <p:blipFill>
          <a:blip r:embed="rId3"/>
          <a:stretch>
            <a:fillRect/>
          </a:stretch>
        </p:blipFill>
        <p:spPr>
          <a:xfrm>
            <a:off x="974802" y="613844"/>
            <a:ext cx="7397674" cy="5382061"/>
          </a:xfrm>
          <a:prstGeom prst="rect">
            <a:avLst/>
          </a:prstGeom>
        </p:spPr>
      </p:pic>
    </p:spTree>
    <p:extLst>
      <p:ext uri="{BB962C8B-B14F-4D97-AF65-F5344CB8AC3E}">
        <p14:creationId xmlns:p14="http://schemas.microsoft.com/office/powerpoint/2010/main" val="2482481717"/>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1"/>
          </p:nvPr>
        </p:nvSpPr>
        <p:spPr/>
        <p:txBody>
          <a:bodyPr/>
          <a:lstStyle/>
          <a:p>
            <a:fld id="{5C12FBB8-5BC3-4F54-BCDE-5C39B7D4492E}" type="slidenum">
              <a:rPr lang="en-US" altLang="en-US"/>
              <a:pPr/>
              <a:t>59</a:t>
            </a:fld>
            <a:endParaRPr lang="en-US" altLang="en-US"/>
          </a:p>
        </p:txBody>
      </p:sp>
      <p:graphicFrame>
        <p:nvGraphicFramePr>
          <p:cNvPr id="366594" name="Object 2"/>
          <p:cNvGraphicFramePr>
            <a:graphicFrameLocks noGrp="1" noChangeAspect="1"/>
          </p:cNvGraphicFramePr>
          <p:nvPr>
            <p:ph sz="half" idx="2"/>
            <p:extLst>
              <p:ext uri="{D42A27DB-BD31-4B8C-83A1-F6EECF244321}">
                <p14:modId xmlns:p14="http://schemas.microsoft.com/office/powerpoint/2010/main" val="2041534528"/>
              </p:ext>
            </p:extLst>
          </p:nvPr>
        </p:nvGraphicFramePr>
        <p:xfrm>
          <a:off x="762000" y="1752600"/>
          <a:ext cx="7086600" cy="3908425"/>
        </p:xfrm>
        <a:graphic>
          <a:graphicData uri="http://schemas.openxmlformats.org/presentationml/2006/ole">
            <mc:AlternateContent xmlns:mc="http://schemas.openxmlformats.org/markup-compatibility/2006">
              <mc:Choice xmlns:v="urn:schemas-microsoft-com:vml" Requires="v">
                <p:oleObj spid="_x0000_s47126" name="Chart" r:id="rId4" imgW="4695749" imgH="2590800" progId="Excel.Chart.8">
                  <p:embed/>
                </p:oleObj>
              </mc:Choice>
              <mc:Fallback>
                <p:oleObj name="Chart" r:id="rId4" imgW="4695749" imgH="2590800" progId="Excel.Char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752600"/>
                        <a:ext cx="7086600" cy="390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6595" name="Rectangle 3"/>
          <p:cNvSpPr>
            <a:spLocks noGrp="1" noChangeArrowheads="1"/>
          </p:cNvSpPr>
          <p:nvPr>
            <p:ph type="title"/>
          </p:nvPr>
        </p:nvSpPr>
        <p:spPr>
          <a:xfrm>
            <a:off x="457200" y="762000"/>
            <a:ext cx="8229600" cy="457200"/>
          </a:xfrm>
        </p:spPr>
        <p:txBody>
          <a:bodyPr>
            <a:normAutofit fontScale="90000"/>
          </a:bodyPr>
          <a:lstStyle/>
          <a:p>
            <a:r>
              <a:rPr lang="en-US" altLang="en-US" sz="3200"/>
              <a:t>Cycle Time Model Results</a:t>
            </a:r>
          </a:p>
        </p:txBody>
      </p:sp>
      <p:sp>
        <p:nvSpPr>
          <p:cNvPr id="366596" name="Rectangle 4"/>
          <p:cNvSpPr>
            <a:spLocks noGrp="1" noChangeArrowheads="1"/>
          </p:cNvSpPr>
          <p:nvPr>
            <p:ph type="body" sz="half" idx="1"/>
          </p:nvPr>
        </p:nvSpPr>
        <p:spPr>
          <a:xfrm>
            <a:off x="381000" y="1524000"/>
            <a:ext cx="4076700" cy="2017713"/>
          </a:xfrm>
        </p:spPr>
        <p:txBody>
          <a:bodyPr/>
          <a:lstStyle/>
          <a:p>
            <a:pPr>
              <a:spcBef>
                <a:spcPct val="50000"/>
              </a:spcBef>
              <a:buClrTx/>
              <a:buFontTx/>
              <a:buNone/>
            </a:pPr>
            <a:endParaRPr lang="en-US" altLang="en-US" sz="2800"/>
          </a:p>
          <a:p>
            <a:pPr>
              <a:spcBef>
                <a:spcPct val="50000"/>
              </a:spcBef>
              <a:buClrTx/>
              <a:buFontTx/>
              <a:buNone/>
            </a:pPr>
            <a:endParaRPr lang="en-US" altLang="en-US" sz="2800"/>
          </a:p>
          <a:p>
            <a:pPr>
              <a:spcBef>
                <a:spcPct val="50000"/>
              </a:spcBef>
              <a:buClrTx/>
              <a:buFontTx/>
              <a:buNone/>
            </a:pPr>
            <a:endParaRPr lang="en-US" altLang="en-US" sz="2800"/>
          </a:p>
          <a:p>
            <a:pPr>
              <a:spcBef>
                <a:spcPct val="50000"/>
              </a:spcBef>
              <a:buClrTx/>
              <a:buFontTx/>
              <a:buNone/>
            </a:pPr>
            <a:endParaRPr lang="en-US" altLang="en-US" sz="2800"/>
          </a:p>
          <a:p>
            <a:pPr>
              <a:spcBef>
                <a:spcPct val="50000"/>
              </a:spcBef>
              <a:buClrTx/>
              <a:buFontTx/>
              <a:buNone/>
            </a:pPr>
            <a:endParaRPr lang="en-US" altLang="en-US" sz="2800"/>
          </a:p>
        </p:txBody>
      </p:sp>
      <p:sp>
        <p:nvSpPr>
          <p:cNvPr id="366597" name="Line 5"/>
          <p:cNvSpPr>
            <a:spLocks noChangeShapeType="1"/>
          </p:cNvSpPr>
          <p:nvPr/>
        </p:nvSpPr>
        <p:spPr bwMode="auto">
          <a:xfrm flipH="1">
            <a:off x="5029200" y="2819400"/>
            <a:ext cx="19050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66598" name="Line 6"/>
          <p:cNvSpPr>
            <a:spLocks noChangeShapeType="1"/>
          </p:cNvSpPr>
          <p:nvPr/>
        </p:nvSpPr>
        <p:spPr bwMode="auto">
          <a:xfrm flipV="1">
            <a:off x="1676400" y="4038600"/>
            <a:ext cx="4267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66599" name="Text Box 7"/>
          <p:cNvSpPr txBox="1">
            <a:spLocks noChangeArrowheads="1"/>
          </p:cNvSpPr>
          <p:nvPr/>
        </p:nvSpPr>
        <p:spPr bwMode="auto">
          <a:xfrm>
            <a:off x="762000" y="5740400"/>
            <a:ext cx="72104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Tx/>
              <a:buChar char="•"/>
            </a:pPr>
            <a:r>
              <a:rPr lang="en-US" altLang="en-US"/>
              <a:t>Two separate regression equations were used to predict cycle times.</a:t>
            </a:r>
          </a:p>
        </p:txBody>
      </p:sp>
      <p:sp>
        <p:nvSpPr>
          <p:cNvPr id="366600" name="Text Box 8"/>
          <p:cNvSpPr txBox="1">
            <a:spLocks noChangeArrowheads="1"/>
          </p:cNvSpPr>
          <p:nvPr/>
        </p:nvSpPr>
        <p:spPr bwMode="auto">
          <a:xfrm>
            <a:off x="812800" y="1295400"/>
            <a:ext cx="3829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t>Predictions Generated by the Model</a:t>
            </a:r>
          </a:p>
        </p:txBody>
      </p:sp>
      <p:sp>
        <p:nvSpPr>
          <p:cNvPr id="366601" name="Line 9"/>
          <p:cNvSpPr>
            <a:spLocks noChangeShapeType="1"/>
          </p:cNvSpPr>
          <p:nvPr/>
        </p:nvSpPr>
        <p:spPr bwMode="auto">
          <a:xfrm>
            <a:off x="5791200" y="3733800"/>
            <a:ext cx="6096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66602" name="Text Box 10"/>
          <p:cNvSpPr txBox="1">
            <a:spLocks noChangeArrowheads="1"/>
          </p:cNvSpPr>
          <p:nvPr/>
        </p:nvSpPr>
        <p:spPr bwMode="auto">
          <a:xfrm>
            <a:off x="6477000" y="3581400"/>
            <a:ext cx="2362200" cy="284163"/>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1200"/>
              <a:t>Total Project Cost &gt;$1,500,000</a:t>
            </a:r>
          </a:p>
        </p:txBody>
      </p:sp>
      <p:sp>
        <p:nvSpPr>
          <p:cNvPr id="366603" name="Line 11"/>
          <p:cNvSpPr>
            <a:spLocks noChangeShapeType="1"/>
          </p:cNvSpPr>
          <p:nvPr/>
        </p:nvSpPr>
        <p:spPr bwMode="auto">
          <a:xfrm>
            <a:off x="3429000" y="4495800"/>
            <a:ext cx="6096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66604" name="Text Box 12"/>
          <p:cNvSpPr txBox="1">
            <a:spLocks noChangeArrowheads="1"/>
          </p:cNvSpPr>
          <p:nvPr/>
        </p:nvSpPr>
        <p:spPr bwMode="auto">
          <a:xfrm>
            <a:off x="4114800" y="4343400"/>
            <a:ext cx="2590800" cy="284163"/>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1200"/>
              <a:t>Total Project Cost &lt;=$1,500,000</a:t>
            </a:r>
          </a:p>
        </p:txBody>
      </p:sp>
      <p:sp>
        <p:nvSpPr>
          <p:cNvPr id="366605" name="Text Box 13"/>
          <p:cNvSpPr txBox="1">
            <a:spLocks noChangeArrowheads="1"/>
          </p:cNvSpPr>
          <p:nvPr/>
        </p:nvSpPr>
        <p:spPr bwMode="auto">
          <a:xfrm>
            <a:off x="2825750" y="5346700"/>
            <a:ext cx="2690813"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1100"/>
              <a:t>Projects Sorted by Predicted Cycle Time</a:t>
            </a:r>
          </a:p>
        </p:txBody>
      </p:sp>
      <p:sp>
        <p:nvSpPr>
          <p:cNvPr id="366606" name="Text Box 14"/>
          <p:cNvSpPr txBox="1">
            <a:spLocks noChangeArrowheads="1"/>
          </p:cNvSpPr>
          <p:nvPr/>
        </p:nvSpPr>
        <p:spPr bwMode="auto">
          <a:xfrm rot="-5400000">
            <a:off x="226219" y="3847307"/>
            <a:ext cx="1512887"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1100"/>
              <a:t>Predicted Cycle Time</a:t>
            </a:r>
          </a:p>
        </p:txBody>
      </p:sp>
    </p:spTree>
    <p:extLst>
      <p:ext uri="{BB962C8B-B14F-4D97-AF65-F5344CB8AC3E}">
        <p14:creationId xmlns:p14="http://schemas.microsoft.com/office/powerpoint/2010/main" val="84374607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SAW Precautions</a:t>
            </a:r>
            <a:endParaRPr lang="en-US" dirty="0"/>
          </a:p>
        </p:txBody>
      </p:sp>
      <p:sp>
        <p:nvSpPr>
          <p:cNvPr id="3" name="Content Placeholder 2"/>
          <p:cNvSpPr>
            <a:spLocks noGrp="1"/>
          </p:cNvSpPr>
          <p:nvPr>
            <p:ph idx="1"/>
          </p:nvPr>
        </p:nvSpPr>
        <p:spPr/>
        <p:txBody>
          <a:bodyPr>
            <a:normAutofit/>
          </a:bodyPr>
          <a:lstStyle/>
          <a:p>
            <a:r>
              <a:rPr lang="en-US" dirty="0" smtClean="0"/>
              <a:t>Important precaution when </a:t>
            </a:r>
            <a:r>
              <a:rPr lang="en-US" dirty="0"/>
              <a:t>developing decision models.</a:t>
            </a:r>
          </a:p>
          <a:p>
            <a:pPr lvl="1"/>
            <a:r>
              <a:rPr lang="en-US" dirty="0" smtClean="0"/>
              <a:t>Scaling:  Scaling </a:t>
            </a:r>
            <a:r>
              <a:rPr lang="en-US" dirty="0"/>
              <a:t>of criteria value can greatly influence the impact of single criteria and thus the ranking. To avoid this problem, all values within a criterion are normalized.</a:t>
            </a:r>
          </a:p>
          <a:p>
            <a:pPr lvl="1"/>
            <a:r>
              <a:rPr lang="en-US" dirty="0" smtClean="0"/>
              <a:t>Independence</a:t>
            </a:r>
            <a:r>
              <a:rPr lang="en-US" dirty="0"/>
              <a:t>: Care should be taken so that all the criteria are independent, thus avoiding overweighing the effects of a single criterion.</a:t>
            </a:r>
          </a:p>
          <a:p>
            <a:endParaRPr lang="en-US" dirty="0"/>
          </a:p>
        </p:txBody>
      </p:sp>
    </p:spTree>
    <p:extLst>
      <p:ext uri="{BB962C8B-B14F-4D97-AF65-F5344CB8AC3E}">
        <p14:creationId xmlns:p14="http://schemas.microsoft.com/office/powerpoint/2010/main" val="265927821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33671942-8BC1-4339-9D6B-FB5AC7E57F98}" type="slidenum">
              <a:rPr lang="en-US" altLang="en-US"/>
              <a:pPr/>
              <a:t>60</a:t>
            </a:fld>
            <a:endParaRPr lang="en-US" altLang="en-US"/>
          </a:p>
        </p:txBody>
      </p:sp>
      <p:sp>
        <p:nvSpPr>
          <p:cNvPr id="372738" name="Rectangle 2"/>
          <p:cNvSpPr>
            <a:spLocks noGrp="1" noChangeArrowheads="1"/>
          </p:cNvSpPr>
          <p:nvPr>
            <p:ph type="title"/>
          </p:nvPr>
        </p:nvSpPr>
        <p:spPr>
          <a:xfrm>
            <a:off x="571500" y="652462"/>
            <a:ext cx="8229600" cy="457200"/>
          </a:xfrm>
        </p:spPr>
        <p:txBody>
          <a:bodyPr>
            <a:normAutofit fontScale="90000"/>
          </a:bodyPr>
          <a:lstStyle/>
          <a:p>
            <a:r>
              <a:rPr lang="en-US" altLang="en-US" sz="3200" dirty="0"/>
              <a:t>Cycle Time Model Formulation</a:t>
            </a:r>
          </a:p>
        </p:txBody>
      </p:sp>
      <p:sp>
        <p:nvSpPr>
          <p:cNvPr id="372739" name="Rectangle 3"/>
          <p:cNvSpPr>
            <a:spLocks noGrp="1" noChangeArrowheads="1"/>
          </p:cNvSpPr>
          <p:nvPr>
            <p:ph type="body" idx="1"/>
          </p:nvPr>
        </p:nvSpPr>
        <p:spPr>
          <a:xfrm>
            <a:off x="190500" y="1066800"/>
            <a:ext cx="8953500" cy="5408613"/>
          </a:xfrm>
        </p:spPr>
        <p:txBody>
          <a:bodyPr/>
          <a:lstStyle/>
          <a:p>
            <a:pPr>
              <a:spcBef>
                <a:spcPct val="50000"/>
              </a:spcBef>
              <a:buClrTx/>
              <a:buFontTx/>
              <a:buNone/>
            </a:pPr>
            <a:r>
              <a:rPr lang="en-US" altLang="en-US" sz="2000" dirty="0"/>
              <a:t>Results – Model Formulation</a:t>
            </a:r>
          </a:p>
          <a:p>
            <a:pPr lvl="1">
              <a:spcBef>
                <a:spcPct val="50000"/>
              </a:spcBef>
              <a:buClrTx/>
              <a:buFontTx/>
              <a:buChar char="•"/>
            </a:pPr>
            <a:r>
              <a:rPr lang="en-US" altLang="en-US" sz="1600" dirty="0"/>
              <a:t>Model formula</a:t>
            </a:r>
          </a:p>
          <a:p>
            <a:pPr lvl="1">
              <a:spcBef>
                <a:spcPct val="50000"/>
              </a:spcBef>
              <a:buClrTx/>
              <a:buFontTx/>
              <a:buNone/>
            </a:pPr>
            <a:r>
              <a:rPr lang="en-US" altLang="en-US" sz="1600" dirty="0"/>
              <a:t>Y’ = B</a:t>
            </a:r>
            <a:r>
              <a:rPr lang="en-US" altLang="en-US" sz="1600" baseline="-25000" dirty="0"/>
              <a:t>0</a:t>
            </a:r>
            <a:r>
              <a:rPr lang="en-US" altLang="en-US" sz="1600" dirty="0"/>
              <a:t> + B</a:t>
            </a:r>
            <a:r>
              <a:rPr lang="en-US" altLang="en-US" sz="1600" baseline="-25000" dirty="0"/>
              <a:t>1</a:t>
            </a:r>
            <a:r>
              <a:rPr lang="en-US" altLang="en-US" sz="1600" dirty="0"/>
              <a:t>x</a:t>
            </a:r>
            <a:r>
              <a:rPr lang="en-US" altLang="en-US" sz="1600" baseline="-25000" dirty="0"/>
              <a:t>1</a:t>
            </a:r>
            <a:r>
              <a:rPr lang="en-US" altLang="en-US" sz="1600" dirty="0"/>
              <a:t> + B</a:t>
            </a:r>
            <a:r>
              <a:rPr lang="en-US" altLang="en-US" sz="1600" baseline="-25000" dirty="0"/>
              <a:t>2</a:t>
            </a:r>
            <a:r>
              <a:rPr lang="en-US" altLang="en-US" sz="1600" dirty="0"/>
              <a:t>x</a:t>
            </a:r>
            <a:r>
              <a:rPr lang="en-US" altLang="en-US" sz="1600" baseline="-25000" dirty="0"/>
              <a:t>2</a:t>
            </a:r>
            <a:r>
              <a:rPr lang="en-US" altLang="en-US" sz="1600" dirty="0"/>
              <a:t> + … + </a:t>
            </a:r>
            <a:r>
              <a:rPr lang="en-US" altLang="en-US" sz="1600" dirty="0" err="1"/>
              <a:t>B</a:t>
            </a:r>
            <a:r>
              <a:rPr lang="en-US" altLang="en-US" sz="1600" baseline="-25000" dirty="0" err="1"/>
              <a:t>n</a:t>
            </a:r>
            <a:r>
              <a:rPr lang="en-US" altLang="en-US" sz="1600" dirty="0" err="1"/>
              <a:t>x</a:t>
            </a:r>
            <a:r>
              <a:rPr lang="en-US" altLang="en-US" sz="1600" baseline="-25000" dirty="0" err="1"/>
              <a:t>n</a:t>
            </a:r>
            <a:r>
              <a:rPr lang="en-US" altLang="en-US" sz="1600" dirty="0"/>
              <a:t> + e</a:t>
            </a:r>
          </a:p>
          <a:p>
            <a:pPr lvl="1">
              <a:spcBef>
                <a:spcPct val="50000"/>
              </a:spcBef>
              <a:buClrTx/>
              <a:buFontTx/>
              <a:buChar char="•"/>
            </a:pPr>
            <a:r>
              <a:rPr lang="en-US" altLang="en-US" sz="1600" dirty="0"/>
              <a:t>Confidence intervals (CI) for a regression equation can be generated using the </a:t>
            </a:r>
            <a:r>
              <a:rPr lang="en-US" altLang="en-US" sz="1600" dirty="0" smtClean="0"/>
              <a:t>following formula</a:t>
            </a:r>
            <a:endParaRPr lang="en-US" altLang="en-US" sz="1600" dirty="0"/>
          </a:p>
          <a:p>
            <a:pPr lvl="3">
              <a:spcBef>
                <a:spcPct val="50000"/>
              </a:spcBef>
              <a:buClrTx/>
              <a:buFontTx/>
              <a:buNone/>
            </a:pPr>
            <a:r>
              <a:rPr lang="en-US" altLang="en-US" sz="1400" dirty="0"/>
              <a:t>Y’ ± t(</a:t>
            </a:r>
            <a:r>
              <a:rPr lang="en-US" altLang="en-US" sz="1400" dirty="0">
                <a:sym typeface="Symbol" panose="05050102010706020507" pitchFamily="18" charset="2"/>
              </a:rPr>
              <a:t>/2, degrees of freedom)*RMSE</a:t>
            </a:r>
          </a:p>
          <a:p>
            <a:pPr lvl="3">
              <a:spcBef>
                <a:spcPct val="50000"/>
              </a:spcBef>
              <a:buClrTx/>
              <a:buFontTx/>
              <a:buNone/>
            </a:pPr>
            <a:r>
              <a:rPr lang="en-US" altLang="en-US" sz="1400" dirty="0">
                <a:sym typeface="Symbol" panose="05050102010706020507" pitchFamily="18" charset="2"/>
              </a:rPr>
              <a:t>Where:</a:t>
            </a:r>
          </a:p>
          <a:p>
            <a:pPr lvl="3">
              <a:spcBef>
                <a:spcPct val="50000"/>
              </a:spcBef>
              <a:buClrTx/>
              <a:buFontTx/>
              <a:buNone/>
            </a:pPr>
            <a:r>
              <a:rPr lang="en-US" altLang="en-US" sz="1400" dirty="0">
                <a:sym typeface="Symbol" panose="05050102010706020507" pitchFamily="18" charset="2"/>
              </a:rPr>
              <a:t>	Y’ 	= the predicted value</a:t>
            </a:r>
          </a:p>
          <a:p>
            <a:pPr lvl="3">
              <a:spcBef>
                <a:spcPct val="50000"/>
              </a:spcBef>
              <a:buClrTx/>
              <a:buFontTx/>
              <a:buNone/>
            </a:pPr>
            <a:r>
              <a:rPr lang="en-US" altLang="en-US" sz="1400" dirty="0">
                <a:sym typeface="Symbol" panose="05050102010706020507" pitchFamily="18" charset="2"/>
              </a:rPr>
              <a:t>	t  	= two tailed student’s t distribution</a:t>
            </a:r>
          </a:p>
          <a:p>
            <a:pPr lvl="3">
              <a:spcBef>
                <a:spcPct val="50000"/>
              </a:spcBef>
              <a:buClrTx/>
              <a:buFontTx/>
              <a:buNone/>
            </a:pPr>
            <a:r>
              <a:rPr lang="en-US" altLang="en-US" sz="1400" dirty="0">
                <a:sym typeface="Symbol" panose="05050102010706020507" pitchFamily="18" charset="2"/>
              </a:rPr>
              <a:t>	degrees of freedom = number of parameters in resulting model</a:t>
            </a:r>
          </a:p>
          <a:p>
            <a:pPr lvl="3">
              <a:spcBef>
                <a:spcPct val="50000"/>
              </a:spcBef>
              <a:buClrTx/>
              <a:buFontTx/>
              <a:buNone/>
            </a:pPr>
            <a:r>
              <a:rPr lang="en-US" altLang="en-US" sz="1400" dirty="0">
                <a:sym typeface="Symbol" panose="05050102010706020507" pitchFamily="18" charset="2"/>
              </a:rPr>
              <a:t>	RMSE = Root Mean Square Error</a:t>
            </a:r>
          </a:p>
          <a:p>
            <a:pPr lvl="1">
              <a:spcBef>
                <a:spcPct val="50000"/>
              </a:spcBef>
              <a:buClrTx/>
              <a:buFontTx/>
              <a:buChar char="•"/>
            </a:pPr>
            <a:r>
              <a:rPr lang="en-US" altLang="en-US" sz="1600" dirty="0"/>
              <a:t>If Total Project Cost &lt;= $1,500,000</a:t>
            </a:r>
          </a:p>
          <a:p>
            <a:pPr lvl="1">
              <a:spcBef>
                <a:spcPct val="50000"/>
              </a:spcBef>
              <a:buClrTx/>
              <a:buFontTx/>
              <a:buNone/>
            </a:pPr>
            <a:r>
              <a:rPr lang="en-US" altLang="en-US" sz="1600" dirty="0"/>
              <a:t>		Then, Y</a:t>
            </a:r>
            <a:r>
              <a:rPr lang="en-US" altLang="en-US" sz="1600" baseline="-25000" dirty="0"/>
              <a:t>1</a:t>
            </a:r>
            <a:r>
              <a:rPr lang="en-US" altLang="en-US" sz="1600" dirty="0"/>
              <a:t>’ = B</a:t>
            </a:r>
            <a:r>
              <a:rPr lang="en-US" altLang="en-US" sz="1600" baseline="-25000" dirty="0"/>
              <a:t>10</a:t>
            </a:r>
            <a:r>
              <a:rPr lang="en-US" altLang="en-US" sz="1600" dirty="0"/>
              <a:t> + B</a:t>
            </a:r>
            <a:r>
              <a:rPr lang="en-US" altLang="en-US" sz="1600" baseline="-25000" dirty="0"/>
              <a:t>11</a:t>
            </a:r>
            <a:r>
              <a:rPr lang="en-US" altLang="en-US" sz="1600" dirty="0"/>
              <a:t>x</a:t>
            </a:r>
            <a:r>
              <a:rPr lang="en-US" altLang="en-US" sz="1600" baseline="-25000" dirty="0"/>
              <a:t>11</a:t>
            </a:r>
            <a:r>
              <a:rPr lang="en-US" altLang="en-US" sz="1600" dirty="0"/>
              <a:t> + B</a:t>
            </a:r>
            <a:r>
              <a:rPr lang="en-US" altLang="en-US" sz="1600" baseline="-25000" dirty="0"/>
              <a:t>12</a:t>
            </a:r>
            <a:r>
              <a:rPr lang="en-US" altLang="en-US" sz="1600" dirty="0"/>
              <a:t>x</a:t>
            </a:r>
            <a:r>
              <a:rPr lang="en-US" altLang="en-US" sz="1600" baseline="-25000" dirty="0"/>
              <a:t>12</a:t>
            </a:r>
            <a:r>
              <a:rPr lang="en-US" altLang="en-US" sz="1600" dirty="0"/>
              <a:t> + … + B</a:t>
            </a:r>
            <a:r>
              <a:rPr lang="en-US" altLang="en-US" sz="1600" baseline="-25000" dirty="0"/>
              <a:t>1n</a:t>
            </a:r>
            <a:r>
              <a:rPr lang="en-US" altLang="en-US" sz="1600" dirty="0"/>
              <a:t>x</a:t>
            </a:r>
            <a:r>
              <a:rPr lang="en-US" altLang="en-US" sz="1600" baseline="-25000" dirty="0"/>
              <a:t>1n</a:t>
            </a:r>
            <a:r>
              <a:rPr lang="en-US" altLang="en-US" sz="1600" dirty="0"/>
              <a:t> + e</a:t>
            </a:r>
            <a:r>
              <a:rPr lang="en-US" altLang="en-US" sz="1600" baseline="-25000" dirty="0"/>
              <a:t>1</a:t>
            </a:r>
          </a:p>
          <a:p>
            <a:pPr lvl="1">
              <a:spcBef>
                <a:spcPct val="50000"/>
              </a:spcBef>
              <a:buClrTx/>
              <a:buFontTx/>
              <a:buChar char="•"/>
            </a:pPr>
            <a:r>
              <a:rPr lang="en-US" altLang="en-US" sz="1600" dirty="0"/>
              <a:t>If Total Project Cost &gt; $1,500,000</a:t>
            </a:r>
          </a:p>
          <a:p>
            <a:pPr lvl="1">
              <a:spcBef>
                <a:spcPct val="50000"/>
              </a:spcBef>
              <a:buClrTx/>
              <a:buFontTx/>
              <a:buNone/>
            </a:pPr>
            <a:r>
              <a:rPr lang="en-US" altLang="en-US" sz="1600" dirty="0"/>
              <a:t>		Then, Y</a:t>
            </a:r>
            <a:r>
              <a:rPr lang="en-US" altLang="en-US" sz="1600" baseline="-25000" dirty="0"/>
              <a:t>2</a:t>
            </a:r>
            <a:r>
              <a:rPr lang="en-US" altLang="en-US" sz="1600" dirty="0"/>
              <a:t>’ = B</a:t>
            </a:r>
            <a:r>
              <a:rPr lang="en-US" altLang="en-US" sz="1600" baseline="-25000" dirty="0"/>
              <a:t>20</a:t>
            </a:r>
            <a:r>
              <a:rPr lang="en-US" altLang="en-US" sz="1600" dirty="0"/>
              <a:t> + B</a:t>
            </a:r>
            <a:r>
              <a:rPr lang="en-US" altLang="en-US" sz="1600" baseline="-25000" dirty="0"/>
              <a:t>21</a:t>
            </a:r>
            <a:r>
              <a:rPr lang="en-US" altLang="en-US" sz="1600" dirty="0"/>
              <a:t>x</a:t>
            </a:r>
            <a:r>
              <a:rPr lang="en-US" altLang="en-US" sz="1600" baseline="-25000" dirty="0"/>
              <a:t>21</a:t>
            </a:r>
            <a:r>
              <a:rPr lang="en-US" altLang="en-US" sz="1600" dirty="0"/>
              <a:t> + B</a:t>
            </a:r>
            <a:r>
              <a:rPr lang="en-US" altLang="en-US" sz="1600" baseline="-25000" dirty="0"/>
              <a:t>22</a:t>
            </a:r>
            <a:r>
              <a:rPr lang="en-US" altLang="en-US" sz="1600" dirty="0"/>
              <a:t>x</a:t>
            </a:r>
            <a:r>
              <a:rPr lang="en-US" altLang="en-US" sz="1600" baseline="-25000" dirty="0"/>
              <a:t>22</a:t>
            </a:r>
            <a:r>
              <a:rPr lang="en-US" altLang="en-US" sz="1600" dirty="0"/>
              <a:t> + … + B</a:t>
            </a:r>
            <a:r>
              <a:rPr lang="en-US" altLang="en-US" sz="1600" baseline="-25000" dirty="0"/>
              <a:t>2n</a:t>
            </a:r>
            <a:r>
              <a:rPr lang="en-US" altLang="en-US" sz="1600" dirty="0"/>
              <a:t>x</a:t>
            </a:r>
            <a:r>
              <a:rPr lang="en-US" altLang="en-US" sz="1600" baseline="-25000" dirty="0"/>
              <a:t>2n</a:t>
            </a:r>
            <a:r>
              <a:rPr lang="en-US" altLang="en-US" sz="1600" dirty="0"/>
              <a:t> + e</a:t>
            </a:r>
            <a:r>
              <a:rPr lang="en-US" altLang="en-US" sz="1600" baseline="-25000" dirty="0"/>
              <a:t>2</a:t>
            </a:r>
          </a:p>
        </p:txBody>
      </p:sp>
    </p:spTree>
    <p:extLst>
      <p:ext uri="{BB962C8B-B14F-4D97-AF65-F5344CB8AC3E}">
        <p14:creationId xmlns:p14="http://schemas.microsoft.com/office/powerpoint/2010/main" val="933506119"/>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6"/>
          <p:cNvSpPr>
            <a:spLocks noGrp="1"/>
          </p:cNvSpPr>
          <p:nvPr>
            <p:ph type="sldNum" sz="quarter" idx="11"/>
          </p:nvPr>
        </p:nvSpPr>
        <p:spPr/>
        <p:txBody>
          <a:bodyPr/>
          <a:lstStyle/>
          <a:p>
            <a:fld id="{02AD76F4-AD74-4E35-B130-7364E025DE84}" type="slidenum">
              <a:rPr lang="en-US" altLang="en-US"/>
              <a:pPr/>
              <a:t>61</a:t>
            </a:fld>
            <a:endParaRPr lang="en-US" altLang="en-US"/>
          </a:p>
        </p:txBody>
      </p:sp>
      <p:sp>
        <p:nvSpPr>
          <p:cNvPr id="570370" name="Rectangle 2"/>
          <p:cNvSpPr>
            <a:spLocks noGrp="1" noChangeArrowheads="1"/>
          </p:cNvSpPr>
          <p:nvPr>
            <p:ph type="title"/>
          </p:nvPr>
        </p:nvSpPr>
        <p:spPr>
          <a:xfrm>
            <a:off x="0" y="533400"/>
            <a:ext cx="9144000" cy="762000"/>
          </a:xfrm>
        </p:spPr>
        <p:txBody>
          <a:bodyPr>
            <a:normAutofit fontScale="90000"/>
          </a:bodyPr>
          <a:lstStyle/>
          <a:p>
            <a:r>
              <a:rPr lang="en-US" altLang="en-US" sz="3200" dirty="0"/>
              <a:t>Cycle Time Model Update Methodology Using Fuzzy Logic</a:t>
            </a:r>
          </a:p>
        </p:txBody>
      </p:sp>
      <p:pic>
        <p:nvPicPr>
          <p:cNvPr id="570399" name="Picture 31"/>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981200" y="1231530"/>
            <a:ext cx="2678778" cy="1489761"/>
          </a:xfrm>
          <a:noFill/>
          <a:ln/>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570401" name="Picture 33"/>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5276850" y="1262207"/>
            <a:ext cx="2247900" cy="1606454"/>
          </a:xfrm>
          <a:noFill/>
          <a:ln/>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570403" name="Picture 35"/>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2514600" y="3667125"/>
            <a:ext cx="3657600" cy="2217738"/>
          </a:xfrm>
          <a:noFill/>
          <a:ln/>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sp>
        <p:nvSpPr>
          <p:cNvPr id="570405" name="Text Box 37"/>
          <p:cNvSpPr txBox="1">
            <a:spLocks noChangeArrowheads="1"/>
          </p:cNvSpPr>
          <p:nvPr/>
        </p:nvSpPr>
        <p:spPr bwMode="auto">
          <a:xfrm>
            <a:off x="441325" y="1722438"/>
            <a:ext cx="1441450" cy="421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Membership</a:t>
            </a:r>
          </a:p>
          <a:p>
            <a:r>
              <a:rPr lang="en-US" altLang="en-US" dirty="0"/>
              <a:t>Functions</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r>
              <a:rPr lang="en-US" altLang="en-US" dirty="0" smtClean="0"/>
              <a:t>Aggregation</a:t>
            </a:r>
            <a:endParaRPr lang="en-US" altLang="en-US" dirty="0"/>
          </a:p>
          <a:p>
            <a:endParaRPr lang="en-US" altLang="en-US" dirty="0"/>
          </a:p>
          <a:p>
            <a:endParaRPr lang="en-US" altLang="en-US" dirty="0"/>
          </a:p>
          <a:p>
            <a:endParaRPr lang="en-US" altLang="en-US" dirty="0"/>
          </a:p>
          <a:p>
            <a:endParaRPr lang="en-US" altLang="en-US" dirty="0"/>
          </a:p>
          <a:p>
            <a:endParaRPr lang="en-US" altLang="en-US" dirty="0"/>
          </a:p>
        </p:txBody>
      </p:sp>
      <p:sp>
        <p:nvSpPr>
          <p:cNvPr id="570406" name="AutoShape 38"/>
          <p:cNvSpPr>
            <a:spLocks noChangeArrowheads="1"/>
          </p:cNvSpPr>
          <p:nvPr/>
        </p:nvSpPr>
        <p:spPr bwMode="auto">
          <a:xfrm>
            <a:off x="6400800" y="4429125"/>
            <a:ext cx="685800" cy="304800"/>
          </a:xfrm>
          <a:prstGeom prst="rightArrow">
            <a:avLst>
              <a:gd name="adj1" fmla="val 50000"/>
              <a:gd name="adj2" fmla="val 56250"/>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70407" name="Text Box 39"/>
          <p:cNvSpPr txBox="1">
            <a:spLocks noChangeArrowheads="1"/>
          </p:cNvSpPr>
          <p:nvPr/>
        </p:nvSpPr>
        <p:spPr bwMode="auto">
          <a:xfrm>
            <a:off x="7391400" y="4276725"/>
            <a:ext cx="1219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Model Selection</a:t>
            </a:r>
          </a:p>
        </p:txBody>
      </p:sp>
    </p:spTree>
    <p:extLst>
      <p:ext uri="{BB962C8B-B14F-4D97-AF65-F5344CB8AC3E}">
        <p14:creationId xmlns:p14="http://schemas.microsoft.com/office/powerpoint/2010/main" val="1238851907"/>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543BDEE8-F629-4F65-B6CE-A69B60F5AB53}" type="slidenum">
              <a:rPr lang="en-US" altLang="en-US"/>
              <a:pPr/>
              <a:t>62</a:t>
            </a:fld>
            <a:endParaRPr lang="en-US" altLang="en-US"/>
          </a:p>
        </p:txBody>
      </p:sp>
      <p:sp>
        <p:nvSpPr>
          <p:cNvPr id="380930" name="Rectangle 2"/>
          <p:cNvSpPr>
            <a:spLocks noGrp="1" noChangeArrowheads="1"/>
          </p:cNvSpPr>
          <p:nvPr>
            <p:ph type="title"/>
          </p:nvPr>
        </p:nvSpPr>
        <p:spPr>
          <a:xfrm>
            <a:off x="457200" y="614362"/>
            <a:ext cx="8229600" cy="533400"/>
          </a:xfrm>
        </p:spPr>
        <p:txBody>
          <a:bodyPr>
            <a:normAutofit fontScale="90000"/>
          </a:bodyPr>
          <a:lstStyle/>
          <a:p>
            <a:r>
              <a:rPr lang="en-US" altLang="en-US" sz="3200" dirty="0"/>
              <a:t>Cycle Time Model - Automated System</a:t>
            </a:r>
          </a:p>
        </p:txBody>
      </p:sp>
      <p:pic>
        <p:nvPicPr>
          <p:cNvPr id="380931"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066800" y="1143000"/>
            <a:ext cx="7010400" cy="5080000"/>
          </a:xfrm>
          <a:ln/>
          <a:extLst>
            <a:ext uri="{91240B29-F687-4F45-9708-019B960494DF}">
              <a14:hiddenLine xmlns:a14="http://schemas.microsoft.com/office/drawing/2010/main" w="9525" algn="ctr">
                <a:solidFill>
                  <a:schemeClr val="tx1"/>
                </a:solidFill>
                <a:miter lim="800000"/>
                <a:headEnd/>
                <a:tailEnd/>
              </a14:hiddenLine>
            </a:ext>
          </a:extLst>
        </p:spPr>
      </p:pic>
      <p:sp>
        <p:nvSpPr>
          <p:cNvPr id="380932" name="Rectangle 4"/>
          <p:cNvSpPr>
            <a:spLocks noChangeArrowheads="1"/>
          </p:cNvSpPr>
          <p:nvPr/>
        </p:nvSpPr>
        <p:spPr bwMode="auto">
          <a:xfrm>
            <a:off x="1905000" y="2667000"/>
            <a:ext cx="304800" cy="762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80933" name="Rectangle 5"/>
          <p:cNvSpPr>
            <a:spLocks noChangeArrowheads="1"/>
          </p:cNvSpPr>
          <p:nvPr/>
        </p:nvSpPr>
        <p:spPr bwMode="auto">
          <a:xfrm>
            <a:off x="2438400" y="2667000"/>
            <a:ext cx="2514600" cy="762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80934" name="Rectangle 6"/>
          <p:cNvSpPr>
            <a:spLocks noChangeArrowheads="1"/>
          </p:cNvSpPr>
          <p:nvPr/>
        </p:nvSpPr>
        <p:spPr bwMode="auto">
          <a:xfrm>
            <a:off x="1905000" y="2971800"/>
            <a:ext cx="685800" cy="762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80935" name="Rectangle 7"/>
          <p:cNvSpPr>
            <a:spLocks noChangeArrowheads="1"/>
          </p:cNvSpPr>
          <p:nvPr/>
        </p:nvSpPr>
        <p:spPr bwMode="auto">
          <a:xfrm>
            <a:off x="3657600" y="2971800"/>
            <a:ext cx="304800" cy="762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80936" name="Rectangle 8"/>
          <p:cNvSpPr>
            <a:spLocks noChangeArrowheads="1"/>
          </p:cNvSpPr>
          <p:nvPr/>
        </p:nvSpPr>
        <p:spPr bwMode="auto">
          <a:xfrm>
            <a:off x="5181600" y="2971800"/>
            <a:ext cx="914400" cy="762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Tree>
    <p:extLst>
      <p:ext uri="{BB962C8B-B14F-4D97-AF65-F5344CB8AC3E}">
        <p14:creationId xmlns:p14="http://schemas.microsoft.com/office/powerpoint/2010/main" val="2601063726"/>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1"/>
          </p:nvPr>
        </p:nvSpPr>
        <p:spPr/>
        <p:txBody>
          <a:bodyPr/>
          <a:lstStyle/>
          <a:p>
            <a:fld id="{ADE7CE97-AE9F-4B24-8288-A111175437B8}" type="slidenum">
              <a:rPr lang="en-US" altLang="en-US"/>
              <a:pPr/>
              <a:t>63</a:t>
            </a:fld>
            <a:endParaRPr lang="en-US" altLang="en-US"/>
          </a:p>
        </p:txBody>
      </p:sp>
      <p:sp>
        <p:nvSpPr>
          <p:cNvPr id="337922" name="Rectangle 2"/>
          <p:cNvSpPr>
            <a:spLocks noGrp="1" noChangeArrowheads="1"/>
          </p:cNvSpPr>
          <p:nvPr>
            <p:ph type="title"/>
          </p:nvPr>
        </p:nvSpPr>
        <p:spPr>
          <a:xfrm>
            <a:off x="457200" y="609600"/>
            <a:ext cx="8229600" cy="457200"/>
          </a:xfrm>
        </p:spPr>
        <p:txBody>
          <a:bodyPr>
            <a:normAutofit fontScale="90000"/>
          </a:bodyPr>
          <a:lstStyle/>
          <a:p>
            <a:r>
              <a:rPr lang="en-US" altLang="en-US" sz="3200"/>
              <a:t>Cycle Time Model Enhancements</a:t>
            </a:r>
          </a:p>
        </p:txBody>
      </p:sp>
      <p:graphicFrame>
        <p:nvGraphicFramePr>
          <p:cNvPr id="337923" name="Object 3"/>
          <p:cNvGraphicFramePr>
            <a:graphicFrameLocks noGrp="1" noChangeAspect="1"/>
          </p:cNvGraphicFramePr>
          <p:nvPr>
            <p:ph sz="half" idx="1"/>
            <p:extLst>
              <p:ext uri="{D42A27DB-BD31-4B8C-83A1-F6EECF244321}">
                <p14:modId xmlns:p14="http://schemas.microsoft.com/office/powerpoint/2010/main" val="2036530137"/>
              </p:ext>
            </p:extLst>
          </p:nvPr>
        </p:nvGraphicFramePr>
        <p:xfrm>
          <a:off x="228600" y="1219200"/>
          <a:ext cx="4178300" cy="5410200"/>
        </p:xfrm>
        <a:graphic>
          <a:graphicData uri="http://schemas.openxmlformats.org/presentationml/2006/ole">
            <mc:AlternateContent xmlns:mc="http://schemas.openxmlformats.org/markup-compatibility/2006">
              <mc:Choice xmlns:v="urn:schemas-microsoft-com:vml" Requires="v">
                <p:oleObj spid="_x0000_s48170" name="Acrobat Document" r:id="rId3" imgW="5829059" imgH="7543759" progId="AcroExch.Document.7">
                  <p:embed/>
                </p:oleObj>
              </mc:Choice>
              <mc:Fallback>
                <p:oleObj name="Acrobat Document" r:id="rId3" imgW="5829059" imgH="7543759" progId="AcroExch.Document.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219200"/>
                        <a:ext cx="4178300" cy="541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24" name="Object 4"/>
          <p:cNvGraphicFramePr>
            <a:graphicFrameLocks noGrp="1" noChangeAspect="1"/>
          </p:cNvGraphicFramePr>
          <p:nvPr>
            <p:ph sz="half" idx="2"/>
            <p:extLst>
              <p:ext uri="{D42A27DB-BD31-4B8C-83A1-F6EECF244321}">
                <p14:modId xmlns:p14="http://schemas.microsoft.com/office/powerpoint/2010/main" val="564882187"/>
              </p:ext>
            </p:extLst>
          </p:nvPr>
        </p:nvGraphicFramePr>
        <p:xfrm>
          <a:off x="5024438" y="1295400"/>
          <a:ext cx="4119562" cy="5334000"/>
        </p:xfrm>
        <a:graphic>
          <a:graphicData uri="http://schemas.openxmlformats.org/presentationml/2006/ole">
            <mc:AlternateContent xmlns:mc="http://schemas.openxmlformats.org/markup-compatibility/2006">
              <mc:Choice xmlns:v="urn:schemas-microsoft-com:vml" Requires="v">
                <p:oleObj spid="_x0000_s48171" name="Acrobat Document" r:id="rId5" imgW="5829059" imgH="7543759" progId="AcroExch.Document.7">
                  <p:embed/>
                </p:oleObj>
              </mc:Choice>
              <mc:Fallback>
                <p:oleObj name="Acrobat Document" r:id="rId5" imgW="5829059" imgH="7543759" progId="AcroExch.Document.7">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4438" y="1295400"/>
                        <a:ext cx="4119562" cy="533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7925" name="Text Box 5"/>
          <p:cNvSpPr txBox="1">
            <a:spLocks noChangeArrowheads="1"/>
          </p:cNvSpPr>
          <p:nvPr/>
        </p:nvSpPr>
        <p:spPr bwMode="auto">
          <a:xfrm>
            <a:off x="4033838" y="1752600"/>
            <a:ext cx="15240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altLang="en-US" sz="1200" b="1">
                <a:solidFill>
                  <a:schemeClr val="hlink"/>
                </a:solidFill>
                <a:latin typeface="Verdana" panose="020B0604030504040204" pitchFamily="34" charset="0"/>
              </a:rPr>
              <a:t>All Statistics are better when Analysis Cycle Time is included in the models.  Testing variables also improve model performance.</a:t>
            </a:r>
          </a:p>
        </p:txBody>
      </p:sp>
    </p:spTree>
    <p:extLst>
      <p:ext uri="{BB962C8B-B14F-4D97-AF65-F5344CB8AC3E}">
        <p14:creationId xmlns:p14="http://schemas.microsoft.com/office/powerpoint/2010/main" val="2234731025"/>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1"/>
          </p:nvPr>
        </p:nvSpPr>
        <p:spPr/>
        <p:txBody>
          <a:bodyPr/>
          <a:lstStyle/>
          <a:p>
            <a:fld id="{62F490CA-BE9B-49EB-9FE6-0163EFE1E537}" type="slidenum">
              <a:rPr lang="en-US" altLang="en-US"/>
              <a:pPr/>
              <a:t>64</a:t>
            </a:fld>
            <a:endParaRPr lang="en-US" altLang="en-US"/>
          </a:p>
        </p:txBody>
      </p:sp>
      <p:sp>
        <p:nvSpPr>
          <p:cNvPr id="551938" name="Rectangle 2"/>
          <p:cNvSpPr>
            <a:spLocks noGrp="1" noChangeArrowheads="1"/>
          </p:cNvSpPr>
          <p:nvPr>
            <p:ph type="title"/>
          </p:nvPr>
        </p:nvSpPr>
        <p:spPr>
          <a:xfrm>
            <a:off x="457200" y="655638"/>
            <a:ext cx="8229600" cy="533400"/>
          </a:xfrm>
        </p:spPr>
        <p:txBody>
          <a:bodyPr>
            <a:normAutofit fontScale="90000"/>
          </a:bodyPr>
          <a:lstStyle/>
          <a:p>
            <a:r>
              <a:rPr lang="en-US" altLang="en-US" sz="3200" dirty="0"/>
              <a:t>Flexible Project Governance System</a:t>
            </a:r>
          </a:p>
        </p:txBody>
      </p:sp>
      <p:sp>
        <p:nvSpPr>
          <p:cNvPr id="551939" name="Line 3"/>
          <p:cNvSpPr>
            <a:spLocks noChangeShapeType="1"/>
          </p:cNvSpPr>
          <p:nvPr/>
        </p:nvSpPr>
        <p:spPr bwMode="auto">
          <a:xfrm flipV="1">
            <a:off x="1143000" y="2385723"/>
            <a:ext cx="6781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1940" name="Rectangle 4"/>
          <p:cNvSpPr>
            <a:spLocks noChangeArrowheads="1"/>
          </p:cNvSpPr>
          <p:nvPr/>
        </p:nvSpPr>
        <p:spPr bwMode="auto">
          <a:xfrm>
            <a:off x="1143000" y="2080923"/>
            <a:ext cx="76200" cy="62071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1941" name="Rectangle 5"/>
          <p:cNvSpPr>
            <a:spLocks noChangeArrowheads="1"/>
          </p:cNvSpPr>
          <p:nvPr/>
        </p:nvSpPr>
        <p:spPr bwMode="auto">
          <a:xfrm>
            <a:off x="7924800" y="2004723"/>
            <a:ext cx="76200" cy="6858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1942" name="Rectangle 6"/>
          <p:cNvSpPr>
            <a:spLocks noChangeArrowheads="1"/>
          </p:cNvSpPr>
          <p:nvPr/>
        </p:nvSpPr>
        <p:spPr bwMode="auto">
          <a:xfrm>
            <a:off x="4343400" y="2080923"/>
            <a:ext cx="76200" cy="62071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1943" name="Text Box 7"/>
          <p:cNvSpPr txBox="1">
            <a:spLocks noChangeArrowheads="1"/>
          </p:cNvSpPr>
          <p:nvPr/>
        </p:nvSpPr>
        <p:spPr bwMode="auto">
          <a:xfrm>
            <a:off x="3733800" y="1395123"/>
            <a:ext cx="109537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50000"/>
              </a:spcBef>
            </a:pPr>
            <a:endParaRPr lang="en-US" altLang="en-US" sz="1200">
              <a:latin typeface="Verdana" panose="020B0604030504040204" pitchFamily="34" charset="0"/>
            </a:endParaRPr>
          </a:p>
          <a:p>
            <a:pPr algn="ctr" eaLnBrk="1" hangingPunct="1">
              <a:spcBef>
                <a:spcPct val="50000"/>
              </a:spcBef>
            </a:pPr>
            <a:r>
              <a:rPr lang="en-US" altLang="en-US" sz="1200">
                <a:latin typeface="Verdana" panose="020B0604030504040204" pitchFamily="34" charset="0"/>
              </a:rPr>
              <a:t>Governance</a:t>
            </a:r>
          </a:p>
        </p:txBody>
      </p:sp>
      <p:sp>
        <p:nvSpPr>
          <p:cNvPr id="551944" name="Text Box 8"/>
          <p:cNvSpPr txBox="1">
            <a:spLocks noChangeArrowheads="1"/>
          </p:cNvSpPr>
          <p:nvPr/>
        </p:nvSpPr>
        <p:spPr bwMode="auto">
          <a:xfrm>
            <a:off x="690563" y="1395123"/>
            <a:ext cx="109537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50000"/>
              </a:spcBef>
            </a:pPr>
            <a:r>
              <a:rPr lang="en-US" altLang="en-US" sz="1200">
                <a:latin typeface="Verdana" panose="020B0604030504040204" pitchFamily="34" charset="0"/>
              </a:rPr>
              <a:t>Less </a:t>
            </a:r>
          </a:p>
          <a:p>
            <a:pPr algn="ctr" eaLnBrk="1" hangingPunct="1">
              <a:spcBef>
                <a:spcPct val="50000"/>
              </a:spcBef>
            </a:pPr>
            <a:r>
              <a:rPr lang="en-US" altLang="en-US" sz="1200">
                <a:latin typeface="Verdana" panose="020B0604030504040204" pitchFamily="34" charset="0"/>
              </a:rPr>
              <a:t>Governance</a:t>
            </a:r>
          </a:p>
        </p:txBody>
      </p:sp>
      <p:sp>
        <p:nvSpPr>
          <p:cNvPr id="551945" name="Text Box 9"/>
          <p:cNvSpPr txBox="1">
            <a:spLocks noChangeArrowheads="1"/>
          </p:cNvSpPr>
          <p:nvPr/>
        </p:nvSpPr>
        <p:spPr bwMode="auto">
          <a:xfrm>
            <a:off x="7467600" y="1318923"/>
            <a:ext cx="109537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50000"/>
              </a:spcBef>
            </a:pPr>
            <a:r>
              <a:rPr lang="en-US" altLang="en-US" sz="1200">
                <a:latin typeface="Verdana" panose="020B0604030504040204" pitchFamily="34" charset="0"/>
              </a:rPr>
              <a:t>More</a:t>
            </a:r>
          </a:p>
          <a:p>
            <a:pPr algn="ctr" eaLnBrk="1" hangingPunct="1">
              <a:spcBef>
                <a:spcPct val="50000"/>
              </a:spcBef>
            </a:pPr>
            <a:r>
              <a:rPr lang="en-US" altLang="en-US" sz="1200">
                <a:latin typeface="Verdana" panose="020B0604030504040204" pitchFamily="34" charset="0"/>
              </a:rPr>
              <a:t>Governance</a:t>
            </a:r>
          </a:p>
        </p:txBody>
      </p:sp>
      <p:sp>
        <p:nvSpPr>
          <p:cNvPr id="551946" name="Text Box 10"/>
          <p:cNvSpPr txBox="1">
            <a:spLocks noChangeArrowheads="1"/>
          </p:cNvSpPr>
          <p:nvPr/>
        </p:nvSpPr>
        <p:spPr bwMode="auto">
          <a:xfrm>
            <a:off x="690563" y="2955926"/>
            <a:ext cx="8001000" cy="3193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2000" dirty="0">
                <a:latin typeface="Verdana" panose="020B0604030504040204" pitchFamily="34" charset="0"/>
              </a:rPr>
              <a:t>High Level View of model:</a:t>
            </a:r>
          </a:p>
          <a:p>
            <a:pPr eaLnBrk="1" hangingPunct="1">
              <a:spcBef>
                <a:spcPct val="50000"/>
              </a:spcBef>
              <a:buFontTx/>
              <a:buChar char="•"/>
            </a:pPr>
            <a:r>
              <a:rPr lang="en-US" altLang="en-US" dirty="0">
                <a:latin typeface="Verdana" panose="020B0604030504040204" pitchFamily="34" charset="0"/>
              </a:rPr>
              <a:t>Input key project characteristics </a:t>
            </a:r>
          </a:p>
          <a:p>
            <a:pPr lvl="1" eaLnBrk="1" hangingPunct="1">
              <a:spcBef>
                <a:spcPct val="50000"/>
              </a:spcBef>
              <a:buFontTx/>
              <a:buChar char="•"/>
            </a:pPr>
            <a:r>
              <a:rPr lang="en-US" altLang="en-US" sz="1600" dirty="0">
                <a:latin typeface="Verdana" panose="020B0604030504040204" pitchFamily="34" charset="0"/>
              </a:rPr>
              <a:t>Historical Data and Statistical Information</a:t>
            </a:r>
          </a:p>
          <a:p>
            <a:pPr lvl="2" eaLnBrk="1" hangingPunct="1">
              <a:spcBef>
                <a:spcPct val="50000"/>
              </a:spcBef>
              <a:buFont typeface="Verdana" panose="020B0604030504040204" pitchFamily="34" charset="0"/>
              <a:buChar char="–"/>
            </a:pPr>
            <a:r>
              <a:rPr lang="en-US" altLang="en-US" sz="1050" dirty="0">
                <a:latin typeface="Verdana" panose="020B0604030504040204" pitchFamily="34" charset="0"/>
              </a:rPr>
              <a:t>Project Complexity data</a:t>
            </a:r>
          </a:p>
          <a:p>
            <a:pPr lvl="2" eaLnBrk="1" hangingPunct="1">
              <a:spcBef>
                <a:spcPct val="50000"/>
              </a:spcBef>
              <a:buFont typeface="Verdana" panose="020B0604030504040204" pitchFamily="34" charset="0"/>
              <a:buChar char="–"/>
            </a:pPr>
            <a:r>
              <a:rPr lang="en-US" altLang="en-US" sz="1050" dirty="0">
                <a:latin typeface="Verdana" panose="020B0604030504040204" pitchFamily="34" charset="0"/>
              </a:rPr>
              <a:t>Project Governance Index data</a:t>
            </a:r>
          </a:p>
          <a:p>
            <a:pPr eaLnBrk="1" hangingPunct="1">
              <a:spcBef>
                <a:spcPct val="50000"/>
              </a:spcBef>
              <a:buFontTx/>
              <a:buChar char="•"/>
            </a:pPr>
            <a:r>
              <a:rPr lang="en-US" altLang="en-US" dirty="0">
                <a:latin typeface="Verdana" panose="020B0604030504040204" pitchFamily="34" charset="0"/>
              </a:rPr>
              <a:t>Compute Project Complexity Index (PCI)</a:t>
            </a:r>
          </a:p>
          <a:p>
            <a:pPr eaLnBrk="1" hangingPunct="1">
              <a:spcBef>
                <a:spcPct val="50000"/>
              </a:spcBef>
              <a:buFontTx/>
              <a:buChar char="•"/>
            </a:pPr>
            <a:r>
              <a:rPr lang="en-US" altLang="en-US" dirty="0">
                <a:latin typeface="Verdana" panose="020B0604030504040204" pitchFamily="34" charset="0"/>
              </a:rPr>
              <a:t>Compute Project Governance Index (PGI) on an ongoing (monthly) basis</a:t>
            </a:r>
          </a:p>
          <a:p>
            <a:pPr eaLnBrk="1" hangingPunct="1">
              <a:spcBef>
                <a:spcPct val="50000"/>
              </a:spcBef>
              <a:buFontTx/>
              <a:buChar char="•"/>
            </a:pPr>
            <a:r>
              <a:rPr lang="en-US" altLang="en-US" dirty="0">
                <a:latin typeface="Verdana" panose="020B0604030504040204" pitchFamily="34" charset="0"/>
              </a:rPr>
              <a:t>Manage to PGI along with stoplight reporting and required actions</a:t>
            </a:r>
          </a:p>
        </p:txBody>
      </p:sp>
      <p:sp>
        <p:nvSpPr>
          <p:cNvPr id="551947" name="Line 11"/>
          <p:cNvSpPr>
            <a:spLocks noChangeShapeType="1"/>
          </p:cNvSpPr>
          <p:nvPr/>
        </p:nvSpPr>
        <p:spPr bwMode="auto">
          <a:xfrm flipH="1">
            <a:off x="1981200" y="2004723"/>
            <a:ext cx="1981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51948" name="Line 12"/>
          <p:cNvSpPr>
            <a:spLocks noChangeShapeType="1"/>
          </p:cNvSpPr>
          <p:nvPr/>
        </p:nvSpPr>
        <p:spPr bwMode="auto">
          <a:xfrm>
            <a:off x="4800600" y="2004723"/>
            <a:ext cx="2590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extLst>
      <p:ext uri="{BB962C8B-B14F-4D97-AF65-F5344CB8AC3E}">
        <p14:creationId xmlns:p14="http://schemas.microsoft.com/office/powerpoint/2010/main" val="4089213902"/>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4"/>
          <p:cNvSpPr>
            <a:spLocks noGrp="1"/>
          </p:cNvSpPr>
          <p:nvPr>
            <p:ph type="sldNum" sz="quarter" idx="11"/>
          </p:nvPr>
        </p:nvSpPr>
        <p:spPr/>
        <p:txBody>
          <a:bodyPr/>
          <a:lstStyle/>
          <a:p>
            <a:fld id="{A2015827-B87E-4D1D-A33A-4DBB4C9D6F3A}" type="slidenum">
              <a:rPr lang="en-US" altLang="en-US"/>
              <a:pPr/>
              <a:t>65</a:t>
            </a:fld>
            <a:endParaRPr lang="en-US" altLang="en-US"/>
          </a:p>
        </p:txBody>
      </p:sp>
      <p:sp>
        <p:nvSpPr>
          <p:cNvPr id="562178" name="Rectangle 2"/>
          <p:cNvSpPr>
            <a:spLocks noGrp="1" noChangeArrowheads="1"/>
          </p:cNvSpPr>
          <p:nvPr>
            <p:ph type="title"/>
          </p:nvPr>
        </p:nvSpPr>
        <p:spPr>
          <a:xfrm>
            <a:off x="457200" y="658019"/>
            <a:ext cx="8686800" cy="533400"/>
          </a:xfrm>
        </p:spPr>
        <p:txBody>
          <a:bodyPr>
            <a:normAutofit fontScale="90000"/>
          </a:bodyPr>
          <a:lstStyle/>
          <a:p>
            <a:r>
              <a:rPr lang="en-US" altLang="en-US" sz="3200" dirty="0"/>
              <a:t> Flexible Project Governance – Operation</a:t>
            </a:r>
          </a:p>
        </p:txBody>
      </p:sp>
      <p:sp>
        <p:nvSpPr>
          <p:cNvPr id="562179" name="Text Box 3"/>
          <p:cNvSpPr txBox="1">
            <a:spLocks noChangeArrowheads="1"/>
          </p:cNvSpPr>
          <p:nvPr/>
        </p:nvSpPr>
        <p:spPr bwMode="auto">
          <a:xfrm>
            <a:off x="620712" y="1343819"/>
            <a:ext cx="800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600" dirty="0">
                <a:latin typeface="Verdana" panose="020B0604030504040204" pitchFamily="34" charset="0"/>
              </a:rPr>
              <a:t>                             Model Operation Procedures</a:t>
            </a:r>
          </a:p>
        </p:txBody>
      </p:sp>
      <p:sp>
        <p:nvSpPr>
          <p:cNvPr id="562180" name="Rectangle 4"/>
          <p:cNvSpPr>
            <a:spLocks noChangeArrowheads="1"/>
          </p:cNvSpPr>
          <p:nvPr/>
        </p:nvSpPr>
        <p:spPr bwMode="auto">
          <a:xfrm>
            <a:off x="1822450" y="1752600"/>
            <a:ext cx="4613275" cy="37623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spcBef>
                <a:spcPct val="50000"/>
              </a:spcBef>
            </a:pPr>
            <a:r>
              <a:rPr lang="en-US" altLang="en-US">
                <a:latin typeface="Verdana" panose="020B0604030504040204" pitchFamily="34" charset="0"/>
              </a:rPr>
              <a:t>Enter Initial Project Complexity Inputs</a:t>
            </a:r>
          </a:p>
        </p:txBody>
      </p:sp>
      <p:sp>
        <p:nvSpPr>
          <p:cNvPr id="562181" name="Rectangle 5"/>
          <p:cNvSpPr>
            <a:spLocks noChangeArrowheads="1"/>
          </p:cNvSpPr>
          <p:nvPr/>
        </p:nvSpPr>
        <p:spPr bwMode="auto">
          <a:xfrm>
            <a:off x="1687512" y="2362200"/>
            <a:ext cx="4953000" cy="37623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1" hangingPunct="1">
              <a:spcBef>
                <a:spcPct val="50000"/>
              </a:spcBef>
            </a:pPr>
            <a:r>
              <a:rPr lang="en-US" altLang="en-US">
                <a:latin typeface="Verdana" panose="020B0604030504040204" pitchFamily="34" charset="0"/>
              </a:rPr>
              <a:t>Compute Project Complexity Index (PCI)</a:t>
            </a:r>
          </a:p>
        </p:txBody>
      </p:sp>
      <p:sp>
        <p:nvSpPr>
          <p:cNvPr id="562182" name="Rectangle 6"/>
          <p:cNvSpPr>
            <a:spLocks noChangeArrowheads="1"/>
          </p:cNvSpPr>
          <p:nvPr/>
        </p:nvSpPr>
        <p:spPr bwMode="auto">
          <a:xfrm>
            <a:off x="1763712" y="2971800"/>
            <a:ext cx="4738688" cy="37623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spcBef>
                <a:spcPct val="50000"/>
              </a:spcBef>
            </a:pPr>
            <a:r>
              <a:rPr lang="en-US" altLang="en-US">
                <a:latin typeface="Verdana" panose="020B0604030504040204" pitchFamily="34" charset="0"/>
              </a:rPr>
              <a:t>Determine Initial Governance Structure</a:t>
            </a:r>
          </a:p>
        </p:txBody>
      </p:sp>
      <p:sp>
        <p:nvSpPr>
          <p:cNvPr id="562183" name="Rectangle 7"/>
          <p:cNvSpPr>
            <a:spLocks noChangeArrowheads="1"/>
          </p:cNvSpPr>
          <p:nvPr/>
        </p:nvSpPr>
        <p:spPr bwMode="auto">
          <a:xfrm>
            <a:off x="1687512" y="4191000"/>
            <a:ext cx="5105400" cy="37623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1" hangingPunct="1">
              <a:spcBef>
                <a:spcPct val="50000"/>
              </a:spcBef>
            </a:pPr>
            <a:r>
              <a:rPr lang="en-US" altLang="en-US">
                <a:latin typeface="Verdana" panose="020B0604030504040204" pitchFamily="34" charset="0"/>
              </a:rPr>
              <a:t>Compute Project Governance Index (PGI)</a:t>
            </a:r>
          </a:p>
        </p:txBody>
      </p:sp>
      <p:sp>
        <p:nvSpPr>
          <p:cNvPr id="562184" name="Rectangle 8"/>
          <p:cNvSpPr>
            <a:spLocks noChangeArrowheads="1"/>
          </p:cNvSpPr>
          <p:nvPr/>
        </p:nvSpPr>
        <p:spPr bwMode="auto">
          <a:xfrm>
            <a:off x="2220912" y="4800600"/>
            <a:ext cx="3971925" cy="37623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spcBef>
                <a:spcPct val="50000"/>
              </a:spcBef>
            </a:pPr>
            <a:r>
              <a:rPr lang="en-US" altLang="en-US">
                <a:latin typeface="Verdana" panose="020B0604030504040204" pitchFamily="34" charset="0"/>
              </a:rPr>
              <a:t>Recommend Governance Actions</a:t>
            </a:r>
          </a:p>
        </p:txBody>
      </p:sp>
      <p:sp>
        <p:nvSpPr>
          <p:cNvPr id="562185" name="Rectangle 9"/>
          <p:cNvSpPr>
            <a:spLocks noChangeArrowheads="1"/>
          </p:cNvSpPr>
          <p:nvPr/>
        </p:nvSpPr>
        <p:spPr bwMode="auto">
          <a:xfrm>
            <a:off x="3363912" y="5410200"/>
            <a:ext cx="1654175" cy="37623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spcBef>
                <a:spcPct val="50000"/>
              </a:spcBef>
            </a:pPr>
            <a:r>
              <a:rPr lang="en-US" altLang="en-US">
                <a:latin typeface="Verdana" panose="020B0604030504040204" pitchFamily="34" charset="0"/>
              </a:rPr>
              <a:t>Take Actions</a:t>
            </a:r>
          </a:p>
        </p:txBody>
      </p:sp>
      <p:sp>
        <p:nvSpPr>
          <p:cNvPr id="562186" name="Rectangle 10"/>
          <p:cNvSpPr>
            <a:spLocks noChangeArrowheads="1"/>
          </p:cNvSpPr>
          <p:nvPr/>
        </p:nvSpPr>
        <p:spPr bwMode="auto">
          <a:xfrm>
            <a:off x="2176462" y="3581400"/>
            <a:ext cx="3951288" cy="37623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spcBef>
                <a:spcPct val="50000"/>
              </a:spcBef>
            </a:pPr>
            <a:r>
              <a:rPr lang="en-US" altLang="en-US">
                <a:latin typeface="Verdana" panose="020B0604030504040204" pitchFamily="34" charset="0"/>
              </a:rPr>
              <a:t>Enter Project Governance Inputs</a:t>
            </a:r>
          </a:p>
        </p:txBody>
      </p:sp>
      <p:sp>
        <p:nvSpPr>
          <p:cNvPr id="562187" name="Line 11"/>
          <p:cNvSpPr>
            <a:spLocks noChangeShapeType="1"/>
          </p:cNvSpPr>
          <p:nvPr/>
        </p:nvSpPr>
        <p:spPr bwMode="auto">
          <a:xfrm>
            <a:off x="4202112" y="21336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62188" name="Line 12"/>
          <p:cNvSpPr>
            <a:spLocks noChangeShapeType="1"/>
          </p:cNvSpPr>
          <p:nvPr/>
        </p:nvSpPr>
        <p:spPr bwMode="auto">
          <a:xfrm>
            <a:off x="4202112" y="27432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62189" name="Line 13"/>
          <p:cNvSpPr>
            <a:spLocks noChangeShapeType="1"/>
          </p:cNvSpPr>
          <p:nvPr/>
        </p:nvSpPr>
        <p:spPr bwMode="auto">
          <a:xfrm>
            <a:off x="4125912" y="33528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62190" name="Line 14"/>
          <p:cNvSpPr>
            <a:spLocks noChangeShapeType="1"/>
          </p:cNvSpPr>
          <p:nvPr/>
        </p:nvSpPr>
        <p:spPr bwMode="auto">
          <a:xfrm>
            <a:off x="4125912" y="39624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62191" name="Line 15"/>
          <p:cNvSpPr>
            <a:spLocks noChangeShapeType="1"/>
          </p:cNvSpPr>
          <p:nvPr/>
        </p:nvSpPr>
        <p:spPr bwMode="auto">
          <a:xfrm>
            <a:off x="4125912" y="4572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62192" name="Line 16"/>
          <p:cNvSpPr>
            <a:spLocks noChangeShapeType="1"/>
          </p:cNvSpPr>
          <p:nvPr/>
        </p:nvSpPr>
        <p:spPr bwMode="auto">
          <a:xfrm>
            <a:off x="4125912" y="51816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62193" name="Line 17"/>
          <p:cNvSpPr>
            <a:spLocks noChangeShapeType="1"/>
          </p:cNvSpPr>
          <p:nvPr/>
        </p:nvSpPr>
        <p:spPr bwMode="auto">
          <a:xfrm flipH="1">
            <a:off x="1001712" y="5562600"/>
            <a:ext cx="2362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62194" name="Line 18"/>
          <p:cNvSpPr>
            <a:spLocks noChangeShapeType="1"/>
          </p:cNvSpPr>
          <p:nvPr/>
        </p:nvSpPr>
        <p:spPr bwMode="auto">
          <a:xfrm flipV="1">
            <a:off x="1001712" y="3810000"/>
            <a:ext cx="0" cy="1752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62195" name="Line 19"/>
          <p:cNvSpPr>
            <a:spLocks noChangeShapeType="1"/>
          </p:cNvSpPr>
          <p:nvPr/>
        </p:nvSpPr>
        <p:spPr bwMode="auto">
          <a:xfrm>
            <a:off x="1001712" y="38100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62196" name="Line 20"/>
          <p:cNvSpPr>
            <a:spLocks noChangeShapeType="1"/>
          </p:cNvSpPr>
          <p:nvPr/>
        </p:nvSpPr>
        <p:spPr bwMode="auto">
          <a:xfrm>
            <a:off x="6792912" y="25146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62197" name="Line 21"/>
          <p:cNvSpPr>
            <a:spLocks noChangeShapeType="1"/>
          </p:cNvSpPr>
          <p:nvPr/>
        </p:nvSpPr>
        <p:spPr bwMode="auto">
          <a:xfrm>
            <a:off x="6564312" y="31242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62198" name="Line 22"/>
          <p:cNvSpPr>
            <a:spLocks noChangeShapeType="1"/>
          </p:cNvSpPr>
          <p:nvPr/>
        </p:nvSpPr>
        <p:spPr bwMode="auto">
          <a:xfrm>
            <a:off x="6869112" y="434340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62199" name="Line 23"/>
          <p:cNvSpPr>
            <a:spLocks noChangeShapeType="1"/>
          </p:cNvSpPr>
          <p:nvPr/>
        </p:nvSpPr>
        <p:spPr bwMode="auto">
          <a:xfrm>
            <a:off x="6259512" y="4953000"/>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62200" name="Text Box 24"/>
          <p:cNvSpPr txBox="1">
            <a:spLocks noChangeArrowheads="1"/>
          </p:cNvSpPr>
          <p:nvPr/>
        </p:nvSpPr>
        <p:spPr bwMode="auto">
          <a:xfrm>
            <a:off x="7326312" y="2362200"/>
            <a:ext cx="1524000" cy="296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400">
                <a:latin typeface="Verdana" panose="020B0604030504040204" pitchFamily="34" charset="0"/>
              </a:rPr>
              <a:t>PCI</a:t>
            </a:r>
          </a:p>
          <a:p>
            <a:pPr eaLnBrk="1" hangingPunct="1">
              <a:spcBef>
                <a:spcPct val="50000"/>
              </a:spcBef>
            </a:pPr>
            <a:endParaRPr lang="en-US" altLang="en-US" sz="1400">
              <a:latin typeface="Verdana" panose="020B0604030504040204" pitchFamily="34" charset="0"/>
            </a:endParaRPr>
          </a:p>
          <a:p>
            <a:pPr eaLnBrk="1" hangingPunct="1">
              <a:spcBef>
                <a:spcPct val="50000"/>
              </a:spcBef>
            </a:pPr>
            <a:r>
              <a:rPr lang="en-US" altLang="en-US" sz="1400">
                <a:latin typeface="Verdana" panose="020B0604030504040204" pitchFamily="34" charset="0"/>
              </a:rPr>
              <a:t>Governance Structure</a:t>
            </a:r>
          </a:p>
          <a:p>
            <a:pPr eaLnBrk="1" hangingPunct="1">
              <a:spcBef>
                <a:spcPct val="50000"/>
              </a:spcBef>
            </a:pPr>
            <a:endParaRPr lang="en-US" altLang="en-US" sz="1400">
              <a:latin typeface="Verdana" panose="020B0604030504040204" pitchFamily="34" charset="0"/>
            </a:endParaRPr>
          </a:p>
          <a:p>
            <a:pPr eaLnBrk="1" hangingPunct="1">
              <a:spcBef>
                <a:spcPct val="50000"/>
              </a:spcBef>
            </a:pPr>
            <a:endParaRPr lang="en-US" altLang="en-US" sz="1400">
              <a:latin typeface="Verdana" panose="020B0604030504040204" pitchFamily="34" charset="0"/>
            </a:endParaRPr>
          </a:p>
          <a:p>
            <a:pPr eaLnBrk="1" hangingPunct="1">
              <a:spcBef>
                <a:spcPct val="50000"/>
              </a:spcBef>
            </a:pPr>
            <a:r>
              <a:rPr lang="en-US" altLang="en-US" sz="1400">
                <a:latin typeface="Verdana" panose="020B0604030504040204" pitchFamily="34" charset="0"/>
              </a:rPr>
              <a:t>PGI (Monthly)</a:t>
            </a:r>
          </a:p>
          <a:p>
            <a:pPr eaLnBrk="1" hangingPunct="1">
              <a:spcBef>
                <a:spcPct val="50000"/>
              </a:spcBef>
            </a:pPr>
            <a:endParaRPr lang="en-US" altLang="en-US" sz="1400">
              <a:latin typeface="Verdana" panose="020B0604030504040204" pitchFamily="34" charset="0"/>
            </a:endParaRPr>
          </a:p>
          <a:p>
            <a:pPr eaLnBrk="1" hangingPunct="1">
              <a:spcBef>
                <a:spcPct val="50000"/>
              </a:spcBef>
            </a:pPr>
            <a:r>
              <a:rPr lang="en-US" altLang="en-US" sz="1400">
                <a:latin typeface="Verdana" panose="020B0604030504040204" pitchFamily="34" charset="0"/>
              </a:rPr>
              <a:t>Recommended Actions</a:t>
            </a:r>
          </a:p>
        </p:txBody>
      </p:sp>
    </p:spTree>
    <p:extLst>
      <p:ext uri="{BB962C8B-B14F-4D97-AF65-F5344CB8AC3E}">
        <p14:creationId xmlns:p14="http://schemas.microsoft.com/office/powerpoint/2010/main" val="498168558"/>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lide Number Placeholder 4"/>
          <p:cNvSpPr>
            <a:spLocks noGrp="1"/>
          </p:cNvSpPr>
          <p:nvPr>
            <p:ph type="sldNum" sz="quarter" idx="11"/>
          </p:nvPr>
        </p:nvSpPr>
        <p:spPr/>
        <p:txBody>
          <a:bodyPr/>
          <a:lstStyle/>
          <a:p>
            <a:fld id="{BC7D5325-68BC-46BF-A331-64FB41911228}" type="slidenum">
              <a:rPr lang="en-US" altLang="en-US"/>
              <a:pPr/>
              <a:t>66</a:t>
            </a:fld>
            <a:endParaRPr lang="en-US" altLang="en-US"/>
          </a:p>
        </p:txBody>
      </p:sp>
      <p:sp>
        <p:nvSpPr>
          <p:cNvPr id="553986" name="Rectangle 2"/>
          <p:cNvSpPr>
            <a:spLocks noChangeArrowheads="1"/>
          </p:cNvSpPr>
          <p:nvPr/>
        </p:nvSpPr>
        <p:spPr bwMode="auto">
          <a:xfrm>
            <a:off x="381000" y="1143000"/>
            <a:ext cx="8534400" cy="5334000"/>
          </a:xfrm>
          <a:prstGeom prst="rect">
            <a:avLst/>
          </a:prstGeom>
          <a:solidFill>
            <a:srgbClr val="DDDDDD"/>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53987" name="Rectangle 3"/>
          <p:cNvSpPr>
            <a:spLocks noGrp="1" noChangeArrowheads="1"/>
          </p:cNvSpPr>
          <p:nvPr>
            <p:ph type="title"/>
          </p:nvPr>
        </p:nvSpPr>
        <p:spPr>
          <a:xfrm>
            <a:off x="457200" y="615950"/>
            <a:ext cx="8229600" cy="533400"/>
          </a:xfrm>
        </p:spPr>
        <p:txBody>
          <a:bodyPr>
            <a:normAutofit fontScale="90000"/>
          </a:bodyPr>
          <a:lstStyle/>
          <a:p>
            <a:r>
              <a:rPr lang="en-US" altLang="en-US" sz="3200" dirty="0"/>
              <a:t>Flexible Project Governance – Input</a:t>
            </a:r>
          </a:p>
        </p:txBody>
      </p:sp>
      <p:sp>
        <p:nvSpPr>
          <p:cNvPr id="553988" name="AutoShape 4"/>
          <p:cNvSpPr>
            <a:spLocks noChangeArrowheads="1"/>
          </p:cNvSpPr>
          <p:nvPr/>
        </p:nvSpPr>
        <p:spPr bwMode="auto">
          <a:xfrm>
            <a:off x="533400" y="1219200"/>
            <a:ext cx="8229600" cy="5181600"/>
          </a:xfrm>
          <a:prstGeom prst="roundRect">
            <a:avLst>
              <a:gd name="adj" fmla="val 16667"/>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53989" name="Text Box 5"/>
          <p:cNvSpPr txBox="1">
            <a:spLocks noChangeArrowheads="1"/>
          </p:cNvSpPr>
          <p:nvPr/>
        </p:nvSpPr>
        <p:spPr bwMode="auto">
          <a:xfrm>
            <a:off x="762000" y="1600200"/>
            <a:ext cx="2438400" cy="458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000">
                <a:latin typeface="Verdana" panose="020B0604030504040204" pitchFamily="34" charset="0"/>
              </a:rPr>
              <a:t>SR #</a:t>
            </a:r>
          </a:p>
          <a:p>
            <a:pPr eaLnBrk="1" hangingPunct="1">
              <a:spcBef>
                <a:spcPct val="50000"/>
              </a:spcBef>
            </a:pPr>
            <a:r>
              <a:rPr lang="en-US" altLang="en-US" sz="1000">
                <a:latin typeface="Verdana" panose="020B0604030504040204" pitchFamily="34" charset="0"/>
              </a:rPr>
              <a:t>Current Phase</a:t>
            </a:r>
          </a:p>
          <a:p>
            <a:pPr eaLnBrk="1" hangingPunct="1">
              <a:spcBef>
                <a:spcPct val="50000"/>
              </a:spcBef>
            </a:pPr>
            <a:r>
              <a:rPr lang="en-US" altLang="en-US" sz="1000" u="sng">
                <a:latin typeface="Verdana" panose="020B0604030504040204" pitchFamily="34" charset="0"/>
              </a:rPr>
              <a:t>Project Health</a:t>
            </a:r>
          </a:p>
          <a:p>
            <a:pPr eaLnBrk="1" hangingPunct="1">
              <a:spcBef>
                <a:spcPct val="50000"/>
              </a:spcBef>
            </a:pPr>
            <a:r>
              <a:rPr lang="en-US" altLang="en-US" sz="1000">
                <a:latin typeface="Verdana" panose="020B0604030504040204" pitchFamily="34" charset="0"/>
              </a:rPr>
              <a:t>Project Earned Value Data:</a:t>
            </a:r>
          </a:p>
          <a:p>
            <a:pPr eaLnBrk="1" hangingPunct="1">
              <a:spcBef>
                <a:spcPct val="50000"/>
              </a:spcBef>
            </a:pPr>
            <a:r>
              <a:rPr lang="en-US" altLang="en-US" sz="1000">
                <a:latin typeface="Verdana" panose="020B0604030504040204" pitchFamily="34" charset="0"/>
              </a:rPr>
              <a:t>   Budgeted at Completion</a:t>
            </a:r>
          </a:p>
          <a:p>
            <a:pPr eaLnBrk="1" hangingPunct="1">
              <a:spcBef>
                <a:spcPct val="50000"/>
              </a:spcBef>
            </a:pPr>
            <a:r>
              <a:rPr lang="en-US" altLang="en-US" sz="1000">
                <a:latin typeface="Verdana" panose="020B0604030504040204" pitchFamily="34" charset="0"/>
              </a:rPr>
              <a:t>   % Complete</a:t>
            </a:r>
          </a:p>
          <a:p>
            <a:pPr eaLnBrk="1" hangingPunct="1">
              <a:spcBef>
                <a:spcPct val="50000"/>
              </a:spcBef>
            </a:pPr>
            <a:r>
              <a:rPr lang="en-US" altLang="en-US" sz="1000">
                <a:latin typeface="Verdana" panose="020B0604030504040204" pitchFamily="34" charset="0"/>
              </a:rPr>
              <a:t>    Planned Value</a:t>
            </a:r>
          </a:p>
          <a:p>
            <a:pPr eaLnBrk="1" hangingPunct="1">
              <a:spcBef>
                <a:spcPct val="50000"/>
              </a:spcBef>
            </a:pPr>
            <a:r>
              <a:rPr lang="en-US" altLang="en-US" sz="1000">
                <a:latin typeface="Verdana" panose="020B0604030504040204" pitchFamily="34" charset="0"/>
              </a:rPr>
              <a:t>    Actual Cost (Est.)</a:t>
            </a:r>
          </a:p>
          <a:p>
            <a:pPr eaLnBrk="1" hangingPunct="1">
              <a:spcBef>
                <a:spcPct val="50000"/>
              </a:spcBef>
            </a:pPr>
            <a:r>
              <a:rPr lang="en-US" altLang="en-US" sz="1000">
                <a:latin typeface="Verdana" panose="020B0604030504040204" pitchFamily="34" charset="0"/>
              </a:rPr>
              <a:t>Phase Data:</a:t>
            </a:r>
          </a:p>
          <a:p>
            <a:pPr eaLnBrk="1" hangingPunct="1">
              <a:spcBef>
                <a:spcPct val="50000"/>
              </a:spcBef>
            </a:pPr>
            <a:r>
              <a:rPr lang="en-US" altLang="en-US" sz="1000">
                <a:latin typeface="Verdana" panose="020B0604030504040204" pitchFamily="34" charset="0"/>
              </a:rPr>
              <a:t>   Duration in Phase to-date</a:t>
            </a:r>
          </a:p>
          <a:p>
            <a:pPr eaLnBrk="1" hangingPunct="1">
              <a:spcBef>
                <a:spcPct val="50000"/>
              </a:spcBef>
            </a:pPr>
            <a:r>
              <a:rPr lang="en-US" altLang="en-US" sz="1000">
                <a:latin typeface="Verdana" panose="020B0604030504040204" pitchFamily="34" charset="0"/>
              </a:rPr>
              <a:t>   Cost Expended in Phase to-date</a:t>
            </a:r>
          </a:p>
          <a:p>
            <a:pPr eaLnBrk="1" hangingPunct="1">
              <a:spcBef>
                <a:spcPct val="50000"/>
              </a:spcBef>
            </a:pPr>
            <a:r>
              <a:rPr lang="en-US" altLang="en-US" sz="1000">
                <a:latin typeface="Verdana" panose="020B0604030504040204" pitchFamily="34" charset="0"/>
              </a:rPr>
              <a:t>Cycle Time:</a:t>
            </a:r>
          </a:p>
          <a:p>
            <a:pPr eaLnBrk="1" hangingPunct="1">
              <a:spcBef>
                <a:spcPct val="50000"/>
              </a:spcBef>
            </a:pPr>
            <a:r>
              <a:rPr lang="en-US" altLang="en-US" sz="1000">
                <a:latin typeface="Verdana" panose="020B0604030504040204" pitchFamily="34" charset="0"/>
              </a:rPr>
              <a:t>   Predicted – Project</a:t>
            </a:r>
          </a:p>
          <a:p>
            <a:pPr eaLnBrk="1" hangingPunct="1">
              <a:spcBef>
                <a:spcPct val="50000"/>
              </a:spcBef>
            </a:pPr>
            <a:r>
              <a:rPr lang="en-US" altLang="en-US" sz="1000">
                <a:latin typeface="Verdana" panose="020B0604030504040204" pitchFamily="34" charset="0"/>
              </a:rPr>
              <a:t>   Current elapsed time – Project</a:t>
            </a:r>
          </a:p>
          <a:p>
            <a:pPr eaLnBrk="1" hangingPunct="1">
              <a:spcBef>
                <a:spcPct val="50000"/>
              </a:spcBef>
            </a:pPr>
            <a:r>
              <a:rPr lang="en-US" altLang="en-US" sz="1000">
                <a:latin typeface="Verdana" panose="020B0604030504040204" pitchFamily="34" charset="0"/>
              </a:rPr>
              <a:t>No. of Non-Administrative </a:t>
            </a:r>
          </a:p>
          <a:p>
            <a:pPr eaLnBrk="1" hangingPunct="1">
              <a:spcBef>
                <a:spcPct val="50000"/>
              </a:spcBef>
            </a:pPr>
            <a:r>
              <a:rPr lang="en-US" altLang="en-US" sz="1000">
                <a:latin typeface="Verdana" panose="020B0604030504040204" pitchFamily="34" charset="0"/>
              </a:rPr>
              <a:t>  Change Requests</a:t>
            </a:r>
          </a:p>
          <a:p>
            <a:pPr eaLnBrk="1" hangingPunct="1">
              <a:spcBef>
                <a:spcPct val="50000"/>
              </a:spcBef>
            </a:pPr>
            <a:r>
              <a:rPr lang="en-US" altLang="en-US" sz="1000">
                <a:latin typeface="Verdana" panose="020B0604030504040204" pitchFamily="34" charset="0"/>
              </a:rPr>
              <a:t>Scope Assessment</a:t>
            </a:r>
          </a:p>
          <a:p>
            <a:pPr eaLnBrk="1" hangingPunct="1">
              <a:spcBef>
                <a:spcPct val="50000"/>
              </a:spcBef>
            </a:pPr>
            <a:r>
              <a:rPr lang="en-US" altLang="en-US" sz="1000">
                <a:latin typeface="Verdana" panose="020B0604030504040204" pitchFamily="34" charset="0"/>
              </a:rPr>
              <a:t>Team Turnover</a:t>
            </a:r>
          </a:p>
          <a:p>
            <a:pPr eaLnBrk="1" hangingPunct="1">
              <a:spcBef>
                <a:spcPct val="50000"/>
              </a:spcBef>
            </a:pPr>
            <a:r>
              <a:rPr lang="en-US" altLang="en-US" sz="1000">
                <a:latin typeface="Verdana" panose="020B0604030504040204" pitchFamily="34" charset="0"/>
              </a:rPr>
              <a:t>Constrained Resources</a:t>
            </a:r>
          </a:p>
          <a:p>
            <a:pPr eaLnBrk="1" hangingPunct="1">
              <a:spcBef>
                <a:spcPct val="50000"/>
              </a:spcBef>
            </a:pPr>
            <a:r>
              <a:rPr lang="en-US" altLang="en-US" sz="1000">
                <a:latin typeface="Verdana" panose="020B0604030504040204" pitchFamily="34" charset="0"/>
              </a:rPr>
              <a:t>Sponsor Change</a:t>
            </a:r>
          </a:p>
        </p:txBody>
      </p:sp>
      <p:sp>
        <p:nvSpPr>
          <p:cNvPr id="553990" name="Text Box 6"/>
          <p:cNvSpPr txBox="1">
            <a:spLocks noChangeArrowheads="1"/>
          </p:cNvSpPr>
          <p:nvPr/>
        </p:nvSpPr>
        <p:spPr bwMode="auto">
          <a:xfrm>
            <a:off x="1520825" y="1219200"/>
            <a:ext cx="58785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50000"/>
              </a:spcBef>
            </a:pPr>
            <a:r>
              <a:rPr lang="en-US" altLang="en-US" sz="1600">
                <a:latin typeface="Verdana" panose="020B0604030504040204" pitchFamily="34" charset="0"/>
              </a:rPr>
              <a:t>Custom Project Governance Management System Input</a:t>
            </a:r>
          </a:p>
        </p:txBody>
      </p:sp>
      <p:sp>
        <p:nvSpPr>
          <p:cNvPr id="553991" name="Rectangle 7"/>
          <p:cNvSpPr>
            <a:spLocks noChangeArrowheads="1"/>
          </p:cNvSpPr>
          <p:nvPr/>
        </p:nvSpPr>
        <p:spPr bwMode="auto">
          <a:xfrm>
            <a:off x="3352800" y="1676400"/>
            <a:ext cx="762000" cy="152400"/>
          </a:xfrm>
          <a:prstGeom prst="rect">
            <a:avLst/>
          </a:prstGeom>
          <a:solidFill>
            <a:srgbClr val="DDDDDD"/>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53992" name="Rectangle 8"/>
          <p:cNvSpPr>
            <a:spLocks noChangeArrowheads="1"/>
          </p:cNvSpPr>
          <p:nvPr/>
        </p:nvSpPr>
        <p:spPr bwMode="auto">
          <a:xfrm>
            <a:off x="3352800" y="1905000"/>
            <a:ext cx="762000" cy="152400"/>
          </a:xfrm>
          <a:prstGeom prst="rect">
            <a:avLst/>
          </a:prstGeom>
          <a:solidFill>
            <a:srgbClr val="DDDDDD"/>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53993" name="Rectangle 9"/>
          <p:cNvSpPr>
            <a:spLocks noChangeArrowheads="1"/>
          </p:cNvSpPr>
          <p:nvPr/>
        </p:nvSpPr>
        <p:spPr bwMode="auto">
          <a:xfrm>
            <a:off x="3352800" y="2362200"/>
            <a:ext cx="762000" cy="152400"/>
          </a:xfrm>
          <a:prstGeom prst="rect">
            <a:avLst/>
          </a:prstGeom>
          <a:solidFill>
            <a:srgbClr val="DDDDDD"/>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53994" name="Rectangle 10"/>
          <p:cNvSpPr>
            <a:spLocks noChangeArrowheads="1"/>
          </p:cNvSpPr>
          <p:nvPr/>
        </p:nvSpPr>
        <p:spPr bwMode="auto">
          <a:xfrm>
            <a:off x="3352800" y="2590800"/>
            <a:ext cx="762000" cy="152400"/>
          </a:xfrm>
          <a:prstGeom prst="rect">
            <a:avLst/>
          </a:prstGeom>
          <a:solidFill>
            <a:srgbClr val="DDDDDD"/>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53995" name="Rectangle 11"/>
          <p:cNvSpPr>
            <a:spLocks noChangeArrowheads="1"/>
          </p:cNvSpPr>
          <p:nvPr/>
        </p:nvSpPr>
        <p:spPr bwMode="auto">
          <a:xfrm>
            <a:off x="3352800" y="2819400"/>
            <a:ext cx="762000" cy="152400"/>
          </a:xfrm>
          <a:prstGeom prst="rect">
            <a:avLst/>
          </a:prstGeom>
          <a:solidFill>
            <a:srgbClr val="DDDDDD"/>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53996" name="Rectangle 12"/>
          <p:cNvSpPr>
            <a:spLocks noChangeArrowheads="1"/>
          </p:cNvSpPr>
          <p:nvPr/>
        </p:nvSpPr>
        <p:spPr bwMode="auto">
          <a:xfrm>
            <a:off x="3352800" y="3048000"/>
            <a:ext cx="762000" cy="152400"/>
          </a:xfrm>
          <a:prstGeom prst="rect">
            <a:avLst/>
          </a:prstGeom>
          <a:solidFill>
            <a:srgbClr val="DDDDDD"/>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53997" name="Rectangle 13"/>
          <p:cNvSpPr>
            <a:spLocks noChangeArrowheads="1"/>
          </p:cNvSpPr>
          <p:nvPr/>
        </p:nvSpPr>
        <p:spPr bwMode="auto">
          <a:xfrm>
            <a:off x="3352800" y="3505200"/>
            <a:ext cx="762000" cy="152400"/>
          </a:xfrm>
          <a:prstGeom prst="rect">
            <a:avLst/>
          </a:prstGeom>
          <a:solidFill>
            <a:srgbClr val="DDDDDD"/>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53998" name="Rectangle 14"/>
          <p:cNvSpPr>
            <a:spLocks noChangeArrowheads="1"/>
          </p:cNvSpPr>
          <p:nvPr/>
        </p:nvSpPr>
        <p:spPr bwMode="auto">
          <a:xfrm>
            <a:off x="3352800" y="3733800"/>
            <a:ext cx="762000" cy="152400"/>
          </a:xfrm>
          <a:prstGeom prst="rect">
            <a:avLst/>
          </a:prstGeom>
          <a:solidFill>
            <a:srgbClr val="DDDDDD"/>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53999" name="Rectangle 15"/>
          <p:cNvSpPr>
            <a:spLocks noChangeArrowheads="1"/>
          </p:cNvSpPr>
          <p:nvPr/>
        </p:nvSpPr>
        <p:spPr bwMode="auto">
          <a:xfrm>
            <a:off x="3352800" y="3962400"/>
            <a:ext cx="762000" cy="152400"/>
          </a:xfrm>
          <a:prstGeom prst="rect">
            <a:avLst/>
          </a:prstGeom>
          <a:solidFill>
            <a:srgbClr val="DDDDDD"/>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54000" name="Rectangle 16"/>
          <p:cNvSpPr>
            <a:spLocks noChangeArrowheads="1"/>
          </p:cNvSpPr>
          <p:nvPr/>
        </p:nvSpPr>
        <p:spPr bwMode="auto">
          <a:xfrm>
            <a:off x="3352800" y="4191000"/>
            <a:ext cx="762000" cy="152400"/>
          </a:xfrm>
          <a:prstGeom prst="rect">
            <a:avLst/>
          </a:prstGeom>
          <a:solidFill>
            <a:srgbClr val="DDDDDD"/>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54001" name="Rectangle 17"/>
          <p:cNvSpPr>
            <a:spLocks noChangeArrowheads="1"/>
          </p:cNvSpPr>
          <p:nvPr/>
        </p:nvSpPr>
        <p:spPr bwMode="auto">
          <a:xfrm>
            <a:off x="3352800" y="4419600"/>
            <a:ext cx="762000" cy="152400"/>
          </a:xfrm>
          <a:prstGeom prst="rect">
            <a:avLst/>
          </a:prstGeom>
          <a:solidFill>
            <a:srgbClr val="DDDDDD"/>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54002" name="Rectangle 18"/>
          <p:cNvSpPr>
            <a:spLocks noChangeArrowheads="1"/>
          </p:cNvSpPr>
          <p:nvPr/>
        </p:nvSpPr>
        <p:spPr bwMode="auto">
          <a:xfrm>
            <a:off x="3352800" y="4800600"/>
            <a:ext cx="762000" cy="152400"/>
          </a:xfrm>
          <a:prstGeom prst="rect">
            <a:avLst/>
          </a:prstGeom>
          <a:solidFill>
            <a:srgbClr val="DDDDDD"/>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54003" name="Text Box 19"/>
          <p:cNvSpPr txBox="1">
            <a:spLocks noChangeArrowheads="1"/>
          </p:cNvSpPr>
          <p:nvPr/>
        </p:nvSpPr>
        <p:spPr bwMode="auto">
          <a:xfrm>
            <a:off x="4267200" y="1524000"/>
            <a:ext cx="4191000" cy="298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000" u="sng">
                <a:latin typeface="Verdana" panose="020B0604030504040204" pitchFamily="34" charset="0"/>
              </a:rPr>
              <a:t>Project complexities</a:t>
            </a:r>
          </a:p>
          <a:p>
            <a:pPr eaLnBrk="1" hangingPunct="1">
              <a:spcBef>
                <a:spcPct val="50000"/>
              </a:spcBef>
            </a:pPr>
            <a:r>
              <a:rPr lang="en-US" altLang="en-US" sz="1000">
                <a:latin typeface="Verdana" panose="020B0604030504040204" pitchFamily="34" charset="0"/>
              </a:rPr>
              <a:t>   Vendors:</a:t>
            </a:r>
          </a:p>
          <a:p>
            <a:pPr eaLnBrk="1" hangingPunct="1">
              <a:spcBef>
                <a:spcPct val="50000"/>
              </a:spcBef>
            </a:pPr>
            <a:r>
              <a:rPr lang="en-US" altLang="en-US" sz="1000">
                <a:latin typeface="Verdana" panose="020B0604030504040204" pitchFamily="34" charset="0"/>
              </a:rPr>
              <a:t>   RFP Required:</a:t>
            </a:r>
          </a:p>
          <a:p>
            <a:pPr eaLnBrk="1" hangingPunct="1">
              <a:spcBef>
                <a:spcPct val="50000"/>
              </a:spcBef>
            </a:pPr>
            <a:r>
              <a:rPr lang="en-US" altLang="en-US" sz="1000">
                <a:latin typeface="Verdana" panose="020B0604030504040204" pitchFamily="34" charset="0"/>
              </a:rPr>
              <a:t>   Alpha/Beta Testing:</a:t>
            </a:r>
          </a:p>
          <a:p>
            <a:pPr eaLnBrk="1" hangingPunct="1">
              <a:spcBef>
                <a:spcPct val="50000"/>
              </a:spcBef>
            </a:pPr>
            <a:r>
              <a:rPr lang="en-US" altLang="en-US" sz="1000">
                <a:latin typeface="Verdana" panose="020B0604030504040204" pitchFamily="34" charset="0"/>
              </a:rPr>
              <a:t>   Number of Appl IDs:</a:t>
            </a:r>
          </a:p>
          <a:p>
            <a:pPr eaLnBrk="1" hangingPunct="1">
              <a:spcBef>
                <a:spcPct val="50000"/>
              </a:spcBef>
            </a:pPr>
            <a:r>
              <a:rPr lang="en-US" altLang="en-US" sz="1000">
                <a:latin typeface="Verdana" panose="020B0604030504040204" pitchFamily="34" charset="0"/>
              </a:rPr>
              <a:t>   Network Impacts:</a:t>
            </a:r>
          </a:p>
          <a:p>
            <a:pPr eaLnBrk="1" hangingPunct="1">
              <a:spcBef>
                <a:spcPct val="50000"/>
              </a:spcBef>
            </a:pPr>
            <a:r>
              <a:rPr lang="en-US" altLang="en-US" sz="1000">
                <a:latin typeface="Verdana" panose="020B0604030504040204" pitchFamily="34" charset="0"/>
              </a:rPr>
              <a:t>   IT Billing Impacts:</a:t>
            </a:r>
          </a:p>
          <a:p>
            <a:pPr eaLnBrk="1" hangingPunct="1">
              <a:spcBef>
                <a:spcPct val="50000"/>
              </a:spcBef>
            </a:pPr>
            <a:r>
              <a:rPr lang="en-US" altLang="en-US" sz="1000">
                <a:latin typeface="Verdana" panose="020B0604030504040204" pitchFamily="34" charset="0"/>
              </a:rPr>
              <a:t>   CEBU Impacts:</a:t>
            </a:r>
          </a:p>
          <a:p>
            <a:pPr eaLnBrk="1" hangingPunct="1">
              <a:spcBef>
                <a:spcPct val="50000"/>
              </a:spcBef>
            </a:pPr>
            <a:r>
              <a:rPr lang="en-US" altLang="en-US" sz="1000">
                <a:latin typeface="Verdana" panose="020B0604030504040204" pitchFamily="34" charset="0"/>
              </a:rPr>
              <a:t>   New Technology (new vs existing):</a:t>
            </a:r>
          </a:p>
          <a:p>
            <a:pPr eaLnBrk="1" hangingPunct="1">
              <a:spcBef>
                <a:spcPct val="50000"/>
              </a:spcBef>
            </a:pPr>
            <a:r>
              <a:rPr lang="en-US" altLang="en-US" sz="1000">
                <a:latin typeface="Verdana" panose="020B0604030504040204" pitchFamily="34" charset="0"/>
              </a:rPr>
              <a:t>   Project Dependencies:</a:t>
            </a:r>
          </a:p>
          <a:p>
            <a:pPr eaLnBrk="1" hangingPunct="1">
              <a:spcBef>
                <a:spcPct val="50000"/>
              </a:spcBef>
            </a:pPr>
            <a:r>
              <a:rPr lang="en-US" altLang="en-US" sz="1000">
                <a:latin typeface="Verdana" panose="020B0604030504040204" pitchFamily="34" charset="0"/>
              </a:rPr>
              <a:t>   No. Business Areas Impacted:</a:t>
            </a:r>
          </a:p>
          <a:p>
            <a:pPr eaLnBrk="1" hangingPunct="1">
              <a:spcBef>
                <a:spcPct val="50000"/>
              </a:spcBef>
            </a:pPr>
            <a:r>
              <a:rPr lang="en-US" altLang="en-US" sz="1000">
                <a:latin typeface="Verdana" panose="020B0604030504040204" pitchFamily="34" charset="0"/>
              </a:rPr>
              <a:t>   New Business Process:</a:t>
            </a:r>
          </a:p>
          <a:p>
            <a:pPr eaLnBrk="1" hangingPunct="1">
              <a:spcBef>
                <a:spcPct val="50000"/>
              </a:spcBef>
            </a:pPr>
            <a:r>
              <a:rPr lang="en-US" altLang="en-US" sz="1000">
                <a:latin typeface="Verdana" panose="020B0604030504040204" pitchFamily="34" charset="0"/>
              </a:rPr>
              <a:t>                                </a:t>
            </a:r>
          </a:p>
        </p:txBody>
      </p:sp>
      <p:sp>
        <p:nvSpPr>
          <p:cNvPr id="554004" name="Rectangle 20"/>
          <p:cNvSpPr>
            <a:spLocks noChangeArrowheads="1"/>
          </p:cNvSpPr>
          <p:nvPr/>
        </p:nvSpPr>
        <p:spPr bwMode="auto">
          <a:xfrm>
            <a:off x="3352800" y="5029200"/>
            <a:ext cx="762000" cy="152400"/>
          </a:xfrm>
          <a:prstGeom prst="rect">
            <a:avLst/>
          </a:prstGeom>
          <a:solidFill>
            <a:srgbClr val="DDDDDD"/>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54005" name="Rectangle 21"/>
          <p:cNvSpPr>
            <a:spLocks noChangeArrowheads="1"/>
          </p:cNvSpPr>
          <p:nvPr/>
        </p:nvSpPr>
        <p:spPr bwMode="auto">
          <a:xfrm>
            <a:off x="7239000" y="1752600"/>
            <a:ext cx="762000" cy="152400"/>
          </a:xfrm>
          <a:prstGeom prst="rect">
            <a:avLst/>
          </a:prstGeom>
          <a:solidFill>
            <a:srgbClr val="DDDDDD"/>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54006" name="Rectangle 22"/>
          <p:cNvSpPr>
            <a:spLocks noChangeArrowheads="1"/>
          </p:cNvSpPr>
          <p:nvPr/>
        </p:nvSpPr>
        <p:spPr bwMode="auto">
          <a:xfrm>
            <a:off x="7239000" y="1981200"/>
            <a:ext cx="762000" cy="152400"/>
          </a:xfrm>
          <a:prstGeom prst="rect">
            <a:avLst/>
          </a:prstGeom>
          <a:solidFill>
            <a:srgbClr val="DDDDDD"/>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54007" name="Rectangle 23"/>
          <p:cNvSpPr>
            <a:spLocks noChangeArrowheads="1"/>
          </p:cNvSpPr>
          <p:nvPr/>
        </p:nvSpPr>
        <p:spPr bwMode="auto">
          <a:xfrm>
            <a:off x="7239000" y="2209800"/>
            <a:ext cx="762000" cy="152400"/>
          </a:xfrm>
          <a:prstGeom prst="rect">
            <a:avLst/>
          </a:prstGeom>
          <a:solidFill>
            <a:srgbClr val="DDDDDD"/>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54008" name="Rectangle 24"/>
          <p:cNvSpPr>
            <a:spLocks noChangeArrowheads="1"/>
          </p:cNvSpPr>
          <p:nvPr/>
        </p:nvSpPr>
        <p:spPr bwMode="auto">
          <a:xfrm>
            <a:off x="7239000" y="2438400"/>
            <a:ext cx="762000" cy="152400"/>
          </a:xfrm>
          <a:prstGeom prst="rect">
            <a:avLst/>
          </a:prstGeom>
          <a:solidFill>
            <a:srgbClr val="DDDDDD"/>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54009" name="Rectangle 25"/>
          <p:cNvSpPr>
            <a:spLocks noChangeArrowheads="1"/>
          </p:cNvSpPr>
          <p:nvPr/>
        </p:nvSpPr>
        <p:spPr bwMode="auto">
          <a:xfrm>
            <a:off x="7239000" y="2667000"/>
            <a:ext cx="762000" cy="152400"/>
          </a:xfrm>
          <a:prstGeom prst="rect">
            <a:avLst/>
          </a:prstGeom>
          <a:solidFill>
            <a:srgbClr val="DDDDDD"/>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54010" name="Rectangle 26"/>
          <p:cNvSpPr>
            <a:spLocks noChangeArrowheads="1"/>
          </p:cNvSpPr>
          <p:nvPr/>
        </p:nvSpPr>
        <p:spPr bwMode="auto">
          <a:xfrm>
            <a:off x="7239000" y="2895600"/>
            <a:ext cx="762000" cy="152400"/>
          </a:xfrm>
          <a:prstGeom prst="rect">
            <a:avLst/>
          </a:prstGeom>
          <a:solidFill>
            <a:srgbClr val="DDDDDD"/>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54011" name="Rectangle 27"/>
          <p:cNvSpPr>
            <a:spLocks noChangeArrowheads="1"/>
          </p:cNvSpPr>
          <p:nvPr/>
        </p:nvSpPr>
        <p:spPr bwMode="auto">
          <a:xfrm>
            <a:off x="7239000" y="3124200"/>
            <a:ext cx="762000" cy="152400"/>
          </a:xfrm>
          <a:prstGeom prst="rect">
            <a:avLst/>
          </a:prstGeom>
          <a:solidFill>
            <a:srgbClr val="DDDDDD"/>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54012" name="Rectangle 28"/>
          <p:cNvSpPr>
            <a:spLocks noChangeArrowheads="1"/>
          </p:cNvSpPr>
          <p:nvPr/>
        </p:nvSpPr>
        <p:spPr bwMode="auto">
          <a:xfrm>
            <a:off x="7239000" y="3352800"/>
            <a:ext cx="762000" cy="152400"/>
          </a:xfrm>
          <a:prstGeom prst="rect">
            <a:avLst/>
          </a:prstGeom>
          <a:solidFill>
            <a:srgbClr val="DDDDDD"/>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54013" name="Rectangle 29"/>
          <p:cNvSpPr>
            <a:spLocks noChangeArrowheads="1"/>
          </p:cNvSpPr>
          <p:nvPr/>
        </p:nvSpPr>
        <p:spPr bwMode="auto">
          <a:xfrm>
            <a:off x="7239000" y="3581400"/>
            <a:ext cx="762000" cy="152400"/>
          </a:xfrm>
          <a:prstGeom prst="rect">
            <a:avLst/>
          </a:prstGeom>
          <a:solidFill>
            <a:srgbClr val="DDDDDD"/>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54014" name="Rectangle 30"/>
          <p:cNvSpPr>
            <a:spLocks noChangeArrowheads="1"/>
          </p:cNvSpPr>
          <p:nvPr/>
        </p:nvSpPr>
        <p:spPr bwMode="auto">
          <a:xfrm>
            <a:off x="5638800" y="4724400"/>
            <a:ext cx="381000" cy="152400"/>
          </a:xfrm>
          <a:prstGeom prst="rect">
            <a:avLst/>
          </a:prstGeom>
          <a:solidFill>
            <a:srgbClr val="DDDDDD"/>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54015" name="Rectangle 31"/>
          <p:cNvSpPr>
            <a:spLocks noChangeArrowheads="1"/>
          </p:cNvSpPr>
          <p:nvPr/>
        </p:nvSpPr>
        <p:spPr bwMode="auto">
          <a:xfrm>
            <a:off x="5638800" y="4953000"/>
            <a:ext cx="381000" cy="152400"/>
          </a:xfrm>
          <a:prstGeom prst="rect">
            <a:avLst/>
          </a:prstGeom>
          <a:solidFill>
            <a:srgbClr val="DDDDDD"/>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54016" name="Rectangle 32"/>
          <p:cNvSpPr>
            <a:spLocks noChangeArrowheads="1"/>
          </p:cNvSpPr>
          <p:nvPr/>
        </p:nvSpPr>
        <p:spPr bwMode="auto">
          <a:xfrm>
            <a:off x="5638800" y="5181600"/>
            <a:ext cx="381000" cy="152400"/>
          </a:xfrm>
          <a:prstGeom prst="rect">
            <a:avLst/>
          </a:prstGeom>
          <a:solidFill>
            <a:srgbClr val="DDDDDD"/>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54017" name="Rectangle 33"/>
          <p:cNvSpPr>
            <a:spLocks noChangeArrowheads="1"/>
          </p:cNvSpPr>
          <p:nvPr/>
        </p:nvSpPr>
        <p:spPr bwMode="auto">
          <a:xfrm>
            <a:off x="5638800" y="5410200"/>
            <a:ext cx="381000" cy="152400"/>
          </a:xfrm>
          <a:prstGeom prst="rect">
            <a:avLst/>
          </a:prstGeom>
          <a:solidFill>
            <a:srgbClr val="DDDDDD"/>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54018" name="Rectangle 34"/>
          <p:cNvSpPr>
            <a:spLocks noChangeArrowheads="1"/>
          </p:cNvSpPr>
          <p:nvPr/>
        </p:nvSpPr>
        <p:spPr bwMode="auto">
          <a:xfrm>
            <a:off x="6705600" y="4724400"/>
            <a:ext cx="609600" cy="152400"/>
          </a:xfrm>
          <a:prstGeom prst="rect">
            <a:avLst/>
          </a:prstGeom>
          <a:solidFill>
            <a:srgbClr val="DDDDDD"/>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54019" name="Rectangle 35"/>
          <p:cNvSpPr>
            <a:spLocks noChangeArrowheads="1"/>
          </p:cNvSpPr>
          <p:nvPr/>
        </p:nvSpPr>
        <p:spPr bwMode="auto">
          <a:xfrm>
            <a:off x="6705600" y="4953000"/>
            <a:ext cx="609600" cy="152400"/>
          </a:xfrm>
          <a:prstGeom prst="rect">
            <a:avLst/>
          </a:prstGeom>
          <a:solidFill>
            <a:srgbClr val="DDDDDD"/>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54020" name="Rectangle 36"/>
          <p:cNvSpPr>
            <a:spLocks noChangeArrowheads="1"/>
          </p:cNvSpPr>
          <p:nvPr/>
        </p:nvSpPr>
        <p:spPr bwMode="auto">
          <a:xfrm>
            <a:off x="6705600" y="5181600"/>
            <a:ext cx="609600" cy="152400"/>
          </a:xfrm>
          <a:prstGeom prst="rect">
            <a:avLst/>
          </a:prstGeom>
          <a:solidFill>
            <a:srgbClr val="DDDDDD"/>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54021" name="Rectangle 37"/>
          <p:cNvSpPr>
            <a:spLocks noChangeArrowheads="1"/>
          </p:cNvSpPr>
          <p:nvPr/>
        </p:nvSpPr>
        <p:spPr bwMode="auto">
          <a:xfrm>
            <a:off x="6705600" y="5410200"/>
            <a:ext cx="609600" cy="152400"/>
          </a:xfrm>
          <a:prstGeom prst="rect">
            <a:avLst/>
          </a:prstGeom>
          <a:solidFill>
            <a:srgbClr val="DDDDDD"/>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54022" name="Rectangle 38"/>
          <p:cNvSpPr>
            <a:spLocks noChangeArrowheads="1"/>
          </p:cNvSpPr>
          <p:nvPr/>
        </p:nvSpPr>
        <p:spPr bwMode="auto">
          <a:xfrm>
            <a:off x="6172200" y="4724400"/>
            <a:ext cx="381000" cy="152400"/>
          </a:xfrm>
          <a:prstGeom prst="rect">
            <a:avLst/>
          </a:prstGeom>
          <a:solidFill>
            <a:srgbClr val="DDDDDD"/>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54023" name="Rectangle 39"/>
          <p:cNvSpPr>
            <a:spLocks noChangeArrowheads="1"/>
          </p:cNvSpPr>
          <p:nvPr/>
        </p:nvSpPr>
        <p:spPr bwMode="auto">
          <a:xfrm>
            <a:off x="6172200" y="4953000"/>
            <a:ext cx="381000" cy="152400"/>
          </a:xfrm>
          <a:prstGeom prst="rect">
            <a:avLst/>
          </a:prstGeom>
          <a:solidFill>
            <a:srgbClr val="DDDDDD"/>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54024" name="Rectangle 40"/>
          <p:cNvSpPr>
            <a:spLocks noChangeArrowheads="1"/>
          </p:cNvSpPr>
          <p:nvPr/>
        </p:nvSpPr>
        <p:spPr bwMode="auto">
          <a:xfrm>
            <a:off x="6172200" y="5181600"/>
            <a:ext cx="381000" cy="152400"/>
          </a:xfrm>
          <a:prstGeom prst="rect">
            <a:avLst/>
          </a:prstGeom>
          <a:solidFill>
            <a:srgbClr val="DDDDDD"/>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54025" name="Rectangle 41"/>
          <p:cNvSpPr>
            <a:spLocks noChangeArrowheads="1"/>
          </p:cNvSpPr>
          <p:nvPr/>
        </p:nvSpPr>
        <p:spPr bwMode="auto">
          <a:xfrm>
            <a:off x="6172200" y="5410200"/>
            <a:ext cx="381000" cy="152400"/>
          </a:xfrm>
          <a:prstGeom prst="rect">
            <a:avLst/>
          </a:prstGeom>
          <a:solidFill>
            <a:srgbClr val="DDDDDD"/>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54026" name="Rectangle 42"/>
          <p:cNvSpPr>
            <a:spLocks noChangeArrowheads="1"/>
          </p:cNvSpPr>
          <p:nvPr/>
        </p:nvSpPr>
        <p:spPr bwMode="auto">
          <a:xfrm>
            <a:off x="7467600" y="4724400"/>
            <a:ext cx="609600" cy="152400"/>
          </a:xfrm>
          <a:prstGeom prst="rect">
            <a:avLst/>
          </a:prstGeom>
          <a:solidFill>
            <a:srgbClr val="DDDDDD"/>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54027" name="Rectangle 43"/>
          <p:cNvSpPr>
            <a:spLocks noChangeArrowheads="1"/>
          </p:cNvSpPr>
          <p:nvPr/>
        </p:nvSpPr>
        <p:spPr bwMode="auto">
          <a:xfrm>
            <a:off x="7467600" y="4953000"/>
            <a:ext cx="609600" cy="152400"/>
          </a:xfrm>
          <a:prstGeom prst="rect">
            <a:avLst/>
          </a:prstGeom>
          <a:solidFill>
            <a:srgbClr val="DDDDDD"/>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54028" name="Rectangle 44"/>
          <p:cNvSpPr>
            <a:spLocks noChangeArrowheads="1"/>
          </p:cNvSpPr>
          <p:nvPr/>
        </p:nvSpPr>
        <p:spPr bwMode="auto">
          <a:xfrm>
            <a:off x="7467600" y="5181600"/>
            <a:ext cx="609600" cy="152400"/>
          </a:xfrm>
          <a:prstGeom prst="rect">
            <a:avLst/>
          </a:prstGeom>
          <a:solidFill>
            <a:srgbClr val="DDDDDD"/>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54029" name="Rectangle 45"/>
          <p:cNvSpPr>
            <a:spLocks noChangeArrowheads="1"/>
          </p:cNvSpPr>
          <p:nvPr/>
        </p:nvSpPr>
        <p:spPr bwMode="auto">
          <a:xfrm>
            <a:off x="7467600" y="5410200"/>
            <a:ext cx="609600" cy="152400"/>
          </a:xfrm>
          <a:prstGeom prst="rect">
            <a:avLst/>
          </a:prstGeom>
          <a:solidFill>
            <a:srgbClr val="DDDDDD"/>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54030" name="Rectangle 46"/>
          <p:cNvSpPr>
            <a:spLocks noChangeArrowheads="1"/>
          </p:cNvSpPr>
          <p:nvPr/>
        </p:nvSpPr>
        <p:spPr bwMode="auto">
          <a:xfrm>
            <a:off x="5638800" y="5638800"/>
            <a:ext cx="381000" cy="152400"/>
          </a:xfrm>
          <a:prstGeom prst="rect">
            <a:avLst/>
          </a:prstGeom>
          <a:solidFill>
            <a:srgbClr val="DDDDDD"/>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54031" name="Rectangle 47"/>
          <p:cNvSpPr>
            <a:spLocks noChangeArrowheads="1"/>
          </p:cNvSpPr>
          <p:nvPr/>
        </p:nvSpPr>
        <p:spPr bwMode="auto">
          <a:xfrm>
            <a:off x="5638800" y="5867400"/>
            <a:ext cx="381000" cy="152400"/>
          </a:xfrm>
          <a:prstGeom prst="rect">
            <a:avLst/>
          </a:prstGeom>
          <a:solidFill>
            <a:srgbClr val="DDDDDD"/>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54032" name="Rectangle 48"/>
          <p:cNvSpPr>
            <a:spLocks noChangeArrowheads="1"/>
          </p:cNvSpPr>
          <p:nvPr/>
        </p:nvSpPr>
        <p:spPr bwMode="auto">
          <a:xfrm>
            <a:off x="6705600" y="5638800"/>
            <a:ext cx="609600" cy="152400"/>
          </a:xfrm>
          <a:prstGeom prst="rect">
            <a:avLst/>
          </a:prstGeom>
          <a:solidFill>
            <a:srgbClr val="DDDDDD"/>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54033" name="Rectangle 49"/>
          <p:cNvSpPr>
            <a:spLocks noChangeArrowheads="1"/>
          </p:cNvSpPr>
          <p:nvPr/>
        </p:nvSpPr>
        <p:spPr bwMode="auto">
          <a:xfrm>
            <a:off x="6705600" y="5867400"/>
            <a:ext cx="609600" cy="152400"/>
          </a:xfrm>
          <a:prstGeom prst="rect">
            <a:avLst/>
          </a:prstGeom>
          <a:solidFill>
            <a:srgbClr val="DDDDDD"/>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54034" name="Rectangle 50"/>
          <p:cNvSpPr>
            <a:spLocks noChangeArrowheads="1"/>
          </p:cNvSpPr>
          <p:nvPr/>
        </p:nvSpPr>
        <p:spPr bwMode="auto">
          <a:xfrm>
            <a:off x="6172200" y="5638800"/>
            <a:ext cx="381000" cy="152400"/>
          </a:xfrm>
          <a:prstGeom prst="rect">
            <a:avLst/>
          </a:prstGeom>
          <a:solidFill>
            <a:srgbClr val="DDDDDD"/>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54035" name="Rectangle 51"/>
          <p:cNvSpPr>
            <a:spLocks noChangeArrowheads="1"/>
          </p:cNvSpPr>
          <p:nvPr/>
        </p:nvSpPr>
        <p:spPr bwMode="auto">
          <a:xfrm>
            <a:off x="6172200" y="5867400"/>
            <a:ext cx="381000" cy="152400"/>
          </a:xfrm>
          <a:prstGeom prst="rect">
            <a:avLst/>
          </a:prstGeom>
          <a:solidFill>
            <a:srgbClr val="DDDDDD"/>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54036" name="Rectangle 52"/>
          <p:cNvSpPr>
            <a:spLocks noChangeArrowheads="1"/>
          </p:cNvSpPr>
          <p:nvPr/>
        </p:nvSpPr>
        <p:spPr bwMode="auto">
          <a:xfrm>
            <a:off x="7467600" y="5638800"/>
            <a:ext cx="609600" cy="152400"/>
          </a:xfrm>
          <a:prstGeom prst="rect">
            <a:avLst/>
          </a:prstGeom>
          <a:solidFill>
            <a:srgbClr val="DDDDDD"/>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54037" name="Rectangle 53"/>
          <p:cNvSpPr>
            <a:spLocks noChangeArrowheads="1"/>
          </p:cNvSpPr>
          <p:nvPr/>
        </p:nvSpPr>
        <p:spPr bwMode="auto">
          <a:xfrm>
            <a:off x="7467600" y="5867400"/>
            <a:ext cx="609600" cy="152400"/>
          </a:xfrm>
          <a:prstGeom prst="rect">
            <a:avLst/>
          </a:prstGeom>
          <a:solidFill>
            <a:srgbClr val="DDDDDD"/>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54038" name="Rectangle 54"/>
          <p:cNvSpPr>
            <a:spLocks noChangeArrowheads="1"/>
          </p:cNvSpPr>
          <p:nvPr/>
        </p:nvSpPr>
        <p:spPr bwMode="auto">
          <a:xfrm>
            <a:off x="7239000" y="3810000"/>
            <a:ext cx="762000" cy="152400"/>
          </a:xfrm>
          <a:prstGeom prst="rect">
            <a:avLst/>
          </a:prstGeom>
          <a:solidFill>
            <a:srgbClr val="DDDDDD"/>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54039" name="Rectangle 55"/>
          <p:cNvSpPr>
            <a:spLocks noChangeArrowheads="1"/>
          </p:cNvSpPr>
          <p:nvPr/>
        </p:nvSpPr>
        <p:spPr bwMode="auto">
          <a:xfrm>
            <a:off x="7239000" y="4038600"/>
            <a:ext cx="762000" cy="152400"/>
          </a:xfrm>
          <a:prstGeom prst="rect">
            <a:avLst/>
          </a:prstGeom>
          <a:solidFill>
            <a:srgbClr val="DDDDDD"/>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54040" name="Rectangle 56"/>
          <p:cNvSpPr>
            <a:spLocks noChangeArrowheads="1"/>
          </p:cNvSpPr>
          <p:nvPr/>
        </p:nvSpPr>
        <p:spPr bwMode="auto">
          <a:xfrm>
            <a:off x="3352800" y="5257800"/>
            <a:ext cx="762000" cy="152400"/>
          </a:xfrm>
          <a:prstGeom prst="rect">
            <a:avLst/>
          </a:prstGeom>
          <a:solidFill>
            <a:srgbClr val="DDDDDD"/>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54041" name="Rectangle 57"/>
          <p:cNvSpPr>
            <a:spLocks noChangeArrowheads="1"/>
          </p:cNvSpPr>
          <p:nvPr/>
        </p:nvSpPr>
        <p:spPr bwMode="auto">
          <a:xfrm>
            <a:off x="3352800" y="5486400"/>
            <a:ext cx="762000" cy="152400"/>
          </a:xfrm>
          <a:prstGeom prst="rect">
            <a:avLst/>
          </a:prstGeom>
          <a:solidFill>
            <a:srgbClr val="DDDDDD"/>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54042" name="Text Box 58"/>
          <p:cNvSpPr txBox="1">
            <a:spLocks noChangeArrowheads="1"/>
          </p:cNvSpPr>
          <p:nvPr/>
        </p:nvSpPr>
        <p:spPr bwMode="auto">
          <a:xfrm>
            <a:off x="4495800" y="4267200"/>
            <a:ext cx="3810000"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000">
                <a:latin typeface="Verdana" panose="020B0604030504040204" pitchFamily="34" charset="0"/>
              </a:rPr>
              <a:t>                       </a:t>
            </a:r>
            <a:r>
              <a:rPr lang="en-US" altLang="en-US" sz="1000" u="sng">
                <a:latin typeface="Verdana" panose="020B0604030504040204" pitchFamily="34" charset="0"/>
              </a:rPr>
              <a:t>Cycle Times        Costs</a:t>
            </a:r>
          </a:p>
          <a:p>
            <a:pPr eaLnBrk="1" hangingPunct="1">
              <a:spcBef>
                <a:spcPct val="50000"/>
              </a:spcBef>
            </a:pPr>
            <a:r>
              <a:rPr lang="en-US" altLang="en-US" sz="1000">
                <a:latin typeface="Verdana" panose="020B0604030504040204" pitchFamily="34" charset="0"/>
              </a:rPr>
              <a:t>                    Predicted Actual    Forecast     Actual               Analysis:</a:t>
            </a:r>
          </a:p>
          <a:p>
            <a:pPr eaLnBrk="1" hangingPunct="1">
              <a:spcBef>
                <a:spcPct val="50000"/>
              </a:spcBef>
            </a:pPr>
            <a:r>
              <a:rPr lang="en-US" altLang="en-US" sz="1000">
                <a:latin typeface="Verdana" panose="020B0604030504040204" pitchFamily="34" charset="0"/>
              </a:rPr>
              <a:t>Design:</a:t>
            </a:r>
          </a:p>
          <a:p>
            <a:pPr eaLnBrk="1" hangingPunct="1">
              <a:spcBef>
                <a:spcPct val="50000"/>
              </a:spcBef>
            </a:pPr>
            <a:r>
              <a:rPr lang="en-US" altLang="en-US" sz="1000">
                <a:latin typeface="Verdana" panose="020B0604030504040204" pitchFamily="34" charset="0"/>
              </a:rPr>
              <a:t>Development:</a:t>
            </a:r>
          </a:p>
          <a:p>
            <a:pPr eaLnBrk="1" hangingPunct="1">
              <a:spcBef>
                <a:spcPct val="50000"/>
              </a:spcBef>
            </a:pPr>
            <a:r>
              <a:rPr lang="en-US" altLang="en-US" sz="1000">
                <a:latin typeface="Verdana" panose="020B0604030504040204" pitchFamily="34" charset="0"/>
              </a:rPr>
              <a:t>Test:</a:t>
            </a:r>
          </a:p>
          <a:p>
            <a:pPr eaLnBrk="1" hangingPunct="1">
              <a:spcBef>
                <a:spcPct val="50000"/>
              </a:spcBef>
            </a:pPr>
            <a:r>
              <a:rPr lang="en-US" altLang="en-US" sz="1000">
                <a:latin typeface="Verdana" panose="020B0604030504040204" pitchFamily="34" charset="0"/>
              </a:rPr>
              <a:t>Launch:</a:t>
            </a:r>
          </a:p>
          <a:p>
            <a:pPr eaLnBrk="1" hangingPunct="1">
              <a:spcBef>
                <a:spcPct val="50000"/>
              </a:spcBef>
            </a:pPr>
            <a:r>
              <a:rPr lang="en-US" altLang="en-US" sz="1000">
                <a:latin typeface="Verdana" panose="020B0604030504040204" pitchFamily="34" charset="0"/>
              </a:rPr>
              <a:t>Total Project:</a:t>
            </a:r>
          </a:p>
        </p:txBody>
      </p:sp>
      <p:sp>
        <p:nvSpPr>
          <p:cNvPr id="554043" name="Rectangle 59"/>
          <p:cNvSpPr>
            <a:spLocks noChangeArrowheads="1"/>
          </p:cNvSpPr>
          <p:nvPr/>
        </p:nvSpPr>
        <p:spPr bwMode="auto">
          <a:xfrm>
            <a:off x="3352800" y="5715000"/>
            <a:ext cx="762000" cy="152400"/>
          </a:xfrm>
          <a:prstGeom prst="rect">
            <a:avLst/>
          </a:prstGeom>
          <a:solidFill>
            <a:srgbClr val="DDDDDD"/>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54044" name="Rectangle 60"/>
          <p:cNvSpPr>
            <a:spLocks noChangeArrowheads="1"/>
          </p:cNvSpPr>
          <p:nvPr/>
        </p:nvSpPr>
        <p:spPr bwMode="auto">
          <a:xfrm>
            <a:off x="3352800" y="5943600"/>
            <a:ext cx="762000" cy="152400"/>
          </a:xfrm>
          <a:prstGeom prst="rect">
            <a:avLst/>
          </a:prstGeom>
          <a:solidFill>
            <a:srgbClr val="DDDDDD"/>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Tree>
    <p:extLst>
      <p:ext uri="{BB962C8B-B14F-4D97-AF65-F5344CB8AC3E}">
        <p14:creationId xmlns:p14="http://schemas.microsoft.com/office/powerpoint/2010/main" val="3379624372"/>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0C6DAE83-AA72-429E-AA02-6AFCB38B8102}" type="slidenum">
              <a:rPr lang="en-US" altLang="en-US"/>
              <a:pPr/>
              <a:t>67</a:t>
            </a:fld>
            <a:endParaRPr lang="en-US" altLang="en-US"/>
          </a:p>
        </p:txBody>
      </p:sp>
      <p:sp>
        <p:nvSpPr>
          <p:cNvPr id="556034" name="Rectangle 2"/>
          <p:cNvSpPr>
            <a:spLocks noGrp="1" noChangeArrowheads="1"/>
          </p:cNvSpPr>
          <p:nvPr>
            <p:ph type="title"/>
          </p:nvPr>
        </p:nvSpPr>
        <p:spPr>
          <a:xfrm>
            <a:off x="457200" y="608805"/>
            <a:ext cx="8229600" cy="457200"/>
          </a:xfrm>
        </p:spPr>
        <p:txBody>
          <a:bodyPr>
            <a:normAutofit fontScale="90000"/>
          </a:bodyPr>
          <a:lstStyle/>
          <a:p>
            <a:r>
              <a:rPr lang="en-US" altLang="en-US" sz="3200" dirty="0"/>
              <a:t>Project Complexity Index</a:t>
            </a:r>
          </a:p>
        </p:txBody>
      </p:sp>
      <p:sp>
        <p:nvSpPr>
          <p:cNvPr id="556035" name="Text Box 3"/>
          <p:cNvSpPr txBox="1">
            <a:spLocks noChangeArrowheads="1"/>
          </p:cNvSpPr>
          <p:nvPr/>
        </p:nvSpPr>
        <p:spPr bwMode="auto">
          <a:xfrm>
            <a:off x="457200" y="1108074"/>
            <a:ext cx="853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00" dirty="0">
                <a:latin typeface="Verdana" panose="020B0604030504040204" pitchFamily="34" charset="0"/>
              </a:rPr>
              <a:t>Compute Project Complexity Index using Multiple Attribute Decision Making</a:t>
            </a:r>
          </a:p>
        </p:txBody>
      </p:sp>
      <p:sp>
        <p:nvSpPr>
          <p:cNvPr id="556036" name="Text Box 4"/>
          <p:cNvSpPr txBox="1">
            <a:spLocks noChangeArrowheads="1"/>
          </p:cNvSpPr>
          <p:nvPr/>
        </p:nvSpPr>
        <p:spPr bwMode="auto">
          <a:xfrm>
            <a:off x="533400" y="3429000"/>
            <a:ext cx="8458200" cy="300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buFontTx/>
              <a:buChar char="•"/>
            </a:pPr>
            <a:r>
              <a:rPr lang="en-US" altLang="en-US" dirty="0">
                <a:latin typeface="Verdana" panose="020B0604030504040204" pitchFamily="34" charset="0"/>
              </a:rPr>
              <a:t>A Project Complexity Index (PCI) is generated to evaluate project complexity factors and assign an overall project complexity </a:t>
            </a:r>
            <a:r>
              <a:rPr lang="en-US" altLang="en-US" dirty="0" smtClean="0">
                <a:latin typeface="Verdana" panose="020B0604030504040204" pitchFamily="34" charset="0"/>
              </a:rPr>
              <a:t>level.</a:t>
            </a:r>
          </a:p>
          <a:p>
            <a:pPr eaLnBrk="1" hangingPunct="1">
              <a:spcBef>
                <a:spcPct val="50000"/>
              </a:spcBef>
              <a:buFontTx/>
              <a:buChar char="•"/>
            </a:pPr>
            <a:r>
              <a:rPr lang="en-US" altLang="en-US" dirty="0" smtClean="0">
                <a:latin typeface="Verdana" panose="020B0604030504040204" pitchFamily="34" charset="0"/>
              </a:rPr>
              <a:t>TOPSIS is </a:t>
            </a:r>
            <a:r>
              <a:rPr lang="en-US" altLang="en-US" dirty="0">
                <a:latin typeface="Verdana" panose="020B0604030504040204" pitchFamily="34" charset="0"/>
              </a:rPr>
              <a:t>used to generate the index. The traditional TOPSIS methodology generates a relative index.  </a:t>
            </a:r>
            <a:r>
              <a:rPr lang="en-US" altLang="en-US" dirty="0" smtClean="0">
                <a:latin typeface="Verdana" panose="020B0604030504040204" pitchFamily="34" charset="0"/>
              </a:rPr>
              <a:t>This approach </a:t>
            </a:r>
            <a:r>
              <a:rPr lang="en-US" altLang="en-US" dirty="0">
                <a:latin typeface="Verdana" panose="020B0604030504040204" pitchFamily="34" charset="0"/>
              </a:rPr>
              <a:t>which sets an upper and lower limit to “force” an absolute, not relative index.  This is used with the PCI as well as the PGI</a:t>
            </a:r>
          </a:p>
          <a:p>
            <a:pPr eaLnBrk="1" hangingPunct="1">
              <a:spcBef>
                <a:spcPct val="50000"/>
              </a:spcBef>
              <a:buFontTx/>
              <a:buChar char="•"/>
            </a:pPr>
            <a:r>
              <a:rPr lang="en-US" altLang="en-US" dirty="0">
                <a:latin typeface="Verdana" panose="020B0604030504040204" pitchFamily="34" charset="0"/>
              </a:rPr>
              <a:t>Attributes </a:t>
            </a:r>
            <a:r>
              <a:rPr lang="en-US" altLang="en-US" dirty="0" smtClean="0">
                <a:latin typeface="Verdana" panose="020B0604030504040204" pitchFamily="34" charset="0"/>
              </a:rPr>
              <a:t>can be weighted with this method.  </a:t>
            </a:r>
          </a:p>
          <a:p>
            <a:pPr eaLnBrk="1" hangingPunct="1">
              <a:spcBef>
                <a:spcPct val="50000"/>
              </a:spcBef>
              <a:buFontTx/>
              <a:buChar char="•"/>
            </a:pPr>
            <a:r>
              <a:rPr lang="en-US" altLang="en-US" dirty="0" smtClean="0">
                <a:latin typeface="Verdana" panose="020B0604030504040204" pitchFamily="34" charset="0"/>
              </a:rPr>
              <a:t>The </a:t>
            </a:r>
            <a:r>
              <a:rPr lang="en-US" altLang="en-US" dirty="0">
                <a:latin typeface="Verdana" panose="020B0604030504040204" pitchFamily="34" charset="0"/>
              </a:rPr>
              <a:t>PCI is used to determine the initial governance structure for the project.</a:t>
            </a:r>
          </a:p>
        </p:txBody>
      </p:sp>
      <p:pic>
        <p:nvPicPr>
          <p:cNvPr id="556037"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33400" y="1600200"/>
            <a:ext cx="8001000" cy="1633538"/>
          </a:xfrm>
          <a:noFill/>
          <a:ln/>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spTree>
    <p:extLst>
      <p:ext uri="{BB962C8B-B14F-4D97-AF65-F5344CB8AC3E}">
        <p14:creationId xmlns:p14="http://schemas.microsoft.com/office/powerpoint/2010/main" val="2522432381"/>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792087DC-E1CF-41CC-88EF-0D562CD7BE10}" type="slidenum">
              <a:rPr lang="en-US" altLang="en-US"/>
              <a:pPr/>
              <a:t>68</a:t>
            </a:fld>
            <a:endParaRPr lang="en-US" altLang="en-US"/>
          </a:p>
        </p:txBody>
      </p:sp>
      <p:sp>
        <p:nvSpPr>
          <p:cNvPr id="559106" name="Rectangle 2"/>
          <p:cNvSpPr>
            <a:spLocks noGrp="1" noChangeArrowheads="1"/>
          </p:cNvSpPr>
          <p:nvPr>
            <p:ph type="title"/>
          </p:nvPr>
        </p:nvSpPr>
        <p:spPr>
          <a:xfrm>
            <a:off x="457200" y="714375"/>
            <a:ext cx="8229600" cy="457200"/>
          </a:xfrm>
        </p:spPr>
        <p:txBody>
          <a:bodyPr>
            <a:normAutofit fontScale="90000"/>
          </a:bodyPr>
          <a:lstStyle/>
          <a:p>
            <a:r>
              <a:rPr lang="en-US" altLang="en-US" sz="3200"/>
              <a:t>Project Governance Index</a:t>
            </a:r>
          </a:p>
        </p:txBody>
      </p:sp>
      <p:sp>
        <p:nvSpPr>
          <p:cNvPr id="559107" name="Text Box 3"/>
          <p:cNvSpPr txBox="1">
            <a:spLocks noChangeArrowheads="1"/>
          </p:cNvSpPr>
          <p:nvPr/>
        </p:nvSpPr>
        <p:spPr bwMode="auto">
          <a:xfrm>
            <a:off x="0" y="1476375"/>
            <a:ext cx="8763000" cy="400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lvl="1" eaLnBrk="1" hangingPunct="1">
              <a:spcBef>
                <a:spcPct val="50000"/>
              </a:spcBef>
              <a:buFontTx/>
              <a:buChar char="•"/>
            </a:pPr>
            <a:r>
              <a:rPr lang="en-US" altLang="en-US" sz="1600">
                <a:latin typeface="Verdana" panose="020B0604030504040204" pitchFamily="34" charset="0"/>
              </a:rPr>
              <a:t>Compute a Project Governance Index – Use project health characteristics to generate an index that represent project health</a:t>
            </a:r>
          </a:p>
          <a:p>
            <a:pPr lvl="1" eaLnBrk="1" hangingPunct="1">
              <a:spcBef>
                <a:spcPct val="50000"/>
              </a:spcBef>
              <a:buFontTx/>
              <a:buChar char="•"/>
            </a:pPr>
            <a:r>
              <a:rPr lang="en-US" altLang="en-US" sz="1600">
                <a:latin typeface="Verdana" panose="020B0604030504040204" pitchFamily="34" charset="0"/>
              </a:rPr>
              <a:t>Use Multiple Attribute Decision Making (TOPSIS or Simple Additive Weights and/or Fuzzy Logic).  Using TOPSIS, as with the PCI, the model must be calibrated with an upper and lower limit to generate an absolute index.</a:t>
            </a:r>
          </a:p>
          <a:p>
            <a:pPr eaLnBrk="1" hangingPunct="1">
              <a:spcBef>
                <a:spcPct val="50000"/>
              </a:spcBef>
            </a:pPr>
            <a:endParaRPr lang="en-US" altLang="en-US" sz="1600" u="sng">
              <a:latin typeface="Verdana" panose="020B0604030504040204" pitchFamily="34" charset="0"/>
            </a:endParaRPr>
          </a:p>
          <a:p>
            <a:pPr eaLnBrk="1" hangingPunct="1">
              <a:spcBef>
                <a:spcPct val="50000"/>
              </a:spcBef>
            </a:pPr>
            <a:endParaRPr lang="en-US" altLang="en-US" sz="1600" u="sng">
              <a:latin typeface="Verdana" panose="020B0604030504040204" pitchFamily="34" charset="0"/>
            </a:endParaRPr>
          </a:p>
          <a:p>
            <a:pPr eaLnBrk="1" hangingPunct="1">
              <a:spcBef>
                <a:spcPct val="50000"/>
              </a:spcBef>
            </a:pPr>
            <a:endParaRPr lang="en-US" altLang="en-US" sz="1600" u="sng">
              <a:latin typeface="Verdana" panose="020B0604030504040204" pitchFamily="34" charset="0"/>
            </a:endParaRPr>
          </a:p>
          <a:p>
            <a:pPr eaLnBrk="1" hangingPunct="1">
              <a:spcBef>
                <a:spcPct val="50000"/>
              </a:spcBef>
            </a:pPr>
            <a:endParaRPr lang="en-US" altLang="en-US" sz="1600" u="sng">
              <a:latin typeface="Verdana" panose="020B0604030504040204" pitchFamily="34" charset="0"/>
            </a:endParaRPr>
          </a:p>
          <a:p>
            <a:pPr eaLnBrk="1" hangingPunct="1">
              <a:spcBef>
                <a:spcPct val="50000"/>
              </a:spcBef>
            </a:pPr>
            <a:endParaRPr lang="en-US" altLang="en-US" sz="1600" u="sng">
              <a:latin typeface="Verdana" panose="020B0604030504040204" pitchFamily="34" charset="0"/>
            </a:endParaRPr>
          </a:p>
          <a:p>
            <a:pPr eaLnBrk="1" hangingPunct="1">
              <a:spcBef>
                <a:spcPct val="50000"/>
              </a:spcBef>
            </a:pPr>
            <a:endParaRPr lang="en-US" altLang="en-US" sz="1600" u="sng">
              <a:latin typeface="Verdana" panose="020B0604030504040204" pitchFamily="34" charset="0"/>
            </a:endParaRPr>
          </a:p>
          <a:p>
            <a:pPr lvl="1" eaLnBrk="1" hangingPunct="1">
              <a:spcBef>
                <a:spcPct val="50000"/>
              </a:spcBef>
              <a:buFontTx/>
              <a:buChar char="•"/>
            </a:pPr>
            <a:r>
              <a:rPr lang="en-US" altLang="en-US" sz="1600">
                <a:latin typeface="Verdana" panose="020B0604030504040204" pitchFamily="34" charset="0"/>
              </a:rPr>
              <a:t>PGI mapped to governance actions on a periodic basis (monthly)</a:t>
            </a:r>
          </a:p>
        </p:txBody>
      </p:sp>
      <p:pic>
        <p:nvPicPr>
          <p:cNvPr id="559108"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3132859"/>
            <a:ext cx="8077200" cy="1912938"/>
          </a:xfrm>
          <a:noFill/>
          <a:ln/>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spTree>
    <p:extLst>
      <p:ext uri="{BB962C8B-B14F-4D97-AF65-F5344CB8AC3E}">
        <p14:creationId xmlns:p14="http://schemas.microsoft.com/office/powerpoint/2010/main" val="246555197"/>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348BBA03-E66D-4B34-BBF4-D40A337B0B8E}" type="slidenum">
              <a:rPr lang="en-US" altLang="en-US"/>
              <a:pPr/>
              <a:t>69</a:t>
            </a:fld>
            <a:endParaRPr lang="en-US" altLang="en-US"/>
          </a:p>
        </p:txBody>
      </p:sp>
      <p:sp>
        <p:nvSpPr>
          <p:cNvPr id="560130" name="Rectangle 2"/>
          <p:cNvSpPr>
            <a:spLocks noGrp="1" noChangeArrowheads="1"/>
          </p:cNvSpPr>
          <p:nvPr>
            <p:ph type="title"/>
          </p:nvPr>
        </p:nvSpPr>
        <p:spPr>
          <a:xfrm>
            <a:off x="457200" y="614362"/>
            <a:ext cx="8229600" cy="533400"/>
          </a:xfrm>
        </p:spPr>
        <p:txBody>
          <a:bodyPr>
            <a:normAutofit fontScale="90000"/>
          </a:bodyPr>
          <a:lstStyle/>
          <a:p>
            <a:r>
              <a:rPr lang="en-US" altLang="en-US" sz="3200" dirty="0"/>
              <a:t>Project Governance Actions</a:t>
            </a:r>
          </a:p>
        </p:txBody>
      </p:sp>
      <p:sp>
        <p:nvSpPr>
          <p:cNvPr id="560131" name="Text Box 3"/>
          <p:cNvSpPr txBox="1">
            <a:spLocks noChangeArrowheads="1"/>
          </p:cNvSpPr>
          <p:nvPr/>
        </p:nvSpPr>
        <p:spPr bwMode="auto">
          <a:xfrm>
            <a:off x="381000" y="1143000"/>
            <a:ext cx="8763000"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lvl="1" eaLnBrk="1" hangingPunct="1">
              <a:spcBef>
                <a:spcPct val="50000"/>
              </a:spcBef>
              <a:buFontTx/>
              <a:buChar char="•"/>
            </a:pPr>
            <a:r>
              <a:rPr lang="en-US" altLang="en-US">
                <a:latin typeface="Verdana" panose="020B0604030504040204" pitchFamily="34" charset="0"/>
              </a:rPr>
              <a:t>Map PGI to governance actions and stoplight reporting</a:t>
            </a:r>
          </a:p>
          <a:p>
            <a:pPr lvl="1" eaLnBrk="1" hangingPunct="1">
              <a:spcBef>
                <a:spcPct val="50000"/>
              </a:spcBef>
              <a:buFontTx/>
              <a:buChar char="•"/>
            </a:pPr>
            <a:r>
              <a:rPr lang="en-US" altLang="en-US">
                <a:latin typeface="Verdana" panose="020B0604030504040204" pitchFamily="34" charset="0"/>
              </a:rPr>
              <a:t>Assess projects on monthly basis, along with the Stoplight reporting and provide PGI along with Stoplight indicator to project managers, managers and directors for overall project review and project intervention requirements</a:t>
            </a:r>
          </a:p>
          <a:p>
            <a:pPr lvl="1" eaLnBrk="1" hangingPunct="1">
              <a:spcBef>
                <a:spcPct val="50000"/>
              </a:spcBef>
              <a:buFontTx/>
              <a:buChar char="•"/>
            </a:pPr>
            <a:endParaRPr lang="en-US" altLang="en-US">
              <a:latin typeface="Verdana" panose="020B0604030504040204" pitchFamily="34" charset="0"/>
            </a:endParaRPr>
          </a:p>
        </p:txBody>
      </p:sp>
      <p:sp>
        <p:nvSpPr>
          <p:cNvPr id="560132" name="Rectangle 4"/>
          <p:cNvSpPr>
            <a:spLocks noChangeArrowheads="1"/>
          </p:cNvSpPr>
          <p:nvPr/>
        </p:nvSpPr>
        <p:spPr bwMode="auto">
          <a:xfrm>
            <a:off x="2133600" y="3418002"/>
            <a:ext cx="3886200" cy="2569934"/>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eaLnBrk="1" hangingPunct="1">
              <a:spcBef>
                <a:spcPct val="50000"/>
              </a:spcBef>
            </a:pPr>
            <a:r>
              <a:rPr lang="en-US" altLang="en-US" sz="1400" dirty="0">
                <a:latin typeface="Verdana" panose="020B0604030504040204" pitchFamily="34" charset="0"/>
              </a:rPr>
              <a:t>PGI	</a:t>
            </a:r>
            <a:r>
              <a:rPr lang="en-US" altLang="en-US" sz="1400" dirty="0" smtClean="0">
                <a:latin typeface="Verdana" panose="020B0604030504040204" pitchFamily="34" charset="0"/>
              </a:rPr>
              <a:t>	Governance</a:t>
            </a:r>
            <a:r>
              <a:rPr lang="en-US" altLang="en-US" sz="1400" dirty="0">
                <a:latin typeface="Verdana" panose="020B0604030504040204" pitchFamily="34" charset="0"/>
              </a:rPr>
              <a:t>	</a:t>
            </a:r>
            <a:r>
              <a:rPr lang="en-US" altLang="en-US" sz="1400" dirty="0" smtClean="0">
                <a:latin typeface="Verdana" panose="020B0604030504040204" pitchFamily="34" charset="0"/>
              </a:rPr>
              <a:t>	Stoplight</a:t>
            </a:r>
            <a:endParaRPr lang="en-US" altLang="en-US" sz="1400" dirty="0">
              <a:latin typeface="Verdana" panose="020B0604030504040204" pitchFamily="34" charset="0"/>
            </a:endParaRPr>
          </a:p>
          <a:p>
            <a:pPr eaLnBrk="1" hangingPunct="1">
              <a:spcBef>
                <a:spcPct val="50000"/>
              </a:spcBef>
            </a:pPr>
            <a:r>
              <a:rPr lang="en-US" altLang="en-US" sz="1400" dirty="0">
                <a:latin typeface="Verdana" panose="020B0604030504040204" pitchFamily="34" charset="0"/>
              </a:rPr>
              <a:t>0.6+	NA	</a:t>
            </a:r>
            <a:r>
              <a:rPr lang="en-US" altLang="en-US" sz="1400" dirty="0" smtClean="0">
                <a:latin typeface="Verdana" panose="020B0604030504040204" pitchFamily="34" charset="0"/>
              </a:rPr>
              <a:t>		</a:t>
            </a:r>
            <a:r>
              <a:rPr lang="en-US" altLang="en-US" sz="1400" dirty="0">
                <a:latin typeface="Verdana" panose="020B0604030504040204" pitchFamily="34" charset="0"/>
              </a:rPr>
              <a:t>	</a:t>
            </a:r>
            <a:r>
              <a:rPr lang="en-US" altLang="en-US" sz="1400" dirty="0" smtClean="0">
                <a:latin typeface="Verdana" panose="020B0604030504040204" pitchFamily="34" charset="0"/>
              </a:rPr>
              <a:t>	Green</a:t>
            </a:r>
            <a:endParaRPr lang="en-US" altLang="en-US" sz="1400" dirty="0">
              <a:latin typeface="Verdana" panose="020B0604030504040204" pitchFamily="34" charset="0"/>
            </a:endParaRPr>
          </a:p>
          <a:p>
            <a:pPr eaLnBrk="1" hangingPunct="1">
              <a:spcBef>
                <a:spcPct val="50000"/>
              </a:spcBef>
            </a:pPr>
            <a:r>
              <a:rPr lang="en-US" altLang="en-US" sz="1400" dirty="0">
                <a:latin typeface="Verdana" panose="020B0604030504040204" pitchFamily="34" charset="0"/>
              </a:rPr>
              <a:t>0.5-0.6	Alert Only		</a:t>
            </a:r>
            <a:r>
              <a:rPr lang="en-US" altLang="en-US" sz="1400" dirty="0" smtClean="0">
                <a:latin typeface="Verdana" panose="020B0604030504040204" pitchFamily="34" charset="0"/>
              </a:rPr>
              <a:t>	Yellow</a:t>
            </a:r>
            <a:endParaRPr lang="en-US" altLang="en-US" sz="1400" dirty="0">
              <a:latin typeface="Verdana" panose="020B0604030504040204" pitchFamily="34" charset="0"/>
            </a:endParaRPr>
          </a:p>
          <a:p>
            <a:pPr eaLnBrk="1" hangingPunct="1">
              <a:spcBef>
                <a:spcPct val="50000"/>
              </a:spcBef>
            </a:pPr>
            <a:r>
              <a:rPr lang="en-US" altLang="en-US" sz="1400" dirty="0">
                <a:latin typeface="Verdana" panose="020B0604030504040204" pitchFamily="34" charset="0"/>
              </a:rPr>
              <a:t>0.4-0.5	</a:t>
            </a:r>
            <a:r>
              <a:rPr lang="en-US" altLang="en-US" sz="1400" dirty="0" err="1">
                <a:latin typeface="Verdana" panose="020B0604030504040204" pitchFamily="34" charset="0"/>
              </a:rPr>
              <a:t>Mgr</a:t>
            </a:r>
            <a:r>
              <a:rPr lang="en-US" altLang="en-US" sz="1400" dirty="0">
                <a:latin typeface="Verdana" panose="020B0604030504040204" pitchFamily="34" charset="0"/>
              </a:rPr>
              <a:t> Review	</a:t>
            </a:r>
            <a:r>
              <a:rPr lang="en-US" altLang="en-US" sz="1400" dirty="0" smtClean="0">
                <a:latin typeface="Verdana" panose="020B0604030504040204" pitchFamily="34" charset="0"/>
              </a:rPr>
              <a:t>	Yellow</a:t>
            </a:r>
            <a:endParaRPr lang="en-US" altLang="en-US" sz="1400" dirty="0">
              <a:latin typeface="Verdana" panose="020B0604030504040204" pitchFamily="34" charset="0"/>
            </a:endParaRPr>
          </a:p>
          <a:p>
            <a:pPr eaLnBrk="1" hangingPunct="1">
              <a:spcBef>
                <a:spcPct val="50000"/>
              </a:spcBef>
            </a:pPr>
            <a:r>
              <a:rPr lang="en-US" altLang="en-US" sz="1400" dirty="0">
                <a:latin typeface="Verdana" panose="020B0604030504040204" pitchFamily="34" charset="0"/>
              </a:rPr>
              <a:t>0.3-0.4	Director Review	Yellow</a:t>
            </a:r>
          </a:p>
          <a:p>
            <a:pPr eaLnBrk="1" hangingPunct="1">
              <a:spcBef>
                <a:spcPct val="50000"/>
              </a:spcBef>
            </a:pPr>
            <a:r>
              <a:rPr lang="en-US" altLang="en-US" sz="1400" dirty="0">
                <a:latin typeface="Verdana" panose="020B0604030504040204" pitchFamily="34" charset="0"/>
              </a:rPr>
              <a:t>0.2-0.3	VP Review	</a:t>
            </a:r>
            <a:r>
              <a:rPr lang="en-US" altLang="en-US" sz="1400" dirty="0" smtClean="0">
                <a:latin typeface="Verdana" panose="020B0604030504040204" pitchFamily="34" charset="0"/>
              </a:rPr>
              <a:t>	Red</a:t>
            </a:r>
            <a:endParaRPr lang="en-US" altLang="en-US" sz="1400" dirty="0">
              <a:latin typeface="Verdana" panose="020B0604030504040204" pitchFamily="34" charset="0"/>
            </a:endParaRPr>
          </a:p>
          <a:p>
            <a:pPr eaLnBrk="1" hangingPunct="1">
              <a:spcBef>
                <a:spcPct val="50000"/>
              </a:spcBef>
            </a:pPr>
            <a:r>
              <a:rPr lang="en-US" altLang="en-US" sz="1400" dirty="0">
                <a:latin typeface="Verdana" panose="020B0604030504040204" pitchFamily="34" charset="0"/>
              </a:rPr>
              <a:t>	</a:t>
            </a:r>
            <a:r>
              <a:rPr lang="en-US" altLang="en-US" sz="1400" dirty="0" smtClean="0">
                <a:latin typeface="Verdana" panose="020B0604030504040204" pitchFamily="34" charset="0"/>
              </a:rPr>
              <a:t>	Interim </a:t>
            </a:r>
            <a:r>
              <a:rPr lang="en-US" altLang="en-US" sz="1400" dirty="0">
                <a:latin typeface="Verdana" panose="020B0604030504040204" pitchFamily="34" charset="0"/>
              </a:rPr>
              <a:t>Gate Review</a:t>
            </a:r>
          </a:p>
          <a:p>
            <a:pPr eaLnBrk="1" hangingPunct="1">
              <a:spcBef>
                <a:spcPct val="50000"/>
              </a:spcBef>
            </a:pPr>
            <a:r>
              <a:rPr lang="en-US" altLang="en-US" sz="1400" dirty="0">
                <a:latin typeface="Verdana" panose="020B0604030504040204" pitchFamily="34" charset="0"/>
              </a:rPr>
              <a:t>0.0-0.2	Gate Review 	</a:t>
            </a:r>
            <a:r>
              <a:rPr lang="en-US" altLang="en-US" sz="1400" dirty="0" smtClean="0">
                <a:latin typeface="Verdana" panose="020B0604030504040204" pitchFamily="34" charset="0"/>
              </a:rPr>
              <a:t>	Red</a:t>
            </a:r>
            <a:r>
              <a:rPr lang="en-US" altLang="en-US" sz="1400" dirty="0">
                <a:latin typeface="Verdana" panose="020B0604030504040204" pitchFamily="34" charset="0"/>
              </a:rPr>
              <a:t>	</a:t>
            </a:r>
          </a:p>
        </p:txBody>
      </p:sp>
      <p:sp>
        <p:nvSpPr>
          <p:cNvPr id="560133" name="Text Box 5"/>
          <p:cNvSpPr txBox="1">
            <a:spLocks noChangeArrowheads="1"/>
          </p:cNvSpPr>
          <p:nvPr/>
        </p:nvSpPr>
        <p:spPr bwMode="auto">
          <a:xfrm>
            <a:off x="2286000" y="2978150"/>
            <a:ext cx="33067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50000"/>
              </a:spcBef>
            </a:pPr>
            <a:r>
              <a:rPr lang="en-US" altLang="en-US" sz="1600">
                <a:latin typeface="Verdana" panose="020B0604030504040204" pitchFamily="34" charset="0"/>
              </a:rPr>
              <a:t>Real Time Project Intervention</a:t>
            </a:r>
          </a:p>
        </p:txBody>
      </p:sp>
      <p:sp>
        <p:nvSpPr>
          <p:cNvPr id="560134" name="Line 6"/>
          <p:cNvSpPr>
            <a:spLocks noChangeShapeType="1"/>
          </p:cNvSpPr>
          <p:nvPr/>
        </p:nvSpPr>
        <p:spPr bwMode="auto">
          <a:xfrm>
            <a:off x="2133600" y="4044950"/>
            <a:ext cx="3810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60135" name="Line 7"/>
          <p:cNvSpPr>
            <a:spLocks noChangeShapeType="1"/>
          </p:cNvSpPr>
          <p:nvPr/>
        </p:nvSpPr>
        <p:spPr bwMode="auto">
          <a:xfrm>
            <a:off x="2133600" y="5035550"/>
            <a:ext cx="3810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Tree>
    <p:extLst>
      <p:ext uri="{BB962C8B-B14F-4D97-AF65-F5344CB8AC3E}">
        <p14:creationId xmlns:p14="http://schemas.microsoft.com/office/powerpoint/2010/main" val="211842577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p:txBody>
          <a:bodyPr/>
          <a:lstStyle/>
          <a:p>
            <a:pPr>
              <a:defRPr/>
            </a:pPr>
            <a:r>
              <a:rPr lang="en-US" sz="4000" smtClean="0"/>
              <a:t>SAW</a:t>
            </a:r>
            <a:endParaRPr lang="en-US" smtClean="0"/>
          </a:p>
        </p:txBody>
      </p:sp>
      <p:sp>
        <p:nvSpPr>
          <p:cNvPr id="8196" name="Rectangle 3"/>
          <p:cNvSpPr>
            <a:spLocks noGrp="1" noChangeArrowheads="1"/>
          </p:cNvSpPr>
          <p:nvPr>
            <p:ph type="body" idx="1"/>
          </p:nvPr>
        </p:nvSpPr>
        <p:spPr>
          <a:xfrm>
            <a:off x="685800" y="1295400"/>
            <a:ext cx="8458200" cy="5334000"/>
          </a:xfrm>
        </p:spPr>
        <p:txBody>
          <a:bodyPr>
            <a:normAutofit/>
          </a:bodyPr>
          <a:lstStyle/>
          <a:p>
            <a:r>
              <a:rPr lang="en-US" sz="2400" dirty="0" smtClean="0"/>
              <a:t>Simple Additive Weighting – Weighted Average – Weighted Sum </a:t>
            </a:r>
            <a:r>
              <a:rPr lang="en-US" sz="2400" dirty="0" smtClean="0">
                <a:cs typeface="Times New Roman" pitchFamily="18" charset="0"/>
              </a:rPr>
              <a:t>A </a:t>
            </a:r>
            <a:r>
              <a:rPr lang="en-US" sz="2400" dirty="0" smtClean="0"/>
              <a:t>global (total) </a:t>
            </a:r>
            <a:r>
              <a:rPr lang="en-US" sz="2400" dirty="0" smtClean="0">
                <a:cs typeface="Times New Roman" pitchFamily="18" charset="0"/>
              </a:rPr>
              <a:t>score in the SAW is obtained by adding contributions from each attribute. </a:t>
            </a:r>
          </a:p>
          <a:p>
            <a:r>
              <a:rPr lang="en-US" sz="2400" dirty="0" smtClean="0">
                <a:cs typeface="Times New Roman" pitchFamily="18" charset="0"/>
              </a:rPr>
              <a:t>A common numerical scaling system such as normalization </a:t>
            </a:r>
            <a:r>
              <a:rPr lang="en-US" sz="2400" dirty="0" smtClean="0"/>
              <a:t>(instead of single dimensional value functions) </a:t>
            </a:r>
            <a:r>
              <a:rPr lang="en-US" sz="2400" dirty="0" smtClean="0">
                <a:cs typeface="Times New Roman" pitchFamily="18" charset="0"/>
              </a:rPr>
              <a:t>is required to permit addition among attribute values.</a:t>
            </a:r>
          </a:p>
          <a:p>
            <a:r>
              <a:rPr lang="en-US" sz="2400" dirty="0" smtClean="0">
                <a:cs typeface="Times New Roman" pitchFamily="18" charset="0"/>
              </a:rPr>
              <a:t>Value </a:t>
            </a:r>
            <a:r>
              <a:rPr lang="en-US" sz="2400" dirty="0" smtClean="0"/>
              <a:t>(global score) </a:t>
            </a:r>
            <a:r>
              <a:rPr lang="en-US" sz="2400" dirty="0" smtClean="0">
                <a:cs typeface="Times New Roman" pitchFamily="18" charset="0"/>
              </a:rPr>
              <a:t>of an alternative can be expressed as</a:t>
            </a:r>
            <a:r>
              <a:rPr lang="en-US" sz="2400" dirty="0" smtClean="0"/>
              <a:t>:</a:t>
            </a:r>
          </a:p>
          <a:p>
            <a:pPr>
              <a:buFontTx/>
              <a:buNone/>
            </a:pPr>
            <a:r>
              <a:rPr lang="en-US" sz="2400" i="1" dirty="0" smtClean="0"/>
              <a:t>		</a:t>
            </a:r>
          </a:p>
          <a:p>
            <a:pPr lvl="1">
              <a:buFontTx/>
              <a:buNone/>
            </a:pPr>
            <a:r>
              <a:rPr lang="en-US" sz="2000" i="1" dirty="0" smtClean="0">
                <a:cs typeface="Times New Roman" pitchFamily="18" charset="0"/>
              </a:rPr>
              <a:t>V</a:t>
            </a:r>
            <a:r>
              <a:rPr lang="en-US" sz="2000" dirty="0" smtClean="0">
                <a:cs typeface="Times New Roman" pitchFamily="18" charset="0"/>
              </a:rPr>
              <a:t>(</a:t>
            </a:r>
            <a:r>
              <a:rPr lang="en-US" sz="2000" i="1" dirty="0" err="1" smtClean="0">
                <a:cs typeface="Times New Roman" pitchFamily="18" charset="0"/>
              </a:rPr>
              <a:t>a</a:t>
            </a:r>
            <a:r>
              <a:rPr lang="en-US" sz="2000" i="1" baseline="-30000" dirty="0" err="1" smtClean="0">
                <a:cs typeface="Times New Roman" pitchFamily="18" charset="0"/>
              </a:rPr>
              <a:t>i</a:t>
            </a:r>
            <a:r>
              <a:rPr lang="en-US" sz="2000" dirty="0" smtClean="0">
                <a:cs typeface="Times New Roman" pitchFamily="18" charset="0"/>
              </a:rPr>
              <a:t>) = </a:t>
            </a:r>
            <a:r>
              <a:rPr lang="en-US" sz="2000" i="1" dirty="0" smtClean="0">
                <a:cs typeface="Times New Roman" pitchFamily="18" charset="0"/>
              </a:rPr>
              <a:t>V</a:t>
            </a:r>
            <a:r>
              <a:rPr lang="en-US" sz="2000" i="1" baseline="-30000" dirty="0" smtClean="0">
                <a:cs typeface="Times New Roman" pitchFamily="18" charset="0"/>
              </a:rPr>
              <a:t>i</a:t>
            </a:r>
            <a:r>
              <a:rPr lang="en-US" sz="2000" dirty="0" smtClean="0">
                <a:cs typeface="Times New Roman" pitchFamily="18" charset="0"/>
              </a:rPr>
              <a:t> =</a:t>
            </a:r>
            <a:r>
              <a:rPr lang="en-US" sz="2000" dirty="0" smtClean="0"/>
              <a:t> </a:t>
            </a:r>
          </a:p>
        </p:txBody>
      </p:sp>
      <p:graphicFrame>
        <p:nvGraphicFramePr>
          <p:cNvPr id="8194" name="Object 4"/>
          <p:cNvGraphicFramePr>
            <a:graphicFrameLocks noChangeAspect="1"/>
          </p:cNvGraphicFramePr>
          <p:nvPr>
            <p:extLst>
              <p:ext uri="{D42A27DB-BD31-4B8C-83A1-F6EECF244321}">
                <p14:modId xmlns:p14="http://schemas.microsoft.com/office/powerpoint/2010/main" val="30980885"/>
              </p:ext>
            </p:extLst>
          </p:nvPr>
        </p:nvGraphicFramePr>
        <p:xfrm>
          <a:off x="2501728" y="4342499"/>
          <a:ext cx="1042988" cy="890587"/>
        </p:xfrm>
        <a:graphic>
          <a:graphicData uri="http://schemas.openxmlformats.org/presentationml/2006/ole">
            <mc:AlternateContent xmlns:mc="http://schemas.openxmlformats.org/markup-compatibility/2006">
              <mc:Choice xmlns:v="urn:schemas-microsoft-com:vml" Requires="v">
                <p:oleObj spid="_x0000_s43037" name="Equation" r:id="rId4" imgW="520560" imgH="444240" progId="Equation.3">
                  <p:embed/>
                </p:oleObj>
              </mc:Choice>
              <mc:Fallback>
                <p:oleObj name="Equation" r:id="rId4" imgW="520560" imgH="4442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1728" y="4342499"/>
                        <a:ext cx="1042988" cy="89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0203657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8FE4C02-51E0-443C-822C-51E88CBC59A0}" type="slidenum">
              <a:rPr lang="en-US" altLang="en-US"/>
              <a:pPr/>
              <a:t>70</a:t>
            </a:fld>
            <a:endParaRPr lang="en-US" altLang="en-US"/>
          </a:p>
        </p:txBody>
      </p:sp>
      <p:sp>
        <p:nvSpPr>
          <p:cNvPr id="614402" name="Rectangle 2"/>
          <p:cNvSpPr>
            <a:spLocks noGrp="1" noChangeArrowheads="1"/>
          </p:cNvSpPr>
          <p:nvPr>
            <p:ph type="title"/>
          </p:nvPr>
        </p:nvSpPr>
        <p:spPr>
          <a:xfrm>
            <a:off x="457200" y="685800"/>
            <a:ext cx="8229600" cy="457200"/>
          </a:xfrm>
        </p:spPr>
        <p:txBody>
          <a:bodyPr>
            <a:noAutofit/>
          </a:bodyPr>
          <a:lstStyle/>
          <a:p>
            <a:r>
              <a:rPr lang="en-US" altLang="en-US" sz="3200" dirty="0"/>
              <a:t>Planning Team Indicator</a:t>
            </a:r>
          </a:p>
        </p:txBody>
      </p:sp>
      <p:sp>
        <p:nvSpPr>
          <p:cNvPr id="614403" name="Rectangle 3"/>
          <p:cNvSpPr>
            <a:spLocks noGrp="1" noChangeArrowheads="1"/>
          </p:cNvSpPr>
          <p:nvPr>
            <p:ph type="body" idx="1"/>
          </p:nvPr>
        </p:nvSpPr>
        <p:spPr>
          <a:xfrm>
            <a:off x="381000" y="1237712"/>
            <a:ext cx="8305800" cy="5451475"/>
          </a:xfrm>
        </p:spPr>
        <p:txBody>
          <a:bodyPr>
            <a:normAutofit/>
          </a:bodyPr>
          <a:lstStyle/>
          <a:p>
            <a:pPr>
              <a:buFont typeface="Wingdings" panose="05000000000000000000" pitchFamily="2" charset="2"/>
              <a:buNone/>
            </a:pPr>
            <a:r>
              <a:rPr lang="en-US" altLang="en-US" sz="2800" dirty="0"/>
              <a:t>Objective</a:t>
            </a:r>
          </a:p>
          <a:p>
            <a:r>
              <a:rPr lang="en-US" altLang="en-US" sz="2800" dirty="0"/>
              <a:t>Develop a scientifically based methodology that can be used to determine what projects should be broken down into smaller projects to optimize the work through the pipeline</a:t>
            </a:r>
            <a:r>
              <a:rPr lang="en-US" altLang="en-US" sz="2800" dirty="0" smtClean="0"/>
              <a:t>.</a:t>
            </a:r>
            <a:endParaRPr lang="en-US" altLang="en-US" sz="2800" dirty="0"/>
          </a:p>
        </p:txBody>
      </p:sp>
    </p:spTree>
    <p:extLst>
      <p:ext uri="{BB962C8B-B14F-4D97-AF65-F5344CB8AC3E}">
        <p14:creationId xmlns:p14="http://schemas.microsoft.com/office/powerpoint/2010/main" val="543855540"/>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8FE4C02-51E0-443C-822C-51E88CBC59A0}" type="slidenum">
              <a:rPr lang="en-US" altLang="en-US"/>
              <a:pPr/>
              <a:t>71</a:t>
            </a:fld>
            <a:endParaRPr lang="en-US" altLang="en-US"/>
          </a:p>
        </p:txBody>
      </p:sp>
      <p:sp>
        <p:nvSpPr>
          <p:cNvPr id="614402" name="Rectangle 2"/>
          <p:cNvSpPr>
            <a:spLocks noGrp="1" noChangeArrowheads="1"/>
          </p:cNvSpPr>
          <p:nvPr>
            <p:ph type="title"/>
          </p:nvPr>
        </p:nvSpPr>
        <p:spPr>
          <a:xfrm>
            <a:off x="457200" y="685800"/>
            <a:ext cx="8229600" cy="457200"/>
          </a:xfrm>
        </p:spPr>
        <p:txBody>
          <a:bodyPr>
            <a:noAutofit/>
          </a:bodyPr>
          <a:lstStyle/>
          <a:p>
            <a:r>
              <a:rPr lang="en-US" altLang="en-US" sz="3200" dirty="0"/>
              <a:t>Planning Team Indicator</a:t>
            </a:r>
          </a:p>
        </p:txBody>
      </p:sp>
      <p:sp>
        <p:nvSpPr>
          <p:cNvPr id="614403" name="Rectangle 3"/>
          <p:cNvSpPr>
            <a:spLocks noGrp="1" noChangeArrowheads="1"/>
          </p:cNvSpPr>
          <p:nvPr>
            <p:ph type="body" idx="1"/>
          </p:nvPr>
        </p:nvSpPr>
        <p:spPr>
          <a:xfrm>
            <a:off x="381000" y="1268708"/>
            <a:ext cx="8305800" cy="5451475"/>
          </a:xfrm>
        </p:spPr>
        <p:txBody>
          <a:bodyPr>
            <a:normAutofit/>
          </a:bodyPr>
          <a:lstStyle/>
          <a:p>
            <a:pPr>
              <a:buFont typeface="Wingdings" panose="05000000000000000000" pitchFamily="2" charset="2"/>
              <a:buNone/>
            </a:pPr>
            <a:r>
              <a:rPr lang="en-US" altLang="en-US" sz="2400" dirty="0" smtClean="0"/>
              <a:t>Methodology</a:t>
            </a:r>
            <a:r>
              <a:rPr lang="en-US" altLang="en-US" sz="2400" dirty="0"/>
              <a:t>:</a:t>
            </a:r>
          </a:p>
          <a:p>
            <a:r>
              <a:rPr lang="en-US" altLang="en-US" sz="2400" dirty="0"/>
              <a:t>Identify data availability in initial project estimation.</a:t>
            </a:r>
          </a:p>
          <a:p>
            <a:r>
              <a:rPr lang="en-US" altLang="en-US" sz="2400" dirty="0"/>
              <a:t>Identify predictive cycle time variables </a:t>
            </a:r>
            <a:r>
              <a:rPr lang="en-US" altLang="en-US" sz="2400" dirty="0" smtClean="0"/>
              <a:t>at </a:t>
            </a:r>
            <a:r>
              <a:rPr lang="en-US" altLang="en-US" sz="2400" dirty="0"/>
              <a:t>point in process.  </a:t>
            </a:r>
          </a:p>
          <a:p>
            <a:r>
              <a:rPr lang="en-US" altLang="en-US" sz="2400" dirty="0"/>
              <a:t>Determine a quantitative or subjective method to represent these variables.</a:t>
            </a:r>
          </a:p>
          <a:p>
            <a:r>
              <a:rPr lang="en-US" altLang="en-US" sz="2400" dirty="0"/>
              <a:t>Use the “Absolute Value” TOPSIS methodology to generate absolute index for the Planning Team Indicator.</a:t>
            </a:r>
          </a:p>
          <a:p>
            <a:r>
              <a:rPr lang="en-US" altLang="en-US" sz="2400" dirty="0"/>
              <a:t>Calibrate the model to represent the appropriate situations to break down a project into smaller pieces.</a:t>
            </a:r>
          </a:p>
          <a:p>
            <a:r>
              <a:rPr lang="en-US" altLang="en-US" sz="2400" dirty="0"/>
              <a:t>Generate Planning Team Indicator and assign planning teams as appropriate.</a:t>
            </a:r>
          </a:p>
        </p:txBody>
      </p:sp>
    </p:spTree>
    <p:extLst>
      <p:ext uri="{BB962C8B-B14F-4D97-AF65-F5344CB8AC3E}">
        <p14:creationId xmlns:p14="http://schemas.microsoft.com/office/powerpoint/2010/main" val="2520218245"/>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1"/>
          </p:nvPr>
        </p:nvSpPr>
        <p:spPr/>
        <p:txBody>
          <a:bodyPr/>
          <a:lstStyle/>
          <a:p>
            <a:fld id="{82C79B6C-DE8D-4847-B363-921952330F86}" type="slidenum">
              <a:rPr lang="en-US" altLang="en-US"/>
              <a:pPr/>
              <a:t>72</a:t>
            </a:fld>
            <a:endParaRPr lang="en-US" altLang="en-US"/>
          </a:p>
        </p:txBody>
      </p:sp>
      <p:sp>
        <p:nvSpPr>
          <p:cNvPr id="270338" name="Rectangle 2"/>
          <p:cNvSpPr>
            <a:spLocks noGrp="1" noChangeArrowheads="1"/>
          </p:cNvSpPr>
          <p:nvPr>
            <p:ph type="title"/>
          </p:nvPr>
        </p:nvSpPr>
        <p:spPr>
          <a:xfrm>
            <a:off x="457200" y="627198"/>
            <a:ext cx="8229600" cy="533400"/>
          </a:xfrm>
        </p:spPr>
        <p:txBody>
          <a:bodyPr>
            <a:noAutofit/>
          </a:bodyPr>
          <a:lstStyle/>
          <a:p>
            <a:r>
              <a:rPr lang="en-US" altLang="en-US" sz="3200" dirty="0"/>
              <a:t>Planning Team Indicator Methodology</a:t>
            </a:r>
          </a:p>
        </p:txBody>
      </p:sp>
      <p:pic>
        <p:nvPicPr>
          <p:cNvPr id="270898" name="Picture 56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57200" y="1981200"/>
            <a:ext cx="8001000" cy="3159125"/>
          </a:xfrm>
          <a:noFill/>
          <a:ln/>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sp>
        <p:nvSpPr>
          <p:cNvPr id="270900" name="Rectangle 564"/>
          <p:cNvSpPr>
            <a:spLocks noChangeArrowheads="1"/>
          </p:cNvSpPr>
          <p:nvPr/>
        </p:nvSpPr>
        <p:spPr bwMode="auto">
          <a:xfrm>
            <a:off x="4343400" y="1371600"/>
            <a:ext cx="4067175" cy="28416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1200"/>
              <a:t>Criteria used to generate the planning team indicator</a:t>
            </a:r>
          </a:p>
        </p:txBody>
      </p:sp>
      <p:sp>
        <p:nvSpPr>
          <p:cNvPr id="270901" name="Line 565"/>
          <p:cNvSpPr>
            <a:spLocks noChangeShapeType="1"/>
          </p:cNvSpPr>
          <p:nvPr/>
        </p:nvSpPr>
        <p:spPr bwMode="auto">
          <a:xfrm>
            <a:off x="6324600" y="16764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0903" name="Line 567"/>
          <p:cNvSpPr>
            <a:spLocks noChangeShapeType="1"/>
          </p:cNvSpPr>
          <p:nvPr/>
        </p:nvSpPr>
        <p:spPr bwMode="auto">
          <a:xfrm flipH="1" flipV="1">
            <a:off x="3886200" y="4267200"/>
            <a:ext cx="16002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0904" name="Line 568"/>
          <p:cNvSpPr>
            <a:spLocks noChangeShapeType="1"/>
          </p:cNvSpPr>
          <p:nvPr/>
        </p:nvSpPr>
        <p:spPr bwMode="auto">
          <a:xfrm flipH="1">
            <a:off x="3886200" y="4724400"/>
            <a:ext cx="1676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0905" name="Text Box 569"/>
          <p:cNvSpPr txBox="1">
            <a:spLocks noChangeArrowheads="1"/>
          </p:cNvSpPr>
          <p:nvPr/>
        </p:nvSpPr>
        <p:spPr bwMode="auto">
          <a:xfrm>
            <a:off x="5851525" y="4470400"/>
            <a:ext cx="21955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1400"/>
              <a:t>Scaled Values for Criteria</a:t>
            </a:r>
          </a:p>
        </p:txBody>
      </p:sp>
      <p:sp>
        <p:nvSpPr>
          <p:cNvPr id="270906" name="Line 570"/>
          <p:cNvSpPr>
            <a:spLocks noChangeShapeType="1"/>
          </p:cNvSpPr>
          <p:nvPr/>
        </p:nvSpPr>
        <p:spPr bwMode="auto">
          <a:xfrm flipH="1">
            <a:off x="3733800" y="3352800"/>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0907" name="Text Box 571"/>
          <p:cNvSpPr txBox="1">
            <a:spLocks noChangeArrowheads="1"/>
          </p:cNvSpPr>
          <p:nvPr/>
        </p:nvSpPr>
        <p:spPr bwMode="auto">
          <a:xfrm>
            <a:off x="5783263" y="3251200"/>
            <a:ext cx="1720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1400"/>
              <a:t>Calibrated Indicator</a:t>
            </a:r>
          </a:p>
        </p:txBody>
      </p:sp>
      <p:sp>
        <p:nvSpPr>
          <p:cNvPr id="270908" name="Text Box 572"/>
          <p:cNvSpPr txBox="1">
            <a:spLocks noChangeArrowheads="1"/>
          </p:cNvSpPr>
          <p:nvPr/>
        </p:nvSpPr>
        <p:spPr bwMode="auto">
          <a:xfrm>
            <a:off x="5802313" y="2717800"/>
            <a:ext cx="1860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1400"/>
              <a:t>Resulting Suggestion</a:t>
            </a:r>
          </a:p>
        </p:txBody>
      </p:sp>
      <p:sp>
        <p:nvSpPr>
          <p:cNvPr id="270909" name="Line 573"/>
          <p:cNvSpPr>
            <a:spLocks noChangeShapeType="1"/>
          </p:cNvSpPr>
          <p:nvPr/>
        </p:nvSpPr>
        <p:spPr bwMode="auto">
          <a:xfrm flipH="1">
            <a:off x="4953000" y="28194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extLst>
      <p:ext uri="{BB962C8B-B14F-4D97-AF65-F5344CB8AC3E}">
        <p14:creationId xmlns:p14="http://schemas.microsoft.com/office/powerpoint/2010/main" val="2458807476"/>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5CD4E7C-F0C5-4042-9B72-E009F7CD2ED4}" type="slidenum">
              <a:rPr lang="en-US" altLang="en-US"/>
              <a:pPr/>
              <a:t>73</a:t>
            </a:fld>
            <a:endParaRPr lang="en-US" altLang="en-US"/>
          </a:p>
        </p:txBody>
      </p:sp>
      <p:sp>
        <p:nvSpPr>
          <p:cNvPr id="415746" name="Rectangle 2"/>
          <p:cNvSpPr>
            <a:spLocks noGrp="1" noChangeArrowheads="1"/>
          </p:cNvSpPr>
          <p:nvPr>
            <p:ph type="title"/>
          </p:nvPr>
        </p:nvSpPr>
        <p:spPr>
          <a:xfrm>
            <a:off x="457200" y="581025"/>
            <a:ext cx="8229600" cy="533400"/>
          </a:xfrm>
        </p:spPr>
        <p:txBody>
          <a:bodyPr>
            <a:noAutofit/>
          </a:bodyPr>
          <a:lstStyle/>
          <a:p>
            <a:r>
              <a:rPr lang="en-US" altLang="en-US" sz="3200" dirty="0"/>
              <a:t>Customer Service Complexity Model</a:t>
            </a:r>
          </a:p>
        </p:txBody>
      </p:sp>
      <p:sp>
        <p:nvSpPr>
          <p:cNvPr id="415747" name="Rectangle 3"/>
          <p:cNvSpPr>
            <a:spLocks noGrp="1" noChangeArrowheads="1"/>
          </p:cNvSpPr>
          <p:nvPr>
            <p:ph type="body" idx="1"/>
          </p:nvPr>
        </p:nvSpPr>
        <p:spPr>
          <a:xfrm>
            <a:off x="381000" y="1158337"/>
            <a:ext cx="8305800" cy="5435600"/>
          </a:xfrm>
        </p:spPr>
        <p:txBody>
          <a:bodyPr>
            <a:normAutofit/>
          </a:bodyPr>
          <a:lstStyle/>
          <a:p>
            <a:pPr marL="568325" indent="-568325">
              <a:spcBef>
                <a:spcPct val="50000"/>
              </a:spcBef>
              <a:buClrTx/>
              <a:buFontTx/>
              <a:buNone/>
            </a:pPr>
            <a:r>
              <a:rPr lang="en-US" altLang="en-US" sz="2800" dirty="0"/>
              <a:t>Objective</a:t>
            </a:r>
            <a:endParaRPr lang="en-US" altLang="en-US" sz="2400" dirty="0"/>
          </a:p>
          <a:p>
            <a:pPr marL="568325" indent="-568325">
              <a:spcBef>
                <a:spcPct val="50000"/>
              </a:spcBef>
              <a:buClrTx/>
              <a:buFontTx/>
              <a:buChar char="•"/>
            </a:pPr>
            <a:r>
              <a:rPr lang="en-US" altLang="en-US" sz="2400" dirty="0"/>
              <a:t>Refine Customer Service’s Complexity Model to more accurately reflect the complexity involved in supporting new activities in the call centers, and refine the threshold to establish "how much is too much</a:t>
            </a:r>
            <a:r>
              <a:rPr lang="en-US" altLang="en-US" sz="2400" dirty="0" smtClean="0"/>
              <a:t>".</a:t>
            </a:r>
            <a:endParaRPr lang="en-US" altLang="en-US" sz="2400" dirty="0"/>
          </a:p>
        </p:txBody>
      </p:sp>
    </p:spTree>
    <p:extLst>
      <p:ext uri="{BB962C8B-B14F-4D97-AF65-F5344CB8AC3E}">
        <p14:creationId xmlns:p14="http://schemas.microsoft.com/office/powerpoint/2010/main" val="2255905146"/>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5CD4E7C-F0C5-4042-9B72-E009F7CD2ED4}" type="slidenum">
              <a:rPr lang="en-US" altLang="en-US"/>
              <a:pPr/>
              <a:t>74</a:t>
            </a:fld>
            <a:endParaRPr lang="en-US" altLang="en-US"/>
          </a:p>
        </p:txBody>
      </p:sp>
      <p:sp>
        <p:nvSpPr>
          <p:cNvPr id="415746" name="Rectangle 2"/>
          <p:cNvSpPr>
            <a:spLocks noGrp="1" noChangeArrowheads="1"/>
          </p:cNvSpPr>
          <p:nvPr>
            <p:ph type="title"/>
          </p:nvPr>
        </p:nvSpPr>
        <p:spPr>
          <a:xfrm>
            <a:off x="457200" y="689513"/>
            <a:ext cx="8229600" cy="533400"/>
          </a:xfrm>
        </p:spPr>
        <p:txBody>
          <a:bodyPr>
            <a:noAutofit/>
          </a:bodyPr>
          <a:lstStyle/>
          <a:p>
            <a:r>
              <a:rPr lang="en-US" altLang="en-US" sz="3200" dirty="0"/>
              <a:t>Customer Service Complexity Model</a:t>
            </a:r>
          </a:p>
        </p:txBody>
      </p:sp>
      <p:sp>
        <p:nvSpPr>
          <p:cNvPr id="415747" name="Rectangle 3"/>
          <p:cNvSpPr>
            <a:spLocks noGrp="1" noChangeArrowheads="1"/>
          </p:cNvSpPr>
          <p:nvPr>
            <p:ph type="body" idx="1"/>
          </p:nvPr>
        </p:nvSpPr>
        <p:spPr>
          <a:xfrm>
            <a:off x="381000" y="1314289"/>
            <a:ext cx="8305800" cy="5435600"/>
          </a:xfrm>
        </p:spPr>
        <p:txBody>
          <a:bodyPr>
            <a:normAutofit/>
          </a:bodyPr>
          <a:lstStyle/>
          <a:p>
            <a:pPr marL="568325" indent="-568325">
              <a:spcBef>
                <a:spcPct val="50000"/>
              </a:spcBef>
              <a:buClrTx/>
              <a:buFontTx/>
              <a:buNone/>
            </a:pPr>
            <a:r>
              <a:rPr lang="en-US" altLang="en-US" sz="2800" dirty="0" smtClean="0"/>
              <a:t>Purpose </a:t>
            </a:r>
            <a:r>
              <a:rPr lang="en-US" altLang="en-US" sz="2800" dirty="0"/>
              <a:t>of the Model</a:t>
            </a:r>
          </a:p>
          <a:p>
            <a:pPr marL="568325" indent="-568325">
              <a:spcBef>
                <a:spcPct val="50000"/>
              </a:spcBef>
              <a:buClrTx/>
              <a:buFontTx/>
              <a:buChar char="•"/>
            </a:pPr>
            <a:r>
              <a:rPr lang="en-US" altLang="en-US" sz="2400" dirty="0"/>
              <a:t>To assess the complexity of a particular project to support decision making.</a:t>
            </a:r>
          </a:p>
          <a:p>
            <a:pPr marL="568325" indent="-568325">
              <a:spcBef>
                <a:spcPct val="50000"/>
              </a:spcBef>
              <a:buClrTx/>
              <a:buFontTx/>
              <a:buChar char="•"/>
            </a:pPr>
            <a:r>
              <a:rPr lang="en-US" altLang="en-US" sz="2400" dirty="0"/>
              <a:t>Roll-up the complexity of all projects in the pipeline and determine the impact of a project on overall pipeline complexity.</a:t>
            </a:r>
          </a:p>
          <a:p>
            <a:pPr marL="568325" indent="-568325">
              <a:spcBef>
                <a:spcPct val="50000"/>
              </a:spcBef>
              <a:buClrTx/>
              <a:buFontTx/>
              <a:buNone/>
            </a:pPr>
            <a:r>
              <a:rPr lang="en-US" altLang="en-US" sz="2800" dirty="0"/>
              <a:t>Preliminary Definition of Complexity</a:t>
            </a:r>
          </a:p>
          <a:p>
            <a:pPr marL="568325" indent="-568325">
              <a:spcBef>
                <a:spcPct val="50000"/>
              </a:spcBef>
              <a:buClrTx/>
              <a:buFontTx/>
              <a:buChar char="•"/>
            </a:pPr>
            <a:r>
              <a:rPr lang="en-US" altLang="en-US" sz="2400" dirty="0"/>
              <a:t>Complexity is defined as the contributing factors that impact a Customer Service Specialist’s ability to deliver high customer satisfaction.</a:t>
            </a:r>
          </a:p>
        </p:txBody>
      </p:sp>
    </p:spTree>
    <p:extLst>
      <p:ext uri="{BB962C8B-B14F-4D97-AF65-F5344CB8AC3E}">
        <p14:creationId xmlns:p14="http://schemas.microsoft.com/office/powerpoint/2010/main" val="2074495527"/>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3"/>
          <p:cNvSpPr>
            <a:spLocks noGrp="1"/>
          </p:cNvSpPr>
          <p:nvPr>
            <p:ph type="sldNum" sz="quarter" idx="11"/>
          </p:nvPr>
        </p:nvSpPr>
        <p:spPr/>
        <p:txBody>
          <a:bodyPr/>
          <a:lstStyle/>
          <a:p>
            <a:fld id="{A664F707-A3EA-4E41-95DF-FCD71FB1217B}" type="slidenum">
              <a:rPr lang="en-US" altLang="en-US"/>
              <a:pPr/>
              <a:t>75</a:t>
            </a:fld>
            <a:endParaRPr lang="en-US" altLang="en-US"/>
          </a:p>
        </p:txBody>
      </p:sp>
      <p:sp>
        <p:nvSpPr>
          <p:cNvPr id="499714" name="Rectangle 2"/>
          <p:cNvSpPr>
            <a:spLocks noChangeArrowheads="1"/>
          </p:cNvSpPr>
          <p:nvPr/>
        </p:nvSpPr>
        <p:spPr bwMode="auto">
          <a:xfrm>
            <a:off x="601663" y="778669"/>
            <a:ext cx="8542337"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lIns="90454" tIns="44434" rIns="90454" bIns="44434" anchor="b"/>
          <a:lstStyle>
            <a:lvl1pPr>
              <a:defRPr sz="4400">
                <a:solidFill>
                  <a:schemeClr val="tx1"/>
                </a:solidFill>
                <a:latin typeface="Arial" panose="020B0604020202020204" pitchFamily="34" charset="0"/>
              </a:defRPr>
            </a:lvl1pPr>
            <a:lvl2pPr>
              <a:defRPr sz="4400">
                <a:solidFill>
                  <a:schemeClr val="tx1"/>
                </a:solidFill>
                <a:latin typeface="Arial" panose="020B0604020202020204" pitchFamily="34" charset="0"/>
              </a:defRPr>
            </a:lvl2pPr>
            <a:lvl3pPr>
              <a:defRPr sz="4400">
                <a:solidFill>
                  <a:schemeClr val="tx1"/>
                </a:solidFill>
                <a:latin typeface="Arial" panose="020B0604020202020204" pitchFamily="34" charset="0"/>
              </a:defRPr>
            </a:lvl3pPr>
            <a:lvl4pPr>
              <a:defRPr sz="4400">
                <a:solidFill>
                  <a:schemeClr val="tx1"/>
                </a:solidFill>
                <a:latin typeface="Arial" panose="020B0604020202020204" pitchFamily="34" charset="0"/>
              </a:defRPr>
            </a:lvl4pPr>
            <a:lvl5pPr>
              <a:defRPr sz="4400">
                <a:solidFill>
                  <a:schemeClr val="tx1"/>
                </a:solidFill>
                <a:latin typeface="Arial" panose="020B0604020202020204" pitchFamily="34" charset="0"/>
              </a:defRPr>
            </a:lvl5pPr>
            <a:lvl6pPr marL="457200" fontAlgn="base">
              <a:spcBef>
                <a:spcPct val="0"/>
              </a:spcBef>
              <a:spcAft>
                <a:spcPct val="0"/>
              </a:spcAft>
              <a:defRPr sz="4400">
                <a:solidFill>
                  <a:schemeClr val="tx1"/>
                </a:solidFill>
                <a:latin typeface="Arial" panose="020B0604020202020204" pitchFamily="34" charset="0"/>
              </a:defRPr>
            </a:lvl6pPr>
            <a:lvl7pPr marL="914400" fontAlgn="base">
              <a:spcBef>
                <a:spcPct val="0"/>
              </a:spcBef>
              <a:spcAft>
                <a:spcPct val="0"/>
              </a:spcAft>
              <a:defRPr sz="4400">
                <a:solidFill>
                  <a:schemeClr val="tx1"/>
                </a:solidFill>
                <a:latin typeface="Arial" panose="020B0604020202020204" pitchFamily="34" charset="0"/>
              </a:defRPr>
            </a:lvl7pPr>
            <a:lvl8pPr marL="1371600" fontAlgn="base">
              <a:spcBef>
                <a:spcPct val="0"/>
              </a:spcBef>
              <a:spcAft>
                <a:spcPct val="0"/>
              </a:spcAft>
              <a:defRPr sz="4400">
                <a:solidFill>
                  <a:schemeClr val="tx1"/>
                </a:solidFill>
                <a:latin typeface="Arial" panose="020B0604020202020204" pitchFamily="34" charset="0"/>
              </a:defRPr>
            </a:lvl8pPr>
            <a:lvl9pPr marL="1828800" fontAlgn="base">
              <a:spcBef>
                <a:spcPct val="0"/>
              </a:spcBef>
              <a:spcAft>
                <a:spcPct val="0"/>
              </a:spcAft>
              <a:defRPr sz="4400">
                <a:solidFill>
                  <a:schemeClr val="tx1"/>
                </a:solidFill>
                <a:latin typeface="Arial" panose="020B0604020202020204" pitchFamily="34" charset="0"/>
              </a:defRPr>
            </a:lvl9pPr>
          </a:lstStyle>
          <a:p>
            <a:pPr algn="ctr" eaLnBrk="1" hangingPunct="1"/>
            <a:r>
              <a:rPr lang="en-US" altLang="en-US" sz="3200" dirty="0"/>
              <a:t>Customer Service Complexity Model</a:t>
            </a:r>
          </a:p>
        </p:txBody>
      </p:sp>
      <p:sp>
        <p:nvSpPr>
          <p:cNvPr id="499715" name="Rectangle 3"/>
          <p:cNvSpPr>
            <a:spLocks noChangeArrowheads="1"/>
          </p:cNvSpPr>
          <p:nvPr/>
        </p:nvSpPr>
        <p:spPr bwMode="auto">
          <a:xfrm>
            <a:off x="2311400" y="2057400"/>
            <a:ext cx="1981200" cy="7112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1" hangingPunct="1"/>
            <a:r>
              <a:rPr lang="en-US" altLang="en-US" sz="1000"/>
              <a:t>Compute Project Complexity</a:t>
            </a:r>
          </a:p>
          <a:p>
            <a:pPr algn="ctr" eaLnBrk="1" hangingPunct="1"/>
            <a:r>
              <a:rPr lang="en-US" altLang="en-US" sz="1000"/>
              <a:t>(Use Project Complexity Attributes to Generate Project Complexity Index)</a:t>
            </a:r>
          </a:p>
        </p:txBody>
      </p:sp>
      <p:sp>
        <p:nvSpPr>
          <p:cNvPr id="499716" name="Text Box 4"/>
          <p:cNvSpPr txBox="1">
            <a:spLocks noChangeArrowheads="1"/>
          </p:cNvSpPr>
          <p:nvPr/>
        </p:nvSpPr>
        <p:spPr bwMode="auto">
          <a:xfrm>
            <a:off x="381000" y="1968500"/>
            <a:ext cx="1981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200" b="1"/>
              <a:t>Project Complexity Attributes</a:t>
            </a:r>
          </a:p>
          <a:p>
            <a:pPr eaLnBrk="1" hangingPunct="1">
              <a:buFontTx/>
              <a:buChar char="•"/>
            </a:pPr>
            <a:r>
              <a:rPr lang="en-US" altLang="en-US" sz="1000"/>
              <a:t>Use project complexity attributes to compute complexity</a:t>
            </a:r>
          </a:p>
        </p:txBody>
      </p:sp>
      <p:sp>
        <p:nvSpPr>
          <p:cNvPr id="499717" name="Text Box 5"/>
          <p:cNvSpPr txBox="1">
            <a:spLocks noChangeArrowheads="1"/>
          </p:cNvSpPr>
          <p:nvPr/>
        </p:nvSpPr>
        <p:spPr bwMode="auto">
          <a:xfrm>
            <a:off x="4724400" y="1809750"/>
            <a:ext cx="198120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1200" b="1"/>
              <a:t>Pipeline Complexity</a:t>
            </a:r>
            <a:endParaRPr lang="en-US" altLang="en-US" sz="1000" b="1"/>
          </a:p>
          <a:p>
            <a:pPr eaLnBrk="1" hangingPunct="1">
              <a:buFontTx/>
              <a:buChar char="•"/>
            </a:pPr>
            <a:r>
              <a:rPr lang="en-US" altLang="en-US" sz="1000"/>
              <a:t>Project complexities</a:t>
            </a:r>
          </a:p>
          <a:p>
            <a:pPr eaLnBrk="1" hangingPunct="1">
              <a:buFontTx/>
              <a:buChar char="•"/>
            </a:pPr>
            <a:r>
              <a:rPr lang="en-US" altLang="en-US" sz="1000"/>
              <a:t>Time to proficiency </a:t>
            </a:r>
          </a:p>
          <a:p>
            <a:pPr eaLnBrk="1" hangingPunct="1">
              <a:buFontTx/>
              <a:buChar char="•"/>
            </a:pPr>
            <a:r>
              <a:rPr lang="en-US" altLang="en-US" sz="1000"/>
              <a:t>Environmental aspects</a:t>
            </a:r>
          </a:p>
        </p:txBody>
      </p:sp>
      <p:sp>
        <p:nvSpPr>
          <p:cNvPr id="499718" name="Text Box 6"/>
          <p:cNvSpPr txBox="1">
            <a:spLocks noChangeArrowheads="1"/>
          </p:cNvSpPr>
          <p:nvPr/>
        </p:nvSpPr>
        <p:spPr bwMode="auto">
          <a:xfrm>
            <a:off x="1981200" y="3048000"/>
            <a:ext cx="2362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altLang="en-US" sz="900"/>
              <a:t>Project Complexity Index</a:t>
            </a:r>
          </a:p>
        </p:txBody>
      </p:sp>
      <p:sp>
        <p:nvSpPr>
          <p:cNvPr id="499719" name="Text Box 7"/>
          <p:cNvSpPr txBox="1">
            <a:spLocks noChangeArrowheads="1"/>
          </p:cNvSpPr>
          <p:nvPr/>
        </p:nvSpPr>
        <p:spPr bwMode="auto">
          <a:xfrm>
            <a:off x="6324600" y="2743200"/>
            <a:ext cx="2514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altLang="en-US" sz="900"/>
              <a:t>Pipeline Complexity</a:t>
            </a:r>
          </a:p>
        </p:txBody>
      </p:sp>
      <p:sp>
        <p:nvSpPr>
          <p:cNvPr id="499720" name="Line 8"/>
          <p:cNvSpPr>
            <a:spLocks noChangeShapeType="1"/>
          </p:cNvSpPr>
          <p:nvPr/>
        </p:nvSpPr>
        <p:spPr bwMode="auto">
          <a:xfrm>
            <a:off x="3200400" y="280511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99721" name="Rectangle 9"/>
          <p:cNvSpPr>
            <a:spLocks noChangeArrowheads="1"/>
          </p:cNvSpPr>
          <p:nvPr/>
        </p:nvSpPr>
        <p:spPr bwMode="auto">
          <a:xfrm>
            <a:off x="6705600" y="1828800"/>
            <a:ext cx="1905000" cy="7112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1" hangingPunct="1"/>
            <a:r>
              <a:rPr lang="en-US" altLang="en-US" sz="1000"/>
              <a:t>Compute Pipeline Complexity (Generate Factored Complexity Scores Over Time) </a:t>
            </a:r>
          </a:p>
        </p:txBody>
      </p:sp>
      <p:sp>
        <p:nvSpPr>
          <p:cNvPr id="499722" name="Line 10"/>
          <p:cNvSpPr>
            <a:spLocks noChangeShapeType="1"/>
          </p:cNvSpPr>
          <p:nvPr/>
        </p:nvSpPr>
        <p:spPr bwMode="auto">
          <a:xfrm>
            <a:off x="7620000" y="29718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99723" name="Line 11"/>
          <p:cNvSpPr>
            <a:spLocks noChangeShapeType="1"/>
          </p:cNvSpPr>
          <p:nvPr/>
        </p:nvSpPr>
        <p:spPr bwMode="auto">
          <a:xfrm>
            <a:off x="6324600" y="2143125"/>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99724" name="Text Box 12"/>
          <p:cNvSpPr txBox="1">
            <a:spLocks noChangeArrowheads="1"/>
          </p:cNvSpPr>
          <p:nvPr/>
        </p:nvSpPr>
        <p:spPr bwMode="auto">
          <a:xfrm>
            <a:off x="6629400" y="3886200"/>
            <a:ext cx="2362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1000"/>
              <a:t>Weekly project complexities in aggregate, and by LOB</a:t>
            </a:r>
          </a:p>
          <a:p>
            <a:pPr eaLnBrk="1" hangingPunct="1"/>
            <a:r>
              <a:rPr lang="en-US" altLang="en-US" sz="1000"/>
              <a:t>Number of projects by delivery method</a:t>
            </a:r>
          </a:p>
          <a:p>
            <a:pPr eaLnBrk="1" hangingPunct="1"/>
            <a:r>
              <a:rPr lang="en-US" altLang="en-US" sz="1000"/>
              <a:t>Total required learning times</a:t>
            </a:r>
          </a:p>
        </p:txBody>
      </p:sp>
      <p:sp>
        <p:nvSpPr>
          <p:cNvPr id="499725" name="Text Box 13"/>
          <p:cNvSpPr txBox="1">
            <a:spLocks noChangeArrowheads="1"/>
          </p:cNvSpPr>
          <p:nvPr/>
        </p:nvSpPr>
        <p:spPr bwMode="auto">
          <a:xfrm>
            <a:off x="2311400" y="4038600"/>
            <a:ext cx="1981200" cy="7112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altLang="en-US" sz="1000"/>
              <a:t>Assess Weekly Performance Metrics Against Weekly Project Complexities to Assess Relationships</a:t>
            </a:r>
          </a:p>
        </p:txBody>
      </p:sp>
      <p:sp>
        <p:nvSpPr>
          <p:cNvPr id="499726" name="Rectangle 14"/>
          <p:cNvSpPr>
            <a:spLocks noChangeArrowheads="1"/>
          </p:cNvSpPr>
          <p:nvPr/>
        </p:nvSpPr>
        <p:spPr bwMode="auto">
          <a:xfrm>
            <a:off x="6705600" y="3276600"/>
            <a:ext cx="1905000" cy="4064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1" hangingPunct="1"/>
            <a:r>
              <a:rPr lang="en-US" altLang="en-US" sz="1000"/>
              <a:t>Assess Capacities and Thresholds</a:t>
            </a:r>
          </a:p>
        </p:txBody>
      </p:sp>
      <p:sp>
        <p:nvSpPr>
          <p:cNvPr id="499727" name="Line 15"/>
          <p:cNvSpPr>
            <a:spLocks noChangeShapeType="1"/>
          </p:cNvSpPr>
          <p:nvPr/>
        </p:nvSpPr>
        <p:spPr bwMode="auto">
          <a:xfrm>
            <a:off x="7620000" y="25146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99728" name="Text Box 16"/>
          <p:cNvSpPr txBox="1">
            <a:spLocks noChangeArrowheads="1"/>
          </p:cNvSpPr>
          <p:nvPr/>
        </p:nvSpPr>
        <p:spPr bwMode="auto">
          <a:xfrm>
            <a:off x="4724400" y="3124200"/>
            <a:ext cx="2133600"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1200" b="1"/>
              <a:t>Thresholds/Capacities</a:t>
            </a:r>
          </a:p>
          <a:p>
            <a:pPr eaLnBrk="1" hangingPunct="1">
              <a:buFontTx/>
              <a:buChar char="•"/>
            </a:pPr>
            <a:r>
              <a:rPr lang="en-US" altLang="en-US" sz="1000"/>
              <a:t>Factored Complexity Scores</a:t>
            </a:r>
          </a:p>
          <a:p>
            <a:pPr eaLnBrk="1" hangingPunct="1">
              <a:buFontTx/>
              <a:buChar char="•"/>
            </a:pPr>
            <a:r>
              <a:rPr lang="en-US" altLang="en-US" sz="1000"/>
              <a:t>Complexity Thresholds</a:t>
            </a:r>
          </a:p>
          <a:p>
            <a:pPr eaLnBrk="1" hangingPunct="1">
              <a:buFontTx/>
              <a:buChar char="•"/>
            </a:pPr>
            <a:r>
              <a:rPr lang="en-US" altLang="en-US" sz="1000"/>
              <a:t>Delivery method capacities</a:t>
            </a:r>
          </a:p>
          <a:p>
            <a:pPr eaLnBrk="1" hangingPunct="1">
              <a:buFontTx/>
              <a:buChar char="•"/>
            </a:pPr>
            <a:r>
              <a:rPr lang="en-US" altLang="en-US" sz="1000"/>
              <a:t>Learning time capacities</a:t>
            </a:r>
          </a:p>
        </p:txBody>
      </p:sp>
      <p:sp>
        <p:nvSpPr>
          <p:cNvPr id="499729" name="Line 17"/>
          <p:cNvSpPr>
            <a:spLocks noChangeShapeType="1"/>
          </p:cNvSpPr>
          <p:nvPr/>
        </p:nvSpPr>
        <p:spPr bwMode="auto">
          <a:xfrm>
            <a:off x="6324600" y="35814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99730" name="Line 18"/>
          <p:cNvSpPr>
            <a:spLocks noChangeShapeType="1"/>
          </p:cNvSpPr>
          <p:nvPr/>
        </p:nvSpPr>
        <p:spPr bwMode="auto">
          <a:xfrm>
            <a:off x="8610600" y="34290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99731" name="Line 19"/>
          <p:cNvSpPr>
            <a:spLocks noChangeShapeType="1"/>
          </p:cNvSpPr>
          <p:nvPr/>
        </p:nvSpPr>
        <p:spPr bwMode="auto">
          <a:xfrm flipV="1">
            <a:off x="8839200" y="21336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99732" name="Line 20"/>
          <p:cNvSpPr>
            <a:spLocks noChangeShapeType="1"/>
          </p:cNvSpPr>
          <p:nvPr/>
        </p:nvSpPr>
        <p:spPr bwMode="auto">
          <a:xfrm flipH="1">
            <a:off x="8610600" y="21336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99733" name="Line 21"/>
          <p:cNvSpPr>
            <a:spLocks noChangeShapeType="1"/>
          </p:cNvSpPr>
          <p:nvPr/>
        </p:nvSpPr>
        <p:spPr bwMode="auto">
          <a:xfrm>
            <a:off x="7620000" y="37338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99734" name="Rectangle 22"/>
          <p:cNvSpPr>
            <a:spLocks noChangeArrowheads="1"/>
          </p:cNvSpPr>
          <p:nvPr/>
        </p:nvSpPr>
        <p:spPr bwMode="auto">
          <a:xfrm>
            <a:off x="304800" y="1676400"/>
            <a:ext cx="4191000" cy="1752600"/>
          </a:xfrm>
          <a:prstGeom prst="rect">
            <a:avLst/>
          </a:prstGeom>
          <a:noFill/>
          <a:ln w="9525" algn="ctr">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99735" name="Rectangle 23"/>
          <p:cNvSpPr>
            <a:spLocks noChangeArrowheads="1"/>
          </p:cNvSpPr>
          <p:nvPr/>
        </p:nvSpPr>
        <p:spPr bwMode="auto">
          <a:xfrm>
            <a:off x="4724400" y="1676400"/>
            <a:ext cx="4267200" cy="2895600"/>
          </a:xfrm>
          <a:prstGeom prst="rect">
            <a:avLst/>
          </a:prstGeom>
          <a:noFill/>
          <a:ln w="9525" algn="ctr">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99736" name="Rectangle 24"/>
          <p:cNvSpPr>
            <a:spLocks noChangeArrowheads="1"/>
          </p:cNvSpPr>
          <p:nvPr/>
        </p:nvSpPr>
        <p:spPr bwMode="auto">
          <a:xfrm>
            <a:off x="304800" y="3810000"/>
            <a:ext cx="4191000" cy="1981200"/>
          </a:xfrm>
          <a:prstGeom prst="rect">
            <a:avLst/>
          </a:prstGeom>
          <a:noFill/>
          <a:ln w="9525" algn="ctr">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99737" name="Line 25"/>
          <p:cNvSpPr>
            <a:spLocks noChangeShapeType="1"/>
          </p:cNvSpPr>
          <p:nvPr/>
        </p:nvSpPr>
        <p:spPr bwMode="auto">
          <a:xfrm flipV="1">
            <a:off x="3276600" y="4800600"/>
            <a:ext cx="0" cy="2286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99738" name="Text Box 26"/>
          <p:cNvSpPr txBox="1">
            <a:spLocks noChangeArrowheads="1"/>
          </p:cNvSpPr>
          <p:nvPr/>
        </p:nvSpPr>
        <p:spPr bwMode="auto">
          <a:xfrm>
            <a:off x="381000" y="3962400"/>
            <a:ext cx="2209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1200" b="1"/>
              <a:t>Weekly Performance Metrics</a:t>
            </a:r>
          </a:p>
          <a:p>
            <a:pPr eaLnBrk="1" hangingPunct="1">
              <a:buFontTx/>
              <a:buChar char="•"/>
            </a:pPr>
            <a:r>
              <a:rPr lang="en-US" altLang="en-US" sz="1000"/>
              <a:t>Overall Sprint Satisfaction</a:t>
            </a:r>
          </a:p>
          <a:p>
            <a:pPr eaLnBrk="1" hangingPunct="1">
              <a:buFontTx/>
              <a:buChar char="•"/>
            </a:pPr>
            <a:r>
              <a:rPr lang="en-US" altLang="en-US" sz="1000"/>
              <a:t>Specialist Handling Satisfaction</a:t>
            </a:r>
          </a:p>
          <a:p>
            <a:pPr eaLnBrk="1" hangingPunct="1">
              <a:buFontTx/>
              <a:buChar char="•"/>
            </a:pPr>
            <a:r>
              <a:rPr lang="en-US" altLang="en-US" sz="1000"/>
              <a:t>First Call Resolution</a:t>
            </a:r>
          </a:p>
          <a:p>
            <a:pPr eaLnBrk="1" hangingPunct="1">
              <a:buFontTx/>
              <a:buChar char="•"/>
            </a:pPr>
            <a:r>
              <a:rPr lang="en-US" altLang="en-US" sz="1000"/>
              <a:t>Other Metrics</a:t>
            </a:r>
          </a:p>
        </p:txBody>
      </p:sp>
      <p:sp>
        <p:nvSpPr>
          <p:cNvPr id="499739" name="Line 27"/>
          <p:cNvSpPr>
            <a:spLocks noChangeShapeType="1"/>
          </p:cNvSpPr>
          <p:nvPr/>
        </p:nvSpPr>
        <p:spPr bwMode="auto">
          <a:xfrm>
            <a:off x="1828800" y="25146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99740" name="Text Box 28"/>
          <p:cNvSpPr txBox="1">
            <a:spLocks noChangeArrowheads="1"/>
          </p:cNvSpPr>
          <p:nvPr/>
        </p:nvSpPr>
        <p:spPr bwMode="auto">
          <a:xfrm>
            <a:off x="276101" y="1326743"/>
            <a:ext cx="19896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b="1" dirty="0"/>
              <a:t>Project Complexity</a:t>
            </a:r>
          </a:p>
        </p:txBody>
      </p:sp>
      <p:sp>
        <p:nvSpPr>
          <p:cNvPr id="499741" name="Text Box 29"/>
          <p:cNvSpPr txBox="1">
            <a:spLocks noChangeArrowheads="1"/>
          </p:cNvSpPr>
          <p:nvPr/>
        </p:nvSpPr>
        <p:spPr bwMode="auto">
          <a:xfrm>
            <a:off x="4655755" y="1326743"/>
            <a:ext cx="20822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b="1"/>
              <a:t>Pipeline Complexity</a:t>
            </a:r>
          </a:p>
        </p:txBody>
      </p:sp>
      <p:sp>
        <p:nvSpPr>
          <p:cNvPr id="499742" name="Text Box 30"/>
          <p:cNvSpPr txBox="1">
            <a:spLocks noChangeArrowheads="1"/>
          </p:cNvSpPr>
          <p:nvPr/>
        </p:nvSpPr>
        <p:spPr bwMode="auto">
          <a:xfrm>
            <a:off x="293752" y="3477155"/>
            <a:ext cx="22541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r>
              <a:rPr lang="en-US" altLang="en-US" b="1" dirty="0"/>
              <a:t>Performance Tracking</a:t>
            </a:r>
          </a:p>
        </p:txBody>
      </p:sp>
      <p:sp>
        <p:nvSpPr>
          <p:cNvPr id="499743" name="Line 31"/>
          <p:cNvSpPr>
            <a:spLocks noChangeShapeType="1"/>
          </p:cNvSpPr>
          <p:nvPr/>
        </p:nvSpPr>
        <p:spPr bwMode="auto">
          <a:xfrm flipH="1">
            <a:off x="4495800" y="2438400"/>
            <a:ext cx="2286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99744" name="Text Box 32"/>
          <p:cNvSpPr txBox="1">
            <a:spLocks noChangeArrowheads="1"/>
          </p:cNvSpPr>
          <p:nvPr/>
        </p:nvSpPr>
        <p:spPr bwMode="auto">
          <a:xfrm>
            <a:off x="2565400" y="5016500"/>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1000"/>
              <a:t>Adjust Thresholds and Capacities</a:t>
            </a:r>
          </a:p>
        </p:txBody>
      </p:sp>
      <p:sp>
        <p:nvSpPr>
          <p:cNvPr id="499745" name="Line 33"/>
          <p:cNvSpPr>
            <a:spLocks noChangeShapeType="1"/>
          </p:cNvSpPr>
          <p:nvPr/>
        </p:nvSpPr>
        <p:spPr bwMode="auto">
          <a:xfrm flipH="1">
            <a:off x="4495800" y="4114800"/>
            <a:ext cx="228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Tree>
    <p:extLst>
      <p:ext uri="{BB962C8B-B14F-4D97-AF65-F5344CB8AC3E}">
        <p14:creationId xmlns:p14="http://schemas.microsoft.com/office/powerpoint/2010/main" val="702408757"/>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p:txBody>
          <a:bodyPr/>
          <a:lstStyle/>
          <a:p>
            <a:fld id="{A5745C90-3122-4995-97DB-445937875A35}" type="slidenum">
              <a:rPr lang="en-US" altLang="en-US"/>
              <a:pPr/>
              <a:t>76</a:t>
            </a:fld>
            <a:endParaRPr lang="en-US" altLang="en-US"/>
          </a:p>
        </p:txBody>
      </p:sp>
      <p:sp>
        <p:nvSpPr>
          <p:cNvPr id="501763" name="Rectangle 3"/>
          <p:cNvSpPr>
            <a:spLocks noChangeArrowheads="1"/>
          </p:cNvSpPr>
          <p:nvPr/>
        </p:nvSpPr>
        <p:spPr bwMode="auto">
          <a:xfrm>
            <a:off x="133350" y="596900"/>
            <a:ext cx="8264525"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627" tIns="48314" rIns="96627" bIns="48314"/>
          <a:lstStyle>
            <a:lvl1pPr marL="381000" indent="-381000" defTabSz="966788">
              <a:spcBef>
                <a:spcPct val="20000"/>
              </a:spcBef>
              <a:buClr>
                <a:schemeClr val="bg2"/>
              </a:buClr>
              <a:buSzPct val="75000"/>
              <a:buFont typeface="Wingdings" panose="05000000000000000000" pitchFamily="2" charset="2"/>
              <a:buChar char="n"/>
              <a:tabLst>
                <a:tab pos="342900" algn="l"/>
              </a:tabLst>
              <a:defRPr sz="3200">
                <a:solidFill>
                  <a:schemeClr val="tx1"/>
                </a:solidFill>
                <a:latin typeface="Arial" panose="020B0604020202020204" pitchFamily="34" charset="0"/>
              </a:defRPr>
            </a:lvl1pPr>
            <a:lvl2pPr marL="819150" indent="-342900" defTabSz="966788">
              <a:spcBef>
                <a:spcPct val="20000"/>
              </a:spcBef>
              <a:buClr>
                <a:schemeClr val="accent2"/>
              </a:buClr>
              <a:buSzPct val="80000"/>
              <a:buFont typeface="Wingdings" panose="05000000000000000000" pitchFamily="2" charset="2"/>
              <a:buChar char="¨"/>
              <a:tabLst>
                <a:tab pos="342900" algn="l"/>
              </a:tabLst>
              <a:defRPr sz="2800">
                <a:solidFill>
                  <a:schemeClr val="tx1"/>
                </a:solidFill>
                <a:latin typeface="Arial" panose="020B0604020202020204" pitchFamily="34" charset="0"/>
              </a:defRPr>
            </a:lvl2pPr>
            <a:lvl3pPr marL="1290638" indent="-323850" defTabSz="966788">
              <a:spcBef>
                <a:spcPct val="20000"/>
              </a:spcBef>
              <a:buClr>
                <a:schemeClr val="bg2"/>
              </a:buClr>
              <a:buSzPct val="65000"/>
              <a:buFont typeface="Wingdings" panose="05000000000000000000" pitchFamily="2" charset="2"/>
              <a:buChar char="n"/>
              <a:tabLst>
                <a:tab pos="342900" algn="l"/>
              </a:tabLst>
              <a:defRPr sz="2400">
                <a:solidFill>
                  <a:schemeClr val="tx1"/>
                </a:solidFill>
                <a:latin typeface="Arial" panose="020B0604020202020204" pitchFamily="34" charset="0"/>
              </a:defRPr>
            </a:lvl3pPr>
            <a:lvl4pPr marL="1773238" indent="-323850" defTabSz="966788">
              <a:spcBef>
                <a:spcPct val="20000"/>
              </a:spcBef>
              <a:buClr>
                <a:schemeClr val="accent2"/>
              </a:buClr>
              <a:buSzPct val="70000"/>
              <a:buFont typeface="Wingdings" panose="05000000000000000000" pitchFamily="2" charset="2"/>
              <a:buChar char="¨"/>
              <a:tabLst>
                <a:tab pos="342900" algn="l"/>
              </a:tabLst>
              <a:defRPr sz="2000">
                <a:solidFill>
                  <a:schemeClr val="tx1"/>
                </a:solidFill>
                <a:latin typeface="Arial" panose="020B0604020202020204" pitchFamily="34" charset="0"/>
              </a:defRPr>
            </a:lvl4pPr>
            <a:lvl5pPr marL="2257425" indent="-323850" defTabSz="966788">
              <a:spcBef>
                <a:spcPct val="20000"/>
              </a:spcBef>
              <a:buClr>
                <a:schemeClr val="bg2"/>
              </a:buClr>
              <a:buFont typeface="Wingdings" panose="05000000000000000000" pitchFamily="2" charset="2"/>
              <a:buChar char="§"/>
              <a:tabLst>
                <a:tab pos="342900" algn="l"/>
              </a:tabLst>
              <a:defRPr sz="2000">
                <a:solidFill>
                  <a:schemeClr val="tx1"/>
                </a:solidFill>
                <a:latin typeface="Arial" panose="020B0604020202020204" pitchFamily="34" charset="0"/>
              </a:defRPr>
            </a:lvl5pPr>
            <a:lvl6pPr marL="2714625" indent="-323850" defTabSz="966788" fontAlgn="base">
              <a:spcBef>
                <a:spcPct val="20000"/>
              </a:spcBef>
              <a:spcAft>
                <a:spcPct val="0"/>
              </a:spcAft>
              <a:buClr>
                <a:schemeClr val="bg2"/>
              </a:buClr>
              <a:buFont typeface="Wingdings" panose="05000000000000000000" pitchFamily="2" charset="2"/>
              <a:buChar char="§"/>
              <a:tabLst>
                <a:tab pos="342900" algn="l"/>
              </a:tabLst>
              <a:defRPr sz="2000">
                <a:solidFill>
                  <a:schemeClr val="tx1"/>
                </a:solidFill>
                <a:latin typeface="Arial" panose="020B0604020202020204" pitchFamily="34" charset="0"/>
              </a:defRPr>
            </a:lvl6pPr>
            <a:lvl7pPr marL="3171825" indent="-323850" defTabSz="966788" fontAlgn="base">
              <a:spcBef>
                <a:spcPct val="20000"/>
              </a:spcBef>
              <a:spcAft>
                <a:spcPct val="0"/>
              </a:spcAft>
              <a:buClr>
                <a:schemeClr val="bg2"/>
              </a:buClr>
              <a:buFont typeface="Wingdings" panose="05000000000000000000" pitchFamily="2" charset="2"/>
              <a:buChar char="§"/>
              <a:tabLst>
                <a:tab pos="342900" algn="l"/>
              </a:tabLst>
              <a:defRPr sz="2000">
                <a:solidFill>
                  <a:schemeClr val="tx1"/>
                </a:solidFill>
                <a:latin typeface="Arial" panose="020B0604020202020204" pitchFamily="34" charset="0"/>
              </a:defRPr>
            </a:lvl7pPr>
            <a:lvl8pPr marL="3629025" indent="-323850" defTabSz="966788" fontAlgn="base">
              <a:spcBef>
                <a:spcPct val="20000"/>
              </a:spcBef>
              <a:spcAft>
                <a:spcPct val="0"/>
              </a:spcAft>
              <a:buClr>
                <a:schemeClr val="bg2"/>
              </a:buClr>
              <a:buFont typeface="Wingdings" panose="05000000000000000000" pitchFamily="2" charset="2"/>
              <a:buChar char="§"/>
              <a:tabLst>
                <a:tab pos="342900" algn="l"/>
              </a:tabLst>
              <a:defRPr sz="2000">
                <a:solidFill>
                  <a:schemeClr val="tx1"/>
                </a:solidFill>
                <a:latin typeface="Arial" panose="020B0604020202020204" pitchFamily="34" charset="0"/>
              </a:defRPr>
            </a:lvl8pPr>
            <a:lvl9pPr marL="4086225" indent="-323850" defTabSz="966788" fontAlgn="base">
              <a:spcBef>
                <a:spcPct val="20000"/>
              </a:spcBef>
              <a:spcAft>
                <a:spcPct val="0"/>
              </a:spcAft>
              <a:buClr>
                <a:schemeClr val="bg2"/>
              </a:buClr>
              <a:buFont typeface="Wingdings" panose="05000000000000000000" pitchFamily="2" charset="2"/>
              <a:buChar char="§"/>
              <a:tabLst>
                <a:tab pos="342900" algn="l"/>
              </a:tabLst>
              <a:defRPr sz="2000">
                <a:solidFill>
                  <a:schemeClr val="tx1"/>
                </a:solidFill>
                <a:latin typeface="Arial" panose="020B0604020202020204" pitchFamily="34" charset="0"/>
              </a:defRPr>
            </a:lvl9pPr>
          </a:lstStyle>
          <a:p>
            <a:pPr algn="ctr" eaLnBrk="1" hangingPunct="1">
              <a:spcBef>
                <a:spcPct val="50000"/>
              </a:spcBef>
              <a:buClrTx/>
              <a:buFontTx/>
              <a:buNone/>
            </a:pPr>
            <a:r>
              <a:rPr lang="en-US" altLang="en-US" sz="2400" dirty="0"/>
              <a:t>Complexity Attributes and Scoring Model</a:t>
            </a:r>
          </a:p>
        </p:txBody>
      </p:sp>
      <p:graphicFrame>
        <p:nvGraphicFramePr>
          <p:cNvPr id="501765" name="Object 5"/>
          <p:cNvGraphicFramePr>
            <a:graphicFrameLocks noGrp="1" noChangeAspect="1"/>
          </p:cNvGraphicFramePr>
          <p:nvPr>
            <p:ph/>
            <p:extLst>
              <p:ext uri="{D42A27DB-BD31-4B8C-83A1-F6EECF244321}">
                <p14:modId xmlns:p14="http://schemas.microsoft.com/office/powerpoint/2010/main" val="1577046013"/>
              </p:ext>
            </p:extLst>
          </p:nvPr>
        </p:nvGraphicFramePr>
        <p:xfrm>
          <a:off x="227013" y="1130300"/>
          <a:ext cx="8780462" cy="4865688"/>
        </p:xfrm>
        <a:graphic>
          <a:graphicData uri="http://schemas.openxmlformats.org/presentationml/2006/ole">
            <mc:AlternateContent xmlns:mc="http://schemas.openxmlformats.org/markup-compatibility/2006">
              <mc:Choice xmlns:v="urn:schemas-microsoft-com:vml" Requires="v">
                <p:oleObj spid="_x0000_s49174" name="Worksheet" r:id="rId4" imgW="9826692" imgH="5445418" progId="Excel.Sheet.8">
                  <p:embed/>
                </p:oleObj>
              </mc:Choice>
              <mc:Fallback>
                <p:oleObj name="Worksheet" r:id="rId4" imgW="9826692" imgH="5445418"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013" y="1130300"/>
                        <a:ext cx="8780462" cy="4865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cap="flat" cmpd="sng" algn="ctr">
                            <a:solidFill>
                              <a:srgbClr val="80808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15134317"/>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1"/>
          </p:nvPr>
        </p:nvSpPr>
        <p:spPr/>
        <p:txBody>
          <a:bodyPr/>
          <a:lstStyle/>
          <a:p>
            <a:fld id="{79808291-148F-4051-AE97-B3A31E80067A}" type="slidenum">
              <a:rPr lang="en-US" altLang="en-US"/>
              <a:pPr/>
              <a:t>77</a:t>
            </a:fld>
            <a:endParaRPr lang="en-US" altLang="en-US"/>
          </a:p>
        </p:txBody>
      </p:sp>
      <p:sp>
        <p:nvSpPr>
          <p:cNvPr id="503810" name="Rectangle 2"/>
          <p:cNvSpPr>
            <a:spLocks noChangeArrowheads="1"/>
          </p:cNvSpPr>
          <p:nvPr/>
        </p:nvSpPr>
        <p:spPr bwMode="auto">
          <a:xfrm>
            <a:off x="304800" y="647888"/>
            <a:ext cx="7780338"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lIns="90454" tIns="44434" rIns="90454" bIns="44434" anchor="b"/>
          <a:lstStyle>
            <a:lvl1pPr>
              <a:defRPr sz="4400">
                <a:solidFill>
                  <a:schemeClr val="tx1"/>
                </a:solidFill>
                <a:latin typeface="Arial" panose="020B0604020202020204" pitchFamily="34" charset="0"/>
              </a:defRPr>
            </a:lvl1pPr>
            <a:lvl2pPr>
              <a:defRPr sz="4400">
                <a:solidFill>
                  <a:schemeClr val="tx1"/>
                </a:solidFill>
                <a:latin typeface="Arial" panose="020B0604020202020204" pitchFamily="34" charset="0"/>
              </a:defRPr>
            </a:lvl2pPr>
            <a:lvl3pPr>
              <a:defRPr sz="4400">
                <a:solidFill>
                  <a:schemeClr val="tx1"/>
                </a:solidFill>
                <a:latin typeface="Arial" panose="020B0604020202020204" pitchFamily="34" charset="0"/>
              </a:defRPr>
            </a:lvl3pPr>
            <a:lvl4pPr>
              <a:defRPr sz="4400">
                <a:solidFill>
                  <a:schemeClr val="tx1"/>
                </a:solidFill>
                <a:latin typeface="Arial" panose="020B0604020202020204" pitchFamily="34" charset="0"/>
              </a:defRPr>
            </a:lvl4pPr>
            <a:lvl5pPr>
              <a:defRPr sz="4400">
                <a:solidFill>
                  <a:schemeClr val="tx1"/>
                </a:solidFill>
                <a:latin typeface="Arial" panose="020B0604020202020204" pitchFamily="34" charset="0"/>
              </a:defRPr>
            </a:lvl5pPr>
            <a:lvl6pPr marL="457200" fontAlgn="base">
              <a:spcBef>
                <a:spcPct val="0"/>
              </a:spcBef>
              <a:spcAft>
                <a:spcPct val="0"/>
              </a:spcAft>
              <a:defRPr sz="4400">
                <a:solidFill>
                  <a:schemeClr val="tx1"/>
                </a:solidFill>
                <a:latin typeface="Arial" panose="020B0604020202020204" pitchFamily="34" charset="0"/>
              </a:defRPr>
            </a:lvl6pPr>
            <a:lvl7pPr marL="914400" fontAlgn="base">
              <a:spcBef>
                <a:spcPct val="0"/>
              </a:spcBef>
              <a:spcAft>
                <a:spcPct val="0"/>
              </a:spcAft>
              <a:defRPr sz="4400">
                <a:solidFill>
                  <a:schemeClr val="tx1"/>
                </a:solidFill>
                <a:latin typeface="Arial" panose="020B0604020202020204" pitchFamily="34" charset="0"/>
              </a:defRPr>
            </a:lvl7pPr>
            <a:lvl8pPr marL="1371600" fontAlgn="base">
              <a:spcBef>
                <a:spcPct val="0"/>
              </a:spcBef>
              <a:spcAft>
                <a:spcPct val="0"/>
              </a:spcAft>
              <a:defRPr sz="4400">
                <a:solidFill>
                  <a:schemeClr val="tx1"/>
                </a:solidFill>
                <a:latin typeface="Arial" panose="020B0604020202020204" pitchFamily="34" charset="0"/>
              </a:defRPr>
            </a:lvl8pPr>
            <a:lvl9pPr marL="1828800" fontAlgn="base">
              <a:spcBef>
                <a:spcPct val="0"/>
              </a:spcBef>
              <a:spcAft>
                <a:spcPct val="0"/>
              </a:spcAft>
              <a:defRPr sz="4400">
                <a:solidFill>
                  <a:schemeClr val="tx1"/>
                </a:solidFill>
                <a:latin typeface="Arial" panose="020B0604020202020204" pitchFamily="34" charset="0"/>
              </a:defRPr>
            </a:lvl9pPr>
          </a:lstStyle>
          <a:p>
            <a:pPr algn="ctr" eaLnBrk="1" hangingPunct="1"/>
            <a:r>
              <a:rPr lang="en-US" altLang="en-US" sz="3200" dirty="0"/>
              <a:t>Pipeline Complexity</a:t>
            </a:r>
          </a:p>
        </p:txBody>
      </p:sp>
      <p:sp>
        <p:nvSpPr>
          <p:cNvPr id="503811" name="Rectangle 3"/>
          <p:cNvSpPr>
            <a:spLocks noChangeArrowheads="1"/>
          </p:cNvSpPr>
          <p:nvPr/>
        </p:nvSpPr>
        <p:spPr bwMode="auto">
          <a:xfrm>
            <a:off x="552773" y="1089818"/>
            <a:ext cx="8350250"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627" tIns="48314" rIns="96627" bIns="48314"/>
          <a:lstStyle>
            <a:lvl1pPr marL="381000" indent="-381000" defTabSz="966788">
              <a:spcBef>
                <a:spcPct val="20000"/>
              </a:spcBef>
              <a:buClr>
                <a:schemeClr val="bg2"/>
              </a:buClr>
              <a:buSzPct val="75000"/>
              <a:buFont typeface="Wingdings" panose="05000000000000000000" pitchFamily="2" charset="2"/>
              <a:buChar char="n"/>
              <a:tabLst>
                <a:tab pos="342900" algn="l"/>
              </a:tabLst>
              <a:defRPr sz="3200">
                <a:solidFill>
                  <a:schemeClr val="tx1"/>
                </a:solidFill>
                <a:latin typeface="Arial" panose="020B0604020202020204" pitchFamily="34" charset="0"/>
              </a:defRPr>
            </a:lvl1pPr>
            <a:lvl2pPr marL="819150" indent="-342900" defTabSz="966788">
              <a:spcBef>
                <a:spcPct val="20000"/>
              </a:spcBef>
              <a:buClr>
                <a:schemeClr val="accent2"/>
              </a:buClr>
              <a:buSzPct val="80000"/>
              <a:buFont typeface="Wingdings" panose="05000000000000000000" pitchFamily="2" charset="2"/>
              <a:buChar char="¨"/>
              <a:tabLst>
                <a:tab pos="342900" algn="l"/>
              </a:tabLst>
              <a:defRPr sz="2800">
                <a:solidFill>
                  <a:schemeClr val="tx1"/>
                </a:solidFill>
                <a:latin typeface="Arial" panose="020B0604020202020204" pitchFamily="34" charset="0"/>
              </a:defRPr>
            </a:lvl2pPr>
            <a:lvl3pPr marL="1290638" indent="-323850" defTabSz="966788">
              <a:spcBef>
                <a:spcPct val="20000"/>
              </a:spcBef>
              <a:buClr>
                <a:schemeClr val="bg2"/>
              </a:buClr>
              <a:buSzPct val="65000"/>
              <a:buFont typeface="Wingdings" panose="05000000000000000000" pitchFamily="2" charset="2"/>
              <a:buChar char="n"/>
              <a:tabLst>
                <a:tab pos="342900" algn="l"/>
              </a:tabLst>
              <a:defRPr sz="2400">
                <a:solidFill>
                  <a:schemeClr val="tx1"/>
                </a:solidFill>
                <a:latin typeface="Arial" panose="020B0604020202020204" pitchFamily="34" charset="0"/>
              </a:defRPr>
            </a:lvl3pPr>
            <a:lvl4pPr marL="1773238" indent="-323850" defTabSz="966788">
              <a:spcBef>
                <a:spcPct val="20000"/>
              </a:spcBef>
              <a:buClr>
                <a:schemeClr val="accent2"/>
              </a:buClr>
              <a:buSzPct val="70000"/>
              <a:buFont typeface="Wingdings" panose="05000000000000000000" pitchFamily="2" charset="2"/>
              <a:buChar char="¨"/>
              <a:tabLst>
                <a:tab pos="342900" algn="l"/>
              </a:tabLst>
              <a:defRPr sz="2000">
                <a:solidFill>
                  <a:schemeClr val="tx1"/>
                </a:solidFill>
                <a:latin typeface="Arial" panose="020B0604020202020204" pitchFamily="34" charset="0"/>
              </a:defRPr>
            </a:lvl4pPr>
            <a:lvl5pPr marL="2257425" indent="-323850" defTabSz="966788">
              <a:spcBef>
                <a:spcPct val="20000"/>
              </a:spcBef>
              <a:buClr>
                <a:schemeClr val="bg2"/>
              </a:buClr>
              <a:buFont typeface="Wingdings" panose="05000000000000000000" pitchFamily="2" charset="2"/>
              <a:buChar char="§"/>
              <a:tabLst>
                <a:tab pos="342900" algn="l"/>
              </a:tabLst>
              <a:defRPr sz="2000">
                <a:solidFill>
                  <a:schemeClr val="tx1"/>
                </a:solidFill>
                <a:latin typeface="Arial" panose="020B0604020202020204" pitchFamily="34" charset="0"/>
              </a:defRPr>
            </a:lvl5pPr>
            <a:lvl6pPr marL="2714625" indent="-323850" defTabSz="966788" fontAlgn="base">
              <a:spcBef>
                <a:spcPct val="20000"/>
              </a:spcBef>
              <a:spcAft>
                <a:spcPct val="0"/>
              </a:spcAft>
              <a:buClr>
                <a:schemeClr val="bg2"/>
              </a:buClr>
              <a:buFont typeface="Wingdings" panose="05000000000000000000" pitchFamily="2" charset="2"/>
              <a:buChar char="§"/>
              <a:tabLst>
                <a:tab pos="342900" algn="l"/>
              </a:tabLst>
              <a:defRPr sz="2000">
                <a:solidFill>
                  <a:schemeClr val="tx1"/>
                </a:solidFill>
                <a:latin typeface="Arial" panose="020B0604020202020204" pitchFamily="34" charset="0"/>
              </a:defRPr>
            </a:lvl6pPr>
            <a:lvl7pPr marL="3171825" indent="-323850" defTabSz="966788" fontAlgn="base">
              <a:spcBef>
                <a:spcPct val="20000"/>
              </a:spcBef>
              <a:spcAft>
                <a:spcPct val="0"/>
              </a:spcAft>
              <a:buClr>
                <a:schemeClr val="bg2"/>
              </a:buClr>
              <a:buFont typeface="Wingdings" panose="05000000000000000000" pitchFamily="2" charset="2"/>
              <a:buChar char="§"/>
              <a:tabLst>
                <a:tab pos="342900" algn="l"/>
              </a:tabLst>
              <a:defRPr sz="2000">
                <a:solidFill>
                  <a:schemeClr val="tx1"/>
                </a:solidFill>
                <a:latin typeface="Arial" panose="020B0604020202020204" pitchFamily="34" charset="0"/>
              </a:defRPr>
            </a:lvl7pPr>
            <a:lvl8pPr marL="3629025" indent="-323850" defTabSz="966788" fontAlgn="base">
              <a:spcBef>
                <a:spcPct val="20000"/>
              </a:spcBef>
              <a:spcAft>
                <a:spcPct val="0"/>
              </a:spcAft>
              <a:buClr>
                <a:schemeClr val="bg2"/>
              </a:buClr>
              <a:buFont typeface="Wingdings" panose="05000000000000000000" pitchFamily="2" charset="2"/>
              <a:buChar char="§"/>
              <a:tabLst>
                <a:tab pos="342900" algn="l"/>
              </a:tabLst>
              <a:defRPr sz="2000">
                <a:solidFill>
                  <a:schemeClr val="tx1"/>
                </a:solidFill>
                <a:latin typeface="Arial" panose="020B0604020202020204" pitchFamily="34" charset="0"/>
              </a:defRPr>
            </a:lvl8pPr>
            <a:lvl9pPr marL="4086225" indent="-323850" defTabSz="966788" fontAlgn="base">
              <a:spcBef>
                <a:spcPct val="20000"/>
              </a:spcBef>
              <a:spcAft>
                <a:spcPct val="0"/>
              </a:spcAft>
              <a:buClr>
                <a:schemeClr val="bg2"/>
              </a:buClr>
              <a:buFont typeface="Wingdings" panose="05000000000000000000" pitchFamily="2" charset="2"/>
              <a:buChar char="§"/>
              <a:tabLst>
                <a:tab pos="342900" algn="l"/>
              </a:tabLst>
              <a:defRPr sz="2000">
                <a:solidFill>
                  <a:schemeClr val="tx1"/>
                </a:solidFill>
                <a:latin typeface="Arial" panose="020B0604020202020204" pitchFamily="34" charset="0"/>
              </a:defRPr>
            </a:lvl9pPr>
          </a:lstStyle>
          <a:p>
            <a:pPr eaLnBrk="1" hangingPunct="1">
              <a:spcBef>
                <a:spcPct val="10000"/>
              </a:spcBef>
              <a:buClrTx/>
              <a:buFontTx/>
              <a:buChar char="•"/>
            </a:pPr>
            <a:r>
              <a:rPr lang="en-US" altLang="en-US" sz="1400" dirty="0"/>
              <a:t>Pipeline Complexity: Equals the sum of the individual project complexity </a:t>
            </a:r>
          </a:p>
          <a:p>
            <a:pPr eaLnBrk="1" hangingPunct="1">
              <a:spcBef>
                <a:spcPct val="10000"/>
              </a:spcBef>
              <a:buClrTx/>
              <a:buFontTx/>
              <a:buChar char="•"/>
            </a:pPr>
            <a:r>
              <a:rPr lang="en-US" altLang="en-US" sz="1400" dirty="0"/>
              <a:t>Proficiency Factor: Use the concept of learning curves (Wright’s Learning Curve Model) to represent complexity impact on an ongoing basis</a:t>
            </a:r>
          </a:p>
        </p:txBody>
      </p:sp>
      <p:pic>
        <p:nvPicPr>
          <p:cNvPr id="5038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138" y="1819275"/>
            <a:ext cx="7067550" cy="2943225"/>
          </a:xfrm>
          <a:prstGeom prst="rect">
            <a:avLst/>
          </a:prstGeom>
          <a:noFill/>
          <a:extLst>
            <a:ext uri="{909E8E84-426E-40DD-AFC4-6F175D3DCCD1}">
              <a14:hiddenFill xmlns:a14="http://schemas.microsoft.com/office/drawing/2010/main">
                <a:solidFill>
                  <a:srgbClr val="FFFFFF"/>
                </a:solidFill>
              </a14:hiddenFill>
            </a:ext>
          </a:extLst>
        </p:spPr>
      </p:pic>
      <p:sp>
        <p:nvSpPr>
          <p:cNvPr id="503813" name="Rectangle 5"/>
          <p:cNvSpPr>
            <a:spLocks noChangeArrowheads="1"/>
          </p:cNvSpPr>
          <p:nvPr/>
        </p:nvSpPr>
        <p:spPr bwMode="auto">
          <a:xfrm>
            <a:off x="6991350" y="5200650"/>
            <a:ext cx="1790700" cy="1209675"/>
          </a:xfrm>
          <a:prstGeom prst="rect">
            <a:avLst/>
          </a:prstGeom>
          <a:solidFill>
            <a:schemeClr val="bg1"/>
          </a:solidFill>
          <a:ln>
            <a:noFill/>
          </a:ln>
          <a:effectLst/>
          <a:extLst>
            <a:ext uri="{91240B29-F687-4F45-9708-019B960494DF}">
              <a14:hiddenLine xmlns:a14="http://schemas.microsoft.com/office/drawing/2010/main" w="508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503814" name="Object 6"/>
          <p:cNvGraphicFramePr>
            <a:graphicFrameLocks noGrp="1" noChangeAspect="1"/>
          </p:cNvGraphicFramePr>
          <p:nvPr>
            <p:ph/>
            <p:extLst>
              <p:ext uri="{D42A27DB-BD31-4B8C-83A1-F6EECF244321}">
                <p14:modId xmlns:p14="http://schemas.microsoft.com/office/powerpoint/2010/main" val="2704533090"/>
              </p:ext>
            </p:extLst>
          </p:nvPr>
        </p:nvGraphicFramePr>
        <p:xfrm>
          <a:off x="838200" y="4724400"/>
          <a:ext cx="7018338" cy="1819275"/>
        </p:xfrm>
        <a:graphic>
          <a:graphicData uri="http://schemas.openxmlformats.org/presentationml/2006/ole">
            <mc:AlternateContent xmlns:mc="http://schemas.openxmlformats.org/markup-compatibility/2006">
              <mc:Choice xmlns:v="urn:schemas-microsoft-com:vml" Requires="v">
                <p:oleObj spid="_x0000_s50197" name="Worksheet" r:id="rId5" imgW="5653935" imgH="1895828" progId="Excel.Sheet.8">
                  <p:embed/>
                </p:oleObj>
              </mc:Choice>
              <mc:Fallback>
                <p:oleObj name="Worksheet" r:id="rId5" imgW="5653935" imgH="1895828" progId="Excel.Shee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4724400"/>
                        <a:ext cx="7018338" cy="1819275"/>
                      </a:xfrm>
                      <a:prstGeom prst="rect">
                        <a:avLst/>
                      </a:prstGeom>
                      <a:solidFill>
                        <a:schemeClr val="bg1"/>
                      </a:solidFill>
                      <a:ln>
                        <a:noFill/>
                      </a:ln>
                      <a:effectLst/>
                      <a:extLst/>
                    </p:spPr>
                  </p:pic>
                </p:oleObj>
              </mc:Fallback>
            </mc:AlternateContent>
          </a:graphicData>
        </a:graphic>
      </p:graphicFrame>
    </p:spTree>
    <p:extLst>
      <p:ext uri="{BB962C8B-B14F-4D97-AF65-F5344CB8AC3E}">
        <p14:creationId xmlns:p14="http://schemas.microsoft.com/office/powerpoint/2010/main" val="2782794153"/>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3"/>
          <p:cNvSpPr>
            <a:spLocks noGrp="1"/>
          </p:cNvSpPr>
          <p:nvPr>
            <p:ph type="sldNum" sz="quarter" idx="11"/>
          </p:nvPr>
        </p:nvSpPr>
        <p:spPr/>
        <p:txBody>
          <a:bodyPr/>
          <a:lstStyle/>
          <a:p>
            <a:fld id="{FAAED99A-5C8D-4466-8A7D-4B55AA0FD083}" type="slidenum">
              <a:rPr lang="en-US" altLang="en-US"/>
              <a:pPr/>
              <a:t>78</a:t>
            </a:fld>
            <a:endParaRPr lang="en-US" altLang="en-US"/>
          </a:p>
        </p:txBody>
      </p:sp>
      <p:sp>
        <p:nvSpPr>
          <p:cNvPr id="485378" name="Rectangle 2"/>
          <p:cNvSpPr>
            <a:spLocks noChangeArrowheads="1"/>
          </p:cNvSpPr>
          <p:nvPr/>
        </p:nvSpPr>
        <p:spPr bwMode="auto">
          <a:xfrm>
            <a:off x="462756" y="716573"/>
            <a:ext cx="7704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lIns="90454" tIns="44434" rIns="90454" bIns="44434" anchor="b"/>
          <a:lstStyle>
            <a:lvl1pPr>
              <a:defRPr sz="4400">
                <a:solidFill>
                  <a:schemeClr val="tx1"/>
                </a:solidFill>
                <a:latin typeface="Arial" panose="020B0604020202020204" pitchFamily="34" charset="0"/>
              </a:defRPr>
            </a:lvl1pPr>
            <a:lvl2pPr>
              <a:defRPr sz="4400">
                <a:solidFill>
                  <a:schemeClr val="tx1"/>
                </a:solidFill>
                <a:latin typeface="Arial" panose="020B0604020202020204" pitchFamily="34" charset="0"/>
              </a:defRPr>
            </a:lvl2pPr>
            <a:lvl3pPr>
              <a:defRPr sz="4400">
                <a:solidFill>
                  <a:schemeClr val="tx1"/>
                </a:solidFill>
                <a:latin typeface="Arial" panose="020B0604020202020204" pitchFamily="34" charset="0"/>
              </a:defRPr>
            </a:lvl3pPr>
            <a:lvl4pPr>
              <a:defRPr sz="4400">
                <a:solidFill>
                  <a:schemeClr val="tx1"/>
                </a:solidFill>
                <a:latin typeface="Arial" panose="020B0604020202020204" pitchFamily="34" charset="0"/>
              </a:defRPr>
            </a:lvl4pPr>
            <a:lvl5pPr>
              <a:defRPr sz="4400">
                <a:solidFill>
                  <a:schemeClr val="tx1"/>
                </a:solidFill>
                <a:latin typeface="Arial" panose="020B0604020202020204" pitchFamily="34" charset="0"/>
              </a:defRPr>
            </a:lvl5pPr>
            <a:lvl6pPr marL="457200" fontAlgn="base">
              <a:spcBef>
                <a:spcPct val="0"/>
              </a:spcBef>
              <a:spcAft>
                <a:spcPct val="0"/>
              </a:spcAft>
              <a:defRPr sz="4400">
                <a:solidFill>
                  <a:schemeClr val="tx1"/>
                </a:solidFill>
                <a:latin typeface="Arial" panose="020B0604020202020204" pitchFamily="34" charset="0"/>
              </a:defRPr>
            </a:lvl6pPr>
            <a:lvl7pPr marL="914400" fontAlgn="base">
              <a:spcBef>
                <a:spcPct val="0"/>
              </a:spcBef>
              <a:spcAft>
                <a:spcPct val="0"/>
              </a:spcAft>
              <a:defRPr sz="4400">
                <a:solidFill>
                  <a:schemeClr val="tx1"/>
                </a:solidFill>
                <a:latin typeface="Arial" panose="020B0604020202020204" pitchFamily="34" charset="0"/>
              </a:defRPr>
            </a:lvl7pPr>
            <a:lvl8pPr marL="1371600" fontAlgn="base">
              <a:spcBef>
                <a:spcPct val="0"/>
              </a:spcBef>
              <a:spcAft>
                <a:spcPct val="0"/>
              </a:spcAft>
              <a:defRPr sz="4400">
                <a:solidFill>
                  <a:schemeClr val="tx1"/>
                </a:solidFill>
                <a:latin typeface="Arial" panose="020B0604020202020204" pitchFamily="34" charset="0"/>
              </a:defRPr>
            </a:lvl8pPr>
            <a:lvl9pPr marL="1828800" fontAlgn="base">
              <a:spcBef>
                <a:spcPct val="0"/>
              </a:spcBef>
              <a:spcAft>
                <a:spcPct val="0"/>
              </a:spcAft>
              <a:defRPr sz="4400">
                <a:solidFill>
                  <a:schemeClr val="tx1"/>
                </a:solidFill>
                <a:latin typeface="Arial" panose="020B0604020202020204" pitchFamily="34" charset="0"/>
              </a:defRPr>
            </a:lvl9pPr>
          </a:lstStyle>
          <a:p>
            <a:pPr algn="ctr" eaLnBrk="1" hangingPunct="1"/>
            <a:r>
              <a:rPr lang="en-US" altLang="en-US" sz="3200" dirty="0"/>
              <a:t>Complexity Threshold</a:t>
            </a:r>
          </a:p>
        </p:txBody>
      </p:sp>
      <p:grpSp>
        <p:nvGrpSpPr>
          <p:cNvPr id="485380" name="Group 4"/>
          <p:cNvGrpSpPr>
            <a:grpSpLocks/>
          </p:cNvGrpSpPr>
          <p:nvPr/>
        </p:nvGrpSpPr>
        <p:grpSpPr bwMode="auto">
          <a:xfrm>
            <a:off x="439738" y="1752600"/>
            <a:ext cx="8704262" cy="4267200"/>
            <a:chOff x="228" y="1051"/>
            <a:chExt cx="5363" cy="2496"/>
          </a:xfrm>
        </p:grpSpPr>
        <p:graphicFrame>
          <p:nvGraphicFramePr>
            <p:cNvPr id="485381" name="Object 5"/>
            <p:cNvGraphicFramePr>
              <a:graphicFrameLocks noChangeAspect="1"/>
            </p:cNvGraphicFramePr>
            <p:nvPr/>
          </p:nvGraphicFramePr>
          <p:xfrm>
            <a:off x="228" y="1051"/>
            <a:ext cx="5363" cy="2496"/>
          </p:xfrm>
          <a:graphic>
            <a:graphicData uri="http://schemas.openxmlformats.org/presentationml/2006/ole">
              <mc:AlternateContent xmlns:mc="http://schemas.openxmlformats.org/markup-compatibility/2006">
                <mc:Choice xmlns:v="urn:schemas-microsoft-com:vml" Requires="v">
                  <p:oleObj spid="_x0000_s51222" name="Chart" r:id="rId4" imgW="9620380" imgH="4476902" progId="Excel.Chart.8">
                    <p:embed/>
                  </p:oleObj>
                </mc:Choice>
                <mc:Fallback>
                  <p:oleObj name="Chart" r:id="rId4" imgW="9620380" imgH="4476902" progId="Excel.Char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 y="1051"/>
                          <a:ext cx="5363" cy="2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cap="flat" cmpd="sng" algn="ctr">
                              <a:solidFill>
                                <a:srgbClr val="80808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85382" name="Group 6"/>
            <p:cNvGrpSpPr>
              <a:grpSpLocks/>
            </p:cNvGrpSpPr>
            <p:nvPr/>
          </p:nvGrpSpPr>
          <p:grpSpPr bwMode="auto">
            <a:xfrm>
              <a:off x="656" y="2400"/>
              <a:ext cx="4740" cy="68"/>
              <a:chOff x="624" y="3096"/>
              <a:chExt cx="4878" cy="120"/>
            </a:xfrm>
          </p:grpSpPr>
          <p:sp>
            <p:nvSpPr>
              <p:cNvPr id="485383" name="Rectangle 7"/>
              <p:cNvSpPr>
                <a:spLocks noChangeArrowheads="1"/>
              </p:cNvSpPr>
              <p:nvPr/>
            </p:nvSpPr>
            <p:spPr bwMode="auto">
              <a:xfrm>
                <a:off x="624" y="3096"/>
                <a:ext cx="4878" cy="120"/>
              </a:xfrm>
              <a:prstGeom prst="rect">
                <a:avLst/>
              </a:prstGeom>
              <a:solidFill>
                <a:srgbClr val="FF0000">
                  <a:alpha val="20000"/>
                </a:srgbClr>
              </a:solidFill>
              <a:ln w="317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5384" name="Line 8"/>
              <p:cNvSpPr>
                <a:spLocks noChangeShapeType="1"/>
              </p:cNvSpPr>
              <p:nvPr/>
            </p:nvSpPr>
            <p:spPr bwMode="auto">
              <a:xfrm>
                <a:off x="630" y="3156"/>
                <a:ext cx="4866" cy="0"/>
              </a:xfrm>
              <a:prstGeom prst="line">
                <a:avLst/>
              </a:prstGeom>
              <a:noFill/>
              <a:ln w="317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485387" name="AutoShape 11"/>
          <p:cNvSpPr>
            <a:spLocks/>
          </p:cNvSpPr>
          <p:nvPr/>
        </p:nvSpPr>
        <p:spPr bwMode="auto">
          <a:xfrm rot="5400000">
            <a:off x="6689725" y="1676400"/>
            <a:ext cx="400050" cy="3130550"/>
          </a:xfrm>
          <a:prstGeom prst="leftBrace">
            <a:avLst>
              <a:gd name="adj1" fmla="val 65212"/>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5388" name="AutoShape 12"/>
          <p:cNvSpPr>
            <a:spLocks/>
          </p:cNvSpPr>
          <p:nvPr/>
        </p:nvSpPr>
        <p:spPr bwMode="auto">
          <a:xfrm rot="5400000">
            <a:off x="2927350" y="1095375"/>
            <a:ext cx="400050" cy="4292600"/>
          </a:xfrm>
          <a:prstGeom prst="leftBrace">
            <a:avLst>
              <a:gd name="adj1" fmla="val 89418"/>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5389" name="Text Box 13"/>
          <p:cNvSpPr txBox="1">
            <a:spLocks noChangeArrowheads="1"/>
          </p:cNvSpPr>
          <p:nvPr/>
        </p:nvSpPr>
        <p:spPr bwMode="auto">
          <a:xfrm>
            <a:off x="2209800" y="2286000"/>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altLang="en-US" sz="1200" b="1">
                <a:solidFill>
                  <a:schemeClr val="hlink"/>
                </a:solidFill>
                <a:latin typeface="Verdana" panose="020B0604030504040204" pitchFamily="34" charset="0"/>
              </a:rPr>
              <a:t>Actuals based on Launch Date</a:t>
            </a:r>
          </a:p>
        </p:txBody>
      </p:sp>
      <p:sp>
        <p:nvSpPr>
          <p:cNvPr id="485390" name="Text Box 14"/>
          <p:cNvSpPr txBox="1">
            <a:spLocks noChangeArrowheads="1"/>
          </p:cNvSpPr>
          <p:nvPr/>
        </p:nvSpPr>
        <p:spPr bwMode="auto">
          <a:xfrm>
            <a:off x="6400800" y="2133600"/>
            <a:ext cx="1676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altLang="en-US" sz="1200" b="1">
                <a:solidFill>
                  <a:schemeClr val="hlink"/>
                </a:solidFill>
                <a:latin typeface="Verdana" panose="020B0604030504040204" pitchFamily="34" charset="0"/>
              </a:rPr>
              <a:t>Forward view based on projects already in pipeline</a:t>
            </a:r>
          </a:p>
        </p:txBody>
      </p:sp>
      <p:sp>
        <p:nvSpPr>
          <p:cNvPr id="485391" name="Text Box 15"/>
          <p:cNvSpPr txBox="1">
            <a:spLocks noChangeArrowheads="1"/>
          </p:cNvSpPr>
          <p:nvPr/>
        </p:nvSpPr>
        <p:spPr bwMode="auto">
          <a:xfrm>
            <a:off x="669925" y="1094398"/>
            <a:ext cx="83534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Char char="•"/>
            </a:pPr>
            <a:r>
              <a:rPr lang="en-US" altLang="en-US" dirty="0"/>
              <a:t>Initial Threshold set at 75% average capacity</a:t>
            </a:r>
          </a:p>
          <a:p>
            <a:pPr>
              <a:buFontTx/>
              <a:buChar char="•"/>
            </a:pPr>
            <a:r>
              <a:rPr lang="en-US" altLang="en-US" dirty="0"/>
              <a:t>Refine Threshold with Relationships between Representative Performance Data</a:t>
            </a:r>
          </a:p>
        </p:txBody>
      </p:sp>
    </p:spTree>
    <p:extLst>
      <p:ext uri="{BB962C8B-B14F-4D97-AF65-F5344CB8AC3E}">
        <p14:creationId xmlns:p14="http://schemas.microsoft.com/office/powerpoint/2010/main" val="2214111524"/>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0613BF25-3000-49BB-A174-4C5A98F3ACDD}" type="slidenum">
              <a:rPr lang="en-US" altLang="en-US"/>
              <a:pPr/>
              <a:t>79</a:t>
            </a:fld>
            <a:endParaRPr lang="en-US" altLang="en-US"/>
          </a:p>
        </p:txBody>
      </p:sp>
      <p:sp>
        <p:nvSpPr>
          <p:cNvPr id="610306" name="Rectangle 2"/>
          <p:cNvSpPr>
            <a:spLocks noGrp="1" noChangeArrowheads="1"/>
          </p:cNvSpPr>
          <p:nvPr>
            <p:ph type="title"/>
          </p:nvPr>
        </p:nvSpPr>
        <p:spPr>
          <a:xfrm>
            <a:off x="457200" y="622300"/>
            <a:ext cx="8229600" cy="533400"/>
          </a:xfrm>
        </p:spPr>
        <p:txBody>
          <a:bodyPr>
            <a:normAutofit fontScale="90000"/>
          </a:bodyPr>
          <a:lstStyle/>
          <a:p>
            <a:r>
              <a:rPr lang="en-US" altLang="en-US" sz="3200" dirty="0"/>
              <a:t>Threshold Analysis</a:t>
            </a:r>
          </a:p>
        </p:txBody>
      </p:sp>
      <p:sp>
        <p:nvSpPr>
          <p:cNvPr id="610307" name="Rectangle 3"/>
          <p:cNvSpPr>
            <a:spLocks noChangeArrowheads="1"/>
          </p:cNvSpPr>
          <p:nvPr/>
        </p:nvSpPr>
        <p:spPr bwMode="auto">
          <a:xfrm>
            <a:off x="381000" y="1143000"/>
            <a:ext cx="83058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FontTx/>
              <a:buChar char="•"/>
            </a:pPr>
            <a:r>
              <a:rPr lang="en-US" altLang="en-US" sz="1800"/>
              <a:t>Use pipeline complexity and specialist performance scores to establish thresholds based on minimum acceptable overall specialist satisfaction and/or other performance metrics</a:t>
            </a:r>
          </a:p>
        </p:txBody>
      </p:sp>
      <p:graphicFrame>
        <p:nvGraphicFramePr>
          <p:cNvPr id="610308" name="Object 4"/>
          <p:cNvGraphicFramePr>
            <a:graphicFrameLocks noGrp="1" noChangeAspect="1"/>
          </p:cNvGraphicFramePr>
          <p:nvPr>
            <p:ph idx="1"/>
          </p:nvPr>
        </p:nvGraphicFramePr>
        <p:xfrm>
          <a:off x="609600" y="2286000"/>
          <a:ext cx="7315200" cy="3914775"/>
        </p:xfrm>
        <a:graphic>
          <a:graphicData uri="http://schemas.openxmlformats.org/presentationml/2006/ole">
            <mc:AlternateContent xmlns:mc="http://schemas.openxmlformats.org/markup-compatibility/2006">
              <mc:Choice xmlns:v="urn:schemas-microsoft-com:vml" Requires="v">
                <p:oleObj spid="_x0000_s52245" name="Chart" r:id="rId4" imgW="5286515" imgH="2828869" progId="Excel.Chart.8">
                  <p:embed/>
                </p:oleObj>
              </mc:Choice>
              <mc:Fallback>
                <p:oleObj name="Chart" r:id="rId4" imgW="5286515" imgH="2828869" progId="Excel.Char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2286000"/>
                        <a:ext cx="7315200" cy="391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0309" name="Line 5"/>
          <p:cNvSpPr>
            <a:spLocks noChangeShapeType="1"/>
          </p:cNvSpPr>
          <p:nvPr/>
        </p:nvSpPr>
        <p:spPr bwMode="auto">
          <a:xfrm>
            <a:off x="1676400" y="3962400"/>
            <a:ext cx="3024188" cy="1588"/>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10310" name="Text Box 6"/>
          <p:cNvSpPr txBox="1">
            <a:spLocks noChangeArrowheads="1"/>
          </p:cNvSpPr>
          <p:nvPr/>
        </p:nvSpPr>
        <p:spPr bwMode="auto">
          <a:xfrm>
            <a:off x="2590800" y="3048000"/>
            <a:ext cx="1898650" cy="28416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1200" b="1"/>
              <a:t>Complexity Threshold</a:t>
            </a:r>
          </a:p>
        </p:txBody>
      </p:sp>
      <p:sp>
        <p:nvSpPr>
          <p:cNvPr id="610311" name="Line 7"/>
          <p:cNvSpPr>
            <a:spLocks noChangeShapeType="1"/>
          </p:cNvSpPr>
          <p:nvPr/>
        </p:nvSpPr>
        <p:spPr bwMode="auto">
          <a:xfrm flipH="1">
            <a:off x="3429000" y="3352800"/>
            <a:ext cx="1524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Tree>
    <p:extLst>
      <p:ext uri="{BB962C8B-B14F-4D97-AF65-F5344CB8AC3E}">
        <p14:creationId xmlns:p14="http://schemas.microsoft.com/office/powerpoint/2010/main" val="209778772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pPr>
              <a:defRPr/>
            </a:pPr>
            <a:r>
              <a:rPr lang="en-US" sz="3600" dirty="0" smtClean="0"/>
              <a:t>SAW Example I</a:t>
            </a:r>
          </a:p>
        </p:txBody>
      </p:sp>
      <p:sp>
        <p:nvSpPr>
          <p:cNvPr id="11268" name="Rectangle 3"/>
          <p:cNvSpPr>
            <a:spLocks noGrp="1" noChangeArrowheads="1"/>
          </p:cNvSpPr>
          <p:nvPr>
            <p:ph type="body" idx="1"/>
          </p:nvPr>
        </p:nvSpPr>
        <p:spPr/>
        <p:txBody>
          <a:bodyPr/>
          <a:lstStyle/>
          <a:p>
            <a:r>
              <a:rPr lang="en-US" sz="2800" dirty="0" smtClean="0"/>
              <a:t>Raw Data</a:t>
            </a: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1252120611"/>
              </p:ext>
            </p:extLst>
          </p:nvPr>
        </p:nvGraphicFramePr>
        <p:xfrm>
          <a:off x="1054101" y="2405856"/>
          <a:ext cx="6028623" cy="3018555"/>
        </p:xfrm>
        <a:graphic>
          <a:graphicData uri="http://schemas.openxmlformats.org/drawingml/2006/table">
            <a:tbl>
              <a:tblPr/>
              <a:tblGrid>
                <a:gridCol w="1327603">
                  <a:extLst>
                    <a:ext uri="{9D8B030D-6E8A-4147-A177-3AD203B41FA5}">
                      <a16:colId xmlns:a16="http://schemas.microsoft.com/office/drawing/2014/main" val="20000"/>
                    </a:ext>
                  </a:extLst>
                </a:gridCol>
                <a:gridCol w="1218783">
                  <a:extLst>
                    <a:ext uri="{9D8B030D-6E8A-4147-A177-3AD203B41FA5}">
                      <a16:colId xmlns:a16="http://schemas.microsoft.com/office/drawing/2014/main" val="20001"/>
                    </a:ext>
                  </a:extLst>
                </a:gridCol>
                <a:gridCol w="1044671">
                  <a:extLst>
                    <a:ext uri="{9D8B030D-6E8A-4147-A177-3AD203B41FA5}">
                      <a16:colId xmlns:a16="http://schemas.microsoft.com/office/drawing/2014/main" val="20002"/>
                    </a:ext>
                  </a:extLst>
                </a:gridCol>
                <a:gridCol w="1392895">
                  <a:extLst>
                    <a:ext uri="{9D8B030D-6E8A-4147-A177-3AD203B41FA5}">
                      <a16:colId xmlns:a16="http://schemas.microsoft.com/office/drawing/2014/main" val="20003"/>
                    </a:ext>
                  </a:extLst>
                </a:gridCol>
                <a:gridCol w="1044671">
                  <a:extLst>
                    <a:ext uri="{9D8B030D-6E8A-4147-A177-3AD203B41FA5}">
                      <a16:colId xmlns:a16="http://schemas.microsoft.com/office/drawing/2014/main" val="20004"/>
                    </a:ext>
                  </a:extLst>
                </a:gridCol>
              </a:tblGrid>
              <a:tr h="335395">
                <a:tc>
                  <a:txBody>
                    <a:bodyPr/>
                    <a:lstStyle/>
                    <a:p>
                      <a:pPr algn="l" fontAlgn="b"/>
                      <a:endParaRPr lang="en-US" sz="16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effectLst/>
                          <a:latin typeface="Arial" panose="020B0604020202020204" pitchFamily="34" charset="0"/>
                        </a:rPr>
                        <a:t>Minimize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effectLst/>
                          <a:latin typeface="Arial" panose="020B0604020202020204" pitchFamily="34" charset="0"/>
                        </a:rPr>
                        <a:t>Maximize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effectLst/>
                          <a:latin typeface="Arial" panose="020B0604020202020204" pitchFamily="34" charset="0"/>
                        </a:rPr>
                        <a:t>Maximize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effectLst/>
                          <a:latin typeface="Arial" panose="020B0604020202020204" pitchFamily="34" charset="0"/>
                        </a:rPr>
                        <a:t>Maximize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5395">
                <a:tc>
                  <a:txBody>
                    <a:bodyPr/>
                    <a:lstStyle/>
                    <a:p>
                      <a:pPr algn="l" fontAlgn="b"/>
                      <a:r>
                        <a:rPr lang="en-US" sz="16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effectLst/>
                          <a:latin typeface="Arial" panose="020B0604020202020204" pitchFamily="34" charset="0"/>
                        </a:rPr>
                        <a:t>Price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effectLst/>
                          <a:latin typeface="Arial" panose="020B0604020202020204" pitchFamily="34" charset="0"/>
                        </a:rPr>
                        <a:t>Comfort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effectLst/>
                          <a:latin typeface="Arial" panose="020B0604020202020204" pitchFamily="34" charset="0"/>
                        </a:rPr>
                        <a:t>Performance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effectLst/>
                          <a:latin typeface="Arial" panose="020B0604020202020204" pitchFamily="34" charset="0"/>
                        </a:rPr>
                        <a:t>Design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5395">
                <a:tc>
                  <a:txBody>
                    <a:bodyPr/>
                    <a:lstStyle/>
                    <a:p>
                      <a:pPr algn="l" fontAlgn="b"/>
                      <a:r>
                        <a:rPr lang="en-US" sz="1600" b="0" i="0" u="none" strike="noStrike">
                          <a:effectLst/>
                          <a:latin typeface="Arial" panose="020B0604020202020204" pitchFamily="34" charset="0"/>
                        </a:rPr>
                        <a:t>a1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300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5395">
                <a:tc>
                  <a:txBody>
                    <a:bodyPr/>
                    <a:lstStyle/>
                    <a:p>
                      <a:pPr algn="l" fontAlgn="b"/>
                      <a:r>
                        <a:rPr lang="en-US" sz="1600" b="0" i="0" u="none" strike="noStrike">
                          <a:effectLst/>
                          <a:latin typeface="Arial" panose="020B0604020202020204" pitchFamily="34" charset="0"/>
                        </a:rPr>
                        <a:t>a2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250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5395">
                <a:tc>
                  <a:txBody>
                    <a:bodyPr/>
                    <a:lstStyle/>
                    <a:p>
                      <a:pPr algn="l" fontAlgn="b"/>
                      <a:r>
                        <a:rPr lang="en-US" sz="1600" b="0" i="0" u="none" strike="noStrike">
                          <a:effectLst/>
                          <a:latin typeface="Arial" panose="020B0604020202020204" pitchFamily="34" charset="0"/>
                        </a:rPr>
                        <a:t>a3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250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5395">
                <a:tc>
                  <a:txBody>
                    <a:bodyPr/>
                    <a:lstStyle/>
                    <a:p>
                      <a:pPr algn="l" fontAlgn="b"/>
                      <a:r>
                        <a:rPr lang="en-US" sz="1600" b="0" i="0" u="none" strike="noStrike">
                          <a:effectLst/>
                          <a:latin typeface="Arial" panose="020B0604020202020204" pitchFamily="34" charset="0"/>
                        </a:rPr>
                        <a:t>a4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35395">
                <a:tc>
                  <a:txBody>
                    <a:bodyPr/>
                    <a:lstStyle/>
                    <a:p>
                      <a:pPr algn="l" fontAlgn="b"/>
                      <a:r>
                        <a:rPr lang="en-US" sz="1600" b="0" i="0" u="none" strike="noStrike">
                          <a:effectLst/>
                          <a:latin typeface="Arial" panose="020B0604020202020204" pitchFamily="34" charset="0"/>
                        </a:rPr>
                        <a:t>a5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35395">
                <a:tc>
                  <a:txBody>
                    <a:bodyPr/>
                    <a:lstStyle/>
                    <a:p>
                      <a:pPr algn="l" fontAlgn="b"/>
                      <a:r>
                        <a:rPr lang="en-US" sz="1600" b="0" i="0" u="none" strike="noStrike">
                          <a:effectLst/>
                          <a:latin typeface="Arial" panose="020B0604020202020204" pitchFamily="34" charset="0"/>
                        </a:rPr>
                        <a:t>a6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35395">
                <a:tc>
                  <a:txBody>
                    <a:bodyPr/>
                    <a:lstStyle/>
                    <a:p>
                      <a:pPr algn="l" fontAlgn="b"/>
                      <a:r>
                        <a:rPr lang="en-US" sz="1600" b="0" i="0" u="none" strike="noStrike">
                          <a:effectLst/>
                          <a:latin typeface="Arial" panose="020B0604020202020204" pitchFamily="34" charset="0"/>
                        </a:rPr>
                        <a:t>a7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effectLst/>
                          <a:latin typeface="Arial" panose="020B060402020202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14517593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AD42F454-BA39-424B-9378-2F5862BD36B6}" type="slidenum">
              <a:rPr lang="en-US" altLang="en-US"/>
              <a:pPr/>
              <a:t>80</a:t>
            </a:fld>
            <a:endParaRPr lang="en-US" altLang="en-US"/>
          </a:p>
        </p:txBody>
      </p:sp>
      <p:sp>
        <p:nvSpPr>
          <p:cNvPr id="782338" name="Rectangle 2"/>
          <p:cNvSpPr>
            <a:spLocks noGrp="1" noChangeArrowheads="1"/>
          </p:cNvSpPr>
          <p:nvPr>
            <p:ph type="title"/>
          </p:nvPr>
        </p:nvSpPr>
        <p:spPr>
          <a:xfrm>
            <a:off x="457200" y="685800"/>
            <a:ext cx="8229600" cy="457200"/>
          </a:xfrm>
        </p:spPr>
        <p:txBody>
          <a:bodyPr>
            <a:noAutofit/>
          </a:bodyPr>
          <a:lstStyle/>
          <a:p>
            <a:r>
              <a:rPr lang="en-US" altLang="en-US" sz="3600" dirty="0"/>
              <a:t>Summary</a:t>
            </a:r>
          </a:p>
        </p:txBody>
      </p:sp>
      <p:sp>
        <p:nvSpPr>
          <p:cNvPr id="782339" name="Rectangle 3"/>
          <p:cNvSpPr>
            <a:spLocks noGrp="1" noChangeArrowheads="1"/>
          </p:cNvSpPr>
          <p:nvPr>
            <p:ph type="body" idx="1"/>
          </p:nvPr>
        </p:nvSpPr>
        <p:spPr>
          <a:xfrm>
            <a:off x="381000" y="1319213"/>
            <a:ext cx="8305800" cy="4581525"/>
          </a:xfrm>
        </p:spPr>
        <p:txBody>
          <a:bodyPr>
            <a:normAutofit/>
          </a:bodyPr>
          <a:lstStyle/>
          <a:p>
            <a:pPr>
              <a:lnSpc>
                <a:spcPct val="90000"/>
              </a:lnSpc>
            </a:pPr>
            <a:r>
              <a:rPr lang="en-US" altLang="en-US" dirty="0" smtClean="0"/>
              <a:t>Solution </a:t>
            </a:r>
            <a:r>
              <a:rPr lang="en-US" altLang="en-US" dirty="0"/>
              <a:t>methodology, backed by theory, can be patented to protect new ways of doing business.</a:t>
            </a:r>
          </a:p>
          <a:p>
            <a:pPr>
              <a:lnSpc>
                <a:spcPct val="90000"/>
              </a:lnSpc>
            </a:pPr>
            <a:r>
              <a:rPr lang="en-US" altLang="en-US" dirty="0"/>
              <a:t>When developing new solution approaches, consult with your legal department to determine whether the idea, system or method is patentable.</a:t>
            </a:r>
          </a:p>
        </p:txBody>
      </p:sp>
    </p:spTree>
    <p:extLst>
      <p:ext uri="{BB962C8B-B14F-4D97-AF65-F5344CB8AC3E}">
        <p14:creationId xmlns:p14="http://schemas.microsoft.com/office/powerpoint/2010/main" val="2390311376"/>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IMSE 991</a:t>
            </a:r>
            <a:br>
              <a:rPr lang="en-US" dirty="0" smtClean="0"/>
            </a:br>
            <a:r>
              <a:rPr lang="en-US" dirty="0" smtClean="0"/>
              <a:t>Multiple Criteria Decision Making</a:t>
            </a:r>
            <a:endParaRPr lang="en-US" dirty="0"/>
          </a:p>
        </p:txBody>
      </p:sp>
      <p:sp>
        <p:nvSpPr>
          <p:cNvPr id="3" name="Subtitle 2"/>
          <p:cNvSpPr>
            <a:spLocks noGrp="1"/>
          </p:cNvSpPr>
          <p:nvPr>
            <p:ph type="subTitle" idx="1"/>
          </p:nvPr>
        </p:nvSpPr>
        <p:spPr/>
        <p:txBody>
          <a:bodyPr/>
          <a:lstStyle/>
          <a:p>
            <a:r>
              <a:rPr lang="en-US" dirty="0"/>
              <a:t>Lecture </a:t>
            </a:r>
            <a:r>
              <a:rPr lang="en-US" dirty="0" smtClean="0"/>
              <a:t>6</a:t>
            </a:r>
            <a:endParaRPr lang="en-US" dirty="0"/>
          </a:p>
          <a:p>
            <a:r>
              <a:rPr lang="en-US" dirty="0" smtClean="0"/>
              <a:t>TOPSIS and SAW</a:t>
            </a:r>
            <a:endParaRPr lang="en-US" dirty="0"/>
          </a:p>
        </p:txBody>
      </p:sp>
    </p:spTree>
    <p:extLst>
      <p:ext uri="{BB962C8B-B14F-4D97-AF65-F5344CB8AC3E}">
        <p14:creationId xmlns:p14="http://schemas.microsoft.com/office/powerpoint/2010/main" val="11601734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pPr>
              <a:defRPr/>
            </a:pPr>
            <a:r>
              <a:rPr lang="en-US" sz="3600" dirty="0" smtClean="0"/>
              <a:t>SAW Example I</a:t>
            </a:r>
          </a:p>
        </p:txBody>
      </p:sp>
      <p:sp>
        <p:nvSpPr>
          <p:cNvPr id="11268" name="Rectangle 3"/>
          <p:cNvSpPr>
            <a:spLocks noGrp="1" noChangeArrowheads="1"/>
          </p:cNvSpPr>
          <p:nvPr>
            <p:ph type="body" idx="1"/>
          </p:nvPr>
        </p:nvSpPr>
        <p:spPr/>
        <p:txBody>
          <a:bodyPr/>
          <a:lstStyle/>
          <a:p>
            <a:r>
              <a:rPr lang="en-US" sz="2800" dirty="0" smtClean="0"/>
              <a:t>Find Best Score Based on Minimizing or Maximizing</a:t>
            </a:r>
            <a:endParaRPr lang="en-US" dirty="0" smtClean="0"/>
          </a:p>
        </p:txBody>
      </p:sp>
      <p:graphicFrame>
        <p:nvGraphicFramePr>
          <p:cNvPr id="2" name="Table 1"/>
          <p:cNvGraphicFramePr>
            <a:graphicFrameLocks noGrp="1"/>
          </p:cNvGraphicFramePr>
          <p:nvPr>
            <p:extLst>
              <p:ext uri="{D42A27DB-BD31-4B8C-83A1-F6EECF244321}">
                <p14:modId xmlns:p14="http://schemas.microsoft.com/office/powerpoint/2010/main" val="4156304949"/>
              </p:ext>
            </p:extLst>
          </p:nvPr>
        </p:nvGraphicFramePr>
        <p:xfrm>
          <a:off x="1054100" y="2418126"/>
          <a:ext cx="5920136" cy="2990780"/>
        </p:xfrm>
        <a:graphic>
          <a:graphicData uri="http://schemas.openxmlformats.org/drawingml/2006/table">
            <a:tbl>
              <a:tblPr/>
              <a:tblGrid>
                <a:gridCol w="1303712">
                  <a:extLst>
                    <a:ext uri="{9D8B030D-6E8A-4147-A177-3AD203B41FA5}">
                      <a16:colId xmlns:a16="http://schemas.microsoft.com/office/drawing/2014/main" val="20000"/>
                    </a:ext>
                  </a:extLst>
                </a:gridCol>
                <a:gridCol w="1196851">
                  <a:extLst>
                    <a:ext uri="{9D8B030D-6E8A-4147-A177-3AD203B41FA5}">
                      <a16:colId xmlns:a16="http://schemas.microsoft.com/office/drawing/2014/main" val="20001"/>
                    </a:ext>
                  </a:extLst>
                </a:gridCol>
                <a:gridCol w="1025872">
                  <a:extLst>
                    <a:ext uri="{9D8B030D-6E8A-4147-A177-3AD203B41FA5}">
                      <a16:colId xmlns:a16="http://schemas.microsoft.com/office/drawing/2014/main" val="20002"/>
                    </a:ext>
                  </a:extLst>
                </a:gridCol>
                <a:gridCol w="1367829">
                  <a:extLst>
                    <a:ext uri="{9D8B030D-6E8A-4147-A177-3AD203B41FA5}">
                      <a16:colId xmlns:a16="http://schemas.microsoft.com/office/drawing/2014/main" val="20003"/>
                    </a:ext>
                  </a:extLst>
                </a:gridCol>
                <a:gridCol w="1025872">
                  <a:extLst>
                    <a:ext uri="{9D8B030D-6E8A-4147-A177-3AD203B41FA5}">
                      <a16:colId xmlns:a16="http://schemas.microsoft.com/office/drawing/2014/main" val="20004"/>
                    </a:ext>
                  </a:extLst>
                </a:gridCol>
              </a:tblGrid>
              <a:tr h="299078">
                <a:tc>
                  <a:txBody>
                    <a:bodyPr/>
                    <a:lstStyle/>
                    <a:p>
                      <a:pPr algn="l" fontAlgn="b"/>
                      <a:endParaRPr lang="en-US" sz="16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effectLst/>
                          <a:latin typeface="Arial" panose="020B0604020202020204" pitchFamily="34" charset="0"/>
                        </a:rPr>
                        <a:t>Minimize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effectLst/>
                          <a:latin typeface="Arial" panose="020B0604020202020204" pitchFamily="34" charset="0"/>
                        </a:rPr>
                        <a:t>Maximize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effectLst/>
                          <a:latin typeface="Arial" panose="020B0604020202020204" pitchFamily="34" charset="0"/>
                        </a:rPr>
                        <a:t>Maximize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effectLst/>
                          <a:latin typeface="Arial" panose="020B0604020202020204" pitchFamily="34" charset="0"/>
                        </a:rPr>
                        <a:t>Maximize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99078">
                <a:tc>
                  <a:txBody>
                    <a:bodyPr/>
                    <a:lstStyle/>
                    <a:p>
                      <a:pPr algn="l" fontAlgn="b"/>
                      <a:r>
                        <a:rPr lang="en-US" sz="16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effectLst/>
                          <a:latin typeface="Arial" panose="020B0604020202020204" pitchFamily="34" charset="0"/>
                        </a:rPr>
                        <a:t>Price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effectLst/>
                          <a:latin typeface="Arial" panose="020B0604020202020204" pitchFamily="34" charset="0"/>
                        </a:rPr>
                        <a:t>Comfort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effectLst/>
                          <a:latin typeface="Arial" panose="020B0604020202020204" pitchFamily="34" charset="0"/>
                        </a:rPr>
                        <a:t>Performance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effectLst/>
                          <a:latin typeface="Arial" panose="020B0604020202020204" pitchFamily="34" charset="0"/>
                        </a:rPr>
                        <a:t>Design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9078">
                <a:tc>
                  <a:txBody>
                    <a:bodyPr/>
                    <a:lstStyle/>
                    <a:p>
                      <a:pPr algn="l" fontAlgn="b"/>
                      <a:r>
                        <a:rPr lang="en-US" sz="1600" b="0" i="0" u="none" strike="noStrike">
                          <a:effectLst/>
                          <a:latin typeface="Arial" panose="020B0604020202020204" pitchFamily="34" charset="0"/>
                        </a:rPr>
                        <a:t>a1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300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9078">
                <a:tc>
                  <a:txBody>
                    <a:bodyPr/>
                    <a:lstStyle/>
                    <a:p>
                      <a:pPr algn="l" fontAlgn="b"/>
                      <a:r>
                        <a:rPr lang="en-US" sz="1600" b="0" i="0" u="none" strike="noStrike">
                          <a:effectLst/>
                          <a:latin typeface="Arial" panose="020B0604020202020204" pitchFamily="34" charset="0"/>
                        </a:rPr>
                        <a:t>a2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250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9078">
                <a:tc>
                  <a:txBody>
                    <a:bodyPr/>
                    <a:lstStyle/>
                    <a:p>
                      <a:pPr algn="l" fontAlgn="b"/>
                      <a:r>
                        <a:rPr lang="en-US" sz="1600" b="0" i="0" u="none" strike="noStrike">
                          <a:effectLst/>
                          <a:latin typeface="Arial" panose="020B0604020202020204" pitchFamily="34" charset="0"/>
                        </a:rPr>
                        <a:t>a3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250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99078">
                <a:tc>
                  <a:txBody>
                    <a:bodyPr/>
                    <a:lstStyle/>
                    <a:p>
                      <a:pPr algn="l" fontAlgn="b"/>
                      <a:r>
                        <a:rPr lang="en-US" sz="1600" b="0" i="0" u="none" strike="noStrike">
                          <a:effectLst/>
                          <a:latin typeface="Arial" panose="020B0604020202020204" pitchFamily="34" charset="0"/>
                        </a:rPr>
                        <a:t>a4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99078">
                <a:tc>
                  <a:txBody>
                    <a:bodyPr/>
                    <a:lstStyle/>
                    <a:p>
                      <a:pPr algn="l" fontAlgn="b"/>
                      <a:r>
                        <a:rPr lang="en-US" sz="1600" b="0" i="0" u="none" strike="noStrike">
                          <a:effectLst/>
                          <a:latin typeface="Arial" panose="020B0604020202020204" pitchFamily="34" charset="0"/>
                        </a:rPr>
                        <a:t>a5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99078">
                <a:tc>
                  <a:txBody>
                    <a:bodyPr/>
                    <a:lstStyle/>
                    <a:p>
                      <a:pPr algn="l" fontAlgn="b"/>
                      <a:r>
                        <a:rPr lang="en-US" sz="1600" b="0" i="0" u="none" strike="noStrike">
                          <a:effectLst/>
                          <a:latin typeface="Arial" panose="020B0604020202020204" pitchFamily="34" charset="0"/>
                        </a:rPr>
                        <a:t>a6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99078">
                <a:tc>
                  <a:txBody>
                    <a:bodyPr/>
                    <a:lstStyle/>
                    <a:p>
                      <a:pPr algn="l" fontAlgn="b"/>
                      <a:r>
                        <a:rPr lang="en-US" sz="1600" b="0" i="0" u="none" strike="noStrike">
                          <a:effectLst/>
                          <a:latin typeface="Arial" panose="020B0604020202020204" pitchFamily="34" charset="0"/>
                        </a:rPr>
                        <a:t>a7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effectLst/>
                          <a:latin typeface="Arial" panose="020B060402020202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99078">
                <a:tc>
                  <a:txBody>
                    <a:bodyPr/>
                    <a:lstStyle/>
                    <a:p>
                      <a:pPr algn="l" fontAlgn="b"/>
                      <a:r>
                        <a:rPr lang="en-US" sz="1600" b="1" i="0" u="none" strike="noStrike">
                          <a:effectLst/>
                          <a:latin typeface="Arial" panose="020B0604020202020204" pitchFamily="34" charset="0"/>
                        </a:rPr>
                        <a:t>Best Score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1" i="0" u="none" strike="noStrike">
                          <a:effectLst/>
                          <a:latin typeface="Arial" panose="020B0604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1" i="0" u="none" strike="noStrike">
                          <a:effectLst/>
                          <a:latin typeface="Arial" panose="020B060402020202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1" i="0" u="none" strike="noStrike">
                          <a:effectLst/>
                          <a:latin typeface="Arial" panose="020B060402020202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1" i="0" u="none" strike="noStrike" dirty="0">
                          <a:effectLst/>
                          <a:latin typeface="Arial" panose="020B060402020202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3" name="Left Arrow 2"/>
          <p:cNvSpPr/>
          <p:nvPr/>
        </p:nvSpPr>
        <p:spPr>
          <a:xfrm>
            <a:off x="7175715" y="5083444"/>
            <a:ext cx="1673817" cy="32546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69491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1279</TotalTime>
  <Words>4807</Words>
  <Application>Microsoft Office PowerPoint</Application>
  <PresentationFormat>On-screen Show (4:3)</PresentationFormat>
  <Paragraphs>1615</Paragraphs>
  <Slides>81</Slides>
  <Notes>23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4</vt:i4>
      </vt:variant>
      <vt:variant>
        <vt:lpstr>Slide Titles</vt:lpstr>
      </vt:variant>
      <vt:variant>
        <vt:i4>81</vt:i4>
      </vt:variant>
    </vt:vector>
  </HeadingPairs>
  <TitlesOfParts>
    <vt:vector size="93" baseType="lpstr">
      <vt:lpstr>Arial</vt:lpstr>
      <vt:lpstr>Calibri</vt:lpstr>
      <vt:lpstr>Monotype Sorts</vt:lpstr>
      <vt:lpstr>Symbol</vt:lpstr>
      <vt:lpstr>Times New Roman</vt:lpstr>
      <vt:lpstr>Verdana</vt:lpstr>
      <vt:lpstr>Wingdings</vt:lpstr>
      <vt:lpstr>Office Theme</vt:lpstr>
      <vt:lpstr>Equation</vt:lpstr>
      <vt:lpstr>Chart</vt:lpstr>
      <vt:lpstr>Acrobat Document</vt:lpstr>
      <vt:lpstr>Worksheet</vt:lpstr>
      <vt:lpstr>IMSE 991 Multiple Criteria Decision Making</vt:lpstr>
      <vt:lpstr>TOPSIS and SAW</vt:lpstr>
      <vt:lpstr>TOPSIS and SAW</vt:lpstr>
      <vt:lpstr>Simple Additive Weighting Method</vt:lpstr>
      <vt:lpstr>Simple Additive Weighting Method</vt:lpstr>
      <vt:lpstr>SAW Precautions</vt:lpstr>
      <vt:lpstr>SAW</vt:lpstr>
      <vt:lpstr>SAW Example I</vt:lpstr>
      <vt:lpstr>SAW Example I</vt:lpstr>
      <vt:lpstr>SAW Example I</vt:lpstr>
      <vt:lpstr>SAW Example I</vt:lpstr>
      <vt:lpstr>SAW Example I</vt:lpstr>
      <vt:lpstr>SAW Example II</vt:lpstr>
      <vt:lpstr>SAW Example II</vt:lpstr>
      <vt:lpstr>SAW Example II</vt:lpstr>
      <vt:lpstr>SAW Example II</vt:lpstr>
      <vt:lpstr>TOPSIS Method</vt:lpstr>
      <vt:lpstr>TOPSIS Method</vt:lpstr>
      <vt:lpstr>TOPSIS Method</vt:lpstr>
      <vt:lpstr>TOPSIS Method</vt:lpstr>
      <vt:lpstr>TOPSIS Method</vt:lpstr>
      <vt:lpstr>TOPSIS Method</vt:lpstr>
      <vt:lpstr>TOPSIS Method</vt:lpstr>
      <vt:lpstr>TOPSIS Method</vt:lpstr>
      <vt:lpstr>TOPSIS Method</vt:lpstr>
      <vt:lpstr>TOPSIS Method</vt:lpstr>
      <vt:lpstr>TOPSIS Method</vt:lpstr>
      <vt:lpstr>TOPSIS Method</vt:lpstr>
      <vt:lpstr>TOPSIS Method</vt:lpstr>
      <vt:lpstr>TOPSIS Method</vt:lpstr>
      <vt:lpstr>TOPSIS Method</vt:lpstr>
      <vt:lpstr>TOPSIS Method</vt:lpstr>
      <vt:lpstr>TOPSIS Method</vt:lpstr>
      <vt:lpstr>TOPSIS Example II</vt:lpstr>
      <vt:lpstr>TOPSIS Example II</vt:lpstr>
      <vt:lpstr>TOPSIS Example II</vt:lpstr>
      <vt:lpstr>TOPSIS Example II</vt:lpstr>
      <vt:lpstr>TOPSIS Example II</vt:lpstr>
      <vt:lpstr>TOPSIS Example II</vt:lpstr>
      <vt:lpstr>TOPSIS Example II</vt:lpstr>
      <vt:lpstr>TOPSIS Example II</vt:lpstr>
      <vt:lpstr>TOPSIS Example II</vt:lpstr>
      <vt:lpstr>TOPSIS Sensitivity Analysis</vt:lpstr>
      <vt:lpstr>TOPSIS Sensitivity Analysis</vt:lpstr>
      <vt:lpstr>TOPSIS Sensitivity Analysis</vt:lpstr>
      <vt:lpstr>TOPSIS Sensitivity Analysis</vt:lpstr>
      <vt:lpstr>TOPSIS Sensitivity Analysis</vt:lpstr>
      <vt:lpstr>TOPSIS Sensitivity Analysis</vt:lpstr>
      <vt:lpstr>Model and MADM Based Patentable Processes</vt:lpstr>
      <vt:lpstr>Model and MADM Based Patentable Processes</vt:lpstr>
      <vt:lpstr>What is Intellectual Property?</vt:lpstr>
      <vt:lpstr>Patent Goals</vt:lpstr>
      <vt:lpstr>What is Patentable</vt:lpstr>
      <vt:lpstr>Information on an Issued Patent</vt:lpstr>
      <vt:lpstr>Why are We Poised to Patent</vt:lpstr>
      <vt:lpstr>Examples of Patentable Decision Models </vt:lpstr>
      <vt:lpstr>Examples of Patentable Decision Models </vt:lpstr>
      <vt:lpstr>PowerPoint Presentation</vt:lpstr>
      <vt:lpstr>Cycle Time Model Results</vt:lpstr>
      <vt:lpstr>Cycle Time Model Formulation</vt:lpstr>
      <vt:lpstr>Cycle Time Model Update Methodology Using Fuzzy Logic</vt:lpstr>
      <vt:lpstr>Cycle Time Model - Automated System</vt:lpstr>
      <vt:lpstr>Cycle Time Model Enhancements</vt:lpstr>
      <vt:lpstr>Flexible Project Governance System</vt:lpstr>
      <vt:lpstr> Flexible Project Governance – Operation</vt:lpstr>
      <vt:lpstr>Flexible Project Governance – Input</vt:lpstr>
      <vt:lpstr>Project Complexity Index</vt:lpstr>
      <vt:lpstr>Project Governance Index</vt:lpstr>
      <vt:lpstr>Project Governance Actions</vt:lpstr>
      <vt:lpstr>Planning Team Indicator</vt:lpstr>
      <vt:lpstr>Planning Team Indicator</vt:lpstr>
      <vt:lpstr>Planning Team Indicator Methodology</vt:lpstr>
      <vt:lpstr>Customer Service Complexity Model</vt:lpstr>
      <vt:lpstr>Customer Service Complexity Model</vt:lpstr>
      <vt:lpstr>PowerPoint Presentation</vt:lpstr>
      <vt:lpstr>PowerPoint Presentation</vt:lpstr>
      <vt:lpstr>PowerPoint Presentation</vt:lpstr>
      <vt:lpstr>PowerPoint Presentation</vt:lpstr>
      <vt:lpstr>Threshold Analysis</vt:lpstr>
      <vt:lpstr>Summary</vt:lpstr>
      <vt:lpstr>IMSE 991 Multiple Criteria Decision Making</vt:lpstr>
    </vt:vector>
  </TitlesOfParts>
  <Company>Kansas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Jeffery Morris</dc:creator>
  <cp:lastModifiedBy>Deandra Cassone</cp:lastModifiedBy>
  <cp:revision>122</cp:revision>
  <cp:lastPrinted>2015-12-11T17:04:30Z</cp:lastPrinted>
  <dcterms:created xsi:type="dcterms:W3CDTF">2011-05-09T20:00:01Z</dcterms:created>
  <dcterms:modified xsi:type="dcterms:W3CDTF">2017-10-08T18:21:19Z</dcterms:modified>
</cp:coreProperties>
</file>