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47" r:id="rId3"/>
    <p:sldId id="303" r:id="rId4"/>
    <p:sldId id="344" r:id="rId5"/>
    <p:sldId id="346" r:id="rId6"/>
    <p:sldId id="352" r:id="rId7"/>
    <p:sldId id="353" r:id="rId8"/>
    <p:sldId id="349" r:id="rId9"/>
    <p:sldId id="350" r:id="rId10"/>
    <p:sldId id="304" r:id="rId11"/>
    <p:sldId id="305" r:id="rId12"/>
    <p:sldId id="310" r:id="rId13"/>
    <p:sldId id="348" r:id="rId14"/>
    <p:sldId id="312" r:id="rId15"/>
    <p:sldId id="314" r:id="rId16"/>
    <p:sldId id="315" r:id="rId17"/>
    <p:sldId id="308" r:id="rId18"/>
    <p:sldId id="317" r:id="rId19"/>
    <p:sldId id="354" r:id="rId20"/>
    <p:sldId id="322" r:id="rId21"/>
    <p:sldId id="323" r:id="rId22"/>
    <p:sldId id="324" r:id="rId23"/>
    <p:sldId id="328" r:id="rId24"/>
    <p:sldId id="319" r:id="rId25"/>
    <p:sldId id="325" r:id="rId26"/>
    <p:sldId id="332" r:id="rId27"/>
    <p:sldId id="355" r:id="rId28"/>
    <p:sldId id="356" r:id="rId29"/>
    <p:sldId id="357" r:id="rId30"/>
    <p:sldId id="326" r:id="rId31"/>
    <p:sldId id="334" r:id="rId32"/>
    <p:sldId id="360" r:id="rId33"/>
    <p:sldId id="361" r:id="rId34"/>
    <p:sldId id="362" r:id="rId35"/>
    <p:sldId id="359" r:id="rId36"/>
    <p:sldId id="333" r:id="rId37"/>
    <p:sldId id="335" r:id="rId38"/>
    <p:sldId id="363" r:id="rId39"/>
    <p:sldId id="364" r:id="rId40"/>
    <p:sldId id="365" r:id="rId41"/>
    <p:sldId id="340" r:id="rId42"/>
    <p:sldId id="381" r:id="rId43"/>
    <p:sldId id="366" r:id="rId44"/>
    <p:sldId id="327" r:id="rId45"/>
    <p:sldId id="336" r:id="rId46"/>
    <p:sldId id="373" r:id="rId47"/>
    <p:sldId id="367" r:id="rId48"/>
    <p:sldId id="368" r:id="rId49"/>
    <p:sldId id="369" r:id="rId50"/>
    <p:sldId id="371" r:id="rId51"/>
    <p:sldId id="376" r:id="rId52"/>
    <p:sldId id="374" r:id="rId53"/>
    <p:sldId id="375" r:id="rId54"/>
    <p:sldId id="377" r:id="rId55"/>
    <p:sldId id="378" r:id="rId56"/>
    <p:sldId id="379" r:id="rId57"/>
    <p:sldId id="382" r:id="rId58"/>
    <p:sldId id="380" r:id="rId59"/>
    <p:sldId id="383" r:id="rId60"/>
    <p:sldId id="284" r:id="rId6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Sheet2!$D$64</c:f>
              <c:strCache>
                <c:ptCount val="1"/>
                <c:pt idx="0">
                  <c:v>Total Net Flows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Sheet2!$A$65:$A$69</c:f>
              <c:strCache>
                <c:ptCount val="5"/>
                <c:pt idx="0">
                  <c:v>Economic</c:v>
                </c:pt>
                <c:pt idx="1">
                  <c:v>Sport</c:v>
                </c:pt>
                <c:pt idx="2">
                  <c:v>Luxury </c:v>
                </c:pt>
                <c:pt idx="3">
                  <c:v>Touring A</c:v>
                </c:pt>
                <c:pt idx="4">
                  <c:v>Touring B</c:v>
                </c:pt>
              </c:strCache>
            </c:strRef>
          </c:cat>
          <c:val>
            <c:numRef>
              <c:f>Sheet2!$D$65:$D$69</c:f>
              <c:numCache>
                <c:formatCode>General</c:formatCode>
                <c:ptCount val="5"/>
                <c:pt idx="0">
                  <c:v>-0.125</c:v>
                </c:pt>
                <c:pt idx="1">
                  <c:v>-0.15625</c:v>
                </c:pt>
                <c:pt idx="2">
                  <c:v>-9.375E-2</c:v>
                </c:pt>
                <c:pt idx="3">
                  <c:v>9.375E-2</c:v>
                </c:pt>
                <c:pt idx="4">
                  <c:v>0.28125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9-4B86-8F19-F24FCD8847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827360"/>
        <c:axId val="212827752"/>
      </c:barChart>
      <c:catAx>
        <c:axId val="2128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7752"/>
        <c:crosses val="autoZero"/>
        <c:auto val="1"/>
        <c:lblAlgn val="ctr"/>
        <c:lblOffset val="100"/>
        <c:noMultiLvlLbl val="0"/>
      </c:catAx>
      <c:valAx>
        <c:axId val="212827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Weighted Unicriterion Net Flows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Sheet2!$B$82</c:f>
              <c:strCache>
                <c:ptCount val="1"/>
                <c:pt idx="0">
                  <c:v>Price Net Flows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Sheet2!$A$83:$A$87</c:f>
              <c:strCache>
                <c:ptCount val="5"/>
                <c:pt idx="0">
                  <c:v>Economic</c:v>
                </c:pt>
                <c:pt idx="1">
                  <c:v>Sport</c:v>
                </c:pt>
                <c:pt idx="2">
                  <c:v>Luxury </c:v>
                </c:pt>
                <c:pt idx="3">
                  <c:v>Touring A</c:v>
                </c:pt>
                <c:pt idx="4">
                  <c:v>Touring B</c:v>
                </c:pt>
              </c:strCache>
            </c:strRef>
          </c:cat>
          <c:val>
            <c:numRef>
              <c:f>Sheet2!$B$83:$B$87</c:f>
              <c:numCache>
                <c:formatCode>General</c:formatCode>
                <c:ptCount val="5"/>
                <c:pt idx="0">
                  <c:v>0.25</c:v>
                </c:pt>
                <c:pt idx="1">
                  <c:v>-9.375E-2</c:v>
                </c:pt>
                <c:pt idx="2">
                  <c:v>-0.25</c:v>
                </c:pt>
                <c:pt idx="3">
                  <c:v>6.25E-2</c:v>
                </c:pt>
                <c:pt idx="4">
                  <c:v>3.125E-2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2-47E5-9694-72D0F5E1B039}"/>
            </c:ext>
          </c:extLst>
        </c:ser>
        <c:ser>
          <c:idx val="1"/>
          <c:order val="1"/>
          <c:tx>
            <c:strRef>
              <c:f>Sheet2!$C$82</c:f>
              <c:strCache>
                <c:ptCount val="1"/>
                <c:pt idx="0">
                  <c:v>Consumption Net Flows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Sheet2!$A$83:$A$87</c:f>
              <c:strCache>
                <c:ptCount val="5"/>
                <c:pt idx="0">
                  <c:v>Economic</c:v>
                </c:pt>
                <c:pt idx="1">
                  <c:v>Sport</c:v>
                </c:pt>
                <c:pt idx="2">
                  <c:v>Luxury </c:v>
                </c:pt>
                <c:pt idx="3">
                  <c:v>Touring A</c:v>
                </c:pt>
                <c:pt idx="4">
                  <c:v>Touring B</c:v>
                </c:pt>
              </c:strCache>
            </c:strRef>
          </c:cat>
          <c:val>
            <c:numRef>
              <c:f>Sheet2!$C$83:$C$87</c:f>
              <c:numCache>
                <c:formatCode>General</c:formatCode>
                <c:ptCount val="5"/>
                <c:pt idx="0">
                  <c:v>0.125</c:v>
                </c:pt>
                <c:pt idx="1">
                  <c:v>-0.1875</c:v>
                </c:pt>
                <c:pt idx="2">
                  <c:v>-0.125</c:v>
                </c:pt>
                <c:pt idx="3">
                  <c:v>0</c:v>
                </c:pt>
                <c:pt idx="4">
                  <c:v>0.1875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52-47E5-9694-72D0F5E1B039}"/>
            </c:ext>
          </c:extLst>
        </c:ser>
        <c:ser>
          <c:idx val="2"/>
          <c:order val="2"/>
          <c:tx>
            <c:strRef>
              <c:f>Sheet2!$D$82</c:f>
              <c:strCache>
                <c:ptCount val="1"/>
                <c:pt idx="0">
                  <c:v>Comfort Net Flows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Sheet2!$A$83:$A$87</c:f>
              <c:strCache>
                <c:ptCount val="5"/>
                <c:pt idx="0">
                  <c:v>Economic</c:v>
                </c:pt>
                <c:pt idx="1">
                  <c:v>Sport</c:v>
                </c:pt>
                <c:pt idx="2">
                  <c:v>Luxury </c:v>
                </c:pt>
                <c:pt idx="3">
                  <c:v>Touring A</c:v>
                </c:pt>
                <c:pt idx="4">
                  <c:v>Touring B</c:v>
                </c:pt>
              </c:strCache>
            </c:strRef>
          </c:cat>
          <c:val>
            <c:numRef>
              <c:f>Sheet2!$D$83:$D$87</c:f>
              <c:numCache>
                <c:formatCode>General</c:formatCode>
                <c:ptCount val="5"/>
                <c:pt idx="0">
                  <c:v>-0.25</c:v>
                </c:pt>
                <c:pt idx="1">
                  <c:v>-0.125</c:v>
                </c:pt>
                <c:pt idx="2">
                  <c:v>0.25</c:v>
                </c:pt>
                <c:pt idx="3">
                  <c:v>6.25E-2</c:v>
                </c:pt>
                <c:pt idx="4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52-47E5-9694-72D0F5E1B039}"/>
            </c:ext>
          </c:extLst>
        </c:ser>
        <c:ser>
          <c:idx val="3"/>
          <c:order val="3"/>
          <c:tx>
            <c:strRef>
              <c:f>Sheet2!$E$82</c:f>
              <c:strCache>
                <c:ptCount val="1"/>
                <c:pt idx="0">
                  <c:v>Power Net Flows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Sheet2!$A$83:$A$87</c:f>
              <c:strCache>
                <c:ptCount val="5"/>
                <c:pt idx="0">
                  <c:v>Economic</c:v>
                </c:pt>
                <c:pt idx="1">
                  <c:v>Sport</c:v>
                </c:pt>
                <c:pt idx="2">
                  <c:v>Luxury </c:v>
                </c:pt>
                <c:pt idx="3">
                  <c:v>Touring A</c:v>
                </c:pt>
                <c:pt idx="4">
                  <c:v>Touring B</c:v>
                </c:pt>
              </c:strCache>
            </c:strRef>
          </c:cat>
          <c:val>
            <c:numRef>
              <c:f>Sheet2!$E$83:$E$87</c:f>
              <c:numCache>
                <c:formatCode>General</c:formatCode>
                <c:ptCount val="5"/>
                <c:pt idx="0">
                  <c:v>-0.25</c:v>
                </c:pt>
                <c:pt idx="1">
                  <c:v>0.25</c:v>
                </c:pt>
                <c:pt idx="2">
                  <c:v>3.125E-2</c:v>
                </c:pt>
                <c:pt idx="3">
                  <c:v>-3.125E-2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52-47E5-9694-72D0F5E1B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828928"/>
        <c:axId val="212829320"/>
      </c:barChart>
      <c:catAx>
        <c:axId val="21282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9320"/>
        <c:crosses val="autoZero"/>
        <c:auto val="1"/>
        <c:lblAlgn val="ctr"/>
        <c:lblOffset val="100"/>
        <c:noMultiLvlLbl val="0"/>
      </c:catAx>
      <c:valAx>
        <c:axId val="2128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614E56-D38F-4437-B486-00D0D57D3C7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466759-BD3F-43FD-B1F5-EAFCB1A1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15963C8-129B-467B-A66C-E6532C292FF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689197-576E-4FDC-B946-E14195FB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</a:p>
          <a:p>
            <a:r>
              <a:rPr lang="en-US" dirty="0" smtClean="0"/>
              <a:t>PROMETHEE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acronym PROMETHEE stands for ‘Preference Ranking Organization </a:t>
            </a:r>
            <a:r>
              <a:rPr lang="en-US" dirty="0" err="1" smtClean="0"/>
              <a:t>METHod</a:t>
            </a:r>
            <a:r>
              <a:rPr lang="en-US" dirty="0" smtClean="0"/>
              <a:t> for Enriched Evaluation.’</a:t>
            </a:r>
          </a:p>
          <a:p>
            <a:r>
              <a:rPr lang="en-US" dirty="0" smtClean="0"/>
              <a:t>Provides the decision maker with ranking actions (choices or alternatives) based on preference degrees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three main steps in the computational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Computation of preference degrees for every ordered pair of actions on each criterion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Computation of </a:t>
            </a:r>
            <a:r>
              <a:rPr lang="en-US" dirty="0" err="1" smtClean="0"/>
              <a:t>unicriterion</a:t>
            </a:r>
            <a:r>
              <a:rPr lang="en-US" dirty="0" smtClean="0"/>
              <a:t> flows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Computation of global flows</a:t>
            </a:r>
          </a:p>
          <a:p>
            <a:r>
              <a:rPr lang="en-US" dirty="0" smtClean="0"/>
              <a:t>Based on the global flows, a ranking of the actions will be obtained as well as a graphical representation of the decision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6.1</a:t>
            </a:r>
          </a:p>
          <a:p>
            <a:pPr lvl="1"/>
            <a:r>
              <a:rPr lang="en-US" dirty="0" smtClean="0"/>
              <a:t>Buying a new car</a:t>
            </a:r>
          </a:p>
          <a:p>
            <a:pPr lvl="2"/>
            <a:r>
              <a:rPr lang="en-US" dirty="0" smtClean="0"/>
              <a:t>Price (minimized)</a:t>
            </a:r>
          </a:p>
          <a:p>
            <a:pPr lvl="2"/>
            <a:r>
              <a:rPr lang="en-US" dirty="0" smtClean="0"/>
              <a:t>Consumption (minimized)</a:t>
            </a:r>
          </a:p>
          <a:p>
            <a:pPr lvl="2"/>
            <a:r>
              <a:rPr lang="en-US" dirty="0" smtClean="0"/>
              <a:t>Comfort (maximized)</a:t>
            </a:r>
          </a:p>
          <a:p>
            <a:pPr lvl="2"/>
            <a:r>
              <a:rPr lang="en-US" dirty="0" smtClean="0"/>
              <a:t>Power (maximized)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374" y="2501106"/>
          <a:ext cx="7489825" cy="1928019"/>
        </p:xfrm>
        <a:graphic>
          <a:graphicData uri="http://schemas.openxmlformats.org/drawingml/2006/table">
            <a:tbl>
              <a:tblPr/>
              <a:tblGrid>
                <a:gridCol w="123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Raw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Consumption (km/l)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Comfort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Power (cc)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Min/Max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Very Bad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84636" y="4648993"/>
          <a:ext cx="1257300" cy="1362075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Numeric Comfort </a:t>
                      </a:r>
                    </a:p>
                  </a:txBody>
                  <a:tcPr marL="0" marR="0" marT="0" marB="0" anchor="b">
                    <a:lnL w="63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374" y="4648993"/>
            <a:ext cx="2185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of qualitative value to numeric representation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154361" y="5100638"/>
            <a:ext cx="631827" cy="3857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Unicriterion</a:t>
            </a:r>
            <a:r>
              <a:rPr lang="en-US" dirty="0" smtClean="0"/>
              <a:t> Preference Degrees</a:t>
            </a:r>
          </a:p>
          <a:p>
            <a:pPr lvl="1"/>
            <a:r>
              <a:rPr lang="en-US" dirty="0" smtClean="0"/>
              <a:t>Preference degree – a score between 0 and 1 which expresses how an action is preferred over another action by the decision maker</a:t>
            </a:r>
          </a:p>
          <a:p>
            <a:pPr lvl="2"/>
            <a:r>
              <a:rPr lang="en-US" dirty="0" smtClean="0"/>
              <a:t>Preference degree of 1 means a total or strong preference</a:t>
            </a:r>
          </a:p>
          <a:p>
            <a:pPr lvl="2"/>
            <a:r>
              <a:rPr lang="en-US" dirty="0" smtClean="0"/>
              <a:t>Preference degree of 0 means there is no preference at all</a:t>
            </a:r>
          </a:p>
          <a:p>
            <a:pPr lvl="2"/>
            <a:r>
              <a:rPr lang="en-US" dirty="0" smtClean="0"/>
              <a:t>Preference between 0 and 1 is somewhere in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Unicriterion</a:t>
            </a:r>
            <a:r>
              <a:rPr lang="en-US" dirty="0" smtClean="0"/>
              <a:t> Preference Degrees</a:t>
            </a:r>
          </a:p>
          <a:p>
            <a:pPr lvl="1"/>
            <a:r>
              <a:rPr lang="en-US" dirty="0" smtClean="0"/>
              <a:t>Pairwise preference degree of action A over action B, but the reverse is not true</a:t>
            </a:r>
          </a:p>
          <a:p>
            <a:pPr lvl="1"/>
            <a:r>
              <a:rPr lang="en-US" dirty="0" err="1" smtClean="0"/>
              <a:t>Unicriterion</a:t>
            </a:r>
            <a:r>
              <a:rPr lang="en-US" dirty="0" smtClean="0"/>
              <a:t> preference degree is computed through rescaling or enriching the evaluations of the actions by means of preference information</a:t>
            </a:r>
          </a:p>
          <a:p>
            <a:pPr lvl="1"/>
            <a:r>
              <a:rPr lang="en-US" dirty="0" smtClean="0"/>
              <a:t>It is important how the decision maker perceives the difference on every specific criterion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Preference functions</a:t>
            </a:r>
          </a:p>
          <a:p>
            <a:pPr lvl="1"/>
            <a:r>
              <a:rPr lang="en-US" dirty="0" smtClean="0"/>
              <a:t>Two general types of preference functions discussed</a:t>
            </a:r>
          </a:p>
          <a:p>
            <a:pPr lvl="2"/>
            <a:r>
              <a:rPr lang="en-US" dirty="0" smtClean="0"/>
              <a:t>Linear – gradual increase</a:t>
            </a:r>
          </a:p>
          <a:p>
            <a:pPr lvl="3"/>
            <a:r>
              <a:rPr lang="en-US" dirty="0" smtClean="0"/>
              <a:t>Two parameters are necessary </a:t>
            </a:r>
          </a:p>
          <a:p>
            <a:pPr lvl="4"/>
            <a:r>
              <a:rPr lang="en-US" dirty="0" smtClean="0"/>
              <a:t>q = indifference threshold </a:t>
            </a:r>
          </a:p>
          <a:p>
            <a:pPr lvl="4"/>
            <a:r>
              <a:rPr lang="en-US" dirty="0" smtClean="0"/>
              <a:t>p = preference threshold</a:t>
            </a:r>
          </a:p>
          <a:p>
            <a:pPr lvl="2"/>
            <a:r>
              <a:rPr lang="en-US" dirty="0" smtClean="0"/>
              <a:t>Gaussian – exponential function</a:t>
            </a:r>
          </a:p>
          <a:p>
            <a:pPr lvl="3"/>
            <a:r>
              <a:rPr lang="en-US" dirty="0" smtClean="0"/>
              <a:t>One parameter is necessary</a:t>
            </a:r>
          </a:p>
          <a:p>
            <a:pPr lvl="4"/>
            <a:r>
              <a:rPr lang="en-US" dirty="0" smtClean="0"/>
              <a:t>s = inflection point</a:t>
            </a:r>
          </a:p>
          <a:p>
            <a:pPr lvl="2"/>
            <a:r>
              <a:rPr lang="en-US" dirty="0" smtClean="0"/>
              <a:t>Describe the preference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85960" y="2568481"/>
            <a:ext cx="0" cy="170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57347" y="3997230"/>
            <a:ext cx="1814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14510" y="2868518"/>
            <a:ext cx="32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7422" y="388293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24184" y="388293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85960" y="3997230"/>
            <a:ext cx="271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257422" y="2868518"/>
            <a:ext cx="766762" cy="112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24184" y="2868518"/>
            <a:ext cx="376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5960" y="2868518"/>
            <a:ext cx="11096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24184" y="2868518"/>
            <a:ext cx="0" cy="1128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0179" y="2740376"/>
            <a:ext cx="247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21691" y="4083401"/>
            <a:ext cx="149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                 p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50179" y="442540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Linear preference function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581649" y="2568481"/>
            <a:ext cx="0" cy="170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3036" y="3997230"/>
            <a:ext cx="1814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199" y="2868518"/>
            <a:ext cx="32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390" y="388293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81649" y="3997230"/>
            <a:ext cx="271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81649" y="2868518"/>
            <a:ext cx="11096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73390" y="3501930"/>
            <a:ext cx="0" cy="495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5868" y="2740376"/>
            <a:ext cx="247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62662" y="4070453"/>
            <a:ext cx="45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45868" y="4425408"/>
            <a:ext cx="283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Gaussian preference function</a:t>
            </a:r>
            <a:endParaRPr lang="en-US" sz="1600" dirty="0"/>
          </a:p>
        </p:txBody>
      </p:sp>
      <p:sp>
        <p:nvSpPr>
          <p:cNvPr id="51" name="Freeform 50"/>
          <p:cNvSpPr/>
          <p:nvPr/>
        </p:nvSpPr>
        <p:spPr>
          <a:xfrm>
            <a:off x="5581649" y="2883250"/>
            <a:ext cx="1109661" cy="1090612"/>
          </a:xfrm>
          <a:custGeom>
            <a:avLst/>
            <a:gdLst>
              <a:gd name="connsiteX0" fmla="*/ 0 w 1190625"/>
              <a:gd name="connsiteY0" fmla="*/ 1085850 h 1085850"/>
              <a:gd name="connsiteX1" fmla="*/ 561975 w 1190625"/>
              <a:gd name="connsiteY1" fmla="*/ 685800 h 1085850"/>
              <a:gd name="connsiteX2" fmla="*/ 857250 w 1190625"/>
              <a:gd name="connsiteY2" fmla="*/ 171450 h 1085850"/>
              <a:gd name="connsiteX3" fmla="*/ 1190625 w 1190625"/>
              <a:gd name="connsiteY3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1085850">
                <a:moveTo>
                  <a:pt x="0" y="1085850"/>
                </a:moveTo>
                <a:cubicBezTo>
                  <a:pt x="209550" y="962025"/>
                  <a:pt x="419100" y="838200"/>
                  <a:pt x="561975" y="685800"/>
                </a:cubicBezTo>
                <a:cubicBezTo>
                  <a:pt x="704850" y="533400"/>
                  <a:pt x="752475" y="285750"/>
                  <a:pt x="857250" y="171450"/>
                </a:cubicBezTo>
                <a:cubicBezTo>
                  <a:pt x="962025" y="57150"/>
                  <a:pt x="1073150" y="36513"/>
                  <a:pt x="11906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Preference functions</a:t>
            </a:r>
          </a:p>
        </p:txBody>
      </p:sp>
    </p:spTree>
    <p:extLst>
      <p:ext uri="{BB962C8B-B14F-4D97-AF65-F5344CB8AC3E}">
        <p14:creationId xmlns:p14="http://schemas.microsoft.com/office/powerpoint/2010/main" val="11191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linear preference functions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42998" y="2379029"/>
            <a:ext cx="0" cy="170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14385" y="3807778"/>
            <a:ext cx="1814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71548" y="2679066"/>
            <a:ext cx="32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42995" y="2796198"/>
            <a:ext cx="0" cy="109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81222" y="2679066"/>
            <a:ext cx="376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2998" y="2679066"/>
            <a:ext cx="1109662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217" y="2550924"/>
            <a:ext cx="247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38245" y="3035661"/>
            <a:ext cx="149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 = p = 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417" y="415901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strong preference for action as soon as there is a difference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69575" y="2375759"/>
            <a:ext cx="0" cy="170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40962" y="3804508"/>
            <a:ext cx="1814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98125" y="2675796"/>
            <a:ext cx="32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9575" y="366207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9193" y="366207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55295" y="2675796"/>
            <a:ext cx="766762" cy="112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22057" y="2675796"/>
            <a:ext cx="376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69575" y="2675796"/>
            <a:ext cx="11096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29193" y="2703552"/>
            <a:ext cx="0" cy="1128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33794" y="2547654"/>
            <a:ext cx="247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51723" y="3804508"/>
            <a:ext cx="149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 = 0        p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794" y="423268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Indifference zone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77050" y="2379029"/>
            <a:ext cx="0" cy="170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48437" y="3807778"/>
            <a:ext cx="1814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679066"/>
            <a:ext cx="32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05662" y="367963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74755" y="369347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4948" y="3189712"/>
            <a:ext cx="365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71183" y="2679066"/>
            <a:ext cx="376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77050" y="2679066"/>
            <a:ext cx="11096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74755" y="2703552"/>
            <a:ext cx="0" cy="1128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41268" y="2550924"/>
            <a:ext cx="421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0.5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55636" y="3880222"/>
            <a:ext cx="76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        p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548437" y="4195307"/>
            <a:ext cx="213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Step function that can only take 3 values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877050" y="3188653"/>
            <a:ext cx="683419" cy="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5662" y="3188653"/>
            <a:ext cx="13097" cy="7195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evaluation terms</a:t>
            </a:r>
          </a:p>
          <a:p>
            <a:pPr lvl="1"/>
            <a:r>
              <a:rPr lang="en-US" dirty="0" smtClean="0"/>
              <a:t>The set of actions to be ranked</a:t>
            </a:r>
          </a:p>
          <a:p>
            <a:pPr marL="914400" lvl="2" indent="0">
              <a:buNone/>
            </a:pPr>
            <a:r>
              <a:rPr lang="en-US" dirty="0" smtClean="0"/>
              <a:t>A = 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set of criteria</a:t>
            </a:r>
          </a:p>
          <a:p>
            <a:pPr marL="914400" lvl="2" indent="0">
              <a:buNone/>
            </a:pPr>
            <a:r>
              <a:rPr lang="en-US" dirty="0" smtClean="0"/>
              <a:t>F = {f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The evaluation of action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on criterion f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difference between evaluations</a:t>
            </a:r>
          </a:p>
          <a:p>
            <a:pPr lvl="2"/>
            <a:r>
              <a:rPr lang="en-US" dirty="0" smtClean="0"/>
              <a:t>d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) -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Term Exam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584041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Criterion </a:t>
            </a:r>
            <a:r>
              <a:rPr lang="en-US" dirty="0"/>
              <a:t>with Linear </a:t>
            </a:r>
            <a:r>
              <a:rPr lang="en-US" dirty="0" smtClean="0"/>
              <a:t>Preference</a:t>
            </a:r>
            <a:endParaRPr lang="en-US" i="1" dirty="0"/>
          </a:p>
          <a:p>
            <a:pPr lvl="1">
              <a:buFontTx/>
              <a:buNone/>
            </a:pPr>
            <a:endParaRPr lang="en-US" i="1" dirty="0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i="1" dirty="0" err="1" smtClean="0">
                <a:cs typeface="Times New Roman" pitchFamily="18" charset="0"/>
              </a:rPr>
              <a:t>P</a:t>
            </a:r>
            <a:r>
              <a:rPr lang="en-US" i="1" baseline="-30000" dirty="0" err="1" smtClean="0">
                <a:cs typeface="Times New Roman" pitchFamily="18" charset="0"/>
              </a:rPr>
              <a:t>k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i</a:t>
            </a:r>
            <a:r>
              <a:rPr lang="en-US" dirty="0" err="1" smtClean="0">
                <a:cs typeface="Times New Roman" pitchFamily="18" charset="0"/>
              </a:rPr>
              <a:t>,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) =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/>
              <a:t>Criterion</a:t>
            </a:r>
          </a:p>
          <a:p>
            <a:pPr lvl="1">
              <a:buFontTx/>
              <a:buNone/>
            </a:pPr>
            <a:endParaRPr lang="en-US" i="1" dirty="0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i="1" dirty="0" err="1" smtClean="0">
                <a:cs typeface="Times New Roman" pitchFamily="18" charset="0"/>
              </a:rPr>
              <a:t>P</a:t>
            </a:r>
            <a:r>
              <a:rPr lang="en-US" i="1" baseline="-30000" dirty="0" err="1" smtClean="0">
                <a:cs typeface="Times New Roman" pitchFamily="18" charset="0"/>
              </a:rPr>
              <a:t>k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i</a:t>
            </a:r>
            <a:r>
              <a:rPr lang="en-US" dirty="0" err="1" smtClean="0">
                <a:cs typeface="Times New Roman" pitchFamily="18" charset="0"/>
              </a:rPr>
              <a:t>,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) = 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2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93725"/>
              </p:ext>
            </p:extLst>
          </p:nvPr>
        </p:nvGraphicFramePr>
        <p:xfrm>
          <a:off x="2934492" y="2304256"/>
          <a:ext cx="234632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r:id="rId3" imgW="1168400" imgH="660400" progId="Equation.3">
                  <p:embed/>
                </p:oleObj>
              </mc:Choice>
              <mc:Fallback>
                <p:oleObj r:id="rId3" imgW="1168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492" y="2304256"/>
                        <a:ext cx="2346325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31"/>
          <p:cNvGrpSpPr>
            <a:grpSpLocks/>
          </p:cNvGrpSpPr>
          <p:nvPr/>
        </p:nvGrpSpPr>
        <p:grpSpPr bwMode="auto">
          <a:xfrm>
            <a:off x="6130130" y="2116932"/>
            <a:ext cx="2608263" cy="1660525"/>
            <a:chOff x="995" y="1982"/>
            <a:chExt cx="1643" cy="1046"/>
          </a:xfrm>
        </p:grpSpPr>
        <p:sp>
          <p:nvSpPr>
            <p:cNvPr id="28" name="Text Box 175"/>
            <p:cNvSpPr txBox="1">
              <a:spLocks noChangeArrowheads="1"/>
            </p:cNvSpPr>
            <p:nvPr/>
          </p:nvSpPr>
          <p:spPr bwMode="auto">
            <a:xfrm>
              <a:off x="1392" y="1982"/>
              <a:ext cx="64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P</a:t>
              </a:r>
              <a:r>
                <a:rPr lang="en-US" sz="1400" b="0" i="1" baseline="-25000"/>
                <a:t>k</a:t>
              </a:r>
              <a:r>
                <a:rPr lang="en-US" sz="1400" b="0"/>
                <a:t>(</a:t>
              </a:r>
              <a:r>
                <a:rPr lang="en-US" sz="1400" b="0" i="1"/>
                <a:t>a</a:t>
              </a:r>
              <a:r>
                <a:rPr lang="en-US" sz="1400" b="0" i="1" baseline="-25000"/>
                <a:t>i</a:t>
              </a:r>
              <a:r>
                <a:rPr lang="en-US" sz="1400" b="0"/>
                <a:t>,</a:t>
              </a:r>
              <a:r>
                <a:rPr lang="en-US" sz="1400" b="0" i="1"/>
                <a:t>a</a:t>
              </a:r>
              <a:r>
                <a:rPr lang="en-US" sz="1400" b="0" i="1" baseline="-25000"/>
                <a:t>j</a:t>
              </a:r>
              <a:r>
                <a:rPr lang="en-US" sz="1400" b="0"/>
                <a:t>)</a:t>
              </a:r>
            </a:p>
          </p:txBody>
        </p:sp>
        <p:sp>
          <p:nvSpPr>
            <p:cNvPr id="29" name="Text Box 177"/>
            <p:cNvSpPr txBox="1">
              <a:spLocks noChangeArrowheads="1"/>
            </p:cNvSpPr>
            <p:nvPr/>
          </p:nvSpPr>
          <p:spPr bwMode="auto">
            <a:xfrm>
              <a:off x="1782" y="2742"/>
              <a:ext cx="356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p</a:t>
              </a:r>
              <a:r>
                <a:rPr lang="en-US" sz="1400" b="0" i="1" baseline="-25000"/>
                <a:t>k</a:t>
              </a:r>
              <a:endParaRPr lang="en-US" sz="1400" b="0" i="1"/>
            </a:p>
          </p:txBody>
        </p:sp>
        <p:sp>
          <p:nvSpPr>
            <p:cNvPr id="30" name="Text Box 178"/>
            <p:cNvSpPr txBox="1">
              <a:spLocks noChangeArrowheads="1"/>
            </p:cNvSpPr>
            <p:nvPr/>
          </p:nvSpPr>
          <p:spPr bwMode="auto">
            <a:xfrm>
              <a:off x="995" y="2734"/>
              <a:ext cx="77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Criterion III</a:t>
              </a:r>
            </a:p>
          </p:txBody>
        </p:sp>
        <p:sp>
          <p:nvSpPr>
            <p:cNvPr id="31" name="Text Box 179"/>
            <p:cNvSpPr txBox="1">
              <a:spLocks noChangeArrowheads="1"/>
            </p:cNvSpPr>
            <p:nvPr/>
          </p:nvSpPr>
          <p:spPr bwMode="auto">
            <a:xfrm>
              <a:off x="1465" y="2304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1</a:t>
              </a:r>
            </a:p>
          </p:txBody>
        </p:sp>
        <p:sp>
          <p:nvSpPr>
            <p:cNvPr id="32" name="Text Box 180"/>
            <p:cNvSpPr txBox="1">
              <a:spLocks noChangeArrowheads="1"/>
            </p:cNvSpPr>
            <p:nvPr/>
          </p:nvSpPr>
          <p:spPr bwMode="auto">
            <a:xfrm>
              <a:off x="2396" y="2650"/>
              <a:ext cx="242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d</a:t>
              </a:r>
            </a:p>
          </p:txBody>
        </p:sp>
        <p:sp>
          <p:nvSpPr>
            <p:cNvPr id="33" name="Line 181"/>
            <p:cNvSpPr>
              <a:spLocks noChangeShapeType="1"/>
            </p:cNvSpPr>
            <p:nvPr/>
          </p:nvSpPr>
          <p:spPr bwMode="auto">
            <a:xfrm>
              <a:off x="1058" y="2754"/>
              <a:ext cx="13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182"/>
            <p:cNvSpPr>
              <a:spLocks noChangeShapeType="1"/>
            </p:cNvSpPr>
            <p:nvPr/>
          </p:nvSpPr>
          <p:spPr bwMode="auto">
            <a:xfrm flipV="1">
              <a:off x="1623" y="2189"/>
              <a:ext cx="0" cy="5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183"/>
            <p:cNvSpPr>
              <a:spLocks noChangeShapeType="1"/>
            </p:cNvSpPr>
            <p:nvPr/>
          </p:nvSpPr>
          <p:spPr bwMode="auto">
            <a:xfrm>
              <a:off x="1055" y="2751"/>
              <a:ext cx="5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184"/>
            <p:cNvSpPr>
              <a:spLocks noChangeShapeType="1"/>
            </p:cNvSpPr>
            <p:nvPr/>
          </p:nvSpPr>
          <p:spPr bwMode="auto">
            <a:xfrm>
              <a:off x="1862" y="2414"/>
              <a:ext cx="3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185"/>
            <p:cNvSpPr>
              <a:spLocks noChangeShapeType="1"/>
            </p:cNvSpPr>
            <p:nvPr/>
          </p:nvSpPr>
          <p:spPr bwMode="auto">
            <a:xfrm>
              <a:off x="1863" y="2414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Line 186"/>
            <p:cNvSpPr>
              <a:spLocks noChangeShapeType="1"/>
            </p:cNvSpPr>
            <p:nvPr/>
          </p:nvSpPr>
          <p:spPr bwMode="auto">
            <a:xfrm flipV="1">
              <a:off x="1621" y="2416"/>
              <a:ext cx="242" cy="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3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88698"/>
              </p:ext>
            </p:extLst>
          </p:nvPr>
        </p:nvGraphicFramePr>
        <p:xfrm>
          <a:off x="2908300" y="4485481"/>
          <a:ext cx="24399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r:id="rId5" imgW="1219200" imgH="660400" progId="Equation.3">
                  <p:embed/>
                </p:oleObj>
              </mc:Choice>
              <mc:Fallback>
                <p:oleObj r:id="rId5" imgW="1219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485481"/>
                        <a:ext cx="243998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32"/>
          <p:cNvGrpSpPr>
            <a:grpSpLocks/>
          </p:cNvGrpSpPr>
          <p:nvPr/>
        </p:nvGrpSpPr>
        <p:grpSpPr bwMode="auto">
          <a:xfrm>
            <a:off x="6011860" y="4115593"/>
            <a:ext cx="2608263" cy="1863725"/>
            <a:chOff x="3105" y="1981"/>
            <a:chExt cx="1643" cy="1174"/>
          </a:xfrm>
        </p:grpSpPr>
        <p:sp>
          <p:nvSpPr>
            <p:cNvPr id="41" name="Text Box 188"/>
            <p:cNvSpPr txBox="1">
              <a:spLocks noChangeArrowheads="1"/>
            </p:cNvSpPr>
            <p:nvPr/>
          </p:nvSpPr>
          <p:spPr bwMode="auto">
            <a:xfrm>
              <a:off x="3105" y="2773"/>
              <a:ext cx="74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Criterion IV </a:t>
              </a:r>
            </a:p>
          </p:txBody>
        </p:sp>
        <p:sp>
          <p:nvSpPr>
            <p:cNvPr id="42" name="Text Box 189"/>
            <p:cNvSpPr txBox="1">
              <a:spLocks noChangeArrowheads="1"/>
            </p:cNvSpPr>
            <p:nvPr/>
          </p:nvSpPr>
          <p:spPr bwMode="auto">
            <a:xfrm>
              <a:off x="3811" y="2749"/>
              <a:ext cx="34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q</a:t>
              </a:r>
              <a:r>
                <a:rPr lang="en-US" sz="1400" b="0" i="1" baseline="-25000"/>
                <a:t>k</a:t>
              </a:r>
              <a:endParaRPr lang="en-US" sz="1400" b="0" i="1"/>
            </a:p>
          </p:txBody>
        </p:sp>
        <p:sp>
          <p:nvSpPr>
            <p:cNvPr id="43" name="Text Box 190"/>
            <p:cNvSpPr txBox="1">
              <a:spLocks noChangeArrowheads="1"/>
            </p:cNvSpPr>
            <p:nvPr/>
          </p:nvSpPr>
          <p:spPr bwMode="auto">
            <a:xfrm>
              <a:off x="4035" y="2752"/>
              <a:ext cx="36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 dirty="0" err="1"/>
                <a:t>p</a:t>
              </a:r>
              <a:r>
                <a:rPr lang="en-US" sz="1400" b="0" i="1" baseline="-25000" dirty="0" err="1"/>
                <a:t>k</a:t>
              </a:r>
              <a:endParaRPr lang="en-US" sz="1400" b="0" i="1" dirty="0"/>
            </a:p>
          </p:txBody>
        </p:sp>
        <p:sp>
          <p:nvSpPr>
            <p:cNvPr id="44" name="Text Box 191"/>
            <p:cNvSpPr txBox="1">
              <a:spLocks noChangeArrowheads="1"/>
            </p:cNvSpPr>
            <p:nvPr/>
          </p:nvSpPr>
          <p:spPr bwMode="auto">
            <a:xfrm>
              <a:off x="3477" y="2517"/>
              <a:ext cx="4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0.5</a:t>
              </a:r>
            </a:p>
          </p:txBody>
        </p:sp>
        <p:sp>
          <p:nvSpPr>
            <p:cNvPr id="45" name="Text Box 192"/>
            <p:cNvSpPr txBox="1">
              <a:spLocks noChangeArrowheads="1"/>
            </p:cNvSpPr>
            <p:nvPr/>
          </p:nvSpPr>
          <p:spPr bwMode="auto">
            <a:xfrm>
              <a:off x="3562" y="2329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1</a:t>
              </a:r>
            </a:p>
          </p:txBody>
        </p:sp>
        <p:sp>
          <p:nvSpPr>
            <p:cNvPr id="46" name="Text Box 193"/>
            <p:cNvSpPr txBox="1">
              <a:spLocks noChangeArrowheads="1"/>
            </p:cNvSpPr>
            <p:nvPr/>
          </p:nvSpPr>
          <p:spPr bwMode="auto">
            <a:xfrm>
              <a:off x="3531" y="1981"/>
              <a:ext cx="64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P</a:t>
              </a:r>
              <a:r>
                <a:rPr lang="en-US" sz="1400" b="0" i="1" baseline="-25000"/>
                <a:t>k</a:t>
              </a:r>
              <a:r>
                <a:rPr lang="en-US" sz="1400" b="0"/>
                <a:t>(</a:t>
              </a:r>
              <a:r>
                <a:rPr lang="en-US" sz="1400" b="0" i="1"/>
                <a:t>a</a:t>
              </a:r>
              <a:r>
                <a:rPr lang="en-US" sz="1400" b="0" i="1" baseline="-25000"/>
                <a:t>i</a:t>
              </a:r>
              <a:r>
                <a:rPr lang="en-US" sz="1400" b="0"/>
                <a:t>,</a:t>
              </a:r>
              <a:r>
                <a:rPr lang="en-US" sz="1400" b="0" i="1"/>
                <a:t>a</a:t>
              </a:r>
              <a:r>
                <a:rPr lang="en-US" sz="1400" b="0" i="1" baseline="-25000"/>
                <a:t>j</a:t>
              </a:r>
              <a:r>
                <a:rPr lang="en-US" sz="1400" b="0"/>
                <a:t>)</a:t>
              </a:r>
            </a:p>
          </p:txBody>
        </p:sp>
        <p:sp>
          <p:nvSpPr>
            <p:cNvPr id="47" name="Text Box 194"/>
            <p:cNvSpPr txBox="1">
              <a:spLocks noChangeArrowheads="1"/>
            </p:cNvSpPr>
            <p:nvPr/>
          </p:nvSpPr>
          <p:spPr bwMode="auto">
            <a:xfrm>
              <a:off x="4506" y="2666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d</a:t>
              </a:r>
            </a:p>
          </p:txBody>
        </p:sp>
        <p:sp>
          <p:nvSpPr>
            <p:cNvPr id="48" name="Line 195"/>
            <p:cNvSpPr>
              <a:spLocks noChangeShapeType="1"/>
            </p:cNvSpPr>
            <p:nvPr/>
          </p:nvSpPr>
          <p:spPr bwMode="auto">
            <a:xfrm>
              <a:off x="3156" y="2754"/>
              <a:ext cx="13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196"/>
            <p:cNvSpPr>
              <a:spLocks noChangeShapeType="1"/>
            </p:cNvSpPr>
            <p:nvPr/>
          </p:nvSpPr>
          <p:spPr bwMode="auto">
            <a:xfrm flipV="1">
              <a:off x="3720" y="2189"/>
              <a:ext cx="0" cy="5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197"/>
            <p:cNvSpPr>
              <a:spLocks noChangeShapeType="1"/>
            </p:cNvSpPr>
            <p:nvPr/>
          </p:nvSpPr>
          <p:spPr bwMode="auto">
            <a:xfrm>
              <a:off x="3154" y="2755"/>
              <a:ext cx="7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198"/>
            <p:cNvSpPr>
              <a:spLocks noChangeShapeType="1"/>
            </p:cNvSpPr>
            <p:nvPr/>
          </p:nvSpPr>
          <p:spPr bwMode="auto">
            <a:xfrm>
              <a:off x="3898" y="2609"/>
              <a:ext cx="2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Line 199"/>
            <p:cNvSpPr>
              <a:spLocks noChangeShapeType="1"/>
            </p:cNvSpPr>
            <p:nvPr/>
          </p:nvSpPr>
          <p:spPr bwMode="auto">
            <a:xfrm>
              <a:off x="3898" y="2603"/>
              <a:ext cx="0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200"/>
            <p:cNvSpPr>
              <a:spLocks noChangeShapeType="1"/>
            </p:cNvSpPr>
            <p:nvPr/>
          </p:nvSpPr>
          <p:spPr bwMode="auto">
            <a:xfrm flipV="1">
              <a:off x="4126" y="2430"/>
              <a:ext cx="0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Line 201"/>
            <p:cNvSpPr>
              <a:spLocks noChangeShapeType="1"/>
            </p:cNvSpPr>
            <p:nvPr/>
          </p:nvSpPr>
          <p:spPr bwMode="auto">
            <a:xfrm>
              <a:off x="4126" y="2421"/>
              <a:ext cx="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0006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62484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Criterion </a:t>
            </a:r>
            <a:r>
              <a:rPr lang="en-US" dirty="0"/>
              <a:t>With Indifference Area.</a:t>
            </a:r>
          </a:p>
          <a:p>
            <a:pPr lvl="1">
              <a:buFontTx/>
              <a:buNone/>
            </a:pPr>
            <a:endParaRPr lang="en-US" i="1" dirty="0"/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i="1" dirty="0" err="1">
                <a:cs typeface="Times New Roman" pitchFamily="18" charset="0"/>
              </a:rPr>
              <a:t>P</a:t>
            </a:r>
            <a:r>
              <a:rPr lang="en-US" i="1" baseline="-30000" dirty="0" err="1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 err="1">
                <a:cs typeface="Times New Roman" pitchFamily="18" charset="0"/>
              </a:rPr>
              <a:t>a</a:t>
            </a:r>
            <a:r>
              <a:rPr lang="en-US" i="1" baseline="-30000" dirty="0" err="1">
                <a:cs typeface="Times New Roman" pitchFamily="18" charset="0"/>
              </a:rPr>
              <a:t>i</a:t>
            </a:r>
            <a:r>
              <a:rPr lang="en-US" dirty="0" err="1">
                <a:cs typeface="Times New Roman" pitchFamily="18" charset="0"/>
              </a:rPr>
              <a:t>,</a:t>
            </a:r>
            <a:r>
              <a:rPr lang="en-US" i="1" dirty="0" err="1">
                <a:cs typeface="Times New Roman" pitchFamily="18" charset="0"/>
              </a:rPr>
              <a:t>a</a:t>
            </a:r>
            <a:r>
              <a:rPr lang="en-US" i="1" baseline="-30000" dirty="0" err="1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) = </a:t>
            </a:r>
            <a:endParaRPr lang="en-US" dirty="0"/>
          </a:p>
          <a:p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Gaussian Criterion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i="1" dirty="0" err="1">
                <a:cs typeface="Times New Roman" pitchFamily="18" charset="0"/>
              </a:rPr>
              <a:t>P</a:t>
            </a:r>
            <a:r>
              <a:rPr lang="en-US" i="1" baseline="-30000" dirty="0" err="1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 err="1">
                <a:cs typeface="Times New Roman" pitchFamily="18" charset="0"/>
              </a:rPr>
              <a:t>a</a:t>
            </a:r>
            <a:r>
              <a:rPr lang="en-US" i="1" baseline="-30000" dirty="0" err="1">
                <a:cs typeface="Times New Roman" pitchFamily="18" charset="0"/>
              </a:rPr>
              <a:t>i</a:t>
            </a:r>
            <a:r>
              <a:rPr lang="en-US" dirty="0" err="1">
                <a:cs typeface="Times New Roman" pitchFamily="18" charset="0"/>
              </a:rPr>
              <a:t>,</a:t>
            </a:r>
            <a:r>
              <a:rPr lang="en-US" i="1" dirty="0" err="1">
                <a:cs typeface="Times New Roman" pitchFamily="18" charset="0"/>
              </a:rPr>
              <a:t>a</a:t>
            </a:r>
            <a:r>
              <a:rPr lang="en-US" i="1" baseline="-30000" dirty="0" err="1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) = </a:t>
            </a:r>
          </a:p>
        </p:txBody>
      </p:sp>
      <p:grpSp>
        <p:nvGrpSpPr>
          <p:cNvPr id="55" name="Group 233"/>
          <p:cNvGrpSpPr>
            <a:grpSpLocks/>
          </p:cNvGrpSpPr>
          <p:nvPr/>
        </p:nvGrpSpPr>
        <p:grpSpPr bwMode="auto">
          <a:xfrm>
            <a:off x="6176964" y="2327275"/>
            <a:ext cx="2608263" cy="1839913"/>
            <a:chOff x="1008" y="3161"/>
            <a:chExt cx="1643" cy="1159"/>
          </a:xfrm>
        </p:grpSpPr>
        <p:sp>
          <p:nvSpPr>
            <p:cNvPr id="56" name="Text Box 203"/>
            <p:cNvSpPr txBox="1">
              <a:spLocks noChangeArrowheads="1"/>
            </p:cNvSpPr>
            <p:nvPr/>
          </p:nvSpPr>
          <p:spPr bwMode="auto">
            <a:xfrm>
              <a:off x="1719" y="3916"/>
              <a:ext cx="34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q</a:t>
              </a:r>
              <a:r>
                <a:rPr lang="en-US" sz="1400" b="0" i="1" baseline="-25000"/>
                <a:t>k</a:t>
              </a:r>
              <a:endParaRPr lang="en-US" sz="1400" b="0" i="1"/>
            </a:p>
          </p:txBody>
        </p:sp>
        <p:sp>
          <p:nvSpPr>
            <p:cNvPr id="57" name="Text Box 204"/>
            <p:cNvSpPr txBox="1">
              <a:spLocks noChangeArrowheads="1"/>
            </p:cNvSpPr>
            <p:nvPr/>
          </p:nvSpPr>
          <p:spPr bwMode="auto">
            <a:xfrm>
              <a:off x="1950" y="3916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p</a:t>
              </a:r>
              <a:r>
                <a:rPr lang="en-US" sz="1400" b="0" i="1" baseline="-25000"/>
                <a:t>k</a:t>
              </a:r>
              <a:endParaRPr lang="en-US" sz="1400" b="0" i="1"/>
            </a:p>
          </p:txBody>
        </p:sp>
        <p:sp>
          <p:nvSpPr>
            <p:cNvPr id="58" name="Text Box 205"/>
            <p:cNvSpPr txBox="1">
              <a:spLocks noChangeArrowheads="1"/>
            </p:cNvSpPr>
            <p:nvPr/>
          </p:nvSpPr>
          <p:spPr bwMode="auto">
            <a:xfrm>
              <a:off x="1008" y="3927"/>
              <a:ext cx="679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Criterion V</a:t>
              </a:r>
            </a:p>
          </p:txBody>
        </p:sp>
        <p:sp>
          <p:nvSpPr>
            <p:cNvPr id="59" name="Text Box 206"/>
            <p:cNvSpPr txBox="1">
              <a:spLocks noChangeArrowheads="1"/>
            </p:cNvSpPr>
            <p:nvPr/>
          </p:nvSpPr>
          <p:spPr bwMode="auto">
            <a:xfrm>
              <a:off x="1465" y="3524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1</a:t>
              </a:r>
            </a:p>
          </p:txBody>
        </p:sp>
        <p:sp>
          <p:nvSpPr>
            <p:cNvPr id="60" name="Text Box 207"/>
            <p:cNvSpPr txBox="1">
              <a:spLocks noChangeArrowheads="1"/>
            </p:cNvSpPr>
            <p:nvPr/>
          </p:nvSpPr>
          <p:spPr bwMode="auto">
            <a:xfrm>
              <a:off x="1419" y="3161"/>
              <a:ext cx="64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P</a:t>
              </a:r>
              <a:r>
                <a:rPr lang="en-US" sz="1400" b="0" i="1" baseline="-25000"/>
                <a:t>k</a:t>
              </a:r>
              <a:r>
                <a:rPr lang="en-US" sz="1400" b="0"/>
                <a:t>(</a:t>
              </a:r>
              <a:r>
                <a:rPr lang="en-US" sz="1400" b="0" i="1"/>
                <a:t>a</a:t>
              </a:r>
              <a:r>
                <a:rPr lang="en-US" sz="1400" b="0" i="1" baseline="-25000"/>
                <a:t>i</a:t>
              </a:r>
              <a:r>
                <a:rPr lang="en-US" sz="1400" b="0"/>
                <a:t>,</a:t>
              </a:r>
              <a:r>
                <a:rPr lang="en-US" sz="1400" b="0" i="1"/>
                <a:t>a</a:t>
              </a:r>
              <a:r>
                <a:rPr lang="en-US" sz="1400" b="0" i="1" baseline="-25000"/>
                <a:t>j</a:t>
              </a:r>
              <a:r>
                <a:rPr lang="en-US" sz="1400" b="0"/>
                <a:t>)</a:t>
              </a:r>
            </a:p>
          </p:txBody>
        </p:sp>
        <p:sp>
          <p:nvSpPr>
            <p:cNvPr id="61" name="Text Box 208"/>
            <p:cNvSpPr txBox="1">
              <a:spLocks noChangeArrowheads="1"/>
            </p:cNvSpPr>
            <p:nvPr/>
          </p:nvSpPr>
          <p:spPr bwMode="auto">
            <a:xfrm>
              <a:off x="2409" y="3825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d</a:t>
              </a:r>
            </a:p>
          </p:txBody>
        </p:sp>
        <p:sp>
          <p:nvSpPr>
            <p:cNvPr id="62" name="Line 209"/>
            <p:cNvSpPr>
              <a:spLocks noChangeShapeType="1"/>
            </p:cNvSpPr>
            <p:nvPr/>
          </p:nvSpPr>
          <p:spPr bwMode="auto">
            <a:xfrm>
              <a:off x="1059" y="3933"/>
              <a:ext cx="13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" name="Line 210"/>
            <p:cNvSpPr>
              <a:spLocks noChangeShapeType="1"/>
            </p:cNvSpPr>
            <p:nvPr/>
          </p:nvSpPr>
          <p:spPr bwMode="auto">
            <a:xfrm flipV="1">
              <a:off x="1623" y="3368"/>
              <a:ext cx="0" cy="5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4" name="Line 211"/>
            <p:cNvSpPr>
              <a:spLocks noChangeShapeType="1"/>
            </p:cNvSpPr>
            <p:nvPr/>
          </p:nvSpPr>
          <p:spPr bwMode="auto">
            <a:xfrm>
              <a:off x="1057" y="3935"/>
              <a:ext cx="7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5" name="Line 212"/>
            <p:cNvSpPr>
              <a:spLocks noChangeShapeType="1"/>
            </p:cNvSpPr>
            <p:nvPr/>
          </p:nvSpPr>
          <p:spPr bwMode="auto">
            <a:xfrm flipV="1">
              <a:off x="2029" y="3609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6" name="Line 213"/>
            <p:cNvSpPr>
              <a:spLocks noChangeShapeType="1"/>
            </p:cNvSpPr>
            <p:nvPr/>
          </p:nvSpPr>
          <p:spPr bwMode="auto">
            <a:xfrm>
              <a:off x="2029" y="3600"/>
              <a:ext cx="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7" name="Line 214"/>
            <p:cNvSpPr>
              <a:spLocks noChangeShapeType="1"/>
            </p:cNvSpPr>
            <p:nvPr/>
          </p:nvSpPr>
          <p:spPr bwMode="auto">
            <a:xfrm flipV="1">
              <a:off x="1796" y="3597"/>
              <a:ext cx="238" cy="3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8" name="Group 234"/>
          <p:cNvGrpSpPr>
            <a:grpSpLocks/>
          </p:cNvGrpSpPr>
          <p:nvPr/>
        </p:nvGrpSpPr>
        <p:grpSpPr bwMode="auto">
          <a:xfrm>
            <a:off x="6176964" y="4206875"/>
            <a:ext cx="2605088" cy="1598613"/>
            <a:chOff x="3094" y="3145"/>
            <a:chExt cx="1641" cy="1007"/>
          </a:xfrm>
        </p:grpSpPr>
        <p:sp>
          <p:nvSpPr>
            <p:cNvPr id="69" name="Text Box 216"/>
            <p:cNvSpPr txBox="1">
              <a:spLocks noChangeArrowheads="1"/>
            </p:cNvSpPr>
            <p:nvPr/>
          </p:nvSpPr>
          <p:spPr bwMode="auto">
            <a:xfrm>
              <a:off x="3855" y="3917"/>
              <a:ext cx="34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>
                  <a:latin typeface="Symbol" pitchFamily="18" charset="2"/>
                </a:rPr>
                <a:t>s</a:t>
              </a:r>
              <a:r>
                <a:rPr lang="en-US" sz="1400" b="0" i="1" baseline="-25000"/>
                <a:t>k</a:t>
              </a:r>
              <a:endParaRPr lang="en-US" sz="1400" b="0" i="1"/>
            </a:p>
          </p:txBody>
        </p:sp>
        <p:sp>
          <p:nvSpPr>
            <p:cNvPr id="70" name="Text Box 217"/>
            <p:cNvSpPr txBox="1">
              <a:spLocks noChangeArrowheads="1"/>
            </p:cNvSpPr>
            <p:nvPr/>
          </p:nvSpPr>
          <p:spPr bwMode="auto">
            <a:xfrm>
              <a:off x="3094" y="3910"/>
              <a:ext cx="79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Criterion VI</a:t>
              </a:r>
            </a:p>
          </p:txBody>
        </p:sp>
        <p:sp>
          <p:nvSpPr>
            <p:cNvPr id="71" name="Text Box 218"/>
            <p:cNvSpPr txBox="1">
              <a:spLocks noChangeArrowheads="1"/>
            </p:cNvSpPr>
            <p:nvPr/>
          </p:nvSpPr>
          <p:spPr bwMode="auto">
            <a:xfrm>
              <a:off x="3549" y="3479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1</a:t>
              </a:r>
            </a:p>
          </p:txBody>
        </p:sp>
        <p:sp>
          <p:nvSpPr>
            <p:cNvPr id="72" name="Text Box 219"/>
            <p:cNvSpPr txBox="1">
              <a:spLocks noChangeArrowheads="1"/>
            </p:cNvSpPr>
            <p:nvPr/>
          </p:nvSpPr>
          <p:spPr bwMode="auto">
            <a:xfrm>
              <a:off x="3517" y="3145"/>
              <a:ext cx="645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 i="1"/>
                <a:t>P</a:t>
              </a:r>
              <a:r>
                <a:rPr lang="en-US" sz="1400" b="0" i="1" baseline="-25000"/>
                <a:t>k</a:t>
              </a:r>
              <a:r>
                <a:rPr lang="en-US" sz="1400" b="0"/>
                <a:t>(</a:t>
              </a:r>
              <a:r>
                <a:rPr lang="en-US" sz="1400" b="0" i="1"/>
                <a:t>a</a:t>
              </a:r>
              <a:r>
                <a:rPr lang="en-US" sz="1400" b="0" i="1" baseline="-25000"/>
                <a:t>i</a:t>
              </a:r>
              <a:r>
                <a:rPr lang="en-US" sz="1400" b="0"/>
                <a:t>,</a:t>
              </a:r>
              <a:r>
                <a:rPr lang="en-US" sz="1400" b="0" i="1"/>
                <a:t>a</a:t>
              </a:r>
              <a:r>
                <a:rPr lang="en-US" sz="1400" b="0" i="1" baseline="-25000"/>
                <a:t>j</a:t>
              </a:r>
              <a:r>
                <a:rPr lang="en-US" sz="1400" b="0"/>
                <a:t>)</a:t>
              </a:r>
            </a:p>
          </p:txBody>
        </p:sp>
        <p:sp>
          <p:nvSpPr>
            <p:cNvPr id="73" name="Text Box 220"/>
            <p:cNvSpPr txBox="1">
              <a:spLocks noChangeArrowheads="1"/>
            </p:cNvSpPr>
            <p:nvPr/>
          </p:nvSpPr>
          <p:spPr bwMode="auto">
            <a:xfrm>
              <a:off x="4493" y="3812"/>
              <a:ext cx="24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d</a:t>
              </a:r>
            </a:p>
          </p:txBody>
        </p:sp>
        <p:sp>
          <p:nvSpPr>
            <p:cNvPr id="74" name="Line 221"/>
            <p:cNvSpPr>
              <a:spLocks noChangeShapeType="1"/>
            </p:cNvSpPr>
            <p:nvPr/>
          </p:nvSpPr>
          <p:spPr bwMode="auto">
            <a:xfrm>
              <a:off x="3156" y="3917"/>
              <a:ext cx="13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5" name="Line 222"/>
            <p:cNvSpPr>
              <a:spLocks noChangeShapeType="1"/>
            </p:cNvSpPr>
            <p:nvPr/>
          </p:nvSpPr>
          <p:spPr bwMode="auto">
            <a:xfrm flipV="1">
              <a:off x="3720" y="3352"/>
              <a:ext cx="0" cy="5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223"/>
            <p:cNvSpPr>
              <a:spLocks noChangeShapeType="1"/>
            </p:cNvSpPr>
            <p:nvPr/>
          </p:nvSpPr>
          <p:spPr bwMode="auto">
            <a:xfrm>
              <a:off x="3154" y="3917"/>
              <a:ext cx="5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7" name="Line 224"/>
            <p:cNvSpPr>
              <a:spLocks noChangeShapeType="1"/>
            </p:cNvSpPr>
            <p:nvPr/>
          </p:nvSpPr>
          <p:spPr bwMode="auto">
            <a:xfrm>
              <a:off x="4199" y="3582"/>
              <a:ext cx="1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8" name="Arc 225"/>
            <p:cNvSpPr>
              <a:spLocks/>
            </p:cNvSpPr>
            <p:nvPr/>
          </p:nvSpPr>
          <p:spPr bwMode="auto">
            <a:xfrm flipV="1">
              <a:off x="3719" y="3730"/>
              <a:ext cx="242" cy="187"/>
            </a:xfrm>
            <a:custGeom>
              <a:avLst/>
              <a:gdLst>
                <a:gd name="T0" fmla="*/ 0 w 21600"/>
                <a:gd name="T1" fmla="*/ 0 h 21600"/>
                <a:gd name="T2" fmla="*/ 242 w 21600"/>
                <a:gd name="T3" fmla="*/ 187 h 21600"/>
                <a:gd name="T4" fmla="*/ 0 w 21600"/>
                <a:gd name="T5" fmla="*/ 1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9" name="Arc 226"/>
            <p:cNvSpPr>
              <a:spLocks/>
            </p:cNvSpPr>
            <p:nvPr/>
          </p:nvSpPr>
          <p:spPr bwMode="auto">
            <a:xfrm flipH="1">
              <a:off x="3961" y="3580"/>
              <a:ext cx="242" cy="156"/>
            </a:xfrm>
            <a:custGeom>
              <a:avLst/>
              <a:gdLst>
                <a:gd name="T0" fmla="*/ 0 w 21600"/>
                <a:gd name="T1" fmla="*/ 0 h 21600"/>
                <a:gd name="T2" fmla="*/ 242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0" name="Line 227"/>
            <p:cNvSpPr>
              <a:spLocks noChangeShapeType="1"/>
            </p:cNvSpPr>
            <p:nvPr/>
          </p:nvSpPr>
          <p:spPr bwMode="auto">
            <a:xfrm>
              <a:off x="3961" y="3691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8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249420"/>
              </p:ext>
            </p:extLst>
          </p:nvPr>
        </p:nvGraphicFramePr>
        <p:xfrm>
          <a:off x="2787652" y="2327275"/>
          <a:ext cx="276383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3" imgW="1536480" imgH="939600" progId="Equation.3">
                  <p:embed/>
                </p:oleObj>
              </mc:Choice>
              <mc:Fallback>
                <p:oleObj name="Equation" r:id="rId3" imgW="1536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2" y="2327275"/>
                        <a:ext cx="2763838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22767"/>
              </p:ext>
            </p:extLst>
          </p:nvPr>
        </p:nvGraphicFramePr>
        <p:xfrm>
          <a:off x="2739234" y="4692651"/>
          <a:ext cx="29527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Equation" r:id="rId5" imgW="1625400" imgH="482400" progId="Equation.3">
                  <p:embed/>
                </p:oleObj>
              </mc:Choice>
              <mc:Fallback>
                <p:oleObj name="Equation" r:id="rId5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234" y="4692651"/>
                        <a:ext cx="29527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3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6.1</a:t>
            </a:r>
          </a:p>
          <a:p>
            <a:pPr lvl="1"/>
            <a:r>
              <a:rPr lang="en-US" dirty="0" smtClean="0"/>
              <a:t>Preference </a:t>
            </a:r>
            <a:r>
              <a:rPr lang="en-US" dirty="0"/>
              <a:t>Parameters of all the criteria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60752"/>
              </p:ext>
            </p:extLst>
          </p:nvPr>
        </p:nvGraphicFramePr>
        <p:xfrm>
          <a:off x="641350" y="2882106"/>
          <a:ext cx="7473949" cy="2032793"/>
        </p:xfrm>
        <a:graphic>
          <a:graphicData uri="http://schemas.openxmlformats.org/drawingml/2006/table">
            <a:tbl>
              <a:tblPr/>
              <a:tblGrid>
                <a:gridCol w="123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qi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Unicriterion</a:t>
            </a:r>
            <a:r>
              <a:rPr lang="en-US" dirty="0" smtClean="0"/>
              <a:t> preference degrees for price with a linear function when p = 5000 and q = 2000</a:t>
            </a:r>
          </a:p>
          <a:p>
            <a:pPr lvl="1"/>
            <a:r>
              <a:rPr lang="en-US" dirty="0" smtClean="0"/>
              <a:t>Diagonals are 0 because an action cannot be preferred to itself</a:t>
            </a:r>
          </a:p>
          <a:p>
            <a:pPr lvl="1"/>
            <a:r>
              <a:rPr lang="en-US" dirty="0" smtClean="0"/>
              <a:t>Economic is the cheapest and base point for comparison</a:t>
            </a:r>
          </a:p>
          <a:p>
            <a:pPr lvl="1"/>
            <a:r>
              <a:rPr lang="en-US" dirty="0" smtClean="0"/>
              <a:t>Difference between Economic and Sport is 14000 so it is greater than the preference threshold p = 5000 and 0</a:t>
            </a:r>
          </a:p>
          <a:p>
            <a:pPr lvl="1"/>
            <a:r>
              <a:rPr lang="en-US" dirty="0" smtClean="0"/>
              <a:t>Touring A and Touring B difference is 1500 so no preference between the cars</a:t>
            </a:r>
          </a:p>
          <a:p>
            <a:pPr lvl="1"/>
            <a:r>
              <a:rPr lang="en-US" dirty="0" smtClean="0"/>
              <a:t>Touring B is cheaper than Sport so perform the following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of the preference degree between the Touring B and Sport autos</a:t>
            </a:r>
          </a:p>
          <a:p>
            <a:pPr lvl="1"/>
            <a:r>
              <a:rPr lang="en-US" dirty="0" smtClean="0"/>
              <a:t> Difference is 3500 and q = 2000 and p = 5000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98036" y="3316267"/>
            <a:ext cx="0" cy="170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9423" y="4745016"/>
            <a:ext cx="240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6586" y="3616304"/>
            <a:ext cx="328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69498" y="463071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56482" y="463071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98036" y="4745016"/>
            <a:ext cx="271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69498" y="3616304"/>
            <a:ext cx="1269202" cy="112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38700" y="3616304"/>
            <a:ext cx="540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98036" y="3616304"/>
            <a:ext cx="15597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57757" y="3616304"/>
            <a:ext cx="0" cy="1128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0892" y="4887000"/>
            <a:ext cx="190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2000       3500      5000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9380" y="3474321"/>
            <a:ext cx="421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0.5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38700" y="463071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56482" y="4166373"/>
            <a:ext cx="0" cy="46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0892" y="4138244"/>
            <a:ext cx="982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0785" y="5410669"/>
            <a:ext cx="413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(3500 – 2000)/(5000-2000) =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(minimized):  </a:t>
            </a:r>
          </a:p>
          <a:p>
            <a:pPr lvl="1"/>
            <a:r>
              <a:rPr lang="en-US" dirty="0" err="1" smtClean="0"/>
              <a:t>Unicriterion</a:t>
            </a:r>
            <a:r>
              <a:rPr lang="en-US" dirty="0" smtClean="0"/>
              <a:t> preference degrees with a linear function when </a:t>
            </a:r>
            <a:r>
              <a:rPr lang="en-US" dirty="0"/>
              <a:t>q = </a:t>
            </a:r>
            <a:r>
              <a:rPr lang="en-US" dirty="0" smtClean="0"/>
              <a:t>2000 and p = 5000 and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36154"/>
              </p:ext>
            </p:extLst>
          </p:nvPr>
        </p:nvGraphicFramePr>
        <p:xfrm>
          <a:off x="1185068" y="3085821"/>
          <a:ext cx="4354513" cy="1383030"/>
        </p:xfrm>
        <a:graphic>
          <a:graphicData uri="http://schemas.openxmlformats.org/drawingml/2006/table">
            <a:tbl>
              <a:tblPr/>
              <a:tblGrid>
                <a:gridCol w="64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17591"/>
              </p:ext>
            </p:extLst>
          </p:nvPr>
        </p:nvGraphicFramePr>
        <p:xfrm>
          <a:off x="1099344" y="4757142"/>
          <a:ext cx="4440238" cy="1383030"/>
        </p:xfrm>
        <a:graphic>
          <a:graphicData uri="http://schemas.openxmlformats.org/drawingml/2006/table">
            <a:tbl>
              <a:tblPr/>
              <a:tblGrid>
                <a:gridCol w="652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07064"/>
              </p:ext>
            </p:extLst>
          </p:nvPr>
        </p:nvGraphicFramePr>
        <p:xfrm>
          <a:off x="5734447" y="4974448"/>
          <a:ext cx="3461542" cy="960120"/>
        </p:xfrm>
        <a:graphic>
          <a:graphicData uri="http://schemas.openxmlformats.org/drawingml/2006/table">
            <a:tbl>
              <a:tblPr/>
              <a:tblGrid>
                <a:gridCol w="57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0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Raw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Consumption (km/l)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Comfort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Power (cc)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Min/Max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Very Bad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Very Good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75" y="3285846"/>
            <a:ext cx="3287676" cy="11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Representation of the Preferences</a:t>
            </a:r>
          </a:p>
          <a:p>
            <a:pPr lvl="1"/>
            <a:r>
              <a:rPr lang="en-US" dirty="0" smtClean="0"/>
              <a:t>If the preference of car A over car B is greater than 0, then there is an arrow from A to B</a:t>
            </a:r>
          </a:p>
          <a:p>
            <a:pPr lvl="1"/>
            <a:r>
              <a:rPr lang="en-US" dirty="0" smtClean="0"/>
              <a:t>Strength is represented by the arrow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029" y="4588431"/>
            <a:ext cx="1090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Economic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6686" y="5513992"/>
            <a:ext cx="106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Touring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4663" y="3699035"/>
            <a:ext cx="10698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Touring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1000" y="4477346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6622" y="4631294"/>
            <a:ext cx="8087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Luxury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49247" y="4659869"/>
            <a:ext cx="119777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67600" y="5246194"/>
            <a:ext cx="119777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26896" y="4680764"/>
            <a:ext cx="119777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49584" y="4097299"/>
            <a:ext cx="119777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4094" y="4709339"/>
            <a:ext cx="119777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7"/>
            <a:endCxn id="13" idx="3"/>
          </p:cNvCxnSpPr>
          <p:nvPr/>
        </p:nvCxnSpPr>
        <p:spPr>
          <a:xfrm flipV="1">
            <a:off x="2651483" y="4254921"/>
            <a:ext cx="915642" cy="431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</p:cNvCxnSpPr>
          <p:nvPr/>
        </p:nvCxnSpPr>
        <p:spPr>
          <a:xfrm flipV="1">
            <a:off x="2651483" y="4815960"/>
            <a:ext cx="1315525" cy="1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</p:cNvCxnSpPr>
          <p:nvPr/>
        </p:nvCxnSpPr>
        <p:spPr>
          <a:xfrm>
            <a:off x="2651483" y="4817491"/>
            <a:ext cx="888803" cy="53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06561" y="4795635"/>
            <a:ext cx="1413707" cy="2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99242" y="4189632"/>
            <a:ext cx="2007715" cy="491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</p:cNvCxnSpPr>
          <p:nvPr/>
        </p:nvCxnSpPr>
        <p:spPr>
          <a:xfrm flipV="1">
            <a:off x="3687377" y="4944145"/>
            <a:ext cx="1932891" cy="39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669361" y="4917855"/>
            <a:ext cx="357535" cy="28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87377" y="4360680"/>
            <a:ext cx="339519" cy="2798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2528888" y="4814888"/>
            <a:ext cx="3157537" cy="1273322"/>
          </a:xfrm>
          <a:custGeom>
            <a:avLst/>
            <a:gdLst>
              <a:gd name="connsiteX0" fmla="*/ 0 w 3157537"/>
              <a:gd name="connsiteY0" fmla="*/ 0 h 1273322"/>
              <a:gd name="connsiteX1" fmla="*/ 1228725 w 3157537"/>
              <a:gd name="connsiteY1" fmla="*/ 1271587 h 1273322"/>
              <a:gd name="connsiteX2" fmla="*/ 3157537 w 3157537"/>
              <a:gd name="connsiteY2" fmla="*/ 271462 h 127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537" h="1273322">
                <a:moveTo>
                  <a:pt x="0" y="0"/>
                </a:moveTo>
                <a:cubicBezTo>
                  <a:pt x="351234" y="613171"/>
                  <a:pt x="702469" y="1226343"/>
                  <a:pt x="1228725" y="1271587"/>
                </a:cubicBezTo>
                <a:cubicBezTo>
                  <a:pt x="1754981" y="1316831"/>
                  <a:pt x="2809874" y="464343"/>
                  <a:pt x="3157537" y="27146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 flipV="1">
            <a:off x="5561343" y="5086350"/>
            <a:ext cx="125082" cy="8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Consumption (minimized):  </a:t>
            </a:r>
          </a:p>
          <a:p>
            <a:pPr lvl="1"/>
            <a:r>
              <a:rPr lang="en-US" dirty="0" err="1" smtClean="0"/>
              <a:t>Unicriterion</a:t>
            </a:r>
            <a:r>
              <a:rPr lang="en-US" dirty="0" smtClean="0"/>
              <a:t> preference degrees with a linear function when q = 0.5 and p = 1.0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02513"/>
              </p:ext>
            </p:extLst>
          </p:nvPr>
        </p:nvGraphicFramePr>
        <p:xfrm>
          <a:off x="1089025" y="3234531"/>
          <a:ext cx="4508500" cy="1257300"/>
        </p:xfrm>
        <a:graphic>
          <a:graphicData uri="http://schemas.openxmlformats.org/drawingml/2006/table">
            <a:tbl>
              <a:tblPr/>
              <a:tblGrid>
                <a:gridCol w="104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13139"/>
              </p:ext>
            </p:extLst>
          </p:nvPr>
        </p:nvGraphicFramePr>
        <p:xfrm>
          <a:off x="1089025" y="4680347"/>
          <a:ext cx="4508500" cy="1257300"/>
        </p:xfrm>
        <a:graphic>
          <a:graphicData uri="http://schemas.openxmlformats.org/drawingml/2006/table">
            <a:tbl>
              <a:tblPr/>
              <a:tblGrid>
                <a:gridCol w="104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71" y="3637736"/>
            <a:ext cx="3286029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Comfort (maximized):  </a:t>
            </a:r>
          </a:p>
          <a:p>
            <a:pPr lvl="1"/>
            <a:r>
              <a:rPr lang="en-US" dirty="0" err="1" smtClean="0"/>
              <a:t>Unicriterion</a:t>
            </a:r>
            <a:r>
              <a:rPr lang="en-US" dirty="0" smtClean="0"/>
              <a:t> preference degrees with a linear function when q = 1 and p = 2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10305"/>
              </p:ext>
            </p:extLst>
          </p:nvPr>
        </p:nvGraphicFramePr>
        <p:xfrm>
          <a:off x="1509912" y="3254374"/>
          <a:ext cx="3657600" cy="1257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5094"/>
              </p:ext>
            </p:extLst>
          </p:nvPr>
        </p:nvGraphicFramePr>
        <p:xfrm>
          <a:off x="1509912" y="4700190"/>
          <a:ext cx="3657600" cy="1257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00" y="3652023"/>
            <a:ext cx="3286029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(maximized):  </a:t>
            </a:r>
          </a:p>
          <a:p>
            <a:pPr lvl="1"/>
            <a:r>
              <a:rPr lang="en-US" dirty="0" err="1" smtClean="0"/>
              <a:t>Unicriterion</a:t>
            </a:r>
            <a:r>
              <a:rPr lang="en-US" dirty="0" smtClean="0"/>
              <a:t> preference degrees with a linear function when q = 10 and p = 20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5361"/>
              </p:ext>
            </p:extLst>
          </p:nvPr>
        </p:nvGraphicFramePr>
        <p:xfrm>
          <a:off x="1371600" y="3211512"/>
          <a:ext cx="3657600" cy="1257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01560"/>
              </p:ext>
            </p:extLst>
          </p:nvPr>
        </p:nvGraphicFramePr>
        <p:xfrm>
          <a:off x="1371600" y="4657328"/>
          <a:ext cx="3657600" cy="12573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124" y="3310927"/>
            <a:ext cx="3287676" cy="11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</a:p>
          <a:p>
            <a:r>
              <a:rPr lang="en-US" dirty="0" smtClean="0"/>
              <a:t>PROMETHEE I</a:t>
            </a:r>
          </a:p>
          <a:p>
            <a:r>
              <a:rPr lang="en-US" dirty="0" smtClean="0"/>
              <a:t>PROMETHEE II</a:t>
            </a:r>
          </a:p>
        </p:txBody>
      </p:sp>
    </p:spTree>
    <p:extLst>
      <p:ext uri="{BB962C8B-B14F-4D97-AF65-F5344CB8AC3E}">
        <p14:creationId xmlns:p14="http://schemas.microsoft.com/office/powerpoint/2010/main" val="38457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Unicriterion</a:t>
            </a:r>
            <a:r>
              <a:rPr lang="en-US" dirty="0" smtClean="0"/>
              <a:t> positive, negative and net flows</a:t>
            </a:r>
          </a:p>
          <a:p>
            <a:pPr lvl="1"/>
            <a:r>
              <a:rPr lang="en-US" dirty="0" smtClean="0"/>
              <a:t>Difficult to draw conclusions from the preference degree tables</a:t>
            </a:r>
          </a:p>
          <a:p>
            <a:pPr lvl="1"/>
            <a:r>
              <a:rPr lang="en-US" dirty="0" smtClean="0"/>
              <a:t>Summarized into </a:t>
            </a:r>
          </a:p>
          <a:p>
            <a:pPr lvl="2"/>
            <a:r>
              <a:rPr lang="en-US" dirty="0" smtClean="0"/>
              <a:t>Leaving or positive flows</a:t>
            </a:r>
          </a:p>
          <a:p>
            <a:pPr lvl="2"/>
            <a:r>
              <a:rPr lang="en-US" dirty="0" smtClean="0"/>
              <a:t>Entering or negative flows</a:t>
            </a:r>
          </a:p>
          <a:p>
            <a:pPr lvl="2"/>
            <a:r>
              <a:rPr lang="en-US" dirty="0" smtClean="0"/>
              <a:t>Net flows</a:t>
            </a:r>
          </a:p>
          <a:p>
            <a:pPr lvl="1"/>
            <a:r>
              <a:rPr lang="en-US" dirty="0" smtClean="0"/>
              <a:t>Measure how an action is preferred over all other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Necessary Calculations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562600"/>
          </a:xfrm>
        </p:spPr>
        <p:txBody>
          <a:bodyPr/>
          <a:lstStyle/>
          <a:p>
            <a:r>
              <a:rPr lang="en-US" sz="2800" dirty="0" err="1" smtClean="0"/>
              <a:t>Multiattribute</a:t>
            </a:r>
            <a:r>
              <a:rPr lang="en-US" sz="2800" dirty="0" smtClean="0"/>
              <a:t> Preference Index</a:t>
            </a:r>
          </a:p>
          <a:p>
            <a:pPr marL="400050" lvl="1" indent="0">
              <a:buNone/>
            </a:pPr>
            <a:r>
              <a:rPr lang="en-US" sz="2400" i="1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 err="1">
                <a:cs typeface="Times New Roman" pitchFamily="18" charset="0"/>
              </a:rPr>
              <a:t>a</a:t>
            </a:r>
            <a:r>
              <a:rPr lang="en-US" sz="2400" i="1" baseline="-30000" dirty="0" err="1">
                <a:cs typeface="Times New Roman" pitchFamily="18" charset="0"/>
              </a:rPr>
              <a:t>i</a:t>
            </a:r>
            <a:r>
              <a:rPr lang="en-US" sz="2400" dirty="0" err="1">
                <a:cs typeface="Times New Roman" pitchFamily="18" charset="0"/>
              </a:rPr>
              <a:t>,</a:t>
            </a:r>
            <a:r>
              <a:rPr lang="en-US" sz="2400" i="1" dirty="0" err="1">
                <a:cs typeface="Times New Roman" pitchFamily="18" charset="0"/>
              </a:rPr>
              <a:t>a</a:t>
            </a:r>
            <a:r>
              <a:rPr lang="en-US" sz="2400" i="1" baseline="-30000" dirty="0" err="1">
                <a:cs typeface="Times New Roman" pitchFamily="18" charset="0"/>
              </a:rPr>
              <a:t>j</a:t>
            </a:r>
            <a:r>
              <a:rPr lang="en-US" sz="2400" dirty="0">
                <a:cs typeface="Times New Roman" pitchFamily="18" charset="0"/>
              </a:rPr>
              <a:t>) =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 smtClean="0"/>
              <a:t>Weight each of the matrices with the criteria weights</a:t>
            </a:r>
          </a:p>
          <a:p>
            <a:pPr>
              <a:buFontTx/>
              <a:buNone/>
            </a:pPr>
            <a:r>
              <a:rPr lang="en-US" sz="2800" i="1" dirty="0" smtClean="0"/>
              <a:t>    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493963" y="1827213"/>
          <a:ext cx="19081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r:id="rId3" imgW="952087" imgH="342751" progId="Equation.3">
                  <p:embed/>
                </p:oleObj>
              </mc:Choice>
              <mc:Fallback>
                <p:oleObj r:id="rId3" imgW="952087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827213"/>
                        <a:ext cx="19081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7102"/>
              </p:ext>
            </p:extLst>
          </p:nvPr>
        </p:nvGraphicFramePr>
        <p:xfrm>
          <a:off x="1692910" y="3989864"/>
          <a:ext cx="5005070" cy="1610837"/>
        </p:xfrm>
        <a:graphic>
          <a:graphicData uri="http://schemas.openxmlformats.org/drawingml/2006/table">
            <a:tbl>
              <a:tblPr/>
              <a:tblGrid>
                <a:gridCol w="184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Necessary Calculations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562600"/>
          </a:xfrm>
        </p:spPr>
        <p:txBody>
          <a:bodyPr/>
          <a:lstStyle/>
          <a:p>
            <a:r>
              <a:rPr lang="en-US" sz="2800" dirty="0" smtClean="0"/>
              <a:t>Weight each of the matrices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1637"/>
              </p:ext>
            </p:extLst>
          </p:nvPr>
        </p:nvGraphicFramePr>
        <p:xfrm>
          <a:off x="1117600" y="1988751"/>
          <a:ext cx="6908800" cy="1457325"/>
        </p:xfrm>
        <a:graphic>
          <a:graphicData uri="http://schemas.openxmlformats.org/drawingml/2006/table">
            <a:tbl>
              <a:tblPr/>
              <a:tblGrid>
                <a:gridCol w="101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Pairwise Comparison Matrix for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75753"/>
              </p:ext>
            </p:extLst>
          </p:nvPr>
        </p:nvGraphicFramePr>
        <p:xfrm>
          <a:off x="1037589" y="3694712"/>
          <a:ext cx="6988810" cy="1457325"/>
        </p:xfrm>
        <a:graphic>
          <a:graphicData uri="http://schemas.openxmlformats.org/drawingml/2006/table">
            <a:tbl>
              <a:tblPr/>
              <a:tblGrid>
                <a:gridCol w="161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Pairwise Comparison Matrix for Consumption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Necessary Calculations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562600"/>
          </a:xfrm>
        </p:spPr>
        <p:txBody>
          <a:bodyPr/>
          <a:lstStyle/>
          <a:p>
            <a:r>
              <a:rPr lang="en-US" sz="2800" dirty="0" smtClean="0"/>
              <a:t>Weight each of the matrices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48513"/>
              </p:ext>
            </p:extLst>
          </p:nvPr>
        </p:nvGraphicFramePr>
        <p:xfrm>
          <a:off x="1177290" y="1991450"/>
          <a:ext cx="6137910" cy="1457325"/>
        </p:xfrm>
        <a:graphic>
          <a:graphicData uri="http://schemas.openxmlformats.org/drawingml/2006/table">
            <a:tbl>
              <a:tblPr/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Pairwise Comparison Matrix for Comfort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95260"/>
              </p:ext>
            </p:extLst>
          </p:nvPr>
        </p:nvGraphicFramePr>
        <p:xfrm>
          <a:off x="1177290" y="3696062"/>
          <a:ext cx="6137910" cy="1457325"/>
        </p:xfrm>
        <a:graphic>
          <a:graphicData uri="http://schemas.openxmlformats.org/drawingml/2006/table">
            <a:tbl>
              <a:tblPr/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Pairwise Comparison Matrix for Power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Pref.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Calculations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Pairwise Matrix – Across all criteria</a:t>
            </a:r>
          </a:p>
          <a:p>
            <a:r>
              <a:rPr lang="en-US" dirty="0" smtClean="0"/>
              <a:t>Sum of the weighted pairwise comparison matrix across all criterion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61257"/>
              </p:ext>
            </p:extLst>
          </p:nvPr>
        </p:nvGraphicFramePr>
        <p:xfrm>
          <a:off x="820420" y="3371690"/>
          <a:ext cx="7489190" cy="1851819"/>
        </p:xfrm>
        <a:graphic>
          <a:graphicData uri="http://schemas.openxmlformats.org/drawingml/2006/table">
            <a:tbl>
              <a:tblPr/>
              <a:tblGrid>
                <a:gridCol w="109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28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 of the weighted pairwise preference matrix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Necessary Calculations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562600"/>
          </a:xfrm>
        </p:spPr>
        <p:txBody>
          <a:bodyPr/>
          <a:lstStyle/>
          <a:p>
            <a:r>
              <a:rPr lang="en-US" sz="2800" dirty="0" smtClean="0"/>
              <a:t>Leaving Flow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</a:p>
          <a:p>
            <a:endParaRPr lang="en-US" sz="1400" dirty="0" smtClean="0"/>
          </a:p>
          <a:p>
            <a:r>
              <a:rPr lang="en-US" sz="2800" dirty="0" smtClean="0"/>
              <a:t>Entering Flow</a:t>
            </a:r>
          </a:p>
          <a:p>
            <a:endParaRPr lang="en-US" sz="2800" dirty="0" smtClean="0"/>
          </a:p>
          <a:p>
            <a:endParaRPr lang="en-US" sz="1400" dirty="0" smtClean="0"/>
          </a:p>
          <a:p>
            <a:r>
              <a:rPr lang="en-US" sz="2800" dirty="0" smtClean="0"/>
              <a:t>Net Flow</a:t>
            </a:r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38870"/>
              </p:ext>
            </p:extLst>
          </p:nvPr>
        </p:nvGraphicFramePr>
        <p:xfrm>
          <a:off x="2889250" y="1491478"/>
          <a:ext cx="21304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3" imgW="1066680" imgH="533160" progId="Equation.3">
                  <p:embed/>
                </p:oleObj>
              </mc:Choice>
              <mc:Fallback>
                <p:oleObj name="Equation" r:id="rId3" imgW="1066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1491478"/>
                        <a:ext cx="21304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33291"/>
              </p:ext>
            </p:extLst>
          </p:nvPr>
        </p:nvGraphicFramePr>
        <p:xfrm>
          <a:off x="2889250" y="2856728"/>
          <a:ext cx="21304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5" imgW="1066680" imgH="558720" progId="Equation.3">
                  <p:embed/>
                </p:oleObj>
              </mc:Choice>
              <mc:Fallback>
                <p:oleObj name="Equation" r:id="rId5" imgW="10666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856728"/>
                        <a:ext cx="2130425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6692"/>
              </p:ext>
            </p:extLst>
          </p:nvPr>
        </p:nvGraphicFramePr>
        <p:xfrm>
          <a:off x="1082040" y="4465637"/>
          <a:ext cx="2973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r:id="rId7" imgW="1485900" imgH="228600" progId="Equation.3">
                  <p:embed/>
                </p:oleObj>
              </mc:Choice>
              <mc:Fallback>
                <p:oleObj r:id="rId7" imgW="148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040" y="4465637"/>
                        <a:ext cx="29733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1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flows</a:t>
            </a:r>
          </a:p>
          <a:p>
            <a:pPr lvl="1"/>
            <a:r>
              <a:rPr lang="en-US" dirty="0" smtClean="0"/>
              <a:t>Indicates how an action is preferred over all other actions</a:t>
            </a:r>
          </a:p>
          <a:p>
            <a:pPr lvl="1"/>
            <a:r>
              <a:rPr lang="en-US" dirty="0" smtClean="0"/>
              <a:t>Sum across each action and divide by (n-1)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81726"/>
              </p:ext>
            </p:extLst>
          </p:nvPr>
        </p:nvGraphicFramePr>
        <p:xfrm>
          <a:off x="520700" y="3863181"/>
          <a:ext cx="8166100" cy="1285875"/>
        </p:xfrm>
        <a:graphic>
          <a:graphicData uri="http://schemas.openxmlformats.org/drawingml/2006/table">
            <a:tbl>
              <a:tblPr/>
              <a:tblGrid>
                <a:gridCol w="101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6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Φ</a:t>
                      </a:r>
                      <a:r>
                        <a:rPr lang="el-GR" sz="1100" b="1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el-G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a)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net flow</a:t>
            </a:r>
          </a:p>
          <a:p>
            <a:pPr lvl="1"/>
            <a:r>
              <a:rPr lang="en-US" dirty="0" smtClean="0"/>
              <a:t>Sum between each action and divide by (n-1)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20410"/>
              </p:ext>
            </p:extLst>
          </p:nvPr>
        </p:nvGraphicFramePr>
        <p:xfrm>
          <a:off x="684530" y="2958702"/>
          <a:ext cx="7774940" cy="1808957"/>
        </p:xfrm>
        <a:graphic>
          <a:graphicData uri="http://schemas.openxmlformats.org/drawingml/2006/table">
            <a:tbl>
              <a:tblPr/>
              <a:tblGrid>
                <a:gridCol w="114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Φ</a:t>
                      </a:r>
                      <a:r>
                        <a:rPr lang="el-GR" sz="1200" b="1" i="0" u="none" strike="noStrike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l-G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a)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and Negative Net Flows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18047"/>
              </p:ext>
            </p:extLst>
          </p:nvPr>
        </p:nvGraphicFramePr>
        <p:xfrm>
          <a:off x="1621790" y="2345236"/>
          <a:ext cx="4929885" cy="1643790"/>
        </p:xfrm>
        <a:graphic>
          <a:graphicData uri="http://schemas.openxmlformats.org/drawingml/2006/table">
            <a:tbl>
              <a:tblPr/>
              <a:tblGrid>
                <a:gridCol w="122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Flows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Outranking Flow</a:t>
            </a:r>
          </a:p>
          <a:p>
            <a:pPr lvl="1"/>
            <a:r>
              <a:rPr lang="en-US" dirty="0" smtClean="0"/>
              <a:t>The positive outranking flow expresses how an alterative a is outranking all of the others</a:t>
            </a:r>
          </a:p>
          <a:p>
            <a:pPr lvl="1"/>
            <a:r>
              <a:rPr lang="en-US" dirty="0" smtClean="0"/>
              <a:t>It is its power, its outranking character</a:t>
            </a:r>
          </a:p>
          <a:p>
            <a:pPr lvl="1"/>
            <a:r>
              <a:rPr lang="en-US" dirty="0" smtClean="0"/>
              <a:t>The higher </a:t>
            </a:r>
            <a:r>
              <a:rPr lang="el-GR" dirty="0" smtClean="0"/>
              <a:t>Φ</a:t>
            </a:r>
            <a:r>
              <a:rPr lang="en-US" baseline="30000" dirty="0" smtClean="0"/>
              <a:t>+</a:t>
            </a:r>
            <a:r>
              <a:rPr lang="en-US" dirty="0" smtClean="0"/>
              <a:t>(a), the better the alternative</a:t>
            </a:r>
          </a:p>
        </p:txBody>
      </p:sp>
    </p:spTree>
    <p:extLst>
      <p:ext uri="{BB962C8B-B14F-4D97-AF65-F5344CB8AC3E}">
        <p14:creationId xmlns:p14="http://schemas.microsoft.com/office/powerpoint/2010/main" val="6339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underlying idea for the development of the outranking methods is to reveal a relation in between the dominance </a:t>
            </a:r>
            <a:r>
              <a:rPr lang="en-US" dirty="0" smtClean="0"/>
              <a:t>relation and </a:t>
            </a:r>
            <a:r>
              <a:rPr lang="en-US" dirty="0"/>
              <a:t>the multi attribute value function </a:t>
            </a:r>
            <a:endParaRPr lang="en-US" dirty="0" smtClean="0"/>
          </a:p>
          <a:p>
            <a:r>
              <a:rPr lang="en-US" dirty="0" smtClean="0"/>
              <a:t>Outranking methods are used </a:t>
            </a:r>
            <a:r>
              <a:rPr lang="en-US" dirty="0"/>
              <a:t>to enrich the dominance relation by some elements</a:t>
            </a:r>
          </a:p>
          <a:p>
            <a:r>
              <a:rPr lang="en-US" dirty="0" smtClean="0"/>
              <a:t>Most </a:t>
            </a:r>
            <a:r>
              <a:rPr lang="en-US" dirty="0"/>
              <a:t>outranking methods are non-compensatory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Outranking Flow</a:t>
            </a:r>
          </a:p>
          <a:p>
            <a:pPr lvl="1"/>
            <a:r>
              <a:rPr lang="en-US" dirty="0" smtClean="0"/>
              <a:t>The negative outranking flow expresses how an alterative a is outranked by all the others.</a:t>
            </a:r>
          </a:p>
          <a:p>
            <a:pPr lvl="1"/>
            <a:r>
              <a:rPr lang="en-US" dirty="0" smtClean="0"/>
              <a:t>It is its weakness, its outranked character.</a:t>
            </a:r>
          </a:p>
          <a:p>
            <a:pPr lvl="1"/>
            <a:r>
              <a:rPr lang="en-US" dirty="0" smtClean="0"/>
              <a:t>The lower </a:t>
            </a:r>
            <a:r>
              <a:rPr lang="el-GR" dirty="0" smtClean="0"/>
              <a:t>Φ</a:t>
            </a:r>
            <a:r>
              <a:rPr lang="en-US" baseline="30000" dirty="0" smtClean="0"/>
              <a:t>-</a:t>
            </a:r>
            <a:r>
              <a:rPr lang="en-US" dirty="0" smtClean="0"/>
              <a:t>(a), the better the alternative</a:t>
            </a:r>
          </a:p>
        </p:txBody>
      </p:sp>
    </p:spTree>
    <p:extLst>
      <p:ext uri="{BB962C8B-B14F-4D97-AF65-F5344CB8AC3E}">
        <p14:creationId xmlns:p14="http://schemas.microsoft.com/office/powerpoint/2010/main" val="13265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 </a:t>
            </a:r>
            <a:r>
              <a:rPr lang="en-US" dirty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PROMETHEE I ranking is based on the positive and negative net flows</a:t>
            </a:r>
          </a:p>
          <a:p>
            <a:r>
              <a:rPr lang="en-US" dirty="0"/>
              <a:t>Two complete preorders are built:</a:t>
            </a:r>
          </a:p>
          <a:p>
            <a:pPr lvl="1"/>
            <a:r>
              <a:rPr lang="en-US" sz="3200" dirty="0"/>
              <a:t>Ranking the alternatives following the decreasing order of leaving flows</a:t>
            </a:r>
          </a:p>
          <a:p>
            <a:pPr lvl="1"/>
            <a:r>
              <a:rPr lang="en-US" sz="3200" dirty="0"/>
              <a:t>Ranking the alternatives following the increasing order of entering flows</a:t>
            </a:r>
          </a:p>
          <a:p>
            <a:r>
              <a:rPr lang="en-US" dirty="0"/>
              <a:t>The intersection of the preorders yields the </a:t>
            </a:r>
            <a:r>
              <a:rPr lang="en-US" b="1" dirty="0"/>
              <a:t>partial preorder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Ranking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15780"/>
            <a:ext cx="8355331" cy="1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PROMETHEE II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unique </a:t>
            </a:r>
            <a:r>
              <a:rPr lang="en-US" b="1" dirty="0" smtClean="0"/>
              <a:t>complete preorder</a:t>
            </a:r>
            <a:r>
              <a:rPr lang="en-US" dirty="0" smtClean="0"/>
              <a:t> is built:</a:t>
            </a:r>
          </a:p>
          <a:p>
            <a:pPr lvl="1"/>
            <a:r>
              <a:rPr lang="en-US" sz="3200" dirty="0" smtClean="0"/>
              <a:t>Ranking the alternatives following the decreasing order of net flows</a:t>
            </a:r>
          </a:p>
        </p:txBody>
      </p:sp>
    </p:spTree>
    <p:extLst>
      <p:ext uri="{BB962C8B-B14F-4D97-AF65-F5344CB8AC3E}">
        <p14:creationId xmlns:p14="http://schemas.microsoft.com/office/powerpoint/2010/main" val="28248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net flows</a:t>
            </a:r>
          </a:p>
          <a:p>
            <a:pPr lvl="1"/>
            <a:r>
              <a:rPr lang="en-US" dirty="0" smtClean="0"/>
              <a:t>Subtract the negative flows from the positive flows</a:t>
            </a:r>
          </a:p>
          <a:p>
            <a:pPr lvl="1"/>
            <a:r>
              <a:rPr lang="en-US" dirty="0" smtClean="0"/>
              <a:t>Net score lies between -1 and 1</a:t>
            </a:r>
            <a:endParaRPr 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87960"/>
              </p:ext>
            </p:extLst>
          </p:nvPr>
        </p:nvGraphicFramePr>
        <p:xfrm>
          <a:off x="2081213" y="3621088"/>
          <a:ext cx="3049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621088"/>
                        <a:ext cx="30495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7502"/>
              </p:ext>
            </p:extLst>
          </p:nvPr>
        </p:nvGraphicFramePr>
        <p:xfrm>
          <a:off x="1438910" y="4200503"/>
          <a:ext cx="6093460" cy="1643790"/>
        </p:xfrm>
        <a:graphic>
          <a:graphicData uri="http://schemas.openxmlformats.org/drawingml/2006/table">
            <a:tbl>
              <a:tblPr/>
              <a:tblGrid>
                <a:gridCol w="122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Flows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PROMETHEE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Net Flows</a:t>
            </a:r>
          </a:p>
          <a:p>
            <a:pPr lvl="1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717062"/>
              </p:ext>
            </p:extLst>
          </p:nvPr>
        </p:nvGraphicFramePr>
        <p:xfrm>
          <a:off x="995362" y="2156460"/>
          <a:ext cx="7153275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1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altLang="en-US" dirty="0" err="1" smtClean="0"/>
              <a:t>Properties</a:t>
            </a:r>
            <a:r>
              <a:rPr lang="fr-BE" altLang="en-US" dirty="0" smtClean="0"/>
              <a:t> of the Net Flow</a:t>
            </a:r>
            <a:endParaRPr lang="en-GB" altLang="en-US" dirty="0" smtClean="0"/>
          </a:p>
        </p:txBody>
      </p:sp>
      <p:sp>
        <p:nvSpPr>
          <p:cNvPr id="142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BE" altLang="en-US" dirty="0" err="1" smtClean="0"/>
              <a:t>Unicriterion</a:t>
            </a:r>
            <a:r>
              <a:rPr lang="fr-BE" altLang="en-US" dirty="0" smtClean="0"/>
              <a:t> net </a:t>
            </a:r>
            <a:r>
              <a:rPr lang="fr-BE" altLang="en-US" dirty="0" err="1" smtClean="0"/>
              <a:t>flows</a:t>
            </a:r>
            <a:r>
              <a:rPr lang="fr-BE" altLang="en-US" dirty="0" smtClean="0"/>
              <a:t>:</a:t>
            </a:r>
            <a:endParaRPr lang="en-GB" altLang="en-US" dirty="0" smtClean="0"/>
          </a:p>
        </p:txBody>
      </p:sp>
      <p:graphicFrame>
        <p:nvGraphicFramePr>
          <p:cNvPr id="1423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54253"/>
              </p:ext>
            </p:extLst>
          </p:nvPr>
        </p:nvGraphicFramePr>
        <p:xfrm>
          <a:off x="1193483" y="2434431"/>
          <a:ext cx="62865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3" imgW="6286500" imgH="2857500" progId="Equation.DSMT4">
                  <p:embed/>
                </p:oleObj>
              </mc:Choice>
              <mc:Fallback>
                <p:oleObj name="Equation" r:id="rId3" imgW="6286500" imgH="285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483" y="2434431"/>
                        <a:ext cx="62865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3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Unicriterion</a:t>
            </a:r>
            <a:r>
              <a:rPr lang="en-US" dirty="0" smtClean="0"/>
              <a:t> Net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Unicriterion</a:t>
            </a:r>
            <a:r>
              <a:rPr lang="en-US" dirty="0" smtClean="0"/>
              <a:t> Net Flows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59299"/>
              </p:ext>
            </p:extLst>
          </p:nvPr>
        </p:nvGraphicFramePr>
        <p:xfrm>
          <a:off x="1315720" y="3028791"/>
          <a:ext cx="6146800" cy="1668780"/>
        </p:xfrm>
        <a:graphic>
          <a:graphicData uri="http://schemas.openxmlformats.org/drawingml/2006/table">
            <a:tbl>
              <a:tblPr/>
              <a:tblGrid>
                <a:gridCol w="101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Unicriterion Net Flows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Unicriterion</a:t>
            </a:r>
            <a:r>
              <a:rPr lang="en-US" dirty="0" smtClean="0"/>
              <a:t> Net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Unicriterion</a:t>
            </a:r>
            <a:r>
              <a:rPr lang="en-US" dirty="0" smtClean="0"/>
              <a:t> Net Flows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21172"/>
              </p:ext>
            </p:extLst>
          </p:nvPr>
        </p:nvGraphicFramePr>
        <p:xfrm>
          <a:off x="1235710" y="2975451"/>
          <a:ext cx="6146800" cy="1478280"/>
        </p:xfrm>
        <a:graphic>
          <a:graphicData uri="http://schemas.openxmlformats.org/drawingml/2006/table">
            <a:tbl>
              <a:tblPr/>
              <a:tblGrid>
                <a:gridCol w="101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Unicriterion Net Flows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Comfort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Net Flows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8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Unicriterion</a:t>
            </a:r>
            <a:r>
              <a:rPr lang="en-US" dirty="0" smtClean="0"/>
              <a:t> Net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Unicriterion</a:t>
            </a:r>
            <a:r>
              <a:rPr lang="en-US" dirty="0" smtClean="0"/>
              <a:t> Net Flow </a:t>
            </a:r>
            <a:r>
              <a:rPr lang="en-US" dirty="0" err="1" smtClean="0"/>
              <a:t>Dieagram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937148"/>
              </p:ext>
            </p:extLst>
          </p:nvPr>
        </p:nvGraphicFramePr>
        <p:xfrm>
          <a:off x="1268730" y="2297430"/>
          <a:ext cx="6286500" cy="355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8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Outranking Relationship</a:t>
            </a:r>
          </a:p>
          <a:p>
            <a:pPr lvl="1"/>
            <a:r>
              <a:rPr lang="en-US" dirty="0" smtClean="0"/>
              <a:t>DM considers three cars based on two attributes</a:t>
            </a:r>
          </a:p>
          <a:p>
            <a:pPr lvl="2"/>
            <a:r>
              <a:rPr lang="en-US" dirty="0" smtClean="0"/>
              <a:t>A1 = ($13,000, 18 MPG)</a:t>
            </a:r>
          </a:p>
          <a:p>
            <a:pPr lvl="2"/>
            <a:r>
              <a:rPr lang="en-US" dirty="0" smtClean="0"/>
              <a:t>A2 = ($16,000, 21 MPG)</a:t>
            </a:r>
          </a:p>
          <a:p>
            <a:pPr lvl="2"/>
            <a:r>
              <a:rPr lang="en-US" dirty="0" smtClean="0"/>
              <a:t>A3 = ($18,000, 25 MPG)</a:t>
            </a:r>
          </a:p>
          <a:p>
            <a:pPr lvl="1"/>
            <a:r>
              <a:rPr lang="en-US" dirty="0" smtClean="0"/>
              <a:t>Alternatives non-dominate each other</a:t>
            </a:r>
          </a:p>
          <a:p>
            <a:pPr lvl="1"/>
            <a:r>
              <a:rPr lang="en-US" dirty="0" smtClean="0"/>
              <a:t>No preference yet</a:t>
            </a:r>
          </a:p>
          <a:p>
            <a:pPr lvl="1"/>
            <a:r>
              <a:rPr lang="en-US" dirty="0" smtClean="0"/>
              <a:t>But…a prior “likely preferred to” relationship may exist in the DM’s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PROMETHEE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Ranking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622394"/>
          <a:ext cx="8229599" cy="481575"/>
        </p:xfrm>
        <a:graphic>
          <a:graphicData uri="http://schemas.openxmlformats.org/drawingml/2006/table">
            <a:tbl>
              <a:tblPr/>
              <a:tblGrid>
                <a:gridCol w="52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2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7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5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49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07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5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9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9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07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605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Touring 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Touring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08785" y="3925570"/>
            <a:ext cx="58102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75685" y="3935095"/>
            <a:ext cx="57150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61610" y="394462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0885" y="393509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representation of a decision problem</a:t>
            </a:r>
          </a:p>
          <a:p>
            <a:r>
              <a:rPr lang="en-US" dirty="0" smtClean="0"/>
              <a:t>Uses the </a:t>
            </a:r>
            <a:r>
              <a:rPr lang="en-US" dirty="0" err="1" smtClean="0"/>
              <a:t>Unicriterion</a:t>
            </a:r>
            <a:r>
              <a:rPr lang="en-US" dirty="0" smtClean="0"/>
              <a:t> Net flows computed by the PROMETHEE method</a:t>
            </a:r>
          </a:p>
          <a:p>
            <a:r>
              <a:rPr lang="en-US" dirty="0" smtClean="0"/>
              <a:t>M (n x k) matrix – Single Criterion Net Flows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71" y="3863181"/>
            <a:ext cx="7228662" cy="2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 alternatives can be represented as a cloud of n points in a k-dimensional space</a:t>
            </a:r>
          </a:p>
          <a:p>
            <a:r>
              <a:rPr lang="en-US" dirty="0" smtClean="0"/>
              <a:t>The cloud is centered at the origin</a:t>
            </a:r>
          </a:p>
          <a:p>
            <a:r>
              <a:rPr lang="en-US" dirty="0" smtClean="0"/>
              <a:t>With the number of criteria larger than 2, it is impossible to obtain a clear view of the relative positions of the points with regard to the criteria</a:t>
            </a:r>
          </a:p>
          <a:p>
            <a:r>
              <a:rPr lang="en-US" dirty="0" smtClean="0"/>
              <a:t>We project the information in the k-dimensional space on a plane.</a:t>
            </a:r>
          </a:p>
          <a:p>
            <a:r>
              <a:rPr lang="en-US" dirty="0" smtClean="0"/>
              <a:t>We project both the points and the unit vectors of the coordinate-axes representing the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on the GAIA 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19" y="2443620"/>
            <a:ext cx="6070761" cy="36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GAIA plane is the plane for which as much information as possible is preserved after projection</a:t>
            </a:r>
          </a:p>
          <a:p>
            <a:r>
              <a:rPr lang="en-US" dirty="0" smtClean="0"/>
              <a:t>The GAIA plane is as meta model (model of a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Alternatives and criteria in the GAIA 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03" y="2240804"/>
            <a:ext cx="6656632" cy="3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associated with GAIA</a:t>
            </a:r>
          </a:p>
          <a:p>
            <a:pPr lvl="1"/>
            <a:r>
              <a:rPr lang="en-US" dirty="0" smtClean="0"/>
              <a:t>P1:  The longer a criterion axis on the GAIA plane, the more discriminating this criterion</a:t>
            </a:r>
          </a:p>
          <a:p>
            <a:pPr lvl="1"/>
            <a:r>
              <a:rPr lang="en-US" dirty="0" smtClean="0"/>
              <a:t>P2:  Criteria expressing similar preferences are represented by axes oriented in approximately the same direction</a:t>
            </a:r>
          </a:p>
          <a:p>
            <a:pPr lvl="1"/>
            <a:r>
              <a:rPr lang="en-US" dirty="0" smtClean="0"/>
              <a:t>P3:  Criteria expressing conflicting preferences are oriented in opposite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0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associated with GAIA</a:t>
            </a:r>
          </a:p>
          <a:p>
            <a:pPr lvl="1"/>
            <a:r>
              <a:rPr lang="en-US" dirty="0" smtClean="0"/>
              <a:t>P4</a:t>
            </a:r>
            <a:r>
              <a:rPr lang="en-US" dirty="0" smtClean="0"/>
              <a:t>:  Criteria that are not related to each other in terms of preferences are represented by orthogonal axes.</a:t>
            </a:r>
          </a:p>
          <a:p>
            <a:pPr lvl="1"/>
            <a:r>
              <a:rPr lang="en-US" dirty="0" smtClean="0"/>
              <a:t>P5:  Similar alternatives are represented by points located close to each other</a:t>
            </a:r>
          </a:p>
          <a:p>
            <a:pPr lvl="1"/>
            <a:r>
              <a:rPr lang="en-US" dirty="0" smtClean="0"/>
              <a:t>P6:  Alternatives being good on a particular criterion are represented by points located in the direction of the corresponding criterion axis.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631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Criteria g1 and g3 are expressing similar preferences and that the alternatives a1 and a5 are rather good on these criteria.</a:t>
            </a:r>
          </a:p>
          <a:p>
            <a:pPr lvl="1"/>
            <a:r>
              <a:rPr lang="en-US" dirty="0" smtClean="0"/>
              <a:t>Criteria g6 and g4 are also expressing similar preferences and that the alternatives a2, a7, a8 are rather good on them</a:t>
            </a:r>
          </a:p>
          <a:p>
            <a:pPr lvl="1"/>
            <a:r>
              <a:rPr lang="en-US" dirty="0" smtClean="0"/>
              <a:t>Criteria g2 and g5 are rather </a:t>
            </a:r>
            <a:r>
              <a:rPr lang="en-US" dirty="0" smtClean="0"/>
              <a:t>independent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23" y="2737348"/>
            <a:ext cx="3567447" cy="19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631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Interpretation</a:t>
            </a:r>
          </a:p>
          <a:p>
            <a:pPr lvl="1"/>
            <a:r>
              <a:rPr lang="en-US" smtClean="0"/>
              <a:t>Criteria </a:t>
            </a:r>
            <a:r>
              <a:rPr lang="en-US" dirty="0" smtClean="0"/>
              <a:t>g1 and g3 are strongly conflicting with criteria g4 and g2</a:t>
            </a:r>
          </a:p>
          <a:p>
            <a:pPr lvl="1"/>
            <a:r>
              <a:rPr lang="en-US" dirty="0" smtClean="0"/>
              <a:t>Alternatives a1, a5 and a6 are rather good on the criteria g1, g3 and g5</a:t>
            </a:r>
          </a:p>
          <a:p>
            <a:pPr lvl="1"/>
            <a:r>
              <a:rPr lang="en-US" dirty="0" smtClean="0"/>
              <a:t>Alternatives a2, a7 and a8 are rather good on the criteria g6, g4 and g2</a:t>
            </a:r>
          </a:p>
          <a:p>
            <a:pPr lvl="1"/>
            <a:r>
              <a:rPr lang="en-US" dirty="0" smtClean="0"/>
              <a:t>Alternatives a3 and a4 are never good, never bad on all the criteria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23" y="2737348"/>
            <a:ext cx="3567447" cy="19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Outranking Relationship</a:t>
            </a:r>
          </a:p>
          <a:p>
            <a:pPr lvl="1"/>
            <a:r>
              <a:rPr lang="en-US" dirty="0" smtClean="0"/>
              <a:t>The DM may prefer A1 to A2 because he or she does not want to pay an extra $3,000 for the 3 MPG improvement</a:t>
            </a:r>
          </a:p>
          <a:p>
            <a:pPr lvl="1"/>
            <a:r>
              <a:rPr lang="en-US" dirty="0" smtClean="0"/>
              <a:t>Therefore, it defines that A1 outranks A2</a:t>
            </a:r>
          </a:p>
          <a:p>
            <a:pPr lvl="1"/>
            <a:r>
              <a:rPr lang="en-US" dirty="0" smtClean="0"/>
              <a:t>Other preferences between alternatives also exist, but the preferences do not have to be transitive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/>
              <a:t>PROMETHEE</a:t>
            </a:r>
          </a:p>
        </p:txBody>
      </p:sp>
    </p:spTree>
    <p:extLst>
      <p:ext uri="{BB962C8B-B14F-4D97-AF65-F5344CB8AC3E}">
        <p14:creationId xmlns:p14="http://schemas.microsoft.com/office/powerpoint/2010/main" val="11601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of Outranking Relationship</a:t>
            </a:r>
          </a:p>
          <a:p>
            <a:pPr lvl="1"/>
            <a:r>
              <a:rPr lang="en-US" dirty="0" smtClean="0"/>
              <a:t>Expressed using the binary relationship R</a:t>
            </a:r>
          </a:p>
          <a:p>
            <a:pPr lvl="1"/>
            <a:r>
              <a:rPr lang="en-US" dirty="0" smtClean="0"/>
              <a:t>Notation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en-US" dirty="0" smtClean="0"/>
              <a:t>) or 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→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Means </a:t>
            </a:r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outranks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endParaRPr lang="en-US" baseline="-25000" dirty="0" smtClean="0"/>
          </a:p>
          <a:p>
            <a:pPr lvl="1"/>
            <a:r>
              <a:rPr lang="en-US" dirty="0" smtClean="0"/>
              <a:t>Although two alternatives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en-US" dirty="0" smtClean="0"/>
              <a:t> do not dominate each other, it is realistic to accept the risk of regarding </a:t>
            </a:r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as better </a:t>
            </a:r>
            <a:r>
              <a:rPr lang="en-US" dirty="0" err="1"/>
              <a:t>A</a:t>
            </a:r>
            <a:r>
              <a:rPr lang="en-US" baseline="-25000" dirty="0" err="1"/>
              <a:t>q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Again, the outranking relationship R is not required to be transitive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Incomparability</a:t>
            </a:r>
          </a:p>
          <a:p>
            <a:pPr lvl="1"/>
            <a:r>
              <a:rPr lang="en-US" dirty="0"/>
              <a:t>When a DM must compare two alternatives, </a:t>
            </a:r>
            <a:r>
              <a:rPr lang="en-US" dirty="0" smtClean="0"/>
              <a:t>they </a:t>
            </a:r>
            <a:r>
              <a:rPr lang="en-US" dirty="0"/>
              <a:t>will react in one of the three following ways:</a:t>
            </a:r>
          </a:p>
          <a:p>
            <a:pPr lvl="2"/>
            <a:r>
              <a:rPr lang="en-US" dirty="0" smtClean="0"/>
              <a:t>Preference </a:t>
            </a:r>
            <a:r>
              <a:rPr lang="en-US" dirty="0"/>
              <a:t>for one of them</a:t>
            </a:r>
          </a:p>
          <a:p>
            <a:pPr lvl="2"/>
            <a:r>
              <a:rPr lang="en-US" dirty="0" smtClean="0"/>
              <a:t>Indifference </a:t>
            </a:r>
            <a:r>
              <a:rPr lang="en-US" dirty="0"/>
              <a:t>between them</a:t>
            </a:r>
          </a:p>
          <a:p>
            <a:pPr lvl="2"/>
            <a:r>
              <a:rPr lang="en-US" dirty="0" smtClean="0"/>
              <a:t>Refusal </a:t>
            </a:r>
            <a:r>
              <a:rPr lang="en-US" dirty="0"/>
              <a:t>or inability to compare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Outranking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Incomparability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alternatives can perfectly remain incomparable without endangering the decision aid procedure</a:t>
            </a:r>
          </a:p>
          <a:p>
            <a:pPr lvl="1"/>
            <a:r>
              <a:rPr lang="en-US" dirty="0"/>
              <a:t>A conclusion of incomparability between some alternatives may also be quite helpful since it puts forward some aspects of the problem which would perhaps deserve a more thorough study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2806</Words>
  <Application>Microsoft Office PowerPoint</Application>
  <PresentationFormat>On-screen Show (4:3)</PresentationFormat>
  <Paragraphs>1143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Symbol</vt:lpstr>
      <vt:lpstr>Times New Roman</vt:lpstr>
      <vt:lpstr>Office Theme</vt:lpstr>
      <vt:lpstr>Microsoft Equation 3.0</vt:lpstr>
      <vt:lpstr>Equation</vt:lpstr>
      <vt:lpstr>IMSE 991 Multiple Criteria Decision Making</vt:lpstr>
      <vt:lpstr>Mid Term Exam Review</vt:lpstr>
      <vt:lpstr>PROMETHEE</vt:lpstr>
      <vt:lpstr>Outranking Methods</vt:lpstr>
      <vt:lpstr>Outranking Methods</vt:lpstr>
      <vt:lpstr>Outranking Methods</vt:lpstr>
      <vt:lpstr>Outranking Methods</vt:lpstr>
      <vt:lpstr>Outranking Methods</vt:lpstr>
      <vt:lpstr>Outranking Methods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PowerPoint Presentation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PROMETHEE</vt:lpstr>
      <vt:lpstr>Necessary Calculations</vt:lpstr>
      <vt:lpstr>Necessary Calculations</vt:lpstr>
      <vt:lpstr>Necessary Calculations</vt:lpstr>
      <vt:lpstr>Necessary Calculations</vt:lpstr>
      <vt:lpstr>Necessary Calculations</vt:lpstr>
      <vt:lpstr>PROMETHEE</vt:lpstr>
      <vt:lpstr>PROMETHEE</vt:lpstr>
      <vt:lpstr>PROMETHEE</vt:lpstr>
      <vt:lpstr>PROMETHEE</vt:lpstr>
      <vt:lpstr>PROMETHEE</vt:lpstr>
      <vt:lpstr>PROMETHEE I</vt:lpstr>
      <vt:lpstr>PROMETHEE I </vt:lpstr>
      <vt:lpstr>PROMETHEE II</vt:lpstr>
      <vt:lpstr>PROMETHEE II</vt:lpstr>
      <vt:lpstr>PROMETHEE II</vt:lpstr>
      <vt:lpstr>Properties of the Net Flow</vt:lpstr>
      <vt:lpstr>Unicriterion Net Flows</vt:lpstr>
      <vt:lpstr>Weighted Unicriterion Net Flows</vt:lpstr>
      <vt:lpstr>Weighted Unicriterion Net Flows</vt:lpstr>
      <vt:lpstr>PROMETHEE II </vt:lpstr>
      <vt:lpstr>GAIA</vt:lpstr>
      <vt:lpstr>GAIA</vt:lpstr>
      <vt:lpstr>GAIA</vt:lpstr>
      <vt:lpstr>GAIA</vt:lpstr>
      <vt:lpstr>GAIA</vt:lpstr>
      <vt:lpstr>GAIA</vt:lpstr>
      <vt:lpstr>GAIA</vt:lpstr>
      <vt:lpstr>GAIA</vt:lpstr>
      <vt:lpstr>GAIA</vt:lpstr>
      <vt:lpstr>IMSE 991 Multiple Criteria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142</cp:revision>
  <cp:lastPrinted>2015-12-11T17:04:30Z</cp:lastPrinted>
  <dcterms:created xsi:type="dcterms:W3CDTF">2011-05-09T20:00:01Z</dcterms:created>
  <dcterms:modified xsi:type="dcterms:W3CDTF">2017-10-23T13:19:03Z</dcterms:modified>
</cp:coreProperties>
</file>