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5" r:id="rId2"/>
    <p:sldId id="267" r:id="rId3"/>
    <p:sldId id="279" r:id="rId4"/>
    <p:sldId id="268" r:id="rId5"/>
    <p:sldId id="281" r:id="rId6"/>
    <p:sldId id="291" r:id="rId7"/>
    <p:sldId id="292" r:id="rId8"/>
    <p:sldId id="275" r:id="rId9"/>
    <p:sldId id="276" r:id="rId10"/>
    <p:sldId id="287" r:id="rId11"/>
    <p:sldId id="289" r:id="rId12"/>
    <p:sldId id="273" r:id="rId13"/>
    <p:sldId id="290" r:id="rId14"/>
    <p:sldId id="284" r:id="rId15"/>
    <p:sldId id="286" r:id="rId16"/>
    <p:sldId id="282"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ECE2B2"/>
    <a:srgbClr val="E4D798"/>
    <a:srgbClr val="E4CC1C"/>
    <a:srgbClr val="0000FF"/>
    <a:srgbClr val="8EB379"/>
    <a:srgbClr val="8EB4E3"/>
    <a:srgbClr val="0F9DEC"/>
    <a:srgbClr val="7112B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3326" autoAdjust="0"/>
  </p:normalViewPr>
  <p:slideViewPr>
    <p:cSldViewPr>
      <p:cViewPr varScale="1">
        <p:scale>
          <a:sx n="105" d="100"/>
          <a:sy n="105" d="100"/>
        </p:scale>
        <p:origin x="194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397F06B-2EE7-400D-8B08-997EDEED4975}" type="datetimeFigureOut">
              <a:rPr lang="en-US" smtClean="0"/>
              <a:pPr/>
              <a:t>9/25/2017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2C4BF0C-359A-4942-B7A1-4A4E086C8607}" type="slidenum">
              <a:rPr lang="en-US" smtClean="0"/>
              <a:pPr/>
              <a:t>‹#›</a:t>
            </a:fld>
            <a:endParaRPr lang="en-US"/>
          </a:p>
        </p:txBody>
      </p:sp>
    </p:spTree>
    <p:extLst>
      <p:ext uri="{BB962C8B-B14F-4D97-AF65-F5344CB8AC3E}">
        <p14:creationId xmlns:p14="http://schemas.microsoft.com/office/powerpoint/2010/main" val="231224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3</a:t>
            </a:fld>
            <a:endParaRPr lang="en-US"/>
          </a:p>
        </p:txBody>
      </p:sp>
    </p:spTree>
    <p:extLst>
      <p:ext uri="{BB962C8B-B14F-4D97-AF65-F5344CB8AC3E}">
        <p14:creationId xmlns:p14="http://schemas.microsoft.com/office/powerpoint/2010/main" val="45570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4</a:t>
            </a:fld>
            <a:endParaRPr lang="en-US"/>
          </a:p>
        </p:txBody>
      </p:sp>
    </p:spTree>
    <p:extLst>
      <p:ext uri="{BB962C8B-B14F-4D97-AF65-F5344CB8AC3E}">
        <p14:creationId xmlns:p14="http://schemas.microsoft.com/office/powerpoint/2010/main" val="178122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9</a:t>
            </a:fld>
            <a:endParaRPr lang="en-US"/>
          </a:p>
        </p:txBody>
      </p:sp>
    </p:spTree>
    <p:extLst>
      <p:ext uri="{BB962C8B-B14F-4D97-AF65-F5344CB8AC3E}">
        <p14:creationId xmlns:p14="http://schemas.microsoft.com/office/powerpoint/2010/main" val="1076675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10</a:t>
            </a:fld>
            <a:endParaRPr lang="en-US"/>
          </a:p>
        </p:txBody>
      </p:sp>
    </p:spTree>
    <p:extLst>
      <p:ext uri="{BB962C8B-B14F-4D97-AF65-F5344CB8AC3E}">
        <p14:creationId xmlns:p14="http://schemas.microsoft.com/office/powerpoint/2010/main" val="260794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11</a:t>
            </a:fld>
            <a:endParaRPr lang="en-US"/>
          </a:p>
        </p:txBody>
      </p:sp>
    </p:spTree>
    <p:extLst>
      <p:ext uri="{BB962C8B-B14F-4D97-AF65-F5344CB8AC3E}">
        <p14:creationId xmlns:p14="http://schemas.microsoft.com/office/powerpoint/2010/main" val="1225392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8231188" y="6735763"/>
            <a:ext cx="0" cy="212725"/>
          </a:xfrm>
          <a:prstGeom prst="rect">
            <a:avLst/>
          </a:prstGeom>
          <a:noFill/>
          <a:ln w="9525">
            <a:noFill/>
            <a:miter lim="800000"/>
            <a:headEnd/>
            <a:tailEnd/>
          </a:ln>
        </p:spPr>
        <p:txBody>
          <a:bodyPr wrap="none" lIns="0" tIns="0" rIns="0" bIns="0">
            <a:spAutoFit/>
          </a:bodyPr>
          <a:lstStyle/>
          <a:p>
            <a:pPr algn="ctr"/>
            <a:endParaRPr lang="en-US" sz="1400">
              <a:solidFill>
                <a:srgbClr val="EEECE1"/>
              </a:solidFill>
            </a:endParaRPr>
          </a:p>
        </p:txBody>
      </p:sp>
      <p:sp>
        <p:nvSpPr>
          <p:cNvPr id="382981" name="Rectangle 5"/>
          <p:cNvSpPr>
            <a:spLocks noGrp="1" noChangeArrowheads="1"/>
          </p:cNvSpPr>
          <p:nvPr>
            <p:ph type="ctrTitle"/>
          </p:nvPr>
        </p:nvSpPr>
        <p:spPr>
          <a:xfrm>
            <a:off x="455613" y="455613"/>
            <a:ext cx="8226425" cy="1371600"/>
          </a:xfrm>
          <a:prstGeom prst="rect">
            <a:avLst/>
          </a:prstGeom>
        </p:spPr>
        <p:txBody>
          <a:bodyPr lIns="91440" tIns="45720" rIns="91440" bIns="45720"/>
          <a:lstStyle>
            <a:lvl1pPr>
              <a:spcBef>
                <a:spcPct val="50000"/>
              </a:spcBef>
              <a:defRPr/>
            </a:lvl1pPr>
          </a:lstStyle>
          <a:p>
            <a:r>
              <a:rPr lang="en-US" smtClean="0"/>
              <a:t>Click to edit Master title style</a:t>
            </a:r>
            <a:endParaRPr lang="en-US"/>
          </a:p>
        </p:txBody>
      </p:sp>
      <p:sp>
        <p:nvSpPr>
          <p:cNvPr id="382988" name="Rectangle 12"/>
          <p:cNvSpPr>
            <a:spLocks noGrp="1" noChangeArrowheads="1"/>
          </p:cNvSpPr>
          <p:nvPr>
            <p:ph type="subTitle" idx="1"/>
          </p:nvPr>
        </p:nvSpPr>
        <p:spPr>
          <a:xfrm>
            <a:off x="912813" y="5254625"/>
            <a:ext cx="7313612" cy="1371600"/>
          </a:xfrm>
        </p:spPr>
        <p:txBody>
          <a:bodyPr anchor="ctr" anchorCtr="1"/>
          <a:lstStyle>
            <a:lvl1pPr marL="0" indent="0" algn="ctr">
              <a:buFontTx/>
              <a:buNone/>
              <a:defRPr/>
            </a:lvl1pPr>
          </a:lstStyle>
          <a:p>
            <a:r>
              <a:rPr lang="en-US" smtClean="0"/>
              <a:t>Click to edit Master subtitle style</a:t>
            </a: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861080"/>
            <a:ext cx="3352800" cy="3352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68275" indent="-168275">
              <a:defRPr sz="2000"/>
            </a:lvl1pPr>
            <a:lvl2pPr marL="625475" indent="-168275">
              <a:defRPr sz="1800"/>
            </a:lvl2pPr>
            <a:lvl3pPr marL="1082675" indent="-168275">
              <a:defRPr sz="1600"/>
            </a:lvl3pPr>
            <a:lvl4pPr marL="1539875" indent="-168275">
              <a:defRPr sz="1600"/>
            </a:lvl4pPr>
            <a:lvl5pPr marL="1997075" indent="-168275">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25 September 2017</a:t>
            </a:r>
            <a:endParaRPr lang="en-US" dirty="0"/>
          </a:p>
        </p:txBody>
      </p:sp>
      <p:sp>
        <p:nvSpPr>
          <p:cNvPr id="5" name="Slide Number Placeholder 4"/>
          <p:cNvSpPr>
            <a:spLocks noGrp="1"/>
          </p:cNvSpPr>
          <p:nvPr>
            <p:ph type="sldNum" sz="quarter" idx="11"/>
          </p:nvPr>
        </p:nvSpPr>
        <p:spPr/>
        <p:txBody>
          <a:bodyPr/>
          <a:lstStyle>
            <a:lvl1pPr>
              <a:defRPr/>
            </a:lvl1pPr>
          </a:lstStyle>
          <a:p>
            <a:fld id="{66567839-3400-4235-90DB-5CB18FC46A79}" type="slidenum">
              <a:rPr smtClean="0"/>
              <a:pPr/>
              <a:t>‹#›</a:t>
            </a:fld>
            <a:endParaRPr/>
          </a:p>
        </p:txBody>
      </p:sp>
      <p:sp>
        <p:nvSpPr>
          <p:cNvPr id="6" name="Footer Placeholder 5"/>
          <p:cNvSpPr>
            <a:spLocks noGrp="1"/>
          </p:cNvSpPr>
          <p:nvPr>
            <p:ph type="ftr" sz="quarter" idx="12"/>
          </p:nvPr>
        </p:nvSpPr>
        <p:spPr/>
        <p:txBody>
          <a:bodyPr/>
          <a:lstStyle>
            <a:lvl1pPr>
              <a:defRPr/>
            </a:lvl1pPr>
          </a:lstStyle>
          <a:p>
            <a:r>
              <a:rPr lang="en-US" smtClean="0"/>
              <a:t>KCI Terminal Decision</a:t>
            </a:r>
            <a:endParaRPr/>
          </a:p>
        </p:txBody>
      </p:sp>
      <p:sp>
        <p:nvSpPr>
          <p:cNvPr id="10" name="Footer Placeholder 5"/>
          <p:cNvSpPr txBox="1">
            <a:spLocks/>
          </p:cNvSpPr>
          <p:nvPr/>
        </p:nvSpPr>
        <p:spPr bwMode="auto">
          <a:xfrm>
            <a:off x="6019800" y="6629400"/>
            <a:ext cx="2741613" cy="2286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a:lvl1pPr>
          </a:lstStyle>
          <a:p>
            <a:pPr algn="r" eaLnBrk="0" fontAlgn="base" hangingPunct="0">
              <a:spcBef>
                <a:spcPct val="0"/>
              </a:spcBef>
              <a:spcAft>
                <a:spcPct val="0"/>
              </a:spcAft>
              <a:defRPr/>
            </a:pPr>
            <a:endParaRPr lang="en-US" sz="800" b="1" dirty="0">
              <a:solidFill>
                <a:srgbClr val="EEECE1"/>
              </a:solidFill>
            </a:endParaRPr>
          </a:p>
        </p:txBody>
      </p:sp>
      <p:sp>
        <p:nvSpPr>
          <p:cNvPr id="12"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pic>
        <p:nvPicPr>
          <p:cNvPr id="13" name="Picture 12"/>
          <p:cNvPicPr>
            <a:picLocks noChangeAspect="1"/>
          </p:cNvPicPr>
          <p:nvPr userDrawn="1"/>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l="4603" t="16842" r="8348" b="29590"/>
          <a:stretch/>
        </p:blipFill>
        <p:spPr>
          <a:xfrm>
            <a:off x="249220" y="78011"/>
            <a:ext cx="931880" cy="609601"/>
          </a:xfrm>
          <a:prstGeom prst="rect">
            <a:avLst/>
          </a:prstGeom>
          <a:noFill/>
          <a:ln>
            <a:noFill/>
          </a:ln>
        </p:spPr>
      </p:pic>
      <p:sp>
        <p:nvSpPr>
          <p:cNvPr id="7" name="TextBox 6"/>
          <p:cNvSpPr txBox="1"/>
          <p:nvPr userDrawn="1"/>
        </p:nvSpPr>
        <p:spPr>
          <a:xfrm>
            <a:off x="457200" y="323008"/>
            <a:ext cx="838993" cy="461665"/>
          </a:xfrm>
          <a:prstGeom prst="rect">
            <a:avLst/>
          </a:prstGeom>
          <a:noFill/>
        </p:spPr>
        <p:txBody>
          <a:bodyPr wrap="square" rtlCol="0">
            <a:spAutoFit/>
          </a:bodyPr>
          <a:lstStyle/>
          <a:p>
            <a:r>
              <a:rPr lang="en-US" sz="2400" b="1" dirty="0" err="1" smtClean="0">
                <a:ln>
                  <a:solidFill>
                    <a:schemeClr val="bg1"/>
                  </a:solidFill>
                </a:ln>
                <a:solidFill>
                  <a:srgbClr val="0F9DEC"/>
                </a:solidFill>
                <a:effectLst/>
                <a:latin typeface="Arial Black" panose="020B0A04020102020204" pitchFamily="34" charset="0"/>
              </a:rPr>
              <a:t>KCI</a:t>
            </a:r>
            <a:endParaRPr lang="en-US" sz="2000" b="1" dirty="0">
              <a:ln>
                <a:solidFill>
                  <a:schemeClr val="bg1"/>
                </a:solidFill>
              </a:ln>
              <a:solidFill>
                <a:srgbClr val="0F9DEC"/>
              </a:solidFill>
              <a:effectLst/>
              <a:latin typeface="Arial Black" panose="020B0A04020102020204" pitchFamily="34" charset="0"/>
            </a:endParaRPr>
          </a:p>
        </p:txBody>
      </p:sp>
      <p:cxnSp>
        <p:nvCxnSpPr>
          <p:cNvPr id="9" name="Straight Connector 8"/>
          <p:cNvCxnSpPr/>
          <p:nvPr userDrawn="1"/>
        </p:nvCxnSpPr>
        <p:spPr bwMode="auto">
          <a:xfrm>
            <a:off x="533400" y="669510"/>
            <a:ext cx="640080" cy="0"/>
          </a:xfrm>
          <a:prstGeom prst="line">
            <a:avLst/>
          </a:prstGeom>
          <a:solidFill>
            <a:srgbClr val="A953FF"/>
          </a:solidFill>
          <a:ln w="28575" cap="flat" cmpd="sng" algn="ctr">
            <a:solidFill>
              <a:srgbClr val="0F9DEC"/>
            </a:solidFill>
            <a:prstDash val="solid"/>
            <a:round/>
            <a:headEnd type="none" w="med" len="med"/>
            <a:tailEnd type="none" w="med" len="med"/>
          </a:ln>
          <a:effectLst/>
        </p:spPr>
      </p:cxn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59726" y="74613"/>
            <a:ext cx="666750" cy="6667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7013" y="912813"/>
            <a:ext cx="4265612" cy="5713412"/>
          </a:xfrm>
        </p:spPr>
        <p:txBody>
          <a:bodyPr/>
          <a:lstStyle>
            <a:lvl1pPr marL="168275" indent="-168275">
              <a:defRPr sz="2000"/>
            </a:lvl1pPr>
            <a:lvl2pPr marL="625475" indent="-168275">
              <a:defRPr sz="1800"/>
            </a:lvl2pPr>
            <a:lvl3pPr marL="1082675" indent="-168275">
              <a:defRPr sz="1600"/>
            </a:lvl3pPr>
            <a:lvl4pPr marL="1539875" indent="-168275">
              <a:defRPr sz="1400"/>
            </a:lvl4pPr>
            <a:lvl5pPr marL="1997075" indent="-168275">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912813"/>
            <a:ext cx="4265613" cy="5713412"/>
          </a:xfrm>
        </p:spPr>
        <p:txBody>
          <a:bodyPr/>
          <a:lstStyle>
            <a:lvl1pPr marL="168275" indent="-168275">
              <a:defRPr sz="2000"/>
            </a:lvl1pPr>
            <a:lvl2pPr marL="625475" indent="-168275">
              <a:defRPr sz="1800"/>
            </a:lvl2pPr>
            <a:lvl3pPr marL="1082675" indent="-168275">
              <a:defRPr sz="1600"/>
            </a:lvl3pPr>
            <a:lvl4pPr marL="1539875" indent="-168275">
              <a:defRPr sz="1400"/>
            </a:lvl4pPr>
            <a:lvl5pPr marL="1997075" indent="-168275">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r>
              <a:rPr lang="en-US" smtClean="0"/>
              <a:t>25 September 2017</a:t>
            </a:r>
            <a:endParaRPr/>
          </a:p>
        </p:txBody>
      </p:sp>
      <p:sp>
        <p:nvSpPr>
          <p:cNvPr id="6" name="Slide Number Placeholder 5"/>
          <p:cNvSpPr>
            <a:spLocks noGrp="1"/>
          </p:cNvSpPr>
          <p:nvPr>
            <p:ph type="sldNum" sz="quarter" idx="11"/>
          </p:nvPr>
        </p:nvSpPr>
        <p:spPr/>
        <p:txBody>
          <a:bodyPr/>
          <a:lstStyle>
            <a:lvl1pPr>
              <a:defRPr/>
            </a:lvl1pPr>
          </a:lstStyle>
          <a:p>
            <a:fld id="{66567839-3400-4235-90DB-5CB18FC46A79}" type="slidenum">
              <a:rPr smtClean="0"/>
              <a:pPr/>
              <a:t>‹#›</a:t>
            </a:fld>
            <a:endParaRPr/>
          </a:p>
        </p:txBody>
      </p:sp>
      <p:sp>
        <p:nvSpPr>
          <p:cNvPr id="11" name="Footer Placeholder 5"/>
          <p:cNvSpPr>
            <a:spLocks noGrp="1"/>
          </p:cNvSpPr>
          <p:nvPr>
            <p:ph type="ftr" sz="quarter" idx="12"/>
          </p:nvPr>
        </p:nvSpPr>
        <p:spPr>
          <a:xfrm>
            <a:off x="6032500" y="6624638"/>
            <a:ext cx="2741613" cy="228600"/>
          </a:xfrm>
        </p:spPr>
        <p:txBody>
          <a:bodyPr/>
          <a:lstStyle>
            <a:lvl1pPr>
              <a:defRPr/>
            </a:lvl1pPr>
          </a:lstStyle>
          <a:p>
            <a:r>
              <a:rPr lang="en-US" smtClean="0"/>
              <a:t>KCI Terminal Decision</a:t>
            </a:r>
            <a:endParaRPr/>
          </a:p>
        </p:txBody>
      </p:sp>
      <p:sp>
        <p:nvSpPr>
          <p:cNvPr id="15"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vl1pPr>
          </a:lstStyle>
          <a:p>
            <a:r>
              <a:rPr lang="en-US" smtClean="0"/>
              <a:t>25 September 2017</a:t>
            </a:r>
            <a:endParaRPr/>
          </a:p>
        </p:txBody>
      </p:sp>
      <p:sp>
        <p:nvSpPr>
          <p:cNvPr id="4" name="Slide Number Placeholder 3"/>
          <p:cNvSpPr>
            <a:spLocks noGrp="1"/>
          </p:cNvSpPr>
          <p:nvPr>
            <p:ph type="sldNum" sz="quarter" idx="11"/>
          </p:nvPr>
        </p:nvSpPr>
        <p:spPr/>
        <p:txBody>
          <a:bodyPr/>
          <a:lstStyle>
            <a:lvl1pPr>
              <a:defRPr/>
            </a:lvl1pPr>
          </a:lstStyle>
          <a:p>
            <a:fld id="{66567839-3400-4235-90DB-5CB18FC46A79}" type="slidenum">
              <a:rPr smtClean="0"/>
              <a:pPr/>
              <a:t>‹#›</a:t>
            </a:fld>
            <a:endParaRPr/>
          </a:p>
        </p:txBody>
      </p:sp>
      <p:sp>
        <p:nvSpPr>
          <p:cNvPr id="9" name="Footer Placeholder 5"/>
          <p:cNvSpPr>
            <a:spLocks noGrp="1"/>
          </p:cNvSpPr>
          <p:nvPr>
            <p:ph type="ftr" sz="quarter" idx="12"/>
          </p:nvPr>
        </p:nvSpPr>
        <p:spPr>
          <a:xfrm>
            <a:off x="6032500" y="6624638"/>
            <a:ext cx="2741613" cy="228600"/>
          </a:xfrm>
        </p:spPr>
        <p:txBody>
          <a:bodyPr/>
          <a:lstStyle>
            <a:lvl1pPr>
              <a:defRPr/>
            </a:lvl1pPr>
          </a:lstStyle>
          <a:p>
            <a:r>
              <a:rPr lang="en-US" smtClean="0"/>
              <a:t>KCI Terminal Decision</a:t>
            </a:r>
            <a:endParaRPr/>
          </a:p>
        </p:txBody>
      </p:sp>
      <p:sp>
        <p:nvSpPr>
          <p:cNvPr id="13"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25 September 2017</a:t>
            </a:r>
            <a:endParaRPr/>
          </a:p>
        </p:txBody>
      </p:sp>
      <p:sp>
        <p:nvSpPr>
          <p:cNvPr id="3" name="Slide Number Placeholder 2"/>
          <p:cNvSpPr>
            <a:spLocks noGrp="1"/>
          </p:cNvSpPr>
          <p:nvPr>
            <p:ph type="sldNum" sz="quarter" idx="11"/>
          </p:nvPr>
        </p:nvSpPr>
        <p:spPr/>
        <p:txBody>
          <a:bodyPr/>
          <a:lstStyle>
            <a:lvl1pPr>
              <a:defRPr/>
            </a:lvl1pPr>
          </a:lstStyle>
          <a:p>
            <a:fld id="{66567839-3400-4235-90DB-5CB18FC46A79}" type="slidenum">
              <a:rPr smtClean="0"/>
              <a:pPr/>
              <a:t>‹#›</a:t>
            </a:fld>
            <a:endParaRPr/>
          </a:p>
        </p:txBody>
      </p:sp>
      <p:sp>
        <p:nvSpPr>
          <p:cNvPr id="8" name="Footer Placeholder 5"/>
          <p:cNvSpPr>
            <a:spLocks noGrp="1"/>
          </p:cNvSpPr>
          <p:nvPr>
            <p:ph type="ftr" sz="quarter" idx="12"/>
          </p:nvPr>
        </p:nvSpPr>
        <p:spPr>
          <a:xfrm>
            <a:off x="6032500" y="6624638"/>
            <a:ext cx="2741613" cy="228600"/>
          </a:xfrm>
        </p:spPr>
        <p:txBody>
          <a:bodyPr/>
          <a:lstStyle>
            <a:lvl1pPr>
              <a:defRPr/>
            </a:lvl1pPr>
          </a:lstStyle>
          <a:p>
            <a:r>
              <a:rPr lang="en-US" smtClean="0"/>
              <a:t>KCI Terminal Decision</a:t>
            </a:r>
            <a:endParaRPr/>
          </a:p>
        </p:txBody>
      </p:sp>
      <p:sp>
        <p:nvSpPr>
          <p:cNvPr id="11"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0"/>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auto">
          <a:xfrm>
            <a:off x="8231188" y="6735763"/>
            <a:ext cx="0" cy="212725"/>
          </a:xfrm>
          <a:prstGeom prst="rect">
            <a:avLst/>
          </a:prstGeom>
          <a:noFill/>
          <a:ln w="9525">
            <a:noFill/>
            <a:miter lim="800000"/>
            <a:headEnd/>
            <a:tailEnd/>
          </a:ln>
        </p:spPr>
        <p:txBody>
          <a:bodyPr wrap="none" lIns="0" tIns="0" rIns="0" bIns="0">
            <a:spAutoFit/>
          </a:bodyPr>
          <a:lstStyle/>
          <a:p>
            <a:pPr algn="ctr"/>
            <a:endParaRPr lang="en-US" sz="1400">
              <a:solidFill>
                <a:srgbClr val="EEECE1"/>
              </a:solidFill>
            </a:endParaRPr>
          </a:p>
        </p:txBody>
      </p:sp>
      <p:sp>
        <p:nvSpPr>
          <p:cNvPr id="1227" name="Rectangle 203"/>
          <p:cNvSpPr>
            <a:spLocks noGrp="1" noChangeArrowheads="1"/>
          </p:cNvSpPr>
          <p:nvPr>
            <p:ph type="dt" sz="half" idx="2"/>
          </p:nvPr>
        </p:nvSpPr>
        <p:spPr bwMode="auto">
          <a:xfrm>
            <a:off x="0" y="6626225"/>
            <a:ext cx="1828800"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l" rtl="0" eaLnBrk="0" fontAlgn="base" hangingPunct="0">
              <a:spcBef>
                <a:spcPct val="0"/>
              </a:spcBef>
              <a:spcAft>
                <a:spcPct val="0"/>
              </a:spcAft>
              <a:defRPr lang="en-US" sz="800" b="1" kern="1200" smtClean="0">
                <a:solidFill>
                  <a:srgbClr val="969696"/>
                </a:solidFill>
                <a:latin typeface="Arial" charset="0"/>
                <a:ea typeface="+mn-ea"/>
                <a:cs typeface="+mn-cs"/>
              </a:defRPr>
            </a:lvl1pPr>
          </a:lstStyle>
          <a:p>
            <a:r>
              <a:rPr lang="en-US" smtClean="0"/>
              <a:t>25 September 2017</a:t>
            </a:r>
            <a:endParaRPr lang="en-US" dirty="0" smtClean="0"/>
          </a:p>
        </p:txBody>
      </p:sp>
      <p:sp>
        <p:nvSpPr>
          <p:cNvPr id="1228" name="Rectangle 204"/>
          <p:cNvSpPr>
            <a:spLocks noGrp="1" noChangeArrowheads="1"/>
          </p:cNvSpPr>
          <p:nvPr>
            <p:ph type="sldNum" sz="quarter" idx="4"/>
          </p:nvPr>
        </p:nvSpPr>
        <p:spPr bwMode="auto">
          <a:xfrm>
            <a:off x="8772525" y="6626225"/>
            <a:ext cx="365125"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r" rtl="0" eaLnBrk="0" fontAlgn="base" hangingPunct="0">
              <a:spcBef>
                <a:spcPct val="0"/>
              </a:spcBef>
              <a:spcAft>
                <a:spcPct val="0"/>
              </a:spcAft>
              <a:defRPr lang="en-US" sz="800" b="1" kern="1200" smtClean="0">
                <a:solidFill>
                  <a:srgbClr val="969696"/>
                </a:solidFill>
                <a:latin typeface="Arial" charset="0"/>
                <a:ea typeface="+mn-ea"/>
                <a:cs typeface="+mn-cs"/>
              </a:defRPr>
            </a:lvl1pPr>
          </a:lstStyle>
          <a:p>
            <a:fld id="{66567839-3400-4235-90DB-5CB18FC46A79}" type="slidenum">
              <a:rPr/>
              <a:pPr/>
              <a:t>‹#›</a:t>
            </a:fld>
            <a:endParaRPr/>
          </a:p>
        </p:txBody>
      </p:sp>
      <p:sp>
        <p:nvSpPr>
          <p:cNvPr id="1450" name="Line 426"/>
          <p:cNvSpPr>
            <a:spLocks noChangeShapeType="1"/>
          </p:cNvSpPr>
          <p:nvPr/>
        </p:nvSpPr>
        <p:spPr bwMode="auto">
          <a:xfrm>
            <a:off x="775250" y="776288"/>
            <a:ext cx="7633253" cy="0"/>
          </a:xfrm>
          <a:prstGeom prst="line">
            <a:avLst/>
          </a:prstGeom>
          <a:noFill/>
          <a:ln w="31750">
            <a:solidFill>
              <a:srgbClr val="000000"/>
            </a:solidFill>
            <a:round/>
            <a:headEnd/>
            <a:tailEnd/>
          </a:ln>
          <a:effectLst/>
        </p:spPr>
        <p:txBody>
          <a:bodyPr wrap="none" anchor="ctr"/>
          <a:lstStyle/>
          <a:p>
            <a:endParaRPr lang="en-US">
              <a:solidFill>
                <a:prstClr val="black"/>
              </a:solidFill>
            </a:endParaRPr>
          </a:p>
        </p:txBody>
      </p:sp>
      <p:sp>
        <p:nvSpPr>
          <p:cNvPr id="1456" name="Rectangle 432"/>
          <p:cNvSpPr>
            <a:spLocks noGrp="1" noChangeArrowheads="1"/>
          </p:cNvSpPr>
          <p:nvPr>
            <p:ph type="body" idx="1"/>
          </p:nvPr>
        </p:nvSpPr>
        <p:spPr bwMode="auto">
          <a:xfrm>
            <a:off x="227013" y="912813"/>
            <a:ext cx="8683625" cy="5627135"/>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62" name="Rectangle 438"/>
          <p:cNvSpPr>
            <a:spLocks noGrp="1" noChangeArrowheads="1"/>
          </p:cNvSpPr>
          <p:nvPr>
            <p:ph type="ftr" sz="quarter" idx="3"/>
          </p:nvPr>
        </p:nvSpPr>
        <p:spPr bwMode="auto">
          <a:xfrm>
            <a:off x="6032500" y="6624638"/>
            <a:ext cx="2741613"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r" rtl="0" eaLnBrk="0" fontAlgn="base" hangingPunct="0">
              <a:spcBef>
                <a:spcPct val="0"/>
              </a:spcBef>
              <a:spcAft>
                <a:spcPct val="0"/>
              </a:spcAft>
              <a:defRPr lang="en-US" sz="800" b="1" kern="1200" dirty="0">
                <a:solidFill>
                  <a:srgbClr val="969696"/>
                </a:solidFill>
                <a:latin typeface="Arial" charset="0"/>
                <a:ea typeface="+mn-ea"/>
                <a:cs typeface="+mn-cs"/>
              </a:defRPr>
            </a:lvl1pPr>
          </a:lstStyle>
          <a:p>
            <a:r>
              <a:rPr lang="en-US" smtClean="0"/>
              <a:t>KCI Terminal Decision</a:t>
            </a:r>
            <a:endParaRPr lang="en-US" dirty="0"/>
          </a:p>
        </p:txBody>
      </p:sp>
      <p:sp>
        <p:nvSpPr>
          <p:cNvPr id="12"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hdr="0"/>
  <p:txStyles>
    <p:titleStyle>
      <a:lvl1pPr algn="ctr" rtl="0" eaLnBrk="1" fontAlgn="base" hangingPunct="1">
        <a:lnSpc>
          <a:spcPct val="90000"/>
        </a:lnSpc>
        <a:spcBef>
          <a:spcPct val="0"/>
        </a:spcBef>
        <a:spcAft>
          <a:spcPct val="0"/>
        </a:spcAft>
        <a:defRPr sz="2800" b="1">
          <a:solidFill>
            <a:srgbClr val="000000"/>
          </a:solidFill>
          <a:latin typeface="+mj-lt"/>
          <a:ea typeface="+mj-ea"/>
          <a:cs typeface="+mj-cs"/>
        </a:defRPr>
      </a:lvl1pPr>
      <a:lvl2pPr algn="ctr" rtl="0" eaLnBrk="1" fontAlgn="base" hangingPunct="1">
        <a:lnSpc>
          <a:spcPct val="90000"/>
        </a:lnSpc>
        <a:spcBef>
          <a:spcPct val="0"/>
        </a:spcBef>
        <a:spcAft>
          <a:spcPct val="0"/>
        </a:spcAft>
        <a:defRPr sz="2800" b="1">
          <a:solidFill>
            <a:srgbClr val="000000"/>
          </a:solidFill>
          <a:latin typeface="Arial" charset="0"/>
        </a:defRPr>
      </a:lvl2pPr>
      <a:lvl3pPr algn="ctr" rtl="0" eaLnBrk="1" fontAlgn="base" hangingPunct="1">
        <a:lnSpc>
          <a:spcPct val="90000"/>
        </a:lnSpc>
        <a:spcBef>
          <a:spcPct val="0"/>
        </a:spcBef>
        <a:spcAft>
          <a:spcPct val="0"/>
        </a:spcAft>
        <a:defRPr sz="2800" b="1">
          <a:solidFill>
            <a:srgbClr val="000000"/>
          </a:solidFill>
          <a:latin typeface="Arial" charset="0"/>
        </a:defRPr>
      </a:lvl3pPr>
      <a:lvl4pPr algn="ctr" rtl="0" eaLnBrk="1" fontAlgn="base" hangingPunct="1">
        <a:lnSpc>
          <a:spcPct val="90000"/>
        </a:lnSpc>
        <a:spcBef>
          <a:spcPct val="0"/>
        </a:spcBef>
        <a:spcAft>
          <a:spcPct val="0"/>
        </a:spcAft>
        <a:defRPr sz="2800" b="1">
          <a:solidFill>
            <a:srgbClr val="000000"/>
          </a:solidFill>
          <a:latin typeface="Arial" charset="0"/>
        </a:defRPr>
      </a:lvl4pPr>
      <a:lvl5pPr algn="ctr" rtl="0" eaLnBrk="1" fontAlgn="base" hangingPunct="1">
        <a:lnSpc>
          <a:spcPct val="90000"/>
        </a:lnSpc>
        <a:spcBef>
          <a:spcPct val="0"/>
        </a:spcBef>
        <a:spcAft>
          <a:spcPct val="0"/>
        </a:spcAft>
        <a:defRPr sz="2800" b="1">
          <a:solidFill>
            <a:srgbClr val="000000"/>
          </a:solidFill>
          <a:latin typeface="Arial" charset="0"/>
        </a:defRPr>
      </a:lvl5pPr>
      <a:lvl6pPr marL="457200" algn="ctr" rtl="0" eaLnBrk="1" fontAlgn="base" hangingPunct="1">
        <a:lnSpc>
          <a:spcPct val="90000"/>
        </a:lnSpc>
        <a:spcBef>
          <a:spcPct val="0"/>
        </a:spcBef>
        <a:spcAft>
          <a:spcPct val="0"/>
        </a:spcAft>
        <a:defRPr sz="2800" b="1">
          <a:solidFill>
            <a:srgbClr val="000000"/>
          </a:solidFill>
          <a:latin typeface="Arial" charset="0"/>
        </a:defRPr>
      </a:lvl6pPr>
      <a:lvl7pPr marL="914400" algn="ctr" rtl="0" eaLnBrk="1" fontAlgn="base" hangingPunct="1">
        <a:lnSpc>
          <a:spcPct val="90000"/>
        </a:lnSpc>
        <a:spcBef>
          <a:spcPct val="0"/>
        </a:spcBef>
        <a:spcAft>
          <a:spcPct val="0"/>
        </a:spcAft>
        <a:defRPr sz="2800" b="1">
          <a:solidFill>
            <a:srgbClr val="000000"/>
          </a:solidFill>
          <a:latin typeface="Arial" charset="0"/>
        </a:defRPr>
      </a:lvl7pPr>
      <a:lvl8pPr marL="1371600" algn="ctr" rtl="0" eaLnBrk="1" fontAlgn="base" hangingPunct="1">
        <a:lnSpc>
          <a:spcPct val="90000"/>
        </a:lnSpc>
        <a:spcBef>
          <a:spcPct val="0"/>
        </a:spcBef>
        <a:spcAft>
          <a:spcPct val="0"/>
        </a:spcAft>
        <a:defRPr sz="2800" b="1">
          <a:solidFill>
            <a:srgbClr val="000000"/>
          </a:solidFill>
          <a:latin typeface="Arial" charset="0"/>
        </a:defRPr>
      </a:lvl8pPr>
      <a:lvl9pPr marL="1828800" algn="ctr" rtl="0" eaLnBrk="1" fontAlgn="base" hangingPunct="1">
        <a:lnSpc>
          <a:spcPct val="90000"/>
        </a:lnSpc>
        <a:spcBef>
          <a:spcPct val="0"/>
        </a:spcBef>
        <a:spcAft>
          <a:spcPct val="0"/>
        </a:spcAft>
        <a:defRPr sz="2800" b="1">
          <a:solidFill>
            <a:srgbClr val="000000"/>
          </a:solidFill>
          <a:latin typeface="Arial" charset="0"/>
        </a:defRPr>
      </a:lvl9pPr>
    </p:titleStyle>
    <p:bodyStyle>
      <a:lvl1pPr marL="228600" indent="-228600" algn="l" rtl="0" eaLnBrk="1" fontAlgn="base" hangingPunct="1">
        <a:lnSpc>
          <a:spcPct val="90000"/>
        </a:lnSpc>
        <a:spcBef>
          <a:spcPct val="50000"/>
        </a:spcBef>
        <a:spcAft>
          <a:spcPct val="0"/>
        </a:spcAft>
        <a:buClr>
          <a:srgbClr val="000000"/>
        </a:buClr>
        <a:buChar char="•"/>
        <a:defRPr sz="2400" b="1">
          <a:solidFill>
            <a:srgbClr val="000000"/>
          </a:solidFill>
          <a:latin typeface="+mn-lt"/>
          <a:ea typeface="+mn-ea"/>
          <a:cs typeface="+mn-cs"/>
        </a:defRPr>
      </a:lvl1pPr>
      <a:lvl2pPr marL="685800" indent="-228600" algn="l" rtl="0" eaLnBrk="1" fontAlgn="base" hangingPunct="1">
        <a:lnSpc>
          <a:spcPct val="90000"/>
        </a:lnSpc>
        <a:spcBef>
          <a:spcPts val="60"/>
        </a:spcBef>
        <a:spcAft>
          <a:spcPct val="0"/>
        </a:spcAft>
        <a:buClr>
          <a:srgbClr val="000000"/>
        </a:buClr>
        <a:buChar char="–"/>
        <a:defRPr sz="2200" b="1">
          <a:solidFill>
            <a:srgbClr val="000000"/>
          </a:solidFill>
          <a:latin typeface="+mn-lt"/>
        </a:defRPr>
      </a:lvl2pPr>
      <a:lvl3pPr marL="1143000" indent="-228600" algn="l" rtl="0" eaLnBrk="1" fontAlgn="base" hangingPunct="1">
        <a:lnSpc>
          <a:spcPct val="90000"/>
        </a:lnSpc>
        <a:spcBef>
          <a:spcPts val="60"/>
        </a:spcBef>
        <a:spcAft>
          <a:spcPct val="0"/>
        </a:spcAft>
        <a:buClr>
          <a:srgbClr val="000000"/>
        </a:buClr>
        <a:buChar char="-"/>
        <a:defRPr sz="2000" b="1">
          <a:solidFill>
            <a:srgbClr val="000000"/>
          </a:solidFill>
          <a:latin typeface="+mn-lt"/>
        </a:defRPr>
      </a:lvl3pPr>
      <a:lvl4pPr marL="1600200" indent="-228600" algn="l" rtl="0" eaLnBrk="1" fontAlgn="base" hangingPunct="1">
        <a:spcBef>
          <a:spcPct val="20000"/>
        </a:spcBef>
        <a:spcAft>
          <a:spcPct val="0"/>
        </a:spcAft>
        <a:buClr>
          <a:srgbClr val="919191"/>
        </a:buClr>
        <a:buSzPct val="100000"/>
        <a:buChar char="–"/>
        <a:defRPr sz="2000">
          <a:solidFill>
            <a:srgbClr val="919191"/>
          </a:solidFill>
          <a:latin typeface="+mn-lt"/>
        </a:defRPr>
      </a:lvl4pPr>
      <a:lvl5pPr marL="2057400" indent="-228600" algn="l" rtl="0" eaLnBrk="1" fontAlgn="base" hangingPunct="1">
        <a:spcBef>
          <a:spcPct val="20000"/>
        </a:spcBef>
        <a:spcAft>
          <a:spcPct val="0"/>
        </a:spcAft>
        <a:buClr>
          <a:srgbClr val="919191"/>
        </a:buClr>
        <a:buSzPct val="100000"/>
        <a:buChar char="›"/>
        <a:defRPr sz="2000">
          <a:solidFill>
            <a:srgbClr val="919191"/>
          </a:solidFill>
          <a:latin typeface="+mn-lt"/>
        </a:defRPr>
      </a:lvl5pPr>
      <a:lvl6pPr marL="2514600" indent="-228600" algn="l" rtl="0" eaLnBrk="1" fontAlgn="base" hangingPunct="1">
        <a:spcBef>
          <a:spcPct val="20000"/>
        </a:spcBef>
        <a:spcAft>
          <a:spcPct val="0"/>
        </a:spcAft>
        <a:buClr>
          <a:srgbClr val="919191"/>
        </a:buClr>
        <a:buSzPct val="100000"/>
        <a:buChar char="›"/>
        <a:defRPr sz="2000">
          <a:solidFill>
            <a:srgbClr val="919191"/>
          </a:solidFill>
          <a:latin typeface="+mn-lt"/>
        </a:defRPr>
      </a:lvl6pPr>
      <a:lvl7pPr marL="2971800" indent="-228600" algn="l" rtl="0" eaLnBrk="1" fontAlgn="base" hangingPunct="1">
        <a:spcBef>
          <a:spcPct val="20000"/>
        </a:spcBef>
        <a:spcAft>
          <a:spcPct val="0"/>
        </a:spcAft>
        <a:buClr>
          <a:srgbClr val="919191"/>
        </a:buClr>
        <a:buSzPct val="100000"/>
        <a:buChar char="›"/>
        <a:defRPr sz="2000">
          <a:solidFill>
            <a:srgbClr val="919191"/>
          </a:solidFill>
          <a:latin typeface="+mn-lt"/>
        </a:defRPr>
      </a:lvl7pPr>
      <a:lvl8pPr marL="3429000" indent="-228600" algn="l" rtl="0" eaLnBrk="1" fontAlgn="base" hangingPunct="1">
        <a:spcBef>
          <a:spcPct val="20000"/>
        </a:spcBef>
        <a:spcAft>
          <a:spcPct val="0"/>
        </a:spcAft>
        <a:buClr>
          <a:srgbClr val="919191"/>
        </a:buClr>
        <a:buSzPct val="100000"/>
        <a:buChar char="›"/>
        <a:defRPr sz="2000">
          <a:solidFill>
            <a:srgbClr val="919191"/>
          </a:solidFill>
          <a:latin typeface="+mn-lt"/>
        </a:defRPr>
      </a:lvl8pPr>
      <a:lvl9pPr marL="3886200" indent="-228600" algn="l" rtl="0" eaLnBrk="1" fontAlgn="base" hangingPunct="1">
        <a:spcBef>
          <a:spcPct val="20000"/>
        </a:spcBef>
        <a:spcAft>
          <a:spcPct val="0"/>
        </a:spcAft>
        <a:buClr>
          <a:srgbClr val="919191"/>
        </a:buClr>
        <a:buSzPct val="100000"/>
        <a:buChar char="›"/>
        <a:defRPr sz="2000">
          <a:solidFill>
            <a:srgbClr val="919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3" y="309309"/>
            <a:ext cx="8226425" cy="1371600"/>
          </a:xfrm>
        </p:spPr>
        <p:txBody>
          <a:bodyPr/>
          <a:lstStyle/>
          <a:p>
            <a:r>
              <a:rPr lang="en-US" dirty="0" smtClean="0"/>
              <a:t>Kansas City International Airport Terminal</a:t>
            </a:r>
            <a:r>
              <a:rPr lang="en-US" dirty="0"/>
              <a:t/>
            </a:r>
            <a:br>
              <a:rPr lang="en-US" dirty="0"/>
            </a:br>
            <a:r>
              <a:rPr lang="en-US" dirty="0"/>
              <a:t>Presentation #</a:t>
            </a:r>
            <a:r>
              <a:rPr lang="en-US" dirty="0" smtClean="0"/>
              <a:t>1</a:t>
            </a:r>
            <a:br>
              <a:rPr lang="en-US" dirty="0" smtClean="0"/>
            </a:br>
            <a:r>
              <a:rPr lang="en-US" dirty="0" smtClean="0"/>
              <a:t>Midland Consulting</a:t>
            </a:r>
            <a:br>
              <a:rPr lang="en-US" dirty="0" smtClean="0"/>
            </a:br>
            <a:r>
              <a:rPr lang="en-US" sz="1200" dirty="0"/>
              <a:t>Blake Conrad, Bonnie </a:t>
            </a:r>
            <a:r>
              <a:rPr lang="en-US" sz="1200" dirty="0" smtClean="0"/>
              <a:t>McIlrath, Cathy Miller, Doug </a:t>
            </a:r>
            <a:r>
              <a:rPr lang="en-US" sz="1200" dirty="0"/>
              <a:t>Serota, </a:t>
            </a:r>
            <a:r>
              <a:rPr lang="en-US" sz="1200" dirty="0" smtClean="0"/>
              <a:t>and Shaun Wild </a:t>
            </a:r>
            <a:endParaRPr lang="en-US" sz="1200" dirty="0"/>
          </a:p>
        </p:txBody>
      </p:sp>
      <p:sp>
        <p:nvSpPr>
          <p:cNvPr id="3" name="Subtitle 2"/>
          <p:cNvSpPr>
            <a:spLocks noGrp="1"/>
          </p:cNvSpPr>
          <p:nvPr>
            <p:ph type="subTitle" idx="1"/>
          </p:nvPr>
        </p:nvSpPr>
        <p:spPr>
          <a:xfrm>
            <a:off x="912813" y="5105400"/>
            <a:ext cx="7313612" cy="1371600"/>
          </a:xfrm>
        </p:spPr>
        <p:txBody>
          <a:bodyPr/>
          <a:lstStyle/>
          <a:p>
            <a:r>
              <a:rPr lang="en-US" dirty="0" smtClean="0"/>
              <a:t>Briefing to Dr. </a:t>
            </a:r>
            <a:r>
              <a:rPr lang="en-US" dirty="0" err="1" smtClean="0"/>
              <a:t>Deandra</a:t>
            </a:r>
            <a:r>
              <a:rPr lang="en-US" dirty="0" smtClean="0"/>
              <a:t> </a:t>
            </a:r>
            <a:r>
              <a:rPr lang="en-US" dirty="0" err="1" smtClean="0"/>
              <a:t>Cassone</a:t>
            </a:r>
            <a:r>
              <a:rPr lang="en-US" dirty="0" smtClean="0"/>
              <a:t> </a:t>
            </a:r>
          </a:p>
          <a:p>
            <a:r>
              <a:rPr lang="en-US" dirty="0" smtClean="0"/>
              <a:t>25 September 2017</a:t>
            </a:r>
          </a:p>
        </p:txBody>
      </p:sp>
    </p:spTree>
    <p:extLst>
      <p:ext uri="{BB962C8B-B14F-4D97-AF65-F5344CB8AC3E}">
        <p14:creationId xmlns:p14="http://schemas.microsoft.com/office/powerpoint/2010/main" val="2377956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Metrics (2 of 3)</a:t>
            </a:r>
            <a:endParaRPr lang="en-US" dirty="0"/>
          </a:p>
        </p:txBody>
      </p:sp>
      <p:sp>
        <p:nvSpPr>
          <p:cNvPr id="5" name="Date Placeholder 4"/>
          <p:cNvSpPr>
            <a:spLocks noGrp="1"/>
          </p:cNvSpPr>
          <p:nvPr>
            <p:ph type="dt" sz="half" idx="10"/>
          </p:nvPr>
        </p:nvSpPr>
        <p:spPr/>
        <p:txBody>
          <a:bodyPr/>
          <a:lstStyle/>
          <a:p>
            <a:r>
              <a:rPr lang="en-US" smtClean="0"/>
              <a:t>25 September 2017</a:t>
            </a:r>
            <a:endParaRPr lang="en-US"/>
          </a:p>
        </p:txBody>
      </p:sp>
      <p:sp>
        <p:nvSpPr>
          <p:cNvPr id="6" name="Slide Number Placeholder 5"/>
          <p:cNvSpPr>
            <a:spLocks noGrp="1"/>
          </p:cNvSpPr>
          <p:nvPr>
            <p:ph type="sldNum" sz="quarter" idx="11"/>
          </p:nvPr>
        </p:nvSpPr>
        <p:spPr/>
        <p:txBody>
          <a:bodyPr/>
          <a:lstStyle/>
          <a:p>
            <a:fld id="{66567839-3400-4235-90DB-5CB18FC46A79}" type="slidenum">
              <a:rPr lang="en-US" smtClean="0"/>
              <a:pPr/>
              <a:t>10</a:t>
            </a:fld>
            <a:endParaRPr lang="en-US"/>
          </a:p>
        </p:txBody>
      </p:sp>
      <p:sp>
        <p:nvSpPr>
          <p:cNvPr id="7" name="Footer Placeholder 6"/>
          <p:cNvSpPr>
            <a:spLocks noGrp="1"/>
          </p:cNvSpPr>
          <p:nvPr>
            <p:ph type="ftr" sz="quarter" idx="12"/>
          </p:nvPr>
        </p:nvSpPr>
        <p:spPr/>
        <p:txBody>
          <a:bodyPr/>
          <a:lstStyle/>
          <a:p>
            <a:r>
              <a:rPr lang="en-US" smtClean="0"/>
              <a:t>KCI Terminal Decision</a:t>
            </a:r>
            <a:endParaRPr lang="en-US"/>
          </a:p>
        </p:txBody>
      </p:sp>
      <p:graphicFrame>
        <p:nvGraphicFramePr>
          <p:cNvPr id="8" name="Content Placeholder 8"/>
          <p:cNvGraphicFramePr>
            <a:graphicFrameLocks noGrp="1"/>
          </p:cNvGraphicFramePr>
          <p:nvPr>
            <p:ph idx="1"/>
            <p:extLst>
              <p:ext uri="{D42A27DB-BD31-4B8C-83A1-F6EECF244321}">
                <p14:modId xmlns:p14="http://schemas.microsoft.com/office/powerpoint/2010/main" val="2779500327"/>
              </p:ext>
            </p:extLst>
          </p:nvPr>
        </p:nvGraphicFramePr>
        <p:xfrm>
          <a:off x="457200" y="914400"/>
          <a:ext cx="8229600" cy="5554980"/>
        </p:xfrm>
        <a:graphic>
          <a:graphicData uri="http://schemas.openxmlformats.org/drawingml/2006/table">
            <a:tbl>
              <a:tblPr>
                <a:tableStyleId>{5C22544A-7EE6-4342-B048-85BDC9FD1C3A}</a:tableStyleId>
              </a:tblPr>
              <a:tblGrid>
                <a:gridCol w="1554480"/>
                <a:gridCol w="1645920"/>
                <a:gridCol w="5029200"/>
              </a:tblGrid>
              <a:tr h="365760">
                <a:tc>
                  <a:txBody>
                    <a:bodyPr/>
                    <a:lstStyle/>
                    <a:p>
                      <a:pPr algn="l" fontAlgn="ctr"/>
                      <a:r>
                        <a:rPr lang="en-US" sz="1400" b="1" u="none" strike="noStrike" dirty="0" smtClean="0">
                          <a:effectLst/>
                          <a:latin typeface="Calibri" panose="020F0502020204030204" pitchFamily="34" charset="0"/>
                          <a:cs typeface="Calibri" panose="020F0502020204030204" pitchFamily="34" charset="0"/>
                        </a:rPr>
                        <a:t>Sub-Objectives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latin typeface="Calibri" panose="020F0502020204030204" pitchFamily="34" charset="0"/>
                          <a:cs typeface="Calibri" panose="020F0502020204030204" pitchFamily="34" charset="0"/>
                        </a:rPr>
                        <a:t>Decision Criteria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baseline="0" dirty="0" smtClean="0">
                          <a:solidFill>
                            <a:srgbClr val="000000"/>
                          </a:solidFill>
                          <a:effectLst/>
                          <a:latin typeface="Calibri" panose="020F0502020204030204" pitchFamily="34" charset="0"/>
                          <a:cs typeface="Calibri" panose="020F0502020204030204" pitchFamily="34" charset="0"/>
                        </a:rPr>
                        <a:t>Metrics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r>
              <a:tr h="0">
                <a:tc rowSpan="14">
                  <a:txBody>
                    <a:bodyPr/>
                    <a:lstStyle/>
                    <a:p>
                      <a:pPr marL="0" algn="l" defTabSz="914400" rtl="0" eaLnBrk="1" fontAlgn="ctr" latinLnBrk="0" hangingPunct="1"/>
                      <a:r>
                        <a:rPr lang="en-US" sz="1000" b="1" u="none" strike="noStrike" kern="1200" dirty="0">
                          <a:solidFill>
                            <a:schemeClr val="dk1"/>
                          </a:solidFill>
                          <a:effectLst/>
                          <a:latin typeface="+mn-lt"/>
                          <a:ea typeface="+mn-ea"/>
                          <a:cs typeface="+mn-cs"/>
                        </a:rPr>
                        <a:t>3. </a:t>
                      </a:r>
                      <a:r>
                        <a:rPr lang="en-US" sz="1000" b="1" u="none" strike="noStrike" kern="1200" dirty="0" smtClean="0">
                          <a:solidFill>
                            <a:schemeClr val="dk1"/>
                          </a:solidFill>
                          <a:effectLst/>
                          <a:latin typeface="+mn-lt"/>
                          <a:ea typeface="+mn-ea"/>
                          <a:cs typeface="+mn-cs"/>
                        </a:rPr>
                        <a:t>Regional </a:t>
                      </a:r>
                      <a:r>
                        <a:rPr lang="en-US" sz="1000" b="1" u="none" strike="noStrike" kern="1200" dirty="0">
                          <a:solidFill>
                            <a:schemeClr val="dk1"/>
                          </a:solidFill>
                          <a:effectLst/>
                          <a:latin typeface="+mn-lt"/>
                          <a:ea typeface="+mn-ea"/>
                          <a:cs typeface="+mn-cs"/>
                        </a:rPr>
                        <a:t>and </a:t>
                      </a:r>
                      <a:r>
                        <a:rPr lang="en-US" sz="1000" b="1" u="none" strike="noStrike" kern="1200" dirty="0" smtClean="0">
                          <a:solidFill>
                            <a:schemeClr val="dk1"/>
                          </a:solidFill>
                          <a:effectLst/>
                          <a:latin typeface="+mn-lt"/>
                          <a:ea typeface="+mn-ea"/>
                          <a:cs typeface="+mn-cs"/>
                        </a:rPr>
                        <a:t>landside access</a:t>
                      </a:r>
                      <a:r>
                        <a:rPr lang="en-US" sz="1000" b="1" u="none" strike="noStrike" kern="1200" dirty="0">
                          <a:solidFill>
                            <a:schemeClr val="dk1"/>
                          </a:solidFill>
                          <a:effectLst/>
                          <a:latin typeface="+mn-lt"/>
                          <a:ea typeface="+mn-ea"/>
                          <a:cs typeface="+mn-cs"/>
                        </a:rPr>
                        <a:t>.</a:t>
                      </a:r>
                    </a:p>
                  </a:txBody>
                  <a:tcPr anchor="ctr">
                    <a:lnT w="28575" cap="flat" cmpd="sng" algn="ctr">
                      <a:solidFill>
                        <a:schemeClr val="bg1"/>
                      </a:solidFill>
                      <a:prstDash val="solid"/>
                      <a:round/>
                      <a:headEnd type="none" w="med" len="med"/>
                      <a:tailEnd type="none" w="med" len="med"/>
                    </a:lnT>
                    <a:solidFill>
                      <a:srgbClr val="ECE2B2"/>
                    </a:solidFill>
                  </a:tcPr>
                </a:tc>
                <a:tc rowSpan="5">
                  <a:txBody>
                    <a:bodyPr/>
                    <a:lstStyle/>
                    <a:p>
                      <a:pPr algn="l" fontAlgn="ctr"/>
                      <a:r>
                        <a:rPr lang="en-US" sz="1000" b="1" i="0" u="none" strike="noStrike" dirty="0">
                          <a:solidFill>
                            <a:srgbClr val="000000"/>
                          </a:solidFill>
                          <a:effectLst/>
                          <a:latin typeface="Calibri" panose="020F0502020204030204" pitchFamily="34" charset="0"/>
                        </a:rPr>
                        <a:t>3.1. </a:t>
                      </a:r>
                      <a:r>
                        <a:rPr lang="en-US" sz="1000" b="1" i="0" u="none" strike="noStrike" dirty="0" smtClean="0">
                          <a:solidFill>
                            <a:srgbClr val="000000"/>
                          </a:solidFill>
                          <a:effectLst/>
                          <a:latin typeface="Calibri" panose="020F0502020204030204" pitchFamily="34" charset="0"/>
                        </a:rPr>
                        <a:t>Terminal </a:t>
                      </a:r>
                      <a:r>
                        <a:rPr lang="en-US" sz="1000" b="1" i="0" u="none" strike="noStrike" dirty="0">
                          <a:solidFill>
                            <a:srgbClr val="000000"/>
                          </a:solidFill>
                          <a:effectLst/>
                          <a:latin typeface="Calibri" panose="020F0502020204030204" pitchFamily="34" charset="0"/>
                        </a:rPr>
                        <a:t>r</a:t>
                      </a:r>
                      <a:r>
                        <a:rPr lang="en-US" sz="1000" b="1" i="0" u="none" strike="noStrike" dirty="0" smtClean="0">
                          <a:solidFill>
                            <a:srgbClr val="000000"/>
                          </a:solidFill>
                          <a:effectLst/>
                          <a:latin typeface="Calibri" panose="020F0502020204030204" pitchFamily="34" charset="0"/>
                        </a:rPr>
                        <a:t>oadways</a:t>
                      </a:r>
                      <a:r>
                        <a:rPr lang="en-US" sz="1000" b="1" i="0" u="none" strike="noStrike" dirty="0">
                          <a:solidFill>
                            <a:srgbClr val="000000"/>
                          </a:solidFill>
                          <a:effectLst/>
                          <a:latin typeface="Calibri" panose="020F0502020204030204" pitchFamily="34" charset="0"/>
                        </a:rPr>
                        <a:t>.  </a:t>
                      </a:r>
                    </a:p>
                  </a:txBody>
                  <a:tcPr anchor="ctr">
                    <a:lnT w="28575" cap="flat" cmpd="sng" algn="ctr">
                      <a:solidFill>
                        <a:schemeClr val="bg1"/>
                      </a:solidFill>
                      <a:prstDash val="solid"/>
                      <a:round/>
                      <a:headEnd type="none" w="med" len="med"/>
                      <a:tailEnd type="none" w="med" len="med"/>
                    </a:lnT>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Ease of flow for buses, taxis, and other public transportation.</a:t>
                      </a:r>
                    </a:p>
                  </a:txBody>
                  <a:tcPr anchor="ctr">
                    <a:lnT w="28575" cap="flat" cmpd="sng" algn="ctr">
                      <a:solidFill>
                        <a:schemeClr val="bg1"/>
                      </a:solidFill>
                      <a:prstDash val="solid"/>
                      <a:round/>
                      <a:headEnd type="none" w="med" len="med"/>
                      <a:tailEnd type="none" w="med" len="med"/>
                    </a:lnT>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Ease of flow for passenger vehicles.</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Pedestrian Safety.</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Reuse of highway infrastructure.</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Curb space available for passenger </a:t>
                      </a:r>
                      <a:r>
                        <a:rPr lang="en-US" sz="1050" b="0" i="0" u="none" strike="noStrike" dirty="0" smtClean="0">
                          <a:solidFill>
                            <a:srgbClr val="000000"/>
                          </a:solidFill>
                          <a:effectLst/>
                          <a:latin typeface="Calibri" panose="020F0502020204030204" pitchFamily="34" charset="0"/>
                        </a:rPr>
                        <a:t>pick-up</a:t>
                      </a:r>
                      <a:r>
                        <a:rPr lang="en-US" sz="1050" b="0" i="0" u="none" strike="noStrike" baseline="0" dirty="0" smtClean="0">
                          <a:solidFill>
                            <a:srgbClr val="000000"/>
                          </a:solidFill>
                          <a:effectLst/>
                          <a:latin typeface="Calibri" panose="020F0502020204030204" pitchFamily="34" charset="0"/>
                        </a:rPr>
                        <a:t> and drop-off.</a:t>
                      </a:r>
                      <a:r>
                        <a:rPr lang="en-US" sz="1050" b="0" i="0" u="none" strike="noStrike" dirty="0" smtClean="0">
                          <a:solidFill>
                            <a:srgbClr val="000000"/>
                          </a:solidFill>
                          <a:effectLst/>
                          <a:latin typeface="Calibri" panose="020F0502020204030204" pitchFamily="34" charset="0"/>
                        </a:rPr>
                        <a:t> </a:t>
                      </a:r>
                      <a:r>
                        <a:rPr lang="en-US" sz="1050" b="0" i="0" u="none" strike="noStrike" dirty="0">
                          <a:solidFill>
                            <a:srgbClr val="000000"/>
                          </a:solidFill>
                          <a:effectLst/>
                          <a:latin typeface="Calibri" panose="020F0502020204030204" pitchFamily="34" charset="0"/>
                        </a:rPr>
                        <a:t>(</a:t>
                      </a:r>
                      <a:r>
                        <a:rPr lang="en-US" sz="1050" b="0" i="0" u="none" strike="noStrike" dirty="0" err="1">
                          <a:solidFill>
                            <a:srgbClr val="000000"/>
                          </a:solidFill>
                          <a:effectLst/>
                          <a:latin typeface="Calibri" panose="020F0502020204030204" pitchFamily="34" charset="0"/>
                        </a:rPr>
                        <a:t>ft</a:t>
                      </a:r>
                      <a:r>
                        <a:rPr lang="en-US" sz="1050" b="0" i="0" u="none" strike="noStrike" dirty="0">
                          <a:solidFill>
                            <a:srgbClr val="000000"/>
                          </a:solidFill>
                          <a:effectLst/>
                          <a:latin typeface="Calibri" panose="020F0502020204030204" pitchFamily="34" charset="0"/>
                        </a:rPr>
                        <a:t>)</a:t>
                      </a:r>
                    </a:p>
                  </a:txBody>
                  <a:tcPr anchor="ctr">
                    <a:solidFill>
                      <a:srgbClr val="ECE2B2"/>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rowSpan="5">
                  <a:txBody>
                    <a:bodyPr/>
                    <a:lstStyle/>
                    <a:p>
                      <a:pPr algn="l" fontAlgn="ctr"/>
                      <a:r>
                        <a:rPr lang="en-US" sz="1000" b="1" i="0" u="none" strike="noStrike" dirty="0">
                          <a:solidFill>
                            <a:srgbClr val="000000"/>
                          </a:solidFill>
                          <a:effectLst/>
                          <a:latin typeface="Calibri" panose="020F0502020204030204" pitchFamily="34" charset="0"/>
                        </a:rPr>
                        <a:t>3.2. </a:t>
                      </a:r>
                      <a:r>
                        <a:rPr lang="en-US" sz="1000" b="1" i="0" u="none" strike="noStrike" dirty="0" smtClean="0">
                          <a:solidFill>
                            <a:srgbClr val="000000"/>
                          </a:solidFill>
                          <a:effectLst/>
                          <a:latin typeface="Calibri" panose="020F0502020204030204" pitchFamily="34" charset="0"/>
                        </a:rPr>
                        <a:t>Vehicle parking</a:t>
                      </a:r>
                      <a:r>
                        <a:rPr lang="en-US" sz="1000" b="1" i="0" u="none" strike="noStrike" dirty="0">
                          <a:solidFill>
                            <a:srgbClr val="000000"/>
                          </a:solidFill>
                          <a:effectLst/>
                          <a:latin typeface="Calibri" panose="020F0502020204030204" pitchFamily="34" charset="0"/>
                        </a:rPr>
                        <a:t>.  </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Short term parking spots. (Garage and surface)</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Long term parking spots. (Economy)</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Distance from short term parking to terminal. (</a:t>
                      </a:r>
                      <a:r>
                        <a:rPr lang="en-US" sz="1050" b="0" i="0" u="none" strike="noStrike" dirty="0" err="1">
                          <a:solidFill>
                            <a:srgbClr val="000000"/>
                          </a:solidFill>
                          <a:effectLst/>
                          <a:latin typeface="Calibri" panose="020F0502020204030204" pitchFamily="34" charset="0"/>
                        </a:rPr>
                        <a:t>ft</a:t>
                      </a:r>
                      <a:r>
                        <a:rPr lang="en-US" sz="1050" b="0" i="0" u="none" strike="noStrike" dirty="0">
                          <a:solidFill>
                            <a:srgbClr val="000000"/>
                          </a:solidFill>
                          <a:effectLst/>
                          <a:latin typeface="Calibri" panose="020F0502020204030204" pitchFamily="34" charset="0"/>
                        </a:rPr>
                        <a:t>)</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Distance from long term parking to terminal. (</a:t>
                      </a:r>
                      <a:r>
                        <a:rPr lang="en-US" sz="1050" b="0" i="0" u="none" strike="noStrike" dirty="0" err="1">
                          <a:solidFill>
                            <a:srgbClr val="000000"/>
                          </a:solidFill>
                          <a:effectLst/>
                          <a:latin typeface="Calibri" panose="020F0502020204030204" pitchFamily="34" charset="0"/>
                        </a:rPr>
                        <a:t>ft</a:t>
                      </a:r>
                      <a:r>
                        <a:rPr lang="en-US" sz="1050" b="0" i="0" u="none" strike="noStrike" dirty="0">
                          <a:solidFill>
                            <a:srgbClr val="000000"/>
                          </a:solidFill>
                          <a:effectLst/>
                          <a:latin typeface="Calibri" panose="020F0502020204030204" pitchFamily="34" charset="0"/>
                        </a:rPr>
                        <a:t>)</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Number of payment collection points. </a:t>
                      </a:r>
                    </a:p>
                  </a:txBody>
                  <a:tcPr anchor="ctr">
                    <a:solidFill>
                      <a:srgbClr val="ECE2B2"/>
                    </a:solidFill>
                  </a:tcPr>
                </a:tc>
              </a:tr>
              <a:tr h="0">
                <a:tc vMerge="1">
                  <a:txBody>
                    <a:bodyPr/>
                    <a:lstStyle/>
                    <a:p>
                      <a:endParaRPr lang="en-US"/>
                    </a:p>
                  </a:txBody>
                  <a:tcPr/>
                </a:tc>
                <a:tc rowSpan="2">
                  <a:txBody>
                    <a:bodyPr/>
                    <a:lstStyle/>
                    <a:p>
                      <a:pPr algn="l" fontAlgn="ctr"/>
                      <a:r>
                        <a:rPr lang="en-US" sz="1000" b="1" i="0" u="none" strike="noStrike" dirty="0" smtClean="0">
                          <a:solidFill>
                            <a:srgbClr val="000000"/>
                          </a:solidFill>
                          <a:effectLst/>
                          <a:latin typeface="Calibri" panose="020F0502020204030204" pitchFamily="34" charset="0"/>
                        </a:rPr>
                        <a:t>3.3.</a:t>
                      </a:r>
                      <a:r>
                        <a:rPr lang="en-US" sz="1000" b="1" i="0" u="none" strike="noStrike" baseline="0" dirty="0" smtClean="0">
                          <a:solidFill>
                            <a:srgbClr val="000000"/>
                          </a:solidFill>
                          <a:effectLst/>
                          <a:latin typeface="Calibri" panose="020F0502020204030204" pitchFamily="34" charset="0"/>
                        </a:rPr>
                        <a:t> </a:t>
                      </a:r>
                      <a:r>
                        <a:rPr lang="en-US" sz="1000" b="1" i="0" u="none" strike="noStrike" dirty="0" smtClean="0">
                          <a:solidFill>
                            <a:srgbClr val="000000"/>
                          </a:solidFill>
                          <a:effectLst/>
                          <a:latin typeface="Calibri" panose="020F0502020204030204" pitchFamily="34" charset="0"/>
                        </a:rPr>
                        <a:t>Ground transportation</a:t>
                      </a:r>
                      <a:r>
                        <a:rPr lang="en-US" sz="1000" b="1" i="0" u="none" strike="noStrike" dirty="0">
                          <a:solidFill>
                            <a:srgbClr val="000000"/>
                          </a:solidFill>
                          <a:effectLst/>
                          <a:latin typeface="Calibri" panose="020F0502020204030204" pitchFamily="34" charset="0"/>
                        </a:rPr>
                        <a:t>.  </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Distance from terminal to rental car facility. (</a:t>
                      </a:r>
                      <a:r>
                        <a:rPr lang="en-US" sz="1050" b="0" i="0" u="none" strike="noStrike" dirty="0" err="1">
                          <a:solidFill>
                            <a:srgbClr val="000000"/>
                          </a:solidFill>
                          <a:effectLst/>
                          <a:latin typeface="Calibri" panose="020F0502020204030204" pitchFamily="34" charset="0"/>
                        </a:rPr>
                        <a:t>ft</a:t>
                      </a:r>
                      <a:r>
                        <a:rPr lang="en-US" sz="1050" b="0" i="0" u="none" strike="noStrike" dirty="0">
                          <a:solidFill>
                            <a:srgbClr val="000000"/>
                          </a:solidFill>
                          <a:effectLst/>
                          <a:latin typeface="Calibri" panose="020F0502020204030204" pitchFamily="34" charset="0"/>
                        </a:rPr>
                        <a:t>)</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Convenience to taxis.</a:t>
                      </a:r>
                    </a:p>
                  </a:txBody>
                  <a:tcPr anchor="ctr">
                    <a:solidFill>
                      <a:srgbClr val="ECE2B2"/>
                    </a:solidFill>
                  </a:tcPr>
                </a:tc>
              </a:tr>
              <a:tr h="0">
                <a:tc vMerge="1">
                  <a:txBody>
                    <a:bodyPr/>
                    <a:lstStyle/>
                    <a:p>
                      <a:endParaRPr lang="en-US"/>
                    </a:p>
                  </a:txBody>
                  <a:tcPr/>
                </a:tc>
                <a:tc rowSpan="2">
                  <a:txBody>
                    <a:bodyPr/>
                    <a:lstStyle/>
                    <a:p>
                      <a:pPr algn="l" fontAlgn="ctr"/>
                      <a:r>
                        <a:rPr lang="en-US" sz="1000" b="1" i="0" u="none" strike="noStrike" dirty="0">
                          <a:solidFill>
                            <a:srgbClr val="000000"/>
                          </a:solidFill>
                          <a:effectLst/>
                          <a:latin typeface="Calibri" panose="020F0502020204030204" pitchFamily="34" charset="0"/>
                        </a:rPr>
                        <a:t>3.4. </a:t>
                      </a:r>
                      <a:r>
                        <a:rPr lang="en-US" sz="1000" b="1" i="0" u="none" strike="noStrike" dirty="0" smtClean="0">
                          <a:solidFill>
                            <a:srgbClr val="000000"/>
                          </a:solidFill>
                          <a:effectLst/>
                          <a:latin typeface="Calibri" panose="020F0502020204030204" pitchFamily="34" charset="0"/>
                        </a:rPr>
                        <a:t>Logistics delivery. </a:t>
                      </a:r>
                      <a:endParaRPr lang="en-US" sz="1000" b="1" i="0" u="none" strike="noStrike" dirty="0">
                        <a:solidFill>
                          <a:srgbClr val="000000"/>
                        </a:solidFill>
                        <a:effectLst/>
                        <a:latin typeface="Calibri" panose="020F0502020204030204" pitchFamily="34" charset="0"/>
                      </a:endParaRP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Convenience for delivery teams.</a:t>
                      </a:r>
                    </a:p>
                  </a:txBody>
                  <a:tcPr anchor="ctr">
                    <a:solidFill>
                      <a:srgbClr val="ECE2B2"/>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vMerge="1">
                  <a:txBody>
                    <a:bodyPr/>
                    <a:lstStyle/>
                    <a:p>
                      <a:pPr algn="l" fontAlgn="ctr"/>
                      <a:endParaRPr lang="en-US" sz="10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Impact to other traffic.</a:t>
                      </a:r>
                    </a:p>
                  </a:txBody>
                  <a:tcPr anchor="ctr">
                    <a:solidFill>
                      <a:srgbClr val="ECE2B2"/>
                    </a:solidFill>
                  </a:tcPr>
                </a:tc>
              </a:tr>
              <a:tr h="0">
                <a:tc rowSpan="6">
                  <a:txBody>
                    <a:bodyPr/>
                    <a:lstStyle/>
                    <a:p>
                      <a:pPr marL="0" algn="l" defTabSz="914400" rtl="0" eaLnBrk="1" fontAlgn="ctr" latinLnBrk="0" hangingPunct="1"/>
                      <a:r>
                        <a:rPr lang="en-US" sz="1000" b="1" u="none" strike="noStrike" kern="1200" dirty="0" smtClean="0">
                          <a:solidFill>
                            <a:schemeClr val="dk1"/>
                          </a:solidFill>
                          <a:effectLst/>
                          <a:latin typeface="+mn-lt"/>
                          <a:ea typeface="+mn-ea"/>
                          <a:cs typeface="+mn-cs"/>
                        </a:rPr>
                        <a:t>4. Airport revenue. </a:t>
                      </a:r>
                      <a:endParaRPr lang="en-US" sz="1000" b="1" u="none" strike="noStrike" kern="1200" dirty="0">
                        <a:solidFill>
                          <a:schemeClr val="dk1"/>
                        </a:solidFill>
                        <a:effectLst/>
                        <a:latin typeface="+mn-lt"/>
                        <a:ea typeface="+mn-ea"/>
                        <a:cs typeface="+mn-cs"/>
                      </a:endParaRPr>
                    </a:p>
                  </a:txBody>
                  <a:tcPr anchor="ctr">
                    <a:solidFill>
                      <a:srgbClr val="E4D798"/>
                    </a:solidFill>
                  </a:tcPr>
                </a:tc>
                <a:tc rowSpan="2">
                  <a:txBody>
                    <a:bodyPr/>
                    <a:lstStyle/>
                    <a:p>
                      <a:pPr algn="l" fontAlgn="ctr"/>
                      <a:r>
                        <a:rPr lang="en-US" sz="1000" b="1" i="0" u="none" strike="noStrike" dirty="0">
                          <a:solidFill>
                            <a:srgbClr val="000000"/>
                          </a:solidFill>
                          <a:effectLst/>
                          <a:latin typeface="Calibri" panose="020F0502020204030204" pitchFamily="34" charset="0"/>
                        </a:rPr>
                        <a:t>4.1. Revenue </a:t>
                      </a:r>
                      <a:r>
                        <a:rPr lang="en-US" sz="1000" b="1" i="0" u="none" strike="noStrike" dirty="0" smtClean="0">
                          <a:solidFill>
                            <a:srgbClr val="000000"/>
                          </a:solidFill>
                          <a:effectLst/>
                          <a:latin typeface="Calibri" panose="020F0502020204030204" pitchFamily="34" charset="0"/>
                        </a:rPr>
                        <a:t>streams</a:t>
                      </a:r>
                      <a:r>
                        <a:rPr lang="en-US" sz="1000" b="1" i="0" u="none" strike="noStrike" dirty="0">
                          <a:solidFill>
                            <a:srgbClr val="000000"/>
                          </a:solidFill>
                          <a:effectLst/>
                          <a:latin typeface="Calibri" panose="020F0502020204030204" pitchFamily="34" charset="0"/>
                        </a:rPr>
                        <a:t>. </a:t>
                      </a:r>
                    </a:p>
                  </a:txBody>
                  <a:tcPr anchor="ctr">
                    <a:solidFill>
                      <a:srgbClr val="E4D798"/>
                    </a:solidFill>
                  </a:tcPr>
                </a:tc>
                <a:tc>
                  <a:txBody>
                    <a:bodyPr/>
                    <a:lstStyle/>
                    <a:p>
                      <a:pPr algn="l" fontAlgn="ctr"/>
                      <a:r>
                        <a:rPr lang="en-US" sz="1050" b="0" i="0" u="none" strike="noStrike" dirty="0">
                          <a:solidFill>
                            <a:srgbClr val="000000"/>
                          </a:solidFill>
                          <a:effectLst/>
                          <a:latin typeface="Calibri" panose="020F0502020204030204" pitchFamily="34" charset="0"/>
                        </a:rPr>
                        <a:t>(O) Total number of vendors </a:t>
                      </a:r>
                      <a:r>
                        <a:rPr lang="en-US" sz="1050" b="0" i="0" u="none" strike="noStrike" dirty="0" err="1">
                          <a:solidFill>
                            <a:srgbClr val="000000"/>
                          </a:solidFill>
                          <a:effectLst/>
                          <a:latin typeface="Calibri" panose="020F0502020204030204" pitchFamily="34" charset="0"/>
                        </a:rPr>
                        <a:t>permitable</a:t>
                      </a:r>
                      <a:r>
                        <a:rPr lang="en-US" sz="1050" b="0" i="0" u="none" strike="noStrike" dirty="0">
                          <a:solidFill>
                            <a:srgbClr val="000000"/>
                          </a:solidFill>
                          <a:effectLst/>
                          <a:latin typeface="Calibri" panose="020F0502020204030204" pitchFamily="34" charset="0"/>
                        </a:rPr>
                        <a:t> in new terminal design space (#).</a:t>
                      </a:r>
                    </a:p>
                  </a:txBody>
                  <a:tcPr anchor="ctr">
                    <a:solidFill>
                      <a:srgbClr val="E4D798"/>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Total projected yearly revenue of vendors in terminal design ($).</a:t>
                      </a:r>
                    </a:p>
                  </a:txBody>
                  <a:tcPr anchor="ctr">
                    <a:solidFill>
                      <a:srgbClr val="E4D798"/>
                    </a:solidFill>
                  </a:tcPr>
                </a:tc>
              </a:tr>
              <a:tr h="0">
                <a:tc vMerge="1">
                  <a:txBody>
                    <a:bodyPr/>
                    <a:lstStyle/>
                    <a:p>
                      <a:endParaRPr lang="en-US"/>
                    </a:p>
                  </a:txBody>
                  <a:tcPr/>
                </a:tc>
                <a:tc rowSpan="4">
                  <a:txBody>
                    <a:bodyPr/>
                    <a:lstStyle/>
                    <a:p>
                      <a:pPr algn="l" fontAlgn="ctr"/>
                      <a:r>
                        <a:rPr lang="en-US" sz="1000" b="1" i="0" u="none" strike="noStrike" dirty="0">
                          <a:solidFill>
                            <a:srgbClr val="000000"/>
                          </a:solidFill>
                          <a:effectLst/>
                          <a:latin typeface="Calibri" panose="020F0502020204030204" pitchFamily="34" charset="0"/>
                        </a:rPr>
                        <a:t>4.2. LEED rating/utility costs.</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anchor="ctr">
                    <a:solidFill>
                      <a:srgbClr val="E4D798"/>
                    </a:solidFill>
                  </a:tcPr>
                </a:tc>
                <a:tc>
                  <a:txBody>
                    <a:bodyPr/>
                    <a:lstStyle/>
                    <a:p>
                      <a:pPr algn="l" fontAlgn="ctr"/>
                      <a:r>
                        <a:rPr lang="en-US" sz="1050" b="0" i="0" u="none" strike="noStrike" dirty="0">
                          <a:solidFill>
                            <a:srgbClr val="000000"/>
                          </a:solidFill>
                          <a:effectLst/>
                          <a:latin typeface="Calibri" panose="020F0502020204030204" pitchFamily="34" charset="0"/>
                        </a:rPr>
                        <a:t>(O) Total projected utility costs of new terminal design ($).</a:t>
                      </a:r>
                    </a:p>
                  </a:txBody>
                  <a:tcPr anchor="ctr">
                    <a:solidFill>
                      <a:srgbClr val="E4D798"/>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Total projected financial impact of meeting LEED standards ($).</a:t>
                      </a:r>
                    </a:p>
                  </a:txBody>
                  <a:tcPr anchor="ctr">
                    <a:solidFill>
                      <a:srgbClr val="E4D798"/>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Schedule delay due to LEED consideration in design.</a:t>
                      </a:r>
                    </a:p>
                  </a:txBody>
                  <a:tcPr anchor="ctr">
                    <a:solidFill>
                      <a:srgbClr val="E4D798"/>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Potential energy savings </a:t>
                      </a:r>
                      <a:r>
                        <a:rPr lang="en-US" sz="1050" b="0" i="0" u="none" strike="noStrike" dirty="0" smtClean="0">
                          <a:solidFill>
                            <a:srgbClr val="000000"/>
                          </a:solidFill>
                          <a:effectLst/>
                          <a:latin typeface="Calibri" panose="020F0502020204030204" pitchFamily="34" charset="0"/>
                        </a:rPr>
                        <a:t>opportunities. </a:t>
                      </a:r>
                      <a:r>
                        <a:rPr lang="en-US" sz="1050" b="0" i="0" u="none" strike="noStrike" dirty="0">
                          <a:solidFill>
                            <a:srgbClr val="000000"/>
                          </a:solidFill>
                          <a:effectLst/>
                          <a:latin typeface="Calibri" panose="020F0502020204030204" pitchFamily="34" charset="0"/>
                        </a:rPr>
                        <a:t>(i.e., recycling, rainwater harvesting, solar energy)</a:t>
                      </a:r>
                    </a:p>
                  </a:txBody>
                  <a:tcPr anchor="ctr">
                    <a:solidFill>
                      <a:srgbClr val="E4D798"/>
                    </a:solidFill>
                  </a:tcPr>
                </a:tc>
              </a:tr>
            </a:tbl>
          </a:graphicData>
        </a:graphic>
      </p:graphicFrame>
    </p:spTree>
    <p:extLst>
      <p:ext uri="{BB962C8B-B14F-4D97-AF65-F5344CB8AC3E}">
        <p14:creationId xmlns:p14="http://schemas.microsoft.com/office/powerpoint/2010/main" val="388050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Metrics </a:t>
            </a:r>
            <a:r>
              <a:rPr lang="en-US" dirty="0" smtClean="0"/>
              <a:t>(3 </a:t>
            </a:r>
            <a:r>
              <a:rPr lang="en-US" dirty="0" smtClean="0"/>
              <a:t>of 3)</a:t>
            </a:r>
            <a:endParaRPr lang="en-US" dirty="0"/>
          </a:p>
        </p:txBody>
      </p:sp>
      <p:sp>
        <p:nvSpPr>
          <p:cNvPr id="5" name="Date Placeholder 4"/>
          <p:cNvSpPr>
            <a:spLocks noGrp="1"/>
          </p:cNvSpPr>
          <p:nvPr>
            <p:ph type="dt" sz="half" idx="10"/>
          </p:nvPr>
        </p:nvSpPr>
        <p:spPr/>
        <p:txBody>
          <a:bodyPr/>
          <a:lstStyle/>
          <a:p>
            <a:r>
              <a:rPr lang="en-US" smtClean="0"/>
              <a:t>25 September 2017</a:t>
            </a:r>
            <a:endParaRPr lang="en-US"/>
          </a:p>
        </p:txBody>
      </p:sp>
      <p:sp>
        <p:nvSpPr>
          <p:cNvPr id="6" name="Slide Number Placeholder 5"/>
          <p:cNvSpPr>
            <a:spLocks noGrp="1"/>
          </p:cNvSpPr>
          <p:nvPr>
            <p:ph type="sldNum" sz="quarter" idx="11"/>
          </p:nvPr>
        </p:nvSpPr>
        <p:spPr/>
        <p:txBody>
          <a:bodyPr/>
          <a:lstStyle/>
          <a:p>
            <a:fld id="{66567839-3400-4235-90DB-5CB18FC46A79}" type="slidenum">
              <a:rPr lang="en-US" smtClean="0"/>
              <a:pPr/>
              <a:t>11</a:t>
            </a:fld>
            <a:endParaRPr lang="en-US"/>
          </a:p>
        </p:txBody>
      </p:sp>
      <p:sp>
        <p:nvSpPr>
          <p:cNvPr id="7" name="Footer Placeholder 6"/>
          <p:cNvSpPr>
            <a:spLocks noGrp="1"/>
          </p:cNvSpPr>
          <p:nvPr>
            <p:ph type="ftr" sz="quarter" idx="12"/>
          </p:nvPr>
        </p:nvSpPr>
        <p:spPr/>
        <p:txBody>
          <a:bodyPr/>
          <a:lstStyle/>
          <a:p>
            <a:r>
              <a:rPr lang="en-US" smtClean="0"/>
              <a:t>KCI Terminal Decision</a:t>
            </a:r>
            <a:endParaRPr lang="en-US"/>
          </a:p>
        </p:txBody>
      </p:sp>
      <p:graphicFrame>
        <p:nvGraphicFramePr>
          <p:cNvPr id="9" name="Content Placeholder 8"/>
          <p:cNvGraphicFramePr>
            <a:graphicFrameLocks/>
          </p:cNvGraphicFramePr>
          <p:nvPr>
            <p:extLst>
              <p:ext uri="{D42A27DB-BD31-4B8C-83A1-F6EECF244321}">
                <p14:modId xmlns:p14="http://schemas.microsoft.com/office/powerpoint/2010/main" val="1241367313"/>
              </p:ext>
            </p:extLst>
          </p:nvPr>
        </p:nvGraphicFramePr>
        <p:xfrm>
          <a:off x="457200" y="914400"/>
          <a:ext cx="8229600" cy="2958798"/>
        </p:xfrm>
        <a:graphic>
          <a:graphicData uri="http://schemas.openxmlformats.org/drawingml/2006/table">
            <a:tbl>
              <a:tblPr>
                <a:tableStyleId>{5C22544A-7EE6-4342-B048-85BDC9FD1C3A}</a:tableStyleId>
              </a:tblPr>
              <a:tblGrid>
                <a:gridCol w="1554480"/>
                <a:gridCol w="1645920"/>
                <a:gridCol w="5029200"/>
              </a:tblGrid>
              <a:tr h="365760">
                <a:tc>
                  <a:txBody>
                    <a:bodyPr/>
                    <a:lstStyle/>
                    <a:p>
                      <a:pPr algn="l" fontAlgn="ctr"/>
                      <a:r>
                        <a:rPr lang="en-US" sz="1400" b="1" u="none" strike="noStrike" dirty="0" smtClean="0">
                          <a:effectLst/>
                          <a:latin typeface="Calibri" panose="020F0502020204030204" pitchFamily="34" charset="0"/>
                          <a:cs typeface="Calibri" panose="020F0502020204030204" pitchFamily="34" charset="0"/>
                        </a:rPr>
                        <a:t>Sub-Objectives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latin typeface="Calibri" panose="020F0502020204030204" pitchFamily="34" charset="0"/>
                          <a:cs typeface="Calibri" panose="020F0502020204030204" pitchFamily="34" charset="0"/>
                        </a:rPr>
                        <a:t>Decision Criteria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baseline="0" dirty="0" smtClean="0">
                          <a:solidFill>
                            <a:srgbClr val="000000"/>
                          </a:solidFill>
                          <a:effectLst/>
                          <a:latin typeface="Calibri" panose="020F0502020204030204" pitchFamily="34" charset="0"/>
                          <a:cs typeface="Calibri" panose="020F0502020204030204" pitchFamily="34" charset="0"/>
                        </a:rPr>
                        <a:t>Metrics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r>
              <a:tr h="204765">
                <a:tc rowSpan="8">
                  <a:txBody>
                    <a:bodyPr/>
                    <a:lstStyle/>
                    <a:p>
                      <a:pPr marL="0" algn="l" defTabSz="914400" rtl="0" eaLnBrk="1" fontAlgn="ctr" latinLnBrk="0" hangingPunct="1"/>
                      <a:r>
                        <a:rPr lang="en-US" sz="1000" b="1" u="none" strike="noStrike" kern="1200" dirty="0">
                          <a:solidFill>
                            <a:schemeClr val="dk1"/>
                          </a:solidFill>
                          <a:effectLst/>
                          <a:latin typeface="+mn-lt"/>
                          <a:ea typeface="+mn-ea"/>
                          <a:cs typeface="+mn-cs"/>
                        </a:rPr>
                        <a:t>5. Contractor </a:t>
                      </a:r>
                      <a:r>
                        <a:rPr lang="en-US" sz="1000" b="1" u="none" strike="noStrike" kern="1200" dirty="0" smtClean="0">
                          <a:solidFill>
                            <a:schemeClr val="dk1"/>
                          </a:solidFill>
                          <a:effectLst/>
                          <a:latin typeface="+mn-lt"/>
                          <a:ea typeface="+mn-ea"/>
                          <a:cs typeface="+mn-cs"/>
                        </a:rPr>
                        <a:t>feasibility</a:t>
                      </a:r>
                      <a:r>
                        <a:rPr lang="en-US" sz="1000" b="1" u="none" strike="noStrike" kern="1200" dirty="0">
                          <a:solidFill>
                            <a:schemeClr val="dk1"/>
                          </a:solidFill>
                          <a:effectLst/>
                          <a:latin typeface="+mn-lt"/>
                          <a:ea typeface="+mn-ea"/>
                          <a:cs typeface="+mn-cs"/>
                        </a:rPr>
                        <a:t>. </a:t>
                      </a:r>
                    </a:p>
                  </a:txBody>
                  <a:tcPr anchor="ctr">
                    <a:lnT w="28575" cap="flat" cmpd="sng" algn="ctr">
                      <a:solidFill>
                        <a:schemeClr val="bg1"/>
                      </a:solidFill>
                      <a:prstDash val="solid"/>
                      <a:round/>
                      <a:headEnd type="none" w="med" len="med"/>
                      <a:tailEnd type="none" w="med" len="med"/>
                    </a:lnT>
                    <a:solidFill>
                      <a:srgbClr val="ECE2B2"/>
                    </a:solidFill>
                  </a:tcPr>
                </a:tc>
                <a:tc rowSpan="2">
                  <a:txBody>
                    <a:bodyPr/>
                    <a:lstStyle/>
                    <a:p>
                      <a:pPr algn="l" fontAlgn="ctr"/>
                      <a:r>
                        <a:rPr lang="en-US" sz="1000" b="1" i="0" u="none" strike="noStrike" dirty="0">
                          <a:solidFill>
                            <a:srgbClr val="000000"/>
                          </a:solidFill>
                          <a:effectLst/>
                          <a:latin typeface="Calibri" panose="020F0502020204030204" pitchFamily="34" charset="0"/>
                        </a:rPr>
                        <a:t>5.1. </a:t>
                      </a:r>
                      <a:r>
                        <a:rPr lang="en-US" sz="1000" b="1" i="0" u="none" strike="noStrike" dirty="0" smtClean="0">
                          <a:solidFill>
                            <a:srgbClr val="000000"/>
                          </a:solidFill>
                          <a:effectLst/>
                          <a:latin typeface="Calibri" panose="020F0502020204030204" pitchFamily="34" charset="0"/>
                        </a:rPr>
                        <a:t>Experience</a:t>
                      </a:r>
                      <a:r>
                        <a:rPr lang="en-US" sz="1000" b="1" i="0" u="none" strike="noStrike" dirty="0">
                          <a:solidFill>
                            <a:srgbClr val="000000"/>
                          </a:solidFill>
                          <a:effectLst/>
                          <a:latin typeface="Calibri" panose="020F0502020204030204" pitchFamily="34" charset="0"/>
                        </a:rPr>
                        <a:t>.</a:t>
                      </a:r>
                    </a:p>
                  </a:txBody>
                  <a:tcPr anchor="ctr">
                    <a:lnT w="28575" cap="flat" cmpd="sng" algn="ctr">
                      <a:solidFill>
                        <a:schemeClr val="bg1"/>
                      </a:solidFill>
                      <a:prstDash val="solid"/>
                      <a:round/>
                      <a:headEnd type="none" w="med" len="med"/>
                      <a:tailEnd type="none" w="med" len="med"/>
                    </a:lnT>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Number of previous airports built.</a:t>
                      </a:r>
                    </a:p>
                  </a:txBody>
                  <a:tcPr anchor="ctr">
                    <a:lnT w="28575" cap="flat" cmpd="sng" algn="ctr">
                      <a:solidFill>
                        <a:schemeClr val="bg1"/>
                      </a:solidFill>
                      <a:prstDash val="solid"/>
                      <a:round/>
                      <a:headEnd type="none" w="med" len="med"/>
                      <a:tailEnd type="none" w="med" len="med"/>
                    </a:lnT>
                    <a:solidFill>
                      <a:srgbClr val="ECE2B2"/>
                    </a:solidFill>
                  </a:tcPr>
                </a:tc>
              </a:tr>
              <a:tr h="204765">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Scope of largest projects.</a:t>
                      </a:r>
                    </a:p>
                  </a:txBody>
                  <a:tcPr anchor="ctr">
                    <a:solidFill>
                      <a:srgbClr val="ECE2B2"/>
                    </a:solidFill>
                  </a:tcPr>
                </a:tc>
              </a:tr>
              <a:tr h="204765">
                <a:tc vMerge="1">
                  <a:txBody>
                    <a:bodyPr/>
                    <a:lstStyle/>
                    <a:p>
                      <a:endParaRPr lang="en-US"/>
                    </a:p>
                  </a:txBody>
                  <a:tcPr/>
                </a:tc>
                <a:tc rowSpan="2">
                  <a:txBody>
                    <a:bodyPr/>
                    <a:lstStyle/>
                    <a:p>
                      <a:pPr algn="l" fontAlgn="ctr"/>
                      <a:r>
                        <a:rPr lang="en-US" sz="1000" b="1" i="0" u="none" strike="noStrike" dirty="0">
                          <a:solidFill>
                            <a:srgbClr val="000000"/>
                          </a:solidFill>
                          <a:effectLst/>
                          <a:latin typeface="Calibri" panose="020F0502020204030204" pitchFamily="34" charset="0"/>
                        </a:rPr>
                        <a:t>5.2. Financing.  </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Interest-rate of corporate financed funding source ($).</a:t>
                      </a:r>
                    </a:p>
                  </a:txBody>
                  <a:tcPr anchor="ctr">
                    <a:solidFill>
                      <a:srgbClr val="ECE2B2"/>
                    </a:solidFill>
                  </a:tcPr>
                </a:tc>
              </a:tr>
              <a:tr h="321773">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Overall funding sources </a:t>
                      </a:r>
                      <a:r>
                        <a:rPr lang="en-US" sz="1050" b="0" i="0" u="none" strike="noStrike" dirty="0" smtClean="0">
                          <a:solidFill>
                            <a:srgbClr val="000000"/>
                          </a:solidFill>
                          <a:effectLst/>
                          <a:latin typeface="Calibri" panose="020F0502020204030204" pitchFamily="34" charset="0"/>
                        </a:rPr>
                        <a:t>available. </a:t>
                      </a:r>
                      <a:r>
                        <a:rPr lang="en-US" sz="1050" b="0" i="0" u="none" strike="noStrike" dirty="0">
                          <a:solidFill>
                            <a:srgbClr val="000000"/>
                          </a:solidFill>
                          <a:effectLst/>
                          <a:latin typeface="Calibri" panose="020F0502020204030204" pitchFamily="34" charset="0"/>
                        </a:rPr>
                        <a:t>(airport cash, grant money, passenger funding, bonds, revenue, etc.)</a:t>
                      </a:r>
                    </a:p>
                  </a:txBody>
                  <a:tcPr anchor="ctr">
                    <a:solidFill>
                      <a:srgbClr val="ECE2B2"/>
                    </a:solidFill>
                  </a:tcPr>
                </a:tc>
              </a:tr>
              <a:tr h="672798">
                <a:tc vMerge="1">
                  <a:txBody>
                    <a:bodyPr/>
                    <a:lstStyle/>
                    <a:p>
                      <a:endParaRPr lang="en-US"/>
                    </a:p>
                  </a:txBody>
                  <a:tcPr/>
                </a:tc>
                <a:tc>
                  <a:txBody>
                    <a:bodyPr/>
                    <a:lstStyle/>
                    <a:p>
                      <a:pPr algn="l" fontAlgn="ctr"/>
                      <a:r>
                        <a:rPr lang="en-US" sz="1000" b="1" i="0" u="none" strike="noStrike" dirty="0">
                          <a:solidFill>
                            <a:srgbClr val="000000"/>
                          </a:solidFill>
                          <a:effectLst/>
                          <a:latin typeface="Calibri" panose="020F0502020204030204" pitchFamily="34" charset="0"/>
                        </a:rPr>
                        <a:t>5.3. Woman or minority owned business. </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Portion of project cost built by woman or minority owned business.</a:t>
                      </a:r>
                    </a:p>
                  </a:txBody>
                  <a:tcPr anchor="ctr">
                    <a:solidFill>
                      <a:srgbClr val="ECE2B2"/>
                    </a:solidFill>
                  </a:tcPr>
                </a:tc>
              </a:tr>
              <a:tr h="204765">
                <a:tc vMerge="1">
                  <a:txBody>
                    <a:bodyPr/>
                    <a:lstStyle/>
                    <a:p>
                      <a:endParaRPr lang="en-US"/>
                    </a:p>
                  </a:txBody>
                  <a:tcPr/>
                </a:tc>
                <a:tc rowSpan="3">
                  <a:txBody>
                    <a:bodyPr/>
                    <a:lstStyle/>
                    <a:p>
                      <a:pPr algn="l" fontAlgn="ctr"/>
                      <a:r>
                        <a:rPr lang="en-US" sz="1000" b="1" i="0" u="none" strike="noStrike" dirty="0">
                          <a:solidFill>
                            <a:srgbClr val="000000"/>
                          </a:solidFill>
                          <a:effectLst/>
                          <a:latin typeface="Calibri" panose="020F0502020204030204" pitchFamily="34" charset="0"/>
                        </a:rPr>
                        <a:t>5.4. </a:t>
                      </a:r>
                      <a:r>
                        <a:rPr lang="en-US" sz="1000" b="1" i="0" u="none" strike="noStrike" dirty="0" smtClean="0">
                          <a:solidFill>
                            <a:srgbClr val="000000"/>
                          </a:solidFill>
                          <a:effectLst/>
                          <a:latin typeface="Calibri" panose="020F0502020204030204" pitchFamily="34" charset="0"/>
                        </a:rPr>
                        <a:t>Performance</a:t>
                      </a:r>
                      <a:r>
                        <a:rPr lang="en-US" sz="1000" b="1" i="0" u="none" strike="noStrike" dirty="0">
                          <a:solidFill>
                            <a:srgbClr val="000000"/>
                          </a:solidFill>
                          <a:effectLst/>
                          <a:latin typeface="Calibri" panose="020F0502020204030204" pitchFamily="34" charset="0"/>
                        </a:rPr>
                        <a:t>.</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Total construction costs ($).</a:t>
                      </a:r>
                    </a:p>
                  </a:txBody>
                  <a:tcPr anchor="ctr">
                    <a:solidFill>
                      <a:srgbClr val="ECE2B2"/>
                    </a:solidFill>
                  </a:tcPr>
                </a:tc>
              </a:tr>
              <a:tr h="204765">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Portion of project built with local, small businesses.</a:t>
                      </a:r>
                    </a:p>
                  </a:txBody>
                  <a:tcPr anchor="ctr">
                    <a:solidFill>
                      <a:srgbClr val="ECE2B2"/>
                    </a:solidFill>
                  </a:tcPr>
                </a:tc>
              </a:tr>
              <a:tr h="204765">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Rigor of processes to manage cost and schedule.</a:t>
                      </a:r>
                    </a:p>
                  </a:txBody>
                  <a:tcPr anchor="ctr">
                    <a:solidFill>
                      <a:srgbClr val="ECE2B2"/>
                    </a:solidFill>
                  </a:tcPr>
                </a:tc>
              </a:tr>
            </a:tbl>
          </a:graphicData>
        </a:graphic>
      </p:graphicFrame>
    </p:spTree>
    <p:extLst>
      <p:ext uri="{BB962C8B-B14F-4D97-AF65-F5344CB8AC3E}">
        <p14:creationId xmlns:p14="http://schemas.microsoft.com/office/powerpoint/2010/main" val="283237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bg1">
                    <a:lumMod val="65000"/>
                  </a:schemeClr>
                </a:solidFill>
              </a:rPr>
              <a:t>Presentation </a:t>
            </a:r>
            <a:r>
              <a:rPr lang="en-US" dirty="0" smtClean="0">
                <a:solidFill>
                  <a:schemeClr val="bg1">
                    <a:lumMod val="65000"/>
                  </a:schemeClr>
                </a:solidFill>
              </a:rPr>
              <a:t>1. (25 September 2017)</a:t>
            </a:r>
          </a:p>
          <a:p>
            <a:pPr lvl="1"/>
            <a:r>
              <a:rPr lang="en-US" dirty="0" smtClean="0">
                <a:solidFill>
                  <a:schemeClr val="bg1">
                    <a:lumMod val="65000"/>
                  </a:schemeClr>
                </a:solidFill>
              </a:rPr>
              <a:t>Background.</a:t>
            </a:r>
          </a:p>
          <a:p>
            <a:pPr lvl="1"/>
            <a:r>
              <a:rPr lang="en-US" dirty="0" smtClean="0">
                <a:solidFill>
                  <a:schemeClr val="bg1">
                    <a:lumMod val="65000"/>
                  </a:schemeClr>
                </a:solidFill>
              </a:rPr>
              <a:t>Objectives.</a:t>
            </a:r>
          </a:p>
          <a:p>
            <a:pPr lvl="1"/>
            <a:r>
              <a:rPr lang="en-US" dirty="0" smtClean="0">
                <a:solidFill>
                  <a:schemeClr val="bg1">
                    <a:lumMod val="65000"/>
                  </a:schemeClr>
                </a:solidFill>
              </a:rPr>
              <a:t>Decision Criteria and Weights.</a:t>
            </a:r>
            <a:endParaRPr lang="en-US" dirty="0">
              <a:solidFill>
                <a:schemeClr val="bg1">
                  <a:lumMod val="65000"/>
                </a:schemeClr>
              </a:solidFill>
            </a:endParaRPr>
          </a:p>
          <a:p>
            <a:pPr lvl="1"/>
            <a:r>
              <a:rPr lang="en-US" dirty="0" smtClean="0">
                <a:solidFill>
                  <a:schemeClr val="bg1">
                    <a:lumMod val="65000"/>
                  </a:schemeClr>
                </a:solidFill>
              </a:rPr>
              <a:t>Metrics.</a:t>
            </a:r>
            <a:endParaRPr lang="en-US" dirty="0">
              <a:solidFill>
                <a:schemeClr val="bg1">
                  <a:lumMod val="65000"/>
                </a:schemeClr>
              </a:solidFill>
            </a:endParaRPr>
          </a:p>
          <a:p>
            <a:r>
              <a:rPr lang="en-US" dirty="0" smtClean="0">
                <a:solidFill>
                  <a:schemeClr val="tx1"/>
                </a:solidFill>
              </a:rPr>
              <a:t>Presentation 2.  (30 October 2017)</a:t>
            </a:r>
          </a:p>
          <a:p>
            <a:pPr lvl="1"/>
            <a:r>
              <a:rPr lang="en-US" dirty="0" smtClean="0"/>
              <a:t>Selection of Multiple </a:t>
            </a:r>
            <a:r>
              <a:rPr lang="en-US" dirty="0"/>
              <a:t>criteria decision making </a:t>
            </a:r>
            <a:r>
              <a:rPr lang="en-US" dirty="0" smtClean="0"/>
              <a:t>method.</a:t>
            </a:r>
          </a:p>
          <a:p>
            <a:pPr lvl="1"/>
            <a:r>
              <a:rPr lang="en-US" dirty="0" smtClean="0"/>
              <a:t>Alternatives. </a:t>
            </a:r>
          </a:p>
          <a:p>
            <a:pPr lvl="1"/>
            <a:r>
              <a:rPr lang="en-US" dirty="0" smtClean="0"/>
              <a:t>Data </a:t>
            </a:r>
            <a:r>
              <a:rPr lang="en-US" dirty="0"/>
              <a:t>to support the </a:t>
            </a:r>
            <a:r>
              <a:rPr lang="en-US" dirty="0" smtClean="0"/>
              <a:t>model.</a:t>
            </a:r>
          </a:p>
          <a:p>
            <a:pPr lvl="1"/>
            <a:r>
              <a:rPr lang="en-US" dirty="0" smtClean="0"/>
              <a:t>Multiple </a:t>
            </a:r>
            <a:r>
              <a:rPr lang="en-US" dirty="0"/>
              <a:t>criteria decision making </a:t>
            </a:r>
            <a:r>
              <a:rPr lang="en-US" dirty="0" smtClean="0"/>
              <a:t>model results. </a:t>
            </a:r>
            <a:r>
              <a:rPr lang="en-US" dirty="0"/>
              <a:t> </a:t>
            </a:r>
          </a:p>
          <a:p>
            <a:r>
              <a:rPr lang="en-US" dirty="0"/>
              <a:t>Presentation </a:t>
            </a:r>
            <a:r>
              <a:rPr lang="en-US" dirty="0" smtClean="0"/>
              <a:t>3.  (4 December 2017)</a:t>
            </a:r>
          </a:p>
          <a:p>
            <a:pPr lvl="1"/>
            <a:r>
              <a:rPr lang="en-US" dirty="0" smtClean="0"/>
              <a:t>Sensitivity Analysis. </a:t>
            </a:r>
          </a:p>
          <a:p>
            <a:pPr lvl="1"/>
            <a:r>
              <a:rPr lang="en-US" dirty="0" smtClean="0"/>
              <a:t>Resource Allocation.</a:t>
            </a:r>
          </a:p>
          <a:p>
            <a:pPr lvl="1"/>
            <a:r>
              <a:rPr lang="en-US" dirty="0" smtClean="0"/>
              <a:t>Recommended </a:t>
            </a:r>
            <a:r>
              <a:rPr lang="en-US" dirty="0" smtClean="0"/>
              <a:t>Solution.</a:t>
            </a:r>
            <a:endParaRPr lang="en-US" dirty="0"/>
          </a:p>
          <a:p>
            <a:r>
              <a:rPr lang="en-US" dirty="0"/>
              <a:t>Final </a:t>
            </a:r>
            <a:r>
              <a:rPr lang="en-US" dirty="0" smtClean="0"/>
              <a:t>Report.  (4 December 2017)</a:t>
            </a:r>
            <a:endParaRPr lang="en-US" dirty="0"/>
          </a:p>
          <a:p>
            <a:endParaRPr lang="en-US" dirty="0"/>
          </a:p>
        </p:txBody>
      </p:sp>
      <p:sp>
        <p:nvSpPr>
          <p:cNvPr id="3" name="Title 2"/>
          <p:cNvSpPr>
            <a:spLocks noGrp="1"/>
          </p:cNvSpPr>
          <p:nvPr>
            <p:ph type="title"/>
          </p:nvPr>
        </p:nvSpPr>
        <p:spPr/>
        <p:txBody>
          <a:bodyPr/>
          <a:lstStyle/>
          <a:p>
            <a:r>
              <a:rPr lang="en-US" dirty="0" smtClean="0"/>
              <a:t>Way Ahead</a:t>
            </a:r>
            <a:endParaRPr lang="en-US" dirty="0"/>
          </a:p>
        </p:txBody>
      </p:sp>
      <p:sp>
        <p:nvSpPr>
          <p:cNvPr id="4" name="Date Placeholder 3"/>
          <p:cNvSpPr>
            <a:spLocks noGrp="1"/>
          </p:cNvSpPr>
          <p:nvPr>
            <p:ph type="dt" sz="half" idx="10"/>
          </p:nvPr>
        </p:nvSpPr>
        <p:spPr/>
        <p:txBody>
          <a:bodyPr/>
          <a:lstStyle/>
          <a:p>
            <a:r>
              <a:rPr lang="en-US" smtClean="0"/>
              <a:t>25 September 2017</a:t>
            </a:r>
            <a:endParaRPr lang="en-US"/>
          </a:p>
        </p:txBody>
      </p:sp>
      <p:sp>
        <p:nvSpPr>
          <p:cNvPr id="5" name="Slide Number Placeholder 4"/>
          <p:cNvSpPr>
            <a:spLocks noGrp="1"/>
          </p:cNvSpPr>
          <p:nvPr>
            <p:ph type="sldNum" sz="quarter" idx="11"/>
          </p:nvPr>
        </p:nvSpPr>
        <p:spPr/>
        <p:txBody>
          <a:bodyPr/>
          <a:lstStyle/>
          <a:p>
            <a:fld id="{66567839-3400-4235-90DB-5CB18FC46A79}" type="slidenum">
              <a:rPr lang="en-US" smtClean="0"/>
              <a:pPr/>
              <a:t>12</a:t>
            </a:fld>
            <a:endParaRPr lang="en-US"/>
          </a:p>
        </p:txBody>
      </p:sp>
      <p:sp>
        <p:nvSpPr>
          <p:cNvPr id="6" name="Footer Placeholder 5"/>
          <p:cNvSpPr>
            <a:spLocks noGrp="1"/>
          </p:cNvSpPr>
          <p:nvPr>
            <p:ph type="ftr" sz="quarter" idx="12"/>
          </p:nvPr>
        </p:nvSpPr>
        <p:spPr/>
        <p:txBody>
          <a:bodyPr/>
          <a:lstStyle/>
          <a:p>
            <a:r>
              <a:rPr lang="en-US" smtClean="0"/>
              <a:t>KCI Terminal Decision</a:t>
            </a:r>
            <a:endParaRPr lang="en-US"/>
          </a:p>
        </p:txBody>
      </p:sp>
    </p:spTree>
    <p:extLst>
      <p:ext uri="{BB962C8B-B14F-4D97-AF65-F5344CB8AC3E}">
        <p14:creationId xmlns:p14="http://schemas.microsoft.com/office/powerpoint/2010/main" val="368442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r>
              <a:rPr lang="en-US" smtClean="0"/>
              <a:t>25 September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13</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104956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50387588"/>
              </p:ext>
            </p:extLst>
          </p:nvPr>
        </p:nvGraphicFramePr>
        <p:xfrm>
          <a:off x="515494" y="990600"/>
          <a:ext cx="8229599" cy="2689850"/>
        </p:xfrm>
        <a:graphic>
          <a:graphicData uri="http://schemas.openxmlformats.org/drawingml/2006/table">
            <a:tbl>
              <a:tblPr>
                <a:tableStyleId>{5C22544A-7EE6-4342-B048-85BDC9FD1C3A}</a:tableStyleId>
              </a:tblPr>
              <a:tblGrid>
                <a:gridCol w="2167512"/>
                <a:gridCol w="757513"/>
                <a:gridCol w="757513"/>
                <a:gridCol w="757513"/>
                <a:gridCol w="757513"/>
                <a:gridCol w="757513"/>
                <a:gridCol w="757513"/>
                <a:gridCol w="757513"/>
                <a:gridCol w="759496"/>
              </a:tblGrid>
              <a:tr h="492750">
                <a:tc>
                  <a:txBody>
                    <a:bodyPr/>
                    <a:lstStyle/>
                    <a:p>
                      <a:pPr algn="ctr" fontAlgn="ctr"/>
                      <a:r>
                        <a:rPr lang="en-US" sz="1400" b="1" i="0" u="none" strike="noStrike" dirty="0">
                          <a:solidFill>
                            <a:schemeClr val="tx1"/>
                          </a:solidFill>
                          <a:effectLst/>
                          <a:latin typeface="Calibri" charset="0"/>
                        </a:rPr>
                        <a:t>Sub-Objectives and Definitions</a:t>
                      </a:r>
                    </a:p>
                  </a:txBody>
                  <a:tcPr marL="12700" marR="12700" marT="12700" marB="0" anchor="ctr">
                    <a:solidFill>
                      <a:schemeClr val="accent1"/>
                    </a:solidFill>
                  </a:tcPr>
                </a:tc>
                <a:tc>
                  <a:txBody>
                    <a:bodyPr/>
                    <a:lstStyle/>
                    <a:p>
                      <a:pPr marL="0" algn="ctr" defTabSz="914400" rtl="0" eaLnBrk="1" fontAlgn="ctr" latinLnBrk="0" hangingPunct="1"/>
                      <a:r>
                        <a:rPr lang="en-US" sz="1400" b="1" i="0" u="none" strike="noStrike" kern="1200" dirty="0">
                          <a:solidFill>
                            <a:schemeClr val="tx1"/>
                          </a:solidFill>
                          <a:effectLst/>
                          <a:latin typeface="Calibri" charset="0"/>
                          <a:ea typeface="+mn-ea"/>
                          <a:cs typeface="+mn-cs"/>
                        </a:rPr>
                        <a:t>Troy </a:t>
                      </a:r>
                      <a:endParaRPr lang="en-US" sz="1400" b="1" i="0" u="none" strike="noStrike" kern="1200" dirty="0" smtClean="0">
                        <a:solidFill>
                          <a:schemeClr val="tx1"/>
                        </a:solidFill>
                        <a:effectLst/>
                        <a:latin typeface="Calibri" charset="0"/>
                        <a:ea typeface="+mn-ea"/>
                        <a:cs typeface="+mn-cs"/>
                      </a:endParaRPr>
                    </a:p>
                    <a:p>
                      <a:pPr marL="0" algn="ctr" defTabSz="914400" rtl="0" eaLnBrk="1" fontAlgn="ctr" latinLnBrk="0" hangingPunct="1"/>
                      <a:r>
                        <a:rPr lang="en-US" sz="1400" b="1" i="0" u="none" strike="noStrike" kern="1200" dirty="0" smtClean="0">
                          <a:solidFill>
                            <a:schemeClr val="tx1"/>
                          </a:solidFill>
                          <a:effectLst/>
                          <a:latin typeface="Calibri" charset="0"/>
                          <a:ea typeface="+mn-ea"/>
                          <a:cs typeface="+mn-cs"/>
                        </a:rPr>
                        <a:t>Schulte</a:t>
                      </a:r>
                      <a:endParaRPr lang="en-US" sz="1400" b="1" i="0" u="none" strike="noStrike" kern="1200" dirty="0">
                        <a:solidFill>
                          <a:schemeClr val="tx1"/>
                        </a:solidFill>
                        <a:effectLst/>
                        <a:latin typeface="Calibri" charset="0"/>
                        <a:ea typeface="+mn-ea"/>
                        <a:cs typeface="+mn-cs"/>
                      </a:endParaRPr>
                    </a:p>
                  </a:txBody>
                  <a:tcPr marL="12700" marR="12700" marT="12700" marB="0" anchor="ctr">
                    <a:solidFill>
                      <a:schemeClr val="accent1"/>
                    </a:solidFill>
                  </a:tcPr>
                </a:tc>
                <a:tc>
                  <a:txBody>
                    <a:bodyPr/>
                    <a:lstStyle/>
                    <a:p>
                      <a:pPr marL="0" algn="ctr" defTabSz="914400" rtl="0" eaLnBrk="1" fontAlgn="ctr" latinLnBrk="0" hangingPunct="1"/>
                      <a:r>
                        <a:rPr lang="en-US" sz="1400" b="1" i="0" u="none" strike="noStrike" kern="1200" dirty="0">
                          <a:solidFill>
                            <a:schemeClr val="tx1"/>
                          </a:solidFill>
                          <a:effectLst/>
                          <a:latin typeface="Calibri" charset="0"/>
                          <a:ea typeface="+mn-ea"/>
                          <a:cs typeface="+mn-cs"/>
                        </a:rPr>
                        <a:t>Jolie </a:t>
                      </a:r>
                      <a:endParaRPr lang="en-US" sz="1400" b="1" i="0" u="none" strike="noStrike" kern="1200" dirty="0" smtClean="0">
                        <a:solidFill>
                          <a:schemeClr val="tx1"/>
                        </a:solidFill>
                        <a:effectLst/>
                        <a:latin typeface="Calibri" charset="0"/>
                        <a:ea typeface="+mn-ea"/>
                        <a:cs typeface="+mn-cs"/>
                      </a:endParaRPr>
                    </a:p>
                    <a:p>
                      <a:pPr marL="0" algn="ctr" defTabSz="914400" rtl="0" eaLnBrk="1" fontAlgn="ctr" latinLnBrk="0" hangingPunct="1"/>
                      <a:r>
                        <a:rPr lang="en-US" sz="1400" b="1" i="0" u="none" strike="noStrike" kern="1200" dirty="0" smtClean="0">
                          <a:solidFill>
                            <a:schemeClr val="tx1"/>
                          </a:solidFill>
                          <a:effectLst/>
                          <a:latin typeface="Calibri" charset="0"/>
                          <a:ea typeface="+mn-ea"/>
                          <a:cs typeface="+mn-cs"/>
                        </a:rPr>
                        <a:t>Justus</a:t>
                      </a:r>
                      <a:endParaRPr lang="en-US" sz="1400" b="1" i="0" u="none" strike="noStrike" kern="1200" dirty="0">
                        <a:solidFill>
                          <a:schemeClr val="tx1"/>
                        </a:solidFill>
                        <a:effectLst/>
                        <a:latin typeface="Calibri" charset="0"/>
                        <a:ea typeface="+mn-ea"/>
                        <a:cs typeface="+mn-cs"/>
                      </a:endParaRPr>
                    </a:p>
                  </a:txBody>
                  <a:tcPr marL="12700" marR="12700" marT="12700" marB="0" anchor="ctr">
                    <a:solidFill>
                      <a:schemeClr val="accent1"/>
                    </a:solidFill>
                  </a:tcPr>
                </a:tc>
                <a:tc>
                  <a:txBody>
                    <a:bodyPr/>
                    <a:lstStyle/>
                    <a:p>
                      <a:pPr algn="ctr" fontAlgn="ctr"/>
                      <a:r>
                        <a:rPr lang="en-US" sz="1400" b="1" i="0" u="none" strike="noStrike" dirty="0">
                          <a:solidFill>
                            <a:schemeClr val="tx1"/>
                          </a:solidFill>
                          <a:effectLst/>
                          <a:latin typeface="Calibri" charset="0"/>
                        </a:rPr>
                        <a:t>Jermaine </a:t>
                      </a:r>
                      <a:endParaRPr lang="en-US" sz="1400" b="1" i="0" u="none" strike="noStrike" dirty="0" smtClean="0">
                        <a:solidFill>
                          <a:schemeClr val="tx1"/>
                        </a:solidFill>
                        <a:effectLst/>
                        <a:latin typeface="Calibri" charset="0"/>
                      </a:endParaRPr>
                    </a:p>
                    <a:p>
                      <a:pPr algn="ctr" fontAlgn="ctr"/>
                      <a:r>
                        <a:rPr lang="en-US" sz="1400" b="1" i="0" u="none" strike="noStrike" dirty="0" smtClean="0">
                          <a:solidFill>
                            <a:schemeClr val="tx1"/>
                          </a:solidFill>
                          <a:effectLst/>
                          <a:latin typeface="Calibri" charset="0"/>
                        </a:rPr>
                        <a:t>Reed</a:t>
                      </a:r>
                      <a:endParaRPr lang="en-US" sz="1400" b="1" i="0" u="none" strike="noStrike" dirty="0">
                        <a:solidFill>
                          <a:schemeClr val="tx1"/>
                        </a:solidFill>
                        <a:effectLst/>
                        <a:latin typeface="Calibri" charset="0"/>
                      </a:endParaRPr>
                    </a:p>
                  </a:txBody>
                  <a:tcPr marL="12700" marR="12700" marT="12700" marB="0" anchor="ctr">
                    <a:solidFill>
                      <a:schemeClr val="accent1"/>
                    </a:solidFill>
                  </a:tcPr>
                </a:tc>
                <a:tc>
                  <a:txBody>
                    <a:bodyPr/>
                    <a:lstStyle/>
                    <a:p>
                      <a:pPr algn="ctr" fontAlgn="ctr"/>
                      <a:r>
                        <a:rPr lang="en-US" sz="1400" b="1" i="0" u="none" strike="noStrike" dirty="0" smtClean="0">
                          <a:solidFill>
                            <a:schemeClr val="tx1"/>
                          </a:solidFill>
                          <a:effectLst/>
                          <a:latin typeface="Calibri" charset="0"/>
                        </a:rPr>
                        <a:t>Pat</a:t>
                      </a:r>
                    </a:p>
                    <a:p>
                      <a:pPr algn="ctr" fontAlgn="ctr"/>
                      <a:r>
                        <a:rPr lang="en-US" sz="1400" b="1" i="0" u="none" strike="noStrike" dirty="0" smtClean="0">
                          <a:solidFill>
                            <a:schemeClr val="tx1"/>
                          </a:solidFill>
                          <a:effectLst/>
                          <a:latin typeface="Calibri" charset="0"/>
                        </a:rPr>
                        <a:t> </a:t>
                      </a:r>
                      <a:r>
                        <a:rPr lang="en-US" sz="1400" b="1" i="0" u="none" strike="noStrike" dirty="0">
                          <a:solidFill>
                            <a:schemeClr val="tx1"/>
                          </a:solidFill>
                          <a:effectLst/>
                          <a:latin typeface="Calibri" charset="0"/>
                        </a:rPr>
                        <a:t>Klein</a:t>
                      </a:r>
                    </a:p>
                  </a:txBody>
                  <a:tcPr marL="12700" marR="12700" marT="12700" marB="0" anchor="ctr">
                    <a:solidFill>
                      <a:schemeClr val="accent1"/>
                    </a:solidFill>
                  </a:tcPr>
                </a:tc>
                <a:tc>
                  <a:txBody>
                    <a:bodyPr/>
                    <a:lstStyle/>
                    <a:p>
                      <a:pPr algn="ctr" fontAlgn="ctr"/>
                      <a:r>
                        <a:rPr lang="en-US" sz="1400" b="1" i="0" u="none" strike="noStrike" dirty="0">
                          <a:solidFill>
                            <a:schemeClr val="tx1"/>
                          </a:solidFill>
                          <a:effectLst/>
                          <a:latin typeface="Calibri" charset="0"/>
                        </a:rPr>
                        <a:t>John </a:t>
                      </a:r>
                      <a:endParaRPr lang="en-US" sz="1400" b="1" i="0" u="none" strike="noStrike" dirty="0" smtClean="0">
                        <a:solidFill>
                          <a:schemeClr val="tx1"/>
                        </a:solidFill>
                        <a:effectLst/>
                        <a:latin typeface="Calibri" charset="0"/>
                      </a:endParaRPr>
                    </a:p>
                    <a:p>
                      <a:pPr algn="ctr" fontAlgn="ctr"/>
                      <a:r>
                        <a:rPr lang="en-US" sz="1400" b="1" i="0" u="none" strike="noStrike" dirty="0" smtClean="0">
                          <a:solidFill>
                            <a:schemeClr val="tx1"/>
                          </a:solidFill>
                          <a:effectLst/>
                          <a:latin typeface="Calibri" charset="0"/>
                        </a:rPr>
                        <a:t>Green</a:t>
                      </a:r>
                      <a:endParaRPr lang="en-US" sz="1400" b="1" i="0" u="none" strike="noStrike" dirty="0">
                        <a:solidFill>
                          <a:schemeClr val="tx1"/>
                        </a:solidFill>
                        <a:effectLst/>
                        <a:latin typeface="Calibri" charset="0"/>
                      </a:endParaRPr>
                    </a:p>
                  </a:txBody>
                  <a:tcPr marL="12700" marR="12700" marT="12700" marB="0" anchor="ctr">
                    <a:solidFill>
                      <a:schemeClr val="accent1"/>
                    </a:solidFill>
                  </a:tcPr>
                </a:tc>
                <a:tc>
                  <a:txBody>
                    <a:bodyPr/>
                    <a:lstStyle/>
                    <a:p>
                      <a:pPr algn="ctr" fontAlgn="ctr"/>
                      <a:r>
                        <a:rPr lang="en-US" sz="1400" b="1" i="0" u="none" strike="noStrike" dirty="0">
                          <a:solidFill>
                            <a:schemeClr val="tx1"/>
                          </a:solidFill>
                          <a:effectLst/>
                          <a:latin typeface="Calibri" charset="0"/>
                        </a:rPr>
                        <a:t>Phil </a:t>
                      </a:r>
                      <a:r>
                        <a:rPr lang="en-US" sz="1400" b="1" i="0" u="none" strike="noStrike" dirty="0" err="1">
                          <a:solidFill>
                            <a:schemeClr val="tx1"/>
                          </a:solidFill>
                          <a:effectLst/>
                          <a:latin typeface="Calibri" charset="0"/>
                        </a:rPr>
                        <a:t>Muncy</a:t>
                      </a:r>
                      <a:endParaRPr lang="en-US" sz="1400" b="1" i="0" u="none" strike="noStrike" dirty="0">
                        <a:solidFill>
                          <a:schemeClr val="tx1"/>
                        </a:solidFill>
                        <a:effectLst/>
                        <a:latin typeface="Calibri" charset="0"/>
                      </a:endParaRPr>
                    </a:p>
                  </a:txBody>
                  <a:tcPr marL="12700" marR="12700" marT="12700" marB="0" anchor="ctr">
                    <a:solidFill>
                      <a:schemeClr val="accent1"/>
                    </a:solidFill>
                  </a:tcPr>
                </a:tc>
                <a:tc>
                  <a:txBody>
                    <a:bodyPr/>
                    <a:lstStyle/>
                    <a:p>
                      <a:pPr algn="ctr" fontAlgn="ctr"/>
                      <a:r>
                        <a:rPr lang="en-US" sz="1400" b="1" i="0" u="none" strike="noStrike" dirty="0">
                          <a:solidFill>
                            <a:schemeClr val="tx1"/>
                          </a:solidFill>
                          <a:effectLst/>
                          <a:latin typeface="Calibri" charset="0"/>
                        </a:rPr>
                        <a:t>Overall Weight</a:t>
                      </a:r>
                    </a:p>
                  </a:txBody>
                  <a:tcPr marL="12700" marR="12700" marT="12700"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400" b="1" i="0" u="none" strike="noStrike" dirty="0">
                          <a:solidFill>
                            <a:schemeClr val="tx1"/>
                          </a:solidFill>
                          <a:effectLst/>
                          <a:latin typeface="Calibri" charset="0"/>
                        </a:rPr>
                        <a:t>Rank</a:t>
                      </a:r>
                    </a:p>
                  </a:txBody>
                  <a:tcPr marL="12700" marR="12700" marT="12700" marB="0" anchor="ctr">
                    <a:solidFill>
                      <a:schemeClr val="accent1"/>
                    </a:solidFill>
                  </a:tcPr>
                </a:tc>
              </a:tr>
              <a:tr h="439420">
                <a:tc>
                  <a:txBody>
                    <a:bodyPr/>
                    <a:lstStyle/>
                    <a:p>
                      <a:pPr algn="l" fontAlgn="ctr"/>
                      <a:r>
                        <a:rPr lang="en-US" sz="1400" b="1" i="0" u="none" strike="noStrike" dirty="0">
                          <a:solidFill>
                            <a:schemeClr val="tx1"/>
                          </a:solidFill>
                          <a:effectLst/>
                          <a:latin typeface="Calibri" charset="0"/>
                        </a:rPr>
                        <a:t>1. </a:t>
                      </a:r>
                      <a:r>
                        <a:rPr lang="en-US" sz="1400" b="1" i="0" u="none" strike="noStrike" dirty="0" smtClean="0">
                          <a:solidFill>
                            <a:schemeClr val="tx1"/>
                          </a:solidFill>
                          <a:effectLst/>
                          <a:latin typeface="Calibri" charset="0"/>
                        </a:rPr>
                        <a:t>Terminal </a:t>
                      </a:r>
                      <a:r>
                        <a:rPr lang="en-US" sz="1400" b="1" i="0" u="none" strike="noStrike" dirty="0" smtClean="0">
                          <a:solidFill>
                            <a:schemeClr val="tx1"/>
                          </a:solidFill>
                          <a:effectLst/>
                          <a:latin typeface="Calibri" charset="0"/>
                        </a:rPr>
                        <a:t>interior</a:t>
                      </a:r>
                      <a:r>
                        <a:rPr lang="en-US" sz="1400" b="1" i="0" u="none" strike="noStrike" dirty="0" smtClean="0">
                          <a:solidFill>
                            <a:schemeClr val="tx1"/>
                          </a:solidFill>
                          <a:effectLst/>
                          <a:latin typeface="Calibri" charset="0"/>
                        </a:rPr>
                        <a:t>. </a:t>
                      </a:r>
                      <a:endParaRPr lang="en-US" sz="1400" b="1" i="0" u="none" strike="noStrike" dirty="0">
                        <a:solidFill>
                          <a:schemeClr val="accent2"/>
                        </a:solidFill>
                        <a:effectLst/>
                        <a:latin typeface="Calibri" charset="0"/>
                      </a:endParaRPr>
                    </a:p>
                  </a:txBody>
                  <a:tcPr marL="45720" marR="45720" marT="12700" marB="0" anchor="ctr">
                    <a:solidFill>
                      <a:schemeClr val="accent1"/>
                    </a:solidFill>
                  </a:tcPr>
                </a:tc>
                <a:tc>
                  <a:txBody>
                    <a:bodyPr/>
                    <a:lstStyle/>
                    <a:p>
                      <a:pPr algn="ctr" fontAlgn="ctr"/>
                      <a:r>
                        <a:rPr lang="en-US" sz="1400" b="0" i="0" u="none" strike="noStrike" dirty="0">
                          <a:solidFill>
                            <a:srgbClr val="000000"/>
                          </a:solidFill>
                          <a:effectLst/>
                          <a:latin typeface="Calibri" charset="0"/>
                        </a:rPr>
                        <a:t>0.25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0.2</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0.258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1</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40000"/>
                        <a:lumOff val="60000"/>
                      </a:schemeClr>
                    </a:solidFill>
                  </a:tcPr>
                </a:tc>
              </a:tr>
              <a:tr h="439420">
                <a:tc>
                  <a:txBody>
                    <a:bodyPr/>
                    <a:lstStyle/>
                    <a:p>
                      <a:pPr algn="l" fontAlgn="ctr"/>
                      <a:r>
                        <a:rPr lang="en-US" sz="1400" b="1" i="0" u="none" strike="noStrike" dirty="0">
                          <a:solidFill>
                            <a:schemeClr val="tx1"/>
                          </a:solidFill>
                          <a:effectLst/>
                          <a:latin typeface="Calibri" charset="0"/>
                        </a:rPr>
                        <a:t>2. </a:t>
                      </a:r>
                      <a:r>
                        <a:rPr lang="en-US" sz="1400" b="1" i="0" u="none" strike="noStrike" dirty="0" smtClean="0">
                          <a:solidFill>
                            <a:schemeClr val="tx1"/>
                          </a:solidFill>
                          <a:effectLst/>
                          <a:latin typeface="Calibri" charset="0"/>
                        </a:rPr>
                        <a:t>Air </a:t>
                      </a:r>
                      <a:r>
                        <a:rPr lang="en-US" sz="1400" b="1" i="0" u="none" strike="noStrike" dirty="0">
                          <a:solidFill>
                            <a:schemeClr val="tx1"/>
                          </a:solidFill>
                          <a:effectLst/>
                          <a:latin typeface="Calibri" charset="0"/>
                        </a:rPr>
                        <a:t>operations throughput</a:t>
                      </a:r>
                      <a:r>
                        <a:rPr lang="en-US" sz="1400" b="1" i="0" u="none" strike="noStrike" dirty="0" smtClean="0">
                          <a:solidFill>
                            <a:schemeClr val="tx1"/>
                          </a:solidFill>
                          <a:effectLst/>
                          <a:latin typeface="Calibri" charset="0"/>
                        </a:rPr>
                        <a:t>.</a:t>
                      </a:r>
                      <a:endParaRPr lang="en-US" sz="1400" b="1" i="0" u="none" strike="noStrike" dirty="0">
                        <a:solidFill>
                          <a:schemeClr val="tx1"/>
                        </a:solidFill>
                        <a:effectLst/>
                        <a:latin typeface="Calibri" charset="0"/>
                      </a:endParaRPr>
                    </a:p>
                  </a:txBody>
                  <a:tcPr marL="45720" marR="45720" marT="12700" marB="0" anchor="ctr">
                    <a:solidFill>
                      <a:schemeClr val="accent1"/>
                    </a:solidFill>
                  </a:tcPr>
                </a:tc>
                <a:tc>
                  <a:txBody>
                    <a:bodyPr/>
                    <a:lstStyle/>
                    <a:p>
                      <a:pPr algn="ctr" fontAlgn="ctr"/>
                      <a:r>
                        <a:rPr lang="en-US" sz="1400" b="0" i="0" u="none" strike="noStrike" dirty="0">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0.05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0.217</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2</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60000"/>
                        <a:lumOff val="40000"/>
                      </a:schemeClr>
                    </a:solidFill>
                  </a:tcPr>
                </a:tc>
              </a:tr>
              <a:tr h="439420">
                <a:tc>
                  <a:txBody>
                    <a:bodyPr/>
                    <a:lstStyle/>
                    <a:p>
                      <a:pPr algn="l" fontAlgn="ctr"/>
                      <a:r>
                        <a:rPr lang="en-US" sz="1400" b="1" i="0" u="none" strike="noStrike" dirty="0">
                          <a:solidFill>
                            <a:schemeClr val="tx1"/>
                          </a:solidFill>
                          <a:effectLst/>
                          <a:latin typeface="Calibri" charset="0"/>
                        </a:rPr>
                        <a:t>3. </a:t>
                      </a:r>
                      <a:r>
                        <a:rPr lang="en-US" sz="1400" b="1" i="0" u="none" strike="noStrike" dirty="0" smtClean="0">
                          <a:solidFill>
                            <a:schemeClr val="tx1"/>
                          </a:solidFill>
                          <a:effectLst/>
                          <a:latin typeface="Calibri" charset="0"/>
                        </a:rPr>
                        <a:t>Regional </a:t>
                      </a:r>
                      <a:r>
                        <a:rPr lang="en-US" sz="1400" b="1" i="0" u="none" strike="noStrike" dirty="0">
                          <a:solidFill>
                            <a:schemeClr val="tx1"/>
                          </a:solidFill>
                          <a:effectLst/>
                          <a:latin typeface="Calibri" charset="0"/>
                        </a:rPr>
                        <a:t>and </a:t>
                      </a:r>
                      <a:r>
                        <a:rPr lang="en-US" sz="1400" b="1" i="0" u="none" strike="noStrike" dirty="0" smtClean="0">
                          <a:solidFill>
                            <a:schemeClr val="tx1"/>
                          </a:solidFill>
                          <a:effectLst/>
                          <a:latin typeface="Calibri" charset="0"/>
                        </a:rPr>
                        <a:t>landside access</a:t>
                      </a:r>
                      <a:r>
                        <a:rPr lang="en-US" sz="1400" b="1" i="0" u="none" strike="noStrike" dirty="0">
                          <a:solidFill>
                            <a:schemeClr val="tx1"/>
                          </a:solidFill>
                          <a:effectLst/>
                          <a:latin typeface="Calibri" charset="0"/>
                        </a:rPr>
                        <a:t>.</a:t>
                      </a:r>
                    </a:p>
                  </a:txBody>
                  <a:tcPr marL="45720" marR="45720" marT="12700" marB="0" anchor="ctr">
                    <a:solidFill>
                      <a:schemeClr val="accent1"/>
                    </a:solidFill>
                  </a:tcPr>
                </a:tc>
                <a:tc>
                  <a:txBody>
                    <a:bodyPr/>
                    <a:lstStyle/>
                    <a:p>
                      <a:pPr algn="ctr" fontAlgn="ctr"/>
                      <a:r>
                        <a:rPr lang="en-US" sz="1400" b="0" i="0" u="none" strike="noStrike">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0.2</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5</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50000"/>
                      </a:schemeClr>
                    </a:solidFill>
                  </a:tcPr>
                </a:tc>
              </a:tr>
              <a:tr h="439420">
                <a:tc>
                  <a:txBody>
                    <a:bodyPr/>
                    <a:lstStyle/>
                    <a:p>
                      <a:pPr algn="l" fontAlgn="ctr"/>
                      <a:r>
                        <a:rPr lang="en-US" sz="1400" b="1" i="0" u="none" strike="noStrike" dirty="0">
                          <a:solidFill>
                            <a:schemeClr val="tx1"/>
                          </a:solidFill>
                          <a:effectLst/>
                          <a:latin typeface="Calibri" charset="0"/>
                        </a:rPr>
                        <a:t>4. Airport revenue. </a:t>
                      </a:r>
                    </a:p>
                  </a:txBody>
                  <a:tcPr marL="45720" marR="45720" marT="12700" marB="0" anchor="ctr">
                    <a:solidFill>
                      <a:schemeClr val="accent1"/>
                    </a:solidFill>
                  </a:tcPr>
                </a:tc>
                <a:tc>
                  <a:txBody>
                    <a:bodyPr/>
                    <a:lstStyle/>
                    <a:p>
                      <a:pPr algn="ctr" fontAlgn="ctr"/>
                      <a:r>
                        <a:rPr lang="en-US" sz="1400" b="0" i="0" u="none" strike="noStrike">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3</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75000"/>
                      </a:schemeClr>
                    </a:solidFill>
                  </a:tcPr>
                </a:tc>
              </a:tr>
              <a:tr h="439420">
                <a:tc>
                  <a:txBody>
                    <a:bodyPr/>
                    <a:lstStyle/>
                    <a:p>
                      <a:pPr algn="l" fontAlgn="ctr"/>
                      <a:r>
                        <a:rPr lang="en-US" sz="1400" b="1" i="0" u="none" strike="noStrike" dirty="0">
                          <a:solidFill>
                            <a:schemeClr val="tx1"/>
                          </a:solidFill>
                          <a:effectLst/>
                          <a:latin typeface="Calibri" charset="0"/>
                        </a:rPr>
                        <a:t>5. Contractor </a:t>
                      </a:r>
                      <a:r>
                        <a:rPr lang="en-US" sz="1400" b="1" i="0" u="none" strike="noStrike" dirty="0" smtClean="0">
                          <a:solidFill>
                            <a:schemeClr val="tx1"/>
                          </a:solidFill>
                          <a:effectLst/>
                          <a:latin typeface="Calibri" charset="0"/>
                        </a:rPr>
                        <a:t>feasibility</a:t>
                      </a:r>
                      <a:r>
                        <a:rPr lang="en-US" sz="1400" b="1" i="0" u="none" strike="noStrike" dirty="0">
                          <a:solidFill>
                            <a:schemeClr val="tx1"/>
                          </a:solidFill>
                          <a:effectLst/>
                          <a:latin typeface="Calibri" charset="0"/>
                        </a:rPr>
                        <a:t>. </a:t>
                      </a:r>
                    </a:p>
                  </a:txBody>
                  <a:tcPr marL="45720" marR="45720" marT="12700" marB="0" anchor="ctr">
                    <a:solidFill>
                      <a:schemeClr val="accent1"/>
                    </a:solidFill>
                  </a:tcPr>
                </a:tc>
                <a:tc>
                  <a:txBody>
                    <a:bodyPr/>
                    <a:lstStyle/>
                    <a:p>
                      <a:pPr algn="ctr" fontAlgn="ctr"/>
                      <a:r>
                        <a:rPr lang="en-US" sz="1400" b="0" i="0" u="none" strike="noStrike">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0.25</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0.2</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3</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75000"/>
                      </a:schemeClr>
                    </a:solidFill>
                  </a:tcPr>
                </a:tc>
              </a:tr>
            </a:tbl>
          </a:graphicData>
        </a:graphic>
      </p:graphicFrame>
      <p:sp>
        <p:nvSpPr>
          <p:cNvPr id="3" name="Date Placeholder 2"/>
          <p:cNvSpPr>
            <a:spLocks noGrp="1"/>
          </p:cNvSpPr>
          <p:nvPr>
            <p:ph type="dt" sz="half" idx="10"/>
          </p:nvPr>
        </p:nvSpPr>
        <p:spPr/>
        <p:txBody>
          <a:bodyPr/>
          <a:lstStyle/>
          <a:p>
            <a:r>
              <a:rPr lang="en-US" smtClean="0"/>
              <a:t>25 September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14</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Selection Committee Objectives</a:t>
            </a:r>
            <a:br>
              <a:rPr lang="en-US" dirty="0" smtClean="0"/>
            </a:br>
            <a:r>
              <a:rPr lang="en-US" sz="2000" b="0" dirty="0" smtClean="0"/>
              <a:t>Weighting Calculation (Backup Slide)</a:t>
            </a:r>
            <a:endParaRPr lang="en-US" b="0" dirty="0"/>
          </a:p>
        </p:txBody>
      </p:sp>
      <p:sp>
        <p:nvSpPr>
          <p:cNvPr id="2" name="TextBox 1"/>
          <p:cNvSpPr txBox="1"/>
          <p:nvPr/>
        </p:nvSpPr>
        <p:spPr>
          <a:xfrm>
            <a:off x="543276" y="3680450"/>
            <a:ext cx="8174033" cy="369332"/>
          </a:xfrm>
          <a:prstGeom prst="rect">
            <a:avLst/>
          </a:prstGeom>
          <a:noFill/>
        </p:spPr>
        <p:txBody>
          <a:bodyPr wrap="none" rtlCol="0">
            <a:spAutoFit/>
          </a:bodyPr>
          <a:lstStyle/>
          <a:p>
            <a:r>
              <a:rPr lang="en-US" dirty="0" smtClean="0"/>
              <a:t>No committee members were harmed (or contacted) in the making of this slide.</a:t>
            </a:r>
            <a:endParaRPr lang="en-US" dirty="0"/>
          </a:p>
        </p:txBody>
      </p:sp>
    </p:spTree>
    <p:extLst>
      <p:ext uri="{BB962C8B-B14F-4D97-AF65-F5344CB8AC3E}">
        <p14:creationId xmlns:p14="http://schemas.microsoft.com/office/powerpoint/2010/main" val="667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25 September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15</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Decision Criteria</a:t>
            </a:r>
            <a:br>
              <a:rPr lang="en-US" dirty="0" smtClean="0"/>
            </a:br>
            <a:r>
              <a:rPr lang="en-US" sz="2000" b="0" dirty="0"/>
              <a:t>Weighting Calculation (Backup Slide)</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819307"/>
              </p:ext>
            </p:extLst>
          </p:nvPr>
        </p:nvGraphicFramePr>
        <p:xfrm>
          <a:off x="425211" y="990600"/>
          <a:ext cx="8229600" cy="4953000"/>
        </p:xfrm>
        <a:graphic>
          <a:graphicData uri="http://schemas.openxmlformats.org/drawingml/2006/table">
            <a:tbl>
              <a:tblPr>
                <a:tableStyleId>{5C22544A-7EE6-4342-B048-85BDC9FD1C3A}</a:tableStyleId>
              </a:tblPr>
              <a:tblGrid>
                <a:gridCol w="1371600"/>
                <a:gridCol w="2194560"/>
                <a:gridCol w="640080"/>
                <a:gridCol w="640080"/>
                <a:gridCol w="640080"/>
                <a:gridCol w="640080"/>
                <a:gridCol w="640080"/>
                <a:gridCol w="640080"/>
                <a:gridCol w="822960"/>
              </a:tblGrid>
              <a:tr h="533400">
                <a:tc>
                  <a:txBody>
                    <a:bodyPr/>
                    <a:lstStyle/>
                    <a:p>
                      <a:pPr algn="ctr" fontAlgn="ctr"/>
                      <a:r>
                        <a:rPr lang="en-US" sz="1400" b="1" i="0" u="none" strike="noStrike" dirty="0" smtClean="0">
                          <a:solidFill>
                            <a:schemeClr val="dk1"/>
                          </a:solidFill>
                          <a:effectLst/>
                          <a:latin typeface="Calibri" panose="020F0502020204030204" pitchFamily="34" charset="0"/>
                          <a:cs typeface="Calibri" panose="020F0502020204030204" pitchFamily="34" charset="0"/>
                        </a:rPr>
                        <a:t>Objective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r>
                        <a:rPr lang="en-US" sz="1400" b="1" u="none" strike="noStrike" kern="1200" dirty="0" smtClean="0">
                          <a:solidFill>
                            <a:schemeClr val="dk1"/>
                          </a:solidFill>
                          <a:effectLst/>
                          <a:latin typeface="Calibri" panose="020F0502020204030204" pitchFamily="34" charset="0"/>
                          <a:ea typeface="+mn-ea"/>
                          <a:cs typeface="Calibri" panose="020F0502020204030204" pitchFamily="34" charset="0"/>
                        </a:rPr>
                        <a:t>Criteria</a:t>
                      </a:r>
                      <a:endParaRPr lang="en-US" sz="1400" b="1"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marL="0" algn="ctr" defTabSz="914400" rtl="0" eaLnBrk="1" fontAlgn="ctr" latinLnBrk="0" hangingPunct="1"/>
                      <a:r>
                        <a:rPr lang="en-US" sz="1000" b="1" i="0" u="none" strike="noStrike" kern="1200" dirty="0" smtClean="0">
                          <a:solidFill>
                            <a:schemeClr val="tx1"/>
                          </a:solidFill>
                          <a:effectLst/>
                          <a:latin typeface="Calibri" panose="020F0502020204030204" pitchFamily="34" charset="0"/>
                          <a:ea typeface="+mn-ea"/>
                          <a:cs typeface="Calibri" panose="020F0502020204030204" pitchFamily="34" charset="0"/>
                        </a:rPr>
                        <a:t>Troy </a:t>
                      </a:r>
                    </a:p>
                    <a:p>
                      <a:pPr marL="0" algn="ctr" defTabSz="914400" rtl="0" eaLnBrk="1" fontAlgn="ctr" latinLnBrk="0" hangingPunct="1"/>
                      <a:r>
                        <a:rPr lang="en-US" sz="1000" b="1" i="0" u="none" strike="noStrike" kern="1200" dirty="0" smtClean="0">
                          <a:solidFill>
                            <a:schemeClr val="tx1"/>
                          </a:solidFill>
                          <a:effectLst/>
                          <a:latin typeface="Calibri" panose="020F0502020204030204" pitchFamily="34" charset="0"/>
                          <a:ea typeface="+mn-ea"/>
                          <a:cs typeface="Calibri" panose="020F0502020204030204" pitchFamily="34" charset="0"/>
                        </a:rPr>
                        <a:t>Schulte</a:t>
                      </a:r>
                    </a:p>
                  </a:txBody>
                  <a:tcPr marL="0" marR="0"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marL="0" algn="ctr" defTabSz="914400" rtl="0" eaLnBrk="1" fontAlgn="ctr" latinLnBrk="0" hangingPunct="1"/>
                      <a:r>
                        <a:rPr lang="en-US" sz="1000" b="1" i="0" u="none" strike="noStrike" kern="1200" dirty="0">
                          <a:solidFill>
                            <a:schemeClr val="tx1"/>
                          </a:solidFill>
                          <a:effectLst/>
                          <a:latin typeface="Calibri" panose="020F0502020204030204" pitchFamily="34" charset="0"/>
                          <a:ea typeface="+mn-ea"/>
                          <a:cs typeface="Calibri" panose="020F0502020204030204" pitchFamily="34" charset="0"/>
                        </a:rPr>
                        <a:t>Jolie </a:t>
                      </a:r>
                      <a:endParaRPr lang="en-US" sz="1000" b="1" i="0" u="none" strike="noStrike" kern="1200" dirty="0" smtClean="0">
                        <a:solidFill>
                          <a:schemeClr val="tx1"/>
                        </a:solidFill>
                        <a:effectLst/>
                        <a:latin typeface="Calibri" panose="020F0502020204030204" pitchFamily="34" charset="0"/>
                        <a:ea typeface="+mn-ea"/>
                        <a:cs typeface="Calibri" panose="020F0502020204030204" pitchFamily="34" charset="0"/>
                      </a:endParaRPr>
                    </a:p>
                    <a:p>
                      <a:pPr marL="0" algn="ctr" defTabSz="914400" rtl="0" eaLnBrk="1" fontAlgn="ctr" latinLnBrk="0" hangingPunct="1"/>
                      <a:r>
                        <a:rPr lang="en-US" sz="1000" b="1" i="0" u="none" strike="noStrike" kern="1200" dirty="0" smtClean="0">
                          <a:solidFill>
                            <a:schemeClr val="tx1"/>
                          </a:solidFill>
                          <a:effectLst/>
                          <a:latin typeface="Calibri" panose="020F0502020204030204" pitchFamily="34" charset="0"/>
                          <a:ea typeface="+mn-ea"/>
                          <a:cs typeface="Calibri" panose="020F0502020204030204" pitchFamily="34" charset="0"/>
                        </a:rPr>
                        <a:t>Justus</a:t>
                      </a:r>
                      <a:endParaRPr lang="en-US" sz="1000" b="1"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000" b="1" i="0" u="none" strike="noStrike" dirty="0">
                          <a:solidFill>
                            <a:schemeClr val="tx1"/>
                          </a:solidFill>
                          <a:effectLst/>
                          <a:latin typeface="Calibri" panose="020F0502020204030204" pitchFamily="34" charset="0"/>
                          <a:cs typeface="Calibri" panose="020F0502020204030204" pitchFamily="34" charset="0"/>
                        </a:rPr>
                        <a:t>Jermaine </a:t>
                      </a:r>
                      <a:endParaRPr lang="en-US" sz="1000" b="1" i="0" u="none" strike="noStrike" dirty="0" smtClean="0">
                        <a:solidFill>
                          <a:schemeClr val="tx1"/>
                        </a:solidFill>
                        <a:effectLst/>
                        <a:latin typeface="Calibri" panose="020F0502020204030204" pitchFamily="34" charset="0"/>
                        <a:cs typeface="Calibri" panose="020F0502020204030204" pitchFamily="34" charset="0"/>
                      </a:endParaRPr>
                    </a:p>
                    <a:p>
                      <a:pPr algn="ctr" fontAlgn="ctr"/>
                      <a:r>
                        <a:rPr lang="en-US" sz="1000" b="1" i="0" u="none" strike="noStrike" dirty="0" smtClean="0">
                          <a:solidFill>
                            <a:schemeClr val="tx1"/>
                          </a:solidFill>
                          <a:effectLst/>
                          <a:latin typeface="Calibri" panose="020F0502020204030204" pitchFamily="34" charset="0"/>
                          <a:cs typeface="Calibri" panose="020F0502020204030204" pitchFamily="34" charset="0"/>
                        </a:rPr>
                        <a:t>Reed</a:t>
                      </a:r>
                      <a:endParaRPr lang="en-US" sz="1000" b="1" i="0" u="none" strike="noStrike" dirty="0">
                        <a:solidFill>
                          <a:schemeClr val="tx1"/>
                        </a:solidFill>
                        <a:effectLst/>
                        <a:latin typeface="Calibri" panose="020F0502020204030204" pitchFamily="34" charset="0"/>
                        <a:cs typeface="Calibri" panose="020F0502020204030204" pitchFamily="34" charset="0"/>
                      </a:endParaRP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000" b="1" i="0" u="none" strike="noStrike" dirty="0" smtClean="0">
                          <a:solidFill>
                            <a:schemeClr val="tx1"/>
                          </a:solidFill>
                          <a:effectLst/>
                          <a:latin typeface="Calibri" panose="020F0502020204030204" pitchFamily="34" charset="0"/>
                          <a:cs typeface="Calibri" panose="020F0502020204030204" pitchFamily="34" charset="0"/>
                        </a:rPr>
                        <a:t>Pat</a:t>
                      </a:r>
                    </a:p>
                    <a:p>
                      <a:pPr algn="ctr" fontAlgn="ctr"/>
                      <a:r>
                        <a:rPr lang="en-US" sz="1000" b="1" i="0" u="none" strike="noStrike" dirty="0" smtClean="0">
                          <a:solidFill>
                            <a:schemeClr val="tx1"/>
                          </a:solidFill>
                          <a:effectLst/>
                          <a:latin typeface="Calibri" panose="020F0502020204030204" pitchFamily="34" charset="0"/>
                          <a:cs typeface="Calibri" panose="020F0502020204030204" pitchFamily="34" charset="0"/>
                        </a:rPr>
                        <a:t> </a:t>
                      </a:r>
                      <a:r>
                        <a:rPr lang="en-US" sz="1000" b="1" i="0" u="none" strike="noStrike" dirty="0">
                          <a:solidFill>
                            <a:schemeClr val="tx1"/>
                          </a:solidFill>
                          <a:effectLst/>
                          <a:latin typeface="Calibri" panose="020F0502020204030204" pitchFamily="34" charset="0"/>
                          <a:cs typeface="Calibri" panose="020F0502020204030204" pitchFamily="34" charset="0"/>
                        </a:rPr>
                        <a:t>Klein</a:t>
                      </a: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000" b="1" i="0" u="none" strike="noStrike" dirty="0">
                          <a:solidFill>
                            <a:schemeClr val="tx1"/>
                          </a:solidFill>
                          <a:effectLst/>
                          <a:latin typeface="Calibri" panose="020F0502020204030204" pitchFamily="34" charset="0"/>
                          <a:cs typeface="Calibri" panose="020F0502020204030204" pitchFamily="34" charset="0"/>
                        </a:rPr>
                        <a:t>John </a:t>
                      </a:r>
                      <a:endParaRPr lang="en-US" sz="1000" b="1" i="0" u="none" strike="noStrike" dirty="0" smtClean="0">
                        <a:solidFill>
                          <a:schemeClr val="tx1"/>
                        </a:solidFill>
                        <a:effectLst/>
                        <a:latin typeface="Calibri" panose="020F0502020204030204" pitchFamily="34" charset="0"/>
                        <a:cs typeface="Calibri" panose="020F0502020204030204" pitchFamily="34" charset="0"/>
                      </a:endParaRPr>
                    </a:p>
                    <a:p>
                      <a:pPr algn="ctr" fontAlgn="ctr"/>
                      <a:r>
                        <a:rPr lang="en-US" sz="1000" b="1" i="0" u="none" strike="noStrike" dirty="0" smtClean="0">
                          <a:solidFill>
                            <a:schemeClr val="tx1"/>
                          </a:solidFill>
                          <a:effectLst/>
                          <a:latin typeface="Calibri" panose="020F0502020204030204" pitchFamily="34" charset="0"/>
                          <a:cs typeface="Calibri" panose="020F0502020204030204" pitchFamily="34" charset="0"/>
                        </a:rPr>
                        <a:t>Green</a:t>
                      </a:r>
                      <a:endParaRPr lang="en-US" sz="1000" b="1" i="0" u="none" strike="noStrike" dirty="0">
                        <a:solidFill>
                          <a:schemeClr val="tx1"/>
                        </a:solidFill>
                        <a:effectLst/>
                        <a:latin typeface="Calibri" panose="020F0502020204030204" pitchFamily="34" charset="0"/>
                        <a:cs typeface="Calibri" panose="020F0502020204030204" pitchFamily="34" charset="0"/>
                      </a:endParaRP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000" b="1" i="0" u="none" strike="noStrike" dirty="0">
                          <a:solidFill>
                            <a:schemeClr val="tx1"/>
                          </a:solidFill>
                          <a:effectLst/>
                          <a:latin typeface="Calibri" panose="020F0502020204030204" pitchFamily="34" charset="0"/>
                          <a:cs typeface="Calibri" panose="020F0502020204030204" pitchFamily="34" charset="0"/>
                        </a:rPr>
                        <a:t>Phil </a:t>
                      </a:r>
                      <a:endParaRPr lang="en-US" sz="1000" b="1" i="0" u="none" strike="noStrike" dirty="0" smtClean="0">
                        <a:solidFill>
                          <a:schemeClr val="tx1"/>
                        </a:solidFill>
                        <a:effectLst/>
                        <a:latin typeface="Calibri" panose="020F0502020204030204" pitchFamily="34" charset="0"/>
                        <a:cs typeface="Calibri" panose="020F0502020204030204" pitchFamily="34" charset="0"/>
                      </a:endParaRPr>
                    </a:p>
                    <a:p>
                      <a:pPr algn="ctr" fontAlgn="ctr"/>
                      <a:r>
                        <a:rPr lang="en-US" sz="1000" b="1" i="0" u="none" strike="noStrike" dirty="0" err="1" smtClean="0">
                          <a:solidFill>
                            <a:schemeClr val="tx1"/>
                          </a:solidFill>
                          <a:effectLst/>
                          <a:latin typeface="Calibri" panose="020F0502020204030204" pitchFamily="34" charset="0"/>
                          <a:cs typeface="Calibri" panose="020F0502020204030204" pitchFamily="34" charset="0"/>
                        </a:rPr>
                        <a:t>Muncy</a:t>
                      </a:r>
                      <a:endParaRPr lang="en-US" sz="1000" b="1" i="0" u="none" strike="noStrike" dirty="0">
                        <a:solidFill>
                          <a:schemeClr val="tx1"/>
                        </a:solidFill>
                        <a:effectLst/>
                        <a:latin typeface="Calibri" panose="020F0502020204030204" pitchFamily="34" charset="0"/>
                        <a:cs typeface="Calibri" panose="020F0502020204030204" pitchFamily="34" charset="0"/>
                      </a:endParaRP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kern="1200" dirty="0" smtClean="0">
                          <a:solidFill>
                            <a:schemeClr val="dk1"/>
                          </a:solidFill>
                          <a:effectLst/>
                          <a:latin typeface="Calibri" panose="020F0502020204030204" pitchFamily="34" charset="0"/>
                          <a:ea typeface="+mn-ea"/>
                          <a:cs typeface="Calibri" panose="020F0502020204030204" pitchFamily="34" charset="0"/>
                        </a:rPr>
                        <a:t>Overall Weights</a:t>
                      </a:r>
                      <a:endParaRPr lang="en-US" sz="1400" b="1"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T="9525" marB="0"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r>
              <a:tr h="0">
                <a:tc rowSpan="5">
                  <a:txBody>
                    <a:bodyPr/>
                    <a:lstStyle/>
                    <a:p>
                      <a:pPr algn="l"/>
                      <a:r>
                        <a:rPr lang="en-US" sz="1000" b="1" dirty="0" smtClean="0">
                          <a:latin typeface="Calibri" panose="020F0502020204030204" pitchFamily="34" charset="0"/>
                          <a:cs typeface="Calibri" panose="020F0502020204030204" pitchFamily="34" charset="0"/>
                        </a:rPr>
                        <a:t>1. Terminal </a:t>
                      </a:r>
                      <a:r>
                        <a:rPr lang="en-US" sz="1000" b="1" dirty="0" smtClean="0">
                          <a:latin typeface="Calibri" panose="020F0502020204030204" pitchFamily="34" charset="0"/>
                          <a:cs typeface="Calibri" panose="020F0502020204030204" pitchFamily="34" charset="0"/>
                        </a:rPr>
                        <a:t>interior</a:t>
                      </a:r>
                      <a:r>
                        <a:rPr lang="en-US" sz="1000" b="1" dirty="0" smtClean="0">
                          <a:latin typeface="Calibri" panose="020F0502020204030204" pitchFamily="34" charset="0"/>
                          <a:cs typeface="Calibri" panose="020F0502020204030204" pitchFamily="34" charset="0"/>
                        </a:rPr>
                        <a:t>.</a:t>
                      </a:r>
                      <a:endParaRPr lang="en-US" sz="1000" b="1" dirty="0">
                        <a:latin typeface="Calibri" panose="020F0502020204030204" pitchFamily="34" charset="0"/>
                        <a:cs typeface="Calibri" panose="020F0502020204030204" pitchFamily="34" charset="0"/>
                      </a:endParaRP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1.1. Layout.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0.19</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60000"/>
                        <a:lumOff val="40000"/>
                      </a:schemeClr>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1.2. Security.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0.27</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50000"/>
                      </a:schemeClr>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1.3. Customer </a:t>
                      </a:r>
                      <a:r>
                        <a:rPr lang="en-US" sz="1000" b="0" i="0" u="none" strike="noStrike" dirty="0" smtClean="0">
                          <a:solidFill>
                            <a:srgbClr val="000000"/>
                          </a:solidFill>
                          <a:effectLst/>
                          <a:latin typeface="Calibri" panose="020F0502020204030204" pitchFamily="34" charset="0"/>
                          <a:cs typeface="Calibri" panose="020F0502020204030204" pitchFamily="34" charset="0"/>
                        </a:rPr>
                        <a:t>experience</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0.19</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60000"/>
                        <a:lumOff val="40000"/>
                      </a:schemeClr>
                    </a:solidFill>
                  </a:tcPr>
                </a:tc>
              </a:tr>
              <a:tr h="0">
                <a:tc vMerge="1">
                  <a:txBody>
                    <a:bodyPr/>
                    <a:lstStyle/>
                    <a:p>
                      <a:endParaRPr lang="en-US"/>
                    </a:p>
                  </a:txBody>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1.4. Flexibility.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0.11</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1.5. Airlines.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0.24</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schemeClr>
                    </a:solidFill>
                  </a:tcPr>
                </a:tc>
              </a:tr>
              <a:tr h="0">
                <a:tc>
                  <a:txBody>
                    <a:bodyPr/>
                    <a:lstStyle/>
                    <a:p>
                      <a:pPr algn="l"/>
                      <a:r>
                        <a:rPr lang="en-US" sz="1000" b="1" dirty="0" smtClean="0">
                          <a:latin typeface="Calibri" panose="020F0502020204030204" pitchFamily="34" charset="0"/>
                          <a:cs typeface="Calibri" panose="020F0502020204030204" pitchFamily="34" charset="0"/>
                        </a:rPr>
                        <a:t>2. Airport operations throughput.</a:t>
                      </a:r>
                      <a:endParaRPr lang="en-US" sz="1000" b="1" dirty="0">
                        <a:latin typeface="Calibri" panose="020F0502020204030204" pitchFamily="34" charset="0"/>
                        <a:cs typeface="Calibri" panose="020F0502020204030204" pitchFamily="34" charset="0"/>
                      </a:endParaRP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cs typeface="Calibri" panose="020F0502020204030204" pitchFamily="34" charset="0"/>
                        </a:rPr>
                        <a:t> </a:t>
                      </a:r>
                      <a:r>
                        <a:rPr lang="en-US" sz="1000" b="0" i="0" u="none" strike="noStrike" dirty="0" smtClean="0">
                          <a:solidFill>
                            <a:srgbClr val="000000"/>
                          </a:solidFill>
                          <a:effectLst/>
                          <a:latin typeface="Calibri" panose="020F0502020204030204" pitchFamily="34" charset="0"/>
                          <a:cs typeface="Calibri" panose="020F0502020204030204" pitchFamily="34" charset="0"/>
                        </a:rPr>
                        <a:t>2.1 </a:t>
                      </a:r>
                      <a:r>
                        <a:rPr lang="en-US" sz="1000" b="0" i="0" u="none" strike="noStrike" dirty="0" smtClean="0">
                          <a:solidFill>
                            <a:srgbClr val="000000"/>
                          </a:solidFill>
                          <a:effectLst/>
                          <a:latin typeface="Calibri" panose="020F0502020204030204" pitchFamily="34" charset="0"/>
                          <a:cs typeface="Calibri" panose="020F0502020204030204" pitchFamily="34" charset="0"/>
                        </a:rPr>
                        <a:t>Airline </a:t>
                      </a:r>
                      <a:r>
                        <a:rPr lang="en-US" sz="1000" b="0" i="0" u="none" strike="noStrike" dirty="0" smtClean="0">
                          <a:solidFill>
                            <a:srgbClr val="000000"/>
                          </a:solidFill>
                          <a:effectLst/>
                          <a:latin typeface="Calibri" panose="020F0502020204030204" pitchFamily="34" charset="0"/>
                          <a:cs typeface="Calibri" panose="020F0502020204030204" pitchFamily="34" charset="0"/>
                        </a:rPr>
                        <a:t>ground operations. </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1.00</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50000"/>
                      </a:schemeClr>
                    </a:solidFill>
                  </a:tcPr>
                </a:tc>
              </a:tr>
              <a:tr h="0">
                <a:tc rowSpan="4">
                  <a:txBody>
                    <a:bodyPr/>
                    <a:lstStyle/>
                    <a:p>
                      <a:pPr algn="l" fontAlgn="ctr"/>
                      <a:r>
                        <a:rPr lang="en-US" sz="1000" b="1" i="0" u="none" strike="noStrike" dirty="0" smtClean="0">
                          <a:solidFill>
                            <a:srgbClr val="000000"/>
                          </a:solidFill>
                          <a:effectLst/>
                          <a:latin typeface="Calibri" panose="020F0502020204030204" pitchFamily="34" charset="0"/>
                          <a:cs typeface="Calibri" panose="020F0502020204030204" pitchFamily="34" charset="0"/>
                        </a:rPr>
                        <a:t>3. Regional </a:t>
                      </a:r>
                      <a:r>
                        <a:rPr lang="en-US" sz="1000" b="1" i="0" u="none" strike="noStrike" dirty="0">
                          <a:solidFill>
                            <a:srgbClr val="000000"/>
                          </a:solidFill>
                          <a:effectLst/>
                          <a:latin typeface="Calibri" panose="020F0502020204030204" pitchFamily="34" charset="0"/>
                          <a:cs typeface="Calibri" panose="020F0502020204030204" pitchFamily="34" charset="0"/>
                        </a:rPr>
                        <a:t>and </a:t>
                      </a:r>
                      <a:r>
                        <a:rPr lang="en-US" sz="1000" b="1" i="0" u="none" strike="noStrike" dirty="0" smtClean="0">
                          <a:solidFill>
                            <a:srgbClr val="000000"/>
                          </a:solidFill>
                          <a:effectLst/>
                          <a:latin typeface="Calibri" panose="020F0502020204030204" pitchFamily="34" charset="0"/>
                          <a:cs typeface="Calibri" panose="020F0502020204030204" pitchFamily="34" charset="0"/>
                        </a:rPr>
                        <a:t>landside </a:t>
                      </a:r>
                      <a:r>
                        <a:rPr lang="en-US" sz="1000" b="1" i="0" u="none" strike="noStrike" dirty="0">
                          <a:solidFill>
                            <a:srgbClr val="000000"/>
                          </a:solidFill>
                          <a:effectLst/>
                          <a:latin typeface="Calibri" panose="020F0502020204030204" pitchFamily="34" charset="0"/>
                          <a:cs typeface="Calibri" panose="020F0502020204030204" pitchFamily="34" charset="0"/>
                        </a:rPr>
                        <a:t>a</a:t>
                      </a:r>
                      <a:r>
                        <a:rPr lang="en-US" sz="1000" b="1" i="0" u="none" strike="noStrike" dirty="0" smtClean="0">
                          <a:solidFill>
                            <a:srgbClr val="000000"/>
                          </a:solidFill>
                          <a:effectLst/>
                          <a:latin typeface="Calibri" panose="020F0502020204030204" pitchFamily="34" charset="0"/>
                          <a:cs typeface="Calibri" panose="020F0502020204030204" pitchFamily="34" charset="0"/>
                        </a:rPr>
                        <a:t>ccess</a:t>
                      </a:r>
                      <a:r>
                        <a:rPr lang="en-US" sz="1000" b="1" i="0" u="none" strike="noStrike" dirty="0">
                          <a:solidFill>
                            <a:srgbClr val="000000"/>
                          </a:solidFill>
                          <a:effectLst/>
                          <a:latin typeface="Calibri" panose="020F0502020204030204" pitchFamily="34" charset="0"/>
                          <a:cs typeface="Calibri" panose="020F0502020204030204" pitchFamily="34" charset="0"/>
                        </a:rPr>
                        <a:t>.</a:t>
                      </a: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3.1. </a:t>
                      </a:r>
                      <a:r>
                        <a:rPr lang="en-US" sz="1000" b="0" i="0" u="none" strike="noStrike" dirty="0" smtClean="0">
                          <a:solidFill>
                            <a:srgbClr val="000000"/>
                          </a:solidFill>
                          <a:effectLst/>
                          <a:latin typeface="Calibri" panose="020F0502020204030204" pitchFamily="34" charset="0"/>
                          <a:cs typeface="Calibri" panose="020F0502020204030204" pitchFamily="34" charset="0"/>
                        </a:rPr>
                        <a:t>Terminal </a:t>
                      </a:r>
                      <a:r>
                        <a:rPr lang="en-US" sz="1000" b="0" i="0" u="none" strike="noStrike" dirty="0">
                          <a:solidFill>
                            <a:srgbClr val="000000"/>
                          </a:solidFill>
                          <a:effectLst/>
                          <a:latin typeface="Calibri" panose="020F0502020204030204" pitchFamily="34" charset="0"/>
                          <a:cs typeface="Calibri" panose="020F0502020204030204" pitchFamily="34" charset="0"/>
                        </a:rPr>
                        <a:t>r</a:t>
                      </a:r>
                      <a:r>
                        <a:rPr lang="en-US" sz="1000" b="0" i="0" u="none" strike="noStrike" dirty="0" smtClean="0">
                          <a:solidFill>
                            <a:srgbClr val="000000"/>
                          </a:solidFill>
                          <a:effectLst/>
                          <a:latin typeface="Calibri" panose="020F0502020204030204" pitchFamily="34" charset="0"/>
                          <a:cs typeface="Calibri" panose="020F0502020204030204" pitchFamily="34" charset="0"/>
                        </a:rPr>
                        <a:t>oadways</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kern="1200" dirty="0">
                          <a:solidFill>
                            <a:srgbClr val="000000"/>
                          </a:solidFill>
                          <a:effectLst/>
                          <a:latin typeface="Calibri" panose="020F0502020204030204" pitchFamily="34" charset="0"/>
                          <a:ea typeface="+mn-ea"/>
                          <a:cs typeface="Calibri" panose="020F0502020204030204" pitchFamily="34" charset="0"/>
                        </a:rPr>
                        <a:t>0.34</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50000"/>
                      </a:schemeClr>
                    </a:solidFill>
                  </a:tcPr>
                </a:tc>
              </a:tr>
              <a:tr h="0">
                <a:tc vMerge="1">
                  <a:txBody>
                    <a:bodyPr/>
                    <a:lstStyle/>
                    <a:p>
                      <a:endParaRPr lang="en-US"/>
                    </a:p>
                  </a:txBody>
                  <a:tcP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3.2. </a:t>
                      </a:r>
                      <a:r>
                        <a:rPr lang="en-US" sz="1000" b="0" i="0" u="none" strike="noStrike" dirty="0" smtClean="0">
                          <a:solidFill>
                            <a:srgbClr val="000000"/>
                          </a:solidFill>
                          <a:effectLst/>
                          <a:latin typeface="Calibri" panose="020F0502020204030204" pitchFamily="34" charset="0"/>
                          <a:cs typeface="Calibri" panose="020F0502020204030204" pitchFamily="34" charset="0"/>
                        </a:rPr>
                        <a:t>Vehicle </a:t>
                      </a:r>
                      <a:r>
                        <a:rPr lang="en-US" sz="1000" b="0" i="0" u="none" strike="noStrike" dirty="0">
                          <a:solidFill>
                            <a:srgbClr val="000000"/>
                          </a:solidFill>
                          <a:effectLst/>
                          <a:latin typeface="Calibri" panose="020F0502020204030204" pitchFamily="34" charset="0"/>
                          <a:cs typeface="Calibri" panose="020F0502020204030204" pitchFamily="34" charset="0"/>
                        </a:rPr>
                        <a:t>p</a:t>
                      </a:r>
                      <a:r>
                        <a:rPr lang="en-US" sz="1000" b="0" i="0" u="none" strike="noStrike" dirty="0" smtClean="0">
                          <a:solidFill>
                            <a:srgbClr val="000000"/>
                          </a:solidFill>
                          <a:effectLst/>
                          <a:latin typeface="Calibri" panose="020F0502020204030204" pitchFamily="34" charset="0"/>
                          <a:cs typeface="Calibri" panose="020F0502020204030204" pitchFamily="34" charset="0"/>
                        </a:rPr>
                        <a:t>arking</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0.24</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0">
                <a:tc vMerge="1">
                  <a:txBody>
                    <a:bodyPr/>
                    <a:lstStyle/>
                    <a:p>
                      <a:endParaRPr lang="en-US"/>
                    </a:p>
                  </a:txBody>
                  <a:tcP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3.3 </a:t>
                      </a:r>
                      <a:r>
                        <a:rPr lang="en-US" sz="1000" b="0" i="0" u="none" strike="noStrike" dirty="0" smtClean="0">
                          <a:solidFill>
                            <a:srgbClr val="000000"/>
                          </a:solidFill>
                          <a:effectLst/>
                          <a:latin typeface="Calibri" panose="020F0502020204030204" pitchFamily="34" charset="0"/>
                          <a:cs typeface="Calibri" panose="020F0502020204030204" pitchFamily="34" charset="0"/>
                        </a:rPr>
                        <a:t>Ground </a:t>
                      </a:r>
                      <a:r>
                        <a:rPr lang="en-US" sz="1000" b="0" i="0" u="none" strike="noStrike" dirty="0">
                          <a:solidFill>
                            <a:srgbClr val="000000"/>
                          </a:solidFill>
                          <a:effectLst/>
                          <a:latin typeface="Calibri" panose="020F0502020204030204" pitchFamily="34" charset="0"/>
                          <a:cs typeface="Calibri" panose="020F0502020204030204" pitchFamily="34" charset="0"/>
                        </a:rPr>
                        <a:t>t</a:t>
                      </a:r>
                      <a:r>
                        <a:rPr lang="en-US" sz="1000" b="0" i="0" u="none" strike="noStrike" dirty="0" smtClean="0">
                          <a:solidFill>
                            <a:srgbClr val="000000"/>
                          </a:solidFill>
                          <a:effectLst/>
                          <a:latin typeface="Calibri" panose="020F0502020204030204" pitchFamily="34" charset="0"/>
                          <a:cs typeface="Calibri" panose="020F0502020204030204" pitchFamily="34" charset="0"/>
                        </a:rPr>
                        <a:t>ransportation</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0.24</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0">
                <a:tc vMerge="1">
                  <a:txBody>
                    <a:bodyPr/>
                    <a:lstStyle/>
                    <a:p>
                      <a:endParaRPr lang="en-US"/>
                    </a:p>
                  </a:txBody>
                  <a:tcP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3.4. </a:t>
                      </a:r>
                      <a:r>
                        <a:rPr lang="en-US" sz="1000" b="0" i="0" u="none" strike="noStrike" dirty="0" smtClean="0">
                          <a:solidFill>
                            <a:srgbClr val="000000"/>
                          </a:solidFill>
                          <a:effectLst/>
                          <a:latin typeface="Calibri" panose="020F0502020204030204" pitchFamily="34" charset="0"/>
                          <a:cs typeface="Calibri" panose="020F0502020204030204" pitchFamily="34" charset="0"/>
                        </a:rPr>
                        <a:t>Logistics</a:t>
                      </a:r>
                      <a:r>
                        <a:rPr lang="en-US" sz="1000" b="0" i="0" u="none" strike="noStrike" baseline="0" dirty="0" smtClean="0">
                          <a:solidFill>
                            <a:srgbClr val="000000"/>
                          </a:solidFill>
                          <a:effectLst/>
                          <a:latin typeface="Calibri" panose="020F0502020204030204" pitchFamily="34" charset="0"/>
                          <a:cs typeface="Calibri" panose="020F0502020204030204" pitchFamily="34" charset="0"/>
                        </a:rPr>
                        <a:t> d</a:t>
                      </a:r>
                      <a:r>
                        <a:rPr lang="en-US" sz="1000" b="0" i="0" u="none" strike="noStrike" dirty="0" smtClean="0">
                          <a:solidFill>
                            <a:srgbClr val="000000"/>
                          </a:solidFill>
                          <a:effectLst/>
                          <a:latin typeface="Calibri" panose="020F0502020204030204" pitchFamily="34" charset="0"/>
                          <a:cs typeface="Calibri" panose="020F0502020204030204" pitchFamily="34" charset="0"/>
                        </a:rPr>
                        <a:t>elivery.  </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0.18</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tr>
              <a:tr h="0">
                <a:tc rowSpan="2">
                  <a:txBody>
                    <a:bodyPr/>
                    <a:lstStyle/>
                    <a:p>
                      <a:pPr marL="0" algn="l" defTabSz="914400" rtl="0" eaLnBrk="1" fontAlgn="ctr" latinLnBrk="0" hangingPunct="1"/>
                      <a:r>
                        <a:rPr lang="en-US" sz="1000" b="1" i="0" u="none" strike="noStrike" kern="1200" dirty="0" smtClean="0">
                          <a:solidFill>
                            <a:srgbClr val="000000"/>
                          </a:solidFill>
                          <a:effectLst/>
                          <a:latin typeface="Calibri" panose="020F0502020204030204" pitchFamily="34" charset="0"/>
                          <a:ea typeface="+mn-ea"/>
                          <a:cs typeface="Calibri" panose="020F0502020204030204" pitchFamily="34" charset="0"/>
                        </a:rPr>
                        <a:t>4. Airport revenue.</a:t>
                      </a:r>
                      <a:endParaRPr lang="en-US" sz="1000" b="1"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4.1. Revenue </a:t>
                      </a:r>
                      <a:r>
                        <a:rPr lang="en-US" sz="1000" b="0" i="0" u="none" strike="noStrike" dirty="0" smtClean="0">
                          <a:solidFill>
                            <a:srgbClr val="000000"/>
                          </a:solidFill>
                          <a:effectLst/>
                          <a:latin typeface="Calibri" panose="020F0502020204030204" pitchFamily="34" charset="0"/>
                          <a:cs typeface="Calibri" panose="020F0502020204030204" pitchFamily="34" charset="0"/>
                        </a:rPr>
                        <a:t>streams</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smtClean="0">
                          <a:solidFill>
                            <a:srgbClr val="000000"/>
                          </a:solidFill>
                          <a:effectLst/>
                          <a:latin typeface="Calibri" panose="020F0502020204030204" pitchFamily="34" charset="0"/>
                          <a:cs typeface="Calibri" panose="020F0502020204030204" pitchFamily="34" charset="0"/>
                        </a:rPr>
                        <a:t>0.57</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50000"/>
                      </a:schemeClr>
                    </a:solidFill>
                  </a:tcPr>
                </a:tc>
              </a:tr>
              <a:tr h="0">
                <a:tc vMerge="1">
                  <a:txBody>
                    <a:bodyPr/>
                    <a:lstStyle/>
                    <a:p>
                      <a:endParaRPr lang="en-US" dirty="0"/>
                    </a:p>
                  </a:txBody>
                  <a:tcPr marL="9525" marR="9525" marT="9525" marB="0" anchor="ctr">
                    <a:solidFill>
                      <a:srgbClr val="E4D798"/>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4.2. LEED rating/utility costs</a:t>
                      </a:r>
                      <a:r>
                        <a:rPr lang="en-US" sz="1000" b="0" i="0" u="none" strike="noStrike" dirty="0" smtClean="0">
                          <a:solidFill>
                            <a:srgbClr val="000000"/>
                          </a:solidFill>
                          <a:effectLst/>
                          <a:latin typeface="Calibri" panose="020F0502020204030204" pitchFamily="34" charset="0"/>
                          <a:cs typeface="Calibri" panose="020F0502020204030204" pitchFamily="34" charset="0"/>
                        </a:rPr>
                        <a:t>.</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0.55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0.43</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schemeClr>
                    </a:solidFill>
                  </a:tcPr>
                </a:tc>
              </a:tr>
              <a:tr h="0">
                <a:tc rowSpan="4">
                  <a:txBody>
                    <a:bodyPr/>
                    <a:lstStyle/>
                    <a:p>
                      <a:pPr marL="0" algn="l" defTabSz="914400" rtl="0" eaLnBrk="1" fontAlgn="ctr" latinLnBrk="0" hangingPunct="1"/>
                      <a:r>
                        <a:rPr lang="en-US" sz="1000" b="1" i="0" u="none" strike="noStrike" kern="1200" dirty="0" smtClean="0">
                          <a:solidFill>
                            <a:srgbClr val="000000"/>
                          </a:solidFill>
                          <a:effectLst/>
                          <a:latin typeface="Calibri" panose="020F0502020204030204" pitchFamily="34" charset="0"/>
                          <a:ea typeface="+mn-ea"/>
                          <a:cs typeface="Calibri" panose="020F0502020204030204" pitchFamily="34" charset="0"/>
                        </a:rPr>
                        <a:t>5. Contractor </a:t>
                      </a:r>
                      <a:r>
                        <a:rPr lang="en-US" sz="1000" b="1" i="0" u="none" strike="noStrike" kern="1200" dirty="0" smtClean="0">
                          <a:solidFill>
                            <a:srgbClr val="000000"/>
                          </a:solidFill>
                          <a:effectLst/>
                          <a:latin typeface="Calibri" panose="020F0502020204030204" pitchFamily="34" charset="0"/>
                          <a:ea typeface="+mn-ea"/>
                          <a:cs typeface="Calibri" panose="020F0502020204030204" pitchFamily="34" charset="0"/>
                        </a:rPr>
                        <a:t>feasibility</a:t>
                      </a:r>
                      <a:r>
                        <a:rPr lang="en-US" sz="1000" b="1" i="0" u="none" strike="noStrike" kern="1200" dirty="0" smtClean="0">
                          <a:solidFill>
                            <a:srgbClr val="000000"/>
                          </a:solidFill>
                          <a:effectLst/>
                          <a:latin typeface="Calibri" panose="020F0502020204030204" pitchFamily="34" charset="0"/>
                          <a:ea typeface="+mn-ea"/>
                          <a:cs typeface="Calibri" panose="020F0502020204030204" pitchFamily="34" charset="0"/>
                        </a:rPr>
                        <a:t>.</a:t>
                      </a:r>
                      <a:endParaRPr lang="en-US" sz="1000" b="1"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5.1. </a:t>
                      </a:r>
                      <a:r>
                        <a:rPr lang="en-US" sz="1000" b="0" i="0" u="none" strike="noStrike" dirty="0" smtClean="0">
                          <a:solidFill>
                            <a:srgbClr val="000000"/>
                          </a:solidFill>
                          <a:effectLst/>
                          <a:latin typeface="Calibri" panose="020F0502020204030204" pitchFamily="34" charset="0"/>
                          <a:cs typeface="Calibri" panose="020F0502020204030204" pitchFamily="34" charset="0"/>
                        </a:rPr>
                        <a:t>Experience</a:t>
                      </a:r>
                      <a:r>
                        <a:rPr lang="en-US" sz="1000" b="0" i="0" u="none" strike="noStrike" dirty="0">
                          <a:solidFill>
                            <a:srgbClr val="000000"/>
                          </a:solidFill>
                          <a:effectLst/>
                          <a:latin typeface="Calibri" panose="020F0502020204030204" pitchFamily="34" charset="0"/>
                          <a:cs typeface="Calibri" panose="020F0502020204030204" pitchFamily="34" charset="0"/>
                        </a:rP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0.23</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60000"/>
                        <a:lumOff val="40000"/>
                      </a:schemeClr>
                    </a:solidFill>
                  </a:tcPr>
                </a:tc>
              </a:tr>
              <a:tr h="0">
                <a:tc vMerge="1">
                  <a:txBody>
                    <a:bodyPr/>
                    <a:lstStyle/>
                    <a:p>
                      <a:endParaRPr lang="en-US"/>
                    </a:p>
                  </a:txBody>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5.2. Financing.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0.28</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0">
                <a:tc vMerge="1">
                  <a:txBody>
                    <a:bodyPr/>
                    <a:lstStyle/>
                    <a:p>
                      <a:endParaRPr lang="en-US"/>
                    </a:p>
                  </a:txBody>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5.3. Woman or minority owned business</a:t>
                      </a:r>
                      <a:r>
                        <a:rPr lang="en-US" sz="1000" b="0" i="0" u="none" strike="noStrike" dirty="0" smtClean="0">
                          <a:solidFill>
                            <a:srgbClr val="000000"/>
                          </a:solidFill>
                          <a:effectLst/>
                          <a:latin typeface="Calibri" panose="020F0502020204030204" pitchFamily="34" charset="0"/>
                          <a:cs typeface="Calibri" panose="020F0502020204030204" pitchFamily="34" charset="0"/>
                        </a:rPr>
                        <a:t>.</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0.18</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40000"/>
                        <a:lumOff val="60000"/>
                      </a:schemeClr>
                    </a:solidFill>
                  </a:tcPr>
                </a:tc>
              </a:tr>
              <a:tr h="0">
                <a:tc vMerge="1">
                  <a:txBody>
                    <a:bodyPr/>
                    <a:lstStyle/>
                    <a:p>
                      <a:endParaRPr lang="en-US"/>
                    </a:p>
                  </a:txBody>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5.4. </a:t>
                      </a:r>
                      <a:r>
                        <a:rPr lang="en-US" sz="1000" b="0" i="0" u="none" strike="noStrike" dirty="0" smtClean="0">
                          <a:solidFill>
                            <a:srgbClr val="000000"/>
                          </a:solidFill>
                          <a:effectLst/>
                          <a:latin typeface="Calibri" panose="020F0502020204030204" pitchFamily="34" charset="0"/>
                          <a:cs typeface="Calibri" panose="020F0502020204030204" pitchFamily="34" charset="0"/>
                        </a:rPr>
                        <a:t>Performance</a:t>
                      </a:r>
                      <a:r>
                        <a:rPr lang="en-US" sz="1000" b="0" i="0" u="none" strike="noStrike" dirty="0">
                          <a:solidFill>
                            <a:srgbClr val="000000"/>
                          </a:solidFill>
                          <a:effectLst/>
                          <a:latin typeface="Calibri" panose="020F0502020204030204" pitchFamily="34" charset="0"/>
                          <a:cs typeface="Calibri" panose="020F0502020204030204" pitchFamily="34" charset="0"/>
                        </a:rP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0.31</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50000"/>
                      </a:schemeClr>
                    </a:solidFill>
                  </a:tcPr>
                </a:tc>
              </a:tr>
            </a:tbl>
          </a:graphicData>
        </a:graphic>
      </p:graphicFrame>
      <p:sp>
        <p:nvSpPr>
          <p:cNvPr id="8" name="TextBox 7"/>
          <p:cNvSpPr txBox="1"/>
          <p:nvPr/>
        </p:nvSpPr>
        <p:spPr>
          <a:xfrm>
            <a:off x="481808" y="5943600"/>
            <a:ext cx="8174033" cy="369332"/>
          </a:xfrm>
          <a:prstGeom prst="rect">
            <a:avLst/>
          </a:prstGeom>
          <a:noFill/>
        </p:spPr>
        <p:txBody>
          <a:bodyPr wrap="none" rtlCol="0">
            <a:spAutoFit/>
          </a:bodyPr>
          <a:lstStyle/>
          <a:p>
            <a:r>
              <a:rPr lang="en-US" dirty="0" smtClean="0"/>
              <a:t>No committee members were harmed (or contacted) in the making of this slide.</a:t>
            </a:r>
            <a:endParaRPr lang="en-US" dirty="0"/>
          </a:p>
        </p:txBody>
      </p:sp>
    </p:spTree>
    <p:extLst>
      <p:ext uri="{BB962C8B-B14F-4D97-AF65-F5344CB8AC3E}">
        <p14:creationId xmlns:p14="http://schemas.microsoft.com/office/powerpoint/2010/main" val="982990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t>Each proposal is for a $1B new terminal at KCI.</a:t>
            </a:r>
          </a:p>
          <a:p>
            <a:pPr lvl="1">
              <a:lnSpc>
                <a:spcPct val="150000"/>
              </a:lnSpc>
            </a:pPr>
            <a:r>
              <a:rPr lang="en-US" b="0" dirty="0" smtClean="0"/>
              <a:t>AECOM-led </a:t>
            </a:r>
            <a:r>
              <a:rPr lang="en-US" b="0" dirty="0"/>
              <a:t>KCI </a:t>
            </a:r>
            <a:r>
              <a:rPr lang="en-US" b="0" dirty="0" smtClean="0"/>
              <a:t>Partnership</a:t>
            </a:r>
          </a:p>
          <a:p>
            <a:pPr lvl="1">
              <a:lnSpc>
                <a:spcPct val="150000"/>
              </a:lnSpc>
            </a:pPr>
            <a:r>
              <a:rPr lang="en-US" b="0" dirty="0" err="1" smtClean="0"/>
              <a:t>Edgemoor</a:t>
            </a:r>
            <a:endParaRPr lang="en-US" b="0" dirty="0" smtClean="0"/>
          </a:p>
          <a:p>
            <a:pPr lvl="1">
              <a:lnSpc>
                <a:spcPct val="150000"/>
              </a:lnSpc>
            </a:pPr>
            <a:r>
              <a:rPr lang="en-US" b="0" dirty="0"/>
              <a:t>Burns &amp; </a:t>
            </a:r>
            <a:r>
              <a:rPr lang="en-US" b="0" dirty="0" smtClean="0"/>
              <a:t>McDonnell</a:t>
            </a:r>
          </a:p>
          <a:p>
            <a:pPr lvl="1">
              <a:lnSpc>
                <a:spcPct val="150000"/>
              </a:lnSpc>
            </a:pPr>
            <a:r>
              <a:rPr lang="en-US" b="0" dirty="0"/>
              <a:t>Jones Lang LaSalle</a:t>
            </a:r>
          </a:p>
        </p:txBody>
      </p:sp>
      <p:sp>
        <p:nvSpPr>
          <p:cNvPr id="3" name="Date Placeholder 2"/>
          <p:cNvSpPr>
            <a:spLocks noGrp="1"/>
          </p:cNvSpPr>
          <p:nvPr>
            <p:ph type="dt" sz="half" idx="10"/>
          </p:nvPr>
        </p:nvSpPr>
        <p:spPr/>
        <p:txBody>
          <a:bodyPr/>
          <a:lstStyle/>
          <a:p>
            <a:r>
              <a:rPr lang="en-US" smtClean="0"/>
              <a:t>25 September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16</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Proposals</a:t>
            </a:r>
            <a:endParaRPr lang="en-US" dirty="0"/>
          </a:p>
        </p:txBody>
      </p:sp>
      <p:sp>
        <p:nvSpPr>
          <p:cNvPr id="7" name="Rectangle 6"/>
          <p:cNvSpPr/>
          <p:nvPr/>
        </p:nvSpPr>
        <p:spPr>
          <a:xfrm>
            <a:off x="0" y="6421008"/>
            <a:ext cx="2308645" cy="261610"/>
          </a:xfrm>
          <a:prstGeom prst="rect">
            <a:avLst/>
          </a:prstGeom>
        </p:spPr>
        <p:txBody>
          <a:bodyPr wrap="none">
            <a:spAutoFit/>
          </a:bodyPr>
          <a:lstStyle/>
          <a:p>
            <a:r>
              <a:rPr lang="en-US" sz="1050" dirty="0"/>
              <a:t>http://kcmo.gov/airport-committee/</a:t>
            </a:r>
          </a:p>
        </p:txBody>
      </p:sp>
    </p:spTree>
    <p:extLst>
      <p:ext uri="{BB962C8B-B14F-4D97-AF65-F5344CB8AC3E}">
        <p14:creationId xmlns:p14="http://schemas.microsoft.com/office/powerpoint/2010/main" val="238428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66462" y="1094870"/>
            <a:ext cx="5811077" cy="5627135"/>
          </a:xfrm>
        </p:spPr>
        <p:txBody>
          <a:bodyPr/>
          <a:lstStyle/>
          <a:p>
            <a:r>
              <a:rPr lang="en-US" sz="2400" b="0" dirty="0" smtClean="0"/>
              <a:t>Background and Problem Statement</a:t>
            </a:r>
            <a:r>
              <a:rPr lang="en-US" sz="2400" b="0" dirty="0" smtClean="0"/>
              <a:t>.</a:t>
            </a:r>
          </a:p>
          <a:p>
            <a:r>
              <a:rPr lang="en-US" sz="2400" b="0" dirty="0" smtClean="0"/>
              <a:t>Decision Timeline.</a:t>
            </a:r>
            <a:endParaRPr lang="en-US" sz="2400" b="0" dirty="0" smtClean="0"/>
          </a:p>
          <a:p>
            <a:r>
              <a:rPr lang="en-US" sz="2400" b="0" dirty="0" smtClean="0"/>
              <a:t>Selection Committee </a:t>
            </a:r>
            <a:r>
              <a:rPr lang="en-US" sz="2400" b="0" dirty="0" smtClean="0">
                <a:solidFill>
                  <a:schemeClr val="tx1"/>
                </a:solidFill>
              </a:rPr>
              <a:t>Members</a:t>
            </a:r>
            <a:r>
              <a:rPr lang="en-US" sz="2400" b="0" dirty="0" smtClean="0"/>
              <a:t>.</a:t>
            </a:r>
          </a:p>
          <a:p>
            <a:r>
              <a:rPr lang="en-US" sz="2400" b="0" dirty="0"/>
              <a:t>Selection Committee </a:t>
            </a:r>
            <a:r>
              <a:rPr lang="en-US" sz="2400" b="0" dirty="0" smtClean="0">
                <a:solidFill>
                  <a:schemeClr val="tx1"/>
                </a:solidFill>
              </a:rPr>
              <a:t>Objectives.</a:t>
            </a:r>
            <a:endParaRPr lang="en-US" sz="2400" b="0" dirty="0" smtClean="0"/>
          </a:p>
          <a:p>
            <a:r>
              <a:rPr lang="en-US" sz="2400" b="0" dirty="0" smtClean="0"/>
              <a:t>Decision Criteria.</a:t>
            </a:r>
          </a:p>
          <a:p>
            <a:r>
              <a:rPr lang="en-US" sz="2400" b="0" dirty="0" smtClean="0"/>
              <a:t>Weights.</a:t>
            </a:r>
          </a:p>
          <a:p>
            <a:r>
              <a:rPr lang="en-US" sz="2400" b="0" dirty="0" smtClean="0"/>
              <a:t>Metrics. </a:t>
            </a:r>
          </a:p>
          <a:p>
            <a:r>
              <a:rPr lang="en-US" sz="2400" b="0" dirty="0" smtClean="0"/>
              <a:t>Way Ahead. </a:t>
            </a:r>
            <a:endParaRPr lang="en-US" sz="2400" b="0" dirty="0"/>
          </a:p>
        </p:txBody>
      </p:sp>
      <p:sp>
        <p:nvSpPr>
          <p:cNvPr id="3" name="Title 2"/>
          <p:cNvSpPr>
            <a:spLocks noGrp="1"/>
          </p:cNvSpPr>
          <p:nvPr>
            <p:ph type="title"/>
          </p:nvPr>
        </p:nvSpPr>
        <p:spPr/>
        <p:txBody>
          <a:bodyPr/>
          <a:lstStyle/>
          <a:p>
            <a:r>
              <a:rPr lang="en-US" dirty="0" smtClean="0"/>
              <a:t>Agenda</a:t>
            </a:r>
            <a:endParaRPr lang="en-US" dirty="0"/>
          </a:p>
        </p:txBody>
      </p:sp>
      <p:sp>
        <p:nvSpPr>
          <p:cNvPr id="4" name="Date Placeholder 3"/>
          <p:cNvSpPr>
            <a:spLocks noGrp="1"/>
          </p:cNvSpPr>
          <p:nvPr>
            <p:ph type="dt" sz="half" idx="10"/>
          </p:nvPr>
        </p:nvSpPr>
        <p:spPr/>
        <p:txBody>
          <a:bodyPr/>
          <a:lstStyle/>
          <a:p>
            <a:r>
              <a:rPr lang="en-US" smtClean="0"/>
              <a:t>25 September 2017</a:t>
            </a:r>
            <a:endParaRPr lang="en-US"/>
          </a:p>
        </p:txBody>
      </p:sp>
      <p:sp>
        <p:nvSpPr>
          <p:cNvPr id="5" name="Slide Number Placeholder 4"/>
          <p:cNvSpPr>
            <a:spLocks noGrp="1"/>
          </p:cNvSpPr>
          <p:nvPr>
            <p:ph type="sldNum" sz="quarter" idx="11"/>
          </p:nvPr>
        </p:nvSpPr>
        <p:spPr/>
        <p:txBody>
          <a:bodyPr/>
          <a:lstStyle/>
          <a:p>
            <a:fld id="{66567839-3400-4235-90DB-5CB18FC46A79}" type="slidenum">
              <a:rPr lang="en-US" smtClean="0"/>
              <a:pPr/>
              <a:t>2</a:t>
            </a:fld>
            <a:endParaRPr lang="en-US"/>
          </a:p>
        </p:txBody>
      </p:sp>
      <p:sp>
        <p:nvSpPr>
          <p:cNvPr id="6" name="Footer Placeholder 5"/>
          <p:cNvSpPr>
            <a:spLocks noGrp="1"/>
          </p:cNvSpPr>
          <p:nvPr>
            <p:ph type="ftr" sz="quarter" idx="12"/>
          </p:nvPr>
        </p:nvSpPr>
        <p:spPr/>
        <p:txBody>
          <a:bodyPr/>
          <a:lstStyle/>
          <a:p>
            <a:r>
              <a:rPr lang="en-US" smtClean="0"/>
              <a:t>KCI Terminal Decision</a:t>
            </a:r>
            <a:endParaRPr lang="en-US"/>
          </a:p>
        </p:txBody>
      </p:sp>
    </p:spTree>
    <p:extLst>
      <p:ext uri="{BB962C8B-B14F-4D97-AF65-F5344CB8AC3E}">
        <p14:creationId xmlns:p14="http://schemas.microsoft.com/office/powerpoint/2010/main" val="565604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0187" y="2085202"/>
            <a:ext cx="8683625" cy="4341400"/>
          </a:xfrm>
        </p:spPr>
        <p:txBody>
          <a:bodyPr/>
          <a:lstStyle/>
          <a:p>
            <a:r>
              <a:rPr lang="en-US" sz="1800" b="0" dirty="0" smtClean="0"/>
              <a:t>KCI was completed in 1972 and is owned by Kansas City, MO. It was designed as a highly convenient, international hub of the supersonic jet age</a:t>
            </a:r>
            <a:r>
              <a:rPr lang="en-US" sz="1800" b="0" baseline="30000" dirty="0" smtClean="0"/>
              <a:t>1</a:t>
            </a:r>
            <a:r>
              <a:rPr lang="en-US" sz="1800" b="0" dirty="0" smtClean="0"/>
              <a:t>.</a:t>
            </a:r>
          </a:p>
          <a:p>
            <a:endParaRPr lang="en-US" sz="1800" dirty="0" smtClean="0"/>
          </a:p>
          <a:p>
            <a:endParaRPr lang="en-US" sz="1800" dirty="0" smtClean="0"/>
          </a:p>
          <a:p>
            <a:endParaRPr lang="en-US" sz="1800" dirty="0" smtClean="0"/>
          </a:p>
          <a:p>
            <a:r>
              <a:rPr lang="en-US" sz="1800" b="0" dirty="0" smtClean="0"/>
              <a:t>Customers rated KCI a </a:t>
            </a:r>
            <a:r>
              <a:rPr lang="en-US" sz="1800" b="0" dirty="0" smtClean="0">
                <a:solidFill>
                  <a:srgbClr val="0000FF"/>
                </a:solidFill>
              </a:rPr>
              <a:t>two on a scale from one to ten</a:t>
            </a:r>
            <a:r>
              <a:rPr lang="en-US" sz="1800" b="0" dirty="0" smtClean="0"/>
              <a:t>, with complaints centered around seating, restrooms, and dining available after security screening</a:t>
            </a:r>
            <a:r>
              <a:rPr lang="en-US" sz="1800" b="0" baseline="30000" dirty="0" smtClean="0"/>
              <a:t>4</a:t>
            </a:r>
            <a:r>
              <a:rPr lang="en-US" sz="1800" b="0" dirty="0" smtClean="0"/>
              <a:t>.</a:t>
            </a:r>
          </a:p>
          <a:p>
            <a:r>
              <a:rPr lang="en-US" sz="1800" b="0" dirty="0" smtClean="0"/>
              <a:t>Airlines complain that the KCI gates are inaccessible to big aircraft and the baggage facilities quickly become overwhelmed on the plane side.</a:t>
            </a:r>
          </a:p>
          <a:p>
            <a:r>
              <a:rPr lang="en-US" sz="1800" b="0" dirty="0" smtClean="0"/>
              <a:t>Security demands drove the need for recent renovations, however, the overall design remains inefficient for handling the number of passengers.</a:t>
            </a:r>
          </a:p>
          <a:p>
            <a:r>
              <a:rPr lang="en-US" sz="1800" b="0" dirty="0" smtClean="0"/>
              <a:t>In April 2013, Kansas City, MO initiated several studies to better understand KCI customer demands.</a:t>
            </a:r>
          </a:p>
        </p:txBody>
      </p:sp>
      <p:sp>
        <p:nvSpPr>
          <p:cNvPr id="3" name="Date Placeholder 2"/>
          <p:cNvSpPr>
            <a:spLocks noGrp="1"/>
          </p:cNvSpPr>
          <p:nvPr>
            <p:ph type="dt" sz="half" idx="10"/>
          </p:nvPr>
        </p:nvSpPr>
        <p:spPr/>
        <p:txBody>
          <a:bodyPr/>
          <a:lstStyle/>
          <a:p>
            <a:r>
              <a:rPr lang="en-US" smtClean="0"/>
              <a:t>25 September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3</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dirty="0"/>
          </a:p>
        </p:txBody>
      </p:sp>
      <p:sp>
        <p:nvSpPr>
          <p:cNvPr id="6" name="Title 5"/>
          <p:cNvSpPr>
            <a:spLocks noGrp="1"/>
          </p:cNvSpPr>
          <p:nvPr>
            <p:ph type="title"/>
          </p:nvPr>
        </p:nvSpPr>
        <p:spPr>
          <a:xfrm>
            <a:off x="914400" y="0"/>
            <a:ext cx="7315200" cy="712788"/>
          </a:xfrm>
        </p:spPr>
        <p:txBody>
          <a:bodyPr/>
          <a:lstStyle/>
          <a:p>
            <a:r>
              <a:rPr lang="en-US" dirty="0" smtClean="0"/>
              <a:t>Background &amp; Problem Statement</a:t>
            </a:r>
            <a:endParaRPr lang="en-US" dirty="0"/>
          </a:p>
        </p:txBody>
      </p:sp>
      <p:sp>
        <p:nvSpPr>
          <p:cNvPr id="7" name="Rectangle 6"/>
          <p:cNvSpPr/>
          <p:nvPr/>
        </p:nvSpPr>
        <p:spPr>
          <a:xfrm>
            <a:off x="338138" y="884872"/>
            <a:ext cx="8467725" cy="1200329"/>
          </a:xfrm>
          <a:prstGeom prst="rect">
            <a:avLst/>
          </a:prstGeom>
          <a:solidFill>
            <a:schemeClr val="bg1">
              <a:lumMod val="95000"/>
            </a:schemeClr>
          </a:solidFill>
        </p:spPr>
        <p:txBody>
          <a:bodyPr wrap="square">
            <a:spAutoFit/>
          </a:bodyPr>
          <a:lstStyle/>
          <a:p>
            <a:pPr algn="ctr"/>
            <a:r>
              <a:rPr lang="en-US" dirty="0" smtClean="0">
                <a:latin typeface="Arial" panose="020B0604020202020204" pitchFamily="34" charset="0"/>
              </a:rPr>
              <a:t>KCI airport was designed to provide passengers convenient curb to gate access. In recent years, security requirements, increased passenger throughput, and cost have diminished the convenience and passenger experience, while airline operations have become more complex and economically challenging.</a:t>
            </a:r>
            <a:endParaRPr lang="en-US" dirty="0">
              <a:effectLst/>
              <a:latin typeface="Arial" panose="020B0604020202020204" pitchFamily="34" charset="0"/>
            </a:endParaRPr>
          </a:p>
        </p:txBody>
      </p:sp>
      <p:grpSp>
        <p:nvGrpSpPr>
          <p:cNvPr id="13" name="Group 12"/>
          <p:cNvGrpSpPr/>
          <p:nvPr/>
        </p:nvGrpSpPr>
        <p:grpSpPr>
          <a:xfrm>
            <a:off x="1143000" y="2748617"/>
            <a:ext cx="6934200" cy="1015663"/>
            <a:chOff x="1143000" y="2917448"/>
            <a:chExt cx="6934200" cy="1015663"/>
          </a:xfrm>
        </p:grpSpPr>
        <p:sp>
          <p:nvSpPr>
            <p:cNvPr id="12" name="Rectangle 11"/>
            <p:cNvSpPr/>
            <p:nvPr/>
          </p:nvSpPr>
          <p:spPr bwMode="auto">
            <a:xfrm>
              <a:off x="1143000" y="2917448"/>
              <a:ext cx="6934200" cy="1015663"/>
            </a:xfrm>
            <a:prstGeom prst="rect">
              <a:avLst/>
            </a:prstGeom>
            <a:solidFill>
              <a:schemeClr val="bg1">
                <a:lumMod val="95000"/>
              </a:schemeClr>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sp>
          <p:nvSpPr>
            <p:cNvPr id="8" name="TextBox 7"/>
            <p:cNvSpPr txBox="1"/>
            <p:nvPr/>
          </p:nvSpPr>
          <p:spPr>
            <a:xfrm>
              <a:off x="1222033" y="2917448"/>
              <a:ext cx="3259227" cy="1015663"/>
            </a:xfrm>
            <a:prstGeom prst="rect">
              <a:avLst/>
            </a:prstGeom>
            <a:noFill/>
          </p:spPr>
          <p:txBody>
            <a:bodyPr wrap="none" rtlCol="0">
              <a:spAutoFit/>
            </a:bodyPr>
            <a:lstStyle/>
            <a:p>
              <a:pPr algn="ctr"/>
              <a:r>
                <a:rPr lang="en-US" b="1" dirty="0" smtClean="0"/>
                <a:t>Actual 2016 Throughput</a:t>
              </a:r>
              <a:r>
                <a:rPr lang="en-US" baseline="30000" dirty="0" smtClean="0"/>
                <a:t>2</a:t>
              </a:r>
              <a:r>
                <a:rPr lang="en-US" b="1" dirty="0" smtClean="0"/>
                <a:t>:</a:t>
              </a:r>
            </a:p>
            <a:p>
              <a:pPr algn="ctr"/>
              <a:r>
                <a:rPr lang="en-US" sz="1400" dirty="0" smtClean="0"/>
                <a:t>Passengers: 5.5 million enplanements.</a:t>
              </a:r>
              <a:endParaRPr lang="en-US" sz="1400" dirty="0"/>
            </a:p>
            <a:p>
              <a:pPr algn="ctr"/>
              <a:r>
                <a:rPr lang="en-US" sz="1400" dirty="0"/>
                <a:t>Mail (lbs.): </a:t>
              </a:r>
              <a:r>
                <a:rPr lang="en-US" sz="1400" dirty="0" smtClean="0"/>
                <a:t>3,300 tons.</a:t>
              </a:r>
              <a:endParaRPr lang="en-US" sz="1400" dirty="0"/>
            </a:p>
            <a:p>
              <a:pPr algn="ctr"/>
              <a:r>
                <a:rPr lang="en-US" sz="1400" dirty="0"/>
                <a:t>Air Freight (lbs.): </a:t>
              </a:r>
              <a:r>
                <a:rPr lang="en-US" sz="1400" dirty="0" smtClean="0"/>
                <a:t>101,930 tons.</a:t>
              </a:r>
              <a:endParaRPr lang="en-US" sz="1400" dirty="0"/>
            </a:p>
          </p:txBody>
        </p:sp>
        <p:sp>
          <p:nvSpPr>
            <p:cNvPr id="10" name="TextBox 9"/>
            <p:cNvSpPr txBox="1"/>
            <p:nvPr/>
          </p:nvSpPr>
          <p:spPr>
            <a:xfrm>
              <a:off x="4537162" y="2917448"/>
              <a:ext cx="3334567" cy="1015663"/>
            </a:xfrm>
            <a:prstGeom prst="rect">
              <a:avLst/>
            </a:prstGeom>
            <a:noFill/>
          </p:spPr>
          <p:txBody>
            <a:bodyPr wrap="none" rtlCol="0">
              <a:spAutoFit/>
            </a:bodyPr>
            <a:lstStyle/>
            <a:p>
              <a:pPr algn="ctr"/>
              <a:r>
                <a:rPr lang="en-US" b="1" dirty="0" smtClean="0"/>
                <a:t>Projected 2030 Throughput</a:t>
              </a:r>
              <a:r>
                <a:rPr lang="en-US" baseline="30000" dirty="0" smtClean="0"/>
                <a:t>3</a:t>
              </a:r>
              <a:r>
                <a:rPr lang="en-US" b="1" dirty="0" smtClean="0"/>
                <a:t>:</a:t>
              </a:r>
            </a:p>
            <a:p>
              <a:pPr algn="ctr"/>
              <a:r>
                <a:rPr lang="en-US" sz="1400" dirty="0" smtClean="0"/>
                <a:t>Passengers</a:t>
              </a:r>
              <a:r>
                <a:rPr lang="en-US" sz="1400" dirty="0"/>
                <a:t>: </a:t>
              </a:r>
              <a:r>
                <a:rPr lang="en-US" sz="1400" dirty="0" smtClean="0"/>
                <a:t>7.2 million enplanements.</a:t>
              </a:r>
              <a:endParaRPr lang="en-US" sz="1400" dirty="0"/>
            </a:p>
            <a:p>
              <a:pPr algn="ctr"/>
              <a:r>
                <a:rPr lang="en-US" sz="1400" dirty="0"/>
                <a:t>Mail (lbs.): </a:t>
              </a:r>
              <a:r>
                <a:rPr lang="en-US" sz="1400" dirty="0" smtClean="0"/>
                <a:t>3,300 tons.</a:t>
              </a:r>
              <a:endParaRPr lang="en-US" sz="1400" dirty="0"/>
            </a:p>
            <a:p>
              <a:pPr algn="ctr"/>
              <a:r>
                <a:rPr lang="en-US" sz="1400" dirty="0"/>
                <a:t>Air Freight (lbs.): </a:t>
              </a:r>
              <a:r>
                <a:rPr lang="en-US" sz="1400" dirty="0" smtClean="0"/>
                <a:t>104,275 tons.</a:t>
              </a:r>
              <a:endParaRPr lang="en-US" sz="1400" dirty="0"/>
            </a:p>
          </p:txBody>
        </p:sp>
      </p:grpSp>
      <p:sp>
        <p:nvSpPr>
          <p:cNvPr id="11" name="TextBox 10"/>
          <p:cNvSpPr txBox="1"/>
          <p:nvPr/>
        </p:nvSpPr>
        <p:spPr>
          <a:xfrm>
            <a:off x="1213221" y="6324600"/>
            <a:ext cx="6330579" cy="584775"/>
          </a:xfrm>
          <a:prstGeom prst="rect">
            <a:avLst/>
          </a:prstGeom>
          <a:noFill/>
        </p:spPr>
        <p:txBody>
          <a:bodyPr wrap="none" rtlCol="0">
            <a:spAutoFit/>
          </a:bodyPr>
          <a:lstStyle/>
          <a:p>
            <a:r>
              <a:rPr lang="en-US" sz="800" dirty="0"/>
              <a:t>1: http://www.kansascity.com/news/politics-government/article341740/The-why-of-KCI-A-broken-plan-that-many-travelers-still-love.html</a:t>
            </a:r>
          </a:p>
          <a:p>
            <a:r>
              <a:rPr lang="en-US" sz="800" dirty="0" smtClean="0"/>
              <a:t>2: http</a:t>
            </a:r>
            <a:r>
              <a:rPr lang="en-US" sz="800" dirty="0"/>
              <a:t>://www.flykci.com/media/1583/stats-2016-december.pdf  </a:t>
            </a:r>
          </a:p>
          <a:p>
            <a:r>
              <a:rPr lang="en-US" sz="800" dirty="0" smtClean="0"/>
              <a:t>3: KCAD</a:t>
            </a:r>
            <a:r>
              <a:rPr lang="en-US" sz="800" dirty="0"/>
              <a:t>; Landrum &amp; Brown analysis; U.S. DOT, Schedule T-100; Official Airline Guide</a:t>
            </a:r>
            <a:r>
              <a:rPr lang="en-US" sz="800" dirty="0" smtClean="0"/>
              <a:t>.</a:t>
            </a:r>
          </a:p>
          <a:p>
            <a:r>
              <a:rPr lang="en-US" sz="800" dirty="0" smtClean="0"/>
              <a:t>4: </a:t>
            </a:r>
            <a:r>
              <a:rPr lang="en-US" sz="800" dirty="0"/>
              <a:t>http://www.airlinequality.com/airport-reviews/kansas-city-airport</a:t>
            </a:r>
            <a:r>
              <a:rPr lang="en-US" sz="800" dirty="0" smtClean="0"/>
              <a:t>/</a:t>
            </a:r>
          </a:p>
        </p:txBody>
      </p:sp>
    </p:spTree>
    <p:extLst>
      <p:ext uri="{BB962C8B-B14F-4D97-AF65-F5344CB8AC3E}">
        <p14:creationId xmlns:p14="http://schemas.microsoft.com/office/powerpoint/2010/main" val="3810823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Connector 84"/>
          <p:cNvCxnSpPr/>
          <p:nvPr/>
        </p:nvCxnSpPr>
        <p:spPr bwMode="auto">
          <a:xfrm flipV="1">
            <a:off x="4544081" y="3433777"/>
            <a:ext cx="3332" cy="620627"/>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cxnSp>
        <p:nvCxnSpPr>
          <p:cNvPr id="50" name="Straight Connector 49"/>
          <p:cNvCxnSpPr/>
          <p:nvPr/>
        </p:nvCxnSpPr>
        <p:spPr bwMode="auto">
          <a:xfrm flipV="1">
            <a:off x="949455" y="6174427"/>
            <a:ext cx="323231" cy="195319"/>
          </a:xfrm>
          <a:prstGeom prst="line">
            <a:avLst/>
          </a:prstGeom>
          <a:solidFill>
            <a:srgbClr val="A953FF"/>
          </a:solidFill>
          <a:ln w="38100" cap="flat" cmpd="sng" algn="ctr">
            <a:solidFill>
              <a:srgbClr val="000000"/>
            </a:solidFill>
            <a:prstDash val="solid"/>
            <a:round/>
            <a:headEnd type="none" w="med" len="med"/>
            <a:tailEnd type="none" w="med" len="med"/>
          </a:ln>
          <a:effectLst/>
        </p:spPr>
      </p:cxnSp>
      <p:sp>
        <p:nvSpPr>
          <p:cNvPr id="4" name="Date Placeholder 3"/>
          <p:cNvSpPr>
            <a:spLocks noGrp="1"/>
          </p:cNvSpPr>
          <p:nvPr>
            <p:ph type="dt" sz="half" idx="10"/>
          </p:nvPr>
        </p:nvSpPr>
        <p:spPr/>
        <p:txBody>
          <a:bodyPr/>
          <a:lstStyle/>
          <a:p>
            <a:r>
              <a:rPr lang="en-US" smtClean="0"/>
              <a:t>25 September 2017</a:t>
            </a:r>
            <a:endParaRPr lang="en-US" dirty="0"/>
          </a:p>
        </p:txBody>
      </p:sp>
      <p:sp>
        <p:nvSpPr>
          <p:cNvPr id="5" name="Slide Number Placeholder 4"/>
          <p:cNvSpPr>
            <a:spLocks noGrp="1"/>
          </p:cNvSpPr>
          <p:nvPr>
            <p:ph type="sldNum" sz="quarter" idx="11"/>
          </p:nvPr>
        </p:nvSpPr>
        <p:spPr/>
        <p:txBody>
          <a:bodyPr/>
          <a:lstStyle/>
          <a:p>
            <a:fld id="{66567839-3400-4235-90DB-5CB18FC46A79}"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KCI Terminal Decision</a:t>
            </a:r>
            <a:endParaRPr lang="en-US"/>
          </a:p>
        </p:txBody>
      </p:sp>
      <p:sp>
        <p:nvSpPr>
          <p:cNvPr id="3" name="Title 2"/>
          <p:cNvSpPr>
            <a:spLocks noGrp="1"/>
          </p:cNvSpPr>
          <p:nvPr>
            <p:ph type="title"/>
          </p:nvPr>
        </p:nvSpPr>
        <p:spPr/>
        <p:txBody>
          <a:bodyPr/>
          <a:lstStyle/>
          <a:p>
            <a:r>
              <a:rPr lang="en-US" dirty="0" smtClean="0"/>
              <a:t>Decision Timeline</a:t>
            </a:r>
            <a:endParaRPr lang="en-US" dirty="0"/>
          </a:p>
        </p:txBody>
      </p:sp>
      <p:cxnSp>
        <p:nvCxnSpPr>
          <p:cNvPr id="12" name="Straight Connector 11"/>
          <p:cNvCxnSpPr/>
          <p:nvPr/>
        </p:nvCxnSpPr>
        <p:spPr bwMode="auto">
          <a:xfrm flipV="1">
            <a:off x="1524000" y="2948162"/>
            <a:ext cx="4818077" cy="3073865"/>
          </a:xfrm>
          <a:prstGeom prst="line">
            <a:avLst/>
          </a:prstGeom>
          <a:solidFill>
            <a:srgbClr val="A953FF"/>
          </a:solidFill>
          <a:ln w="38100" cap="flat" cmpd="sng" algn="ctr">
            <a:solidFill>
              <a:srgbClr val="000000"/>
            </a:solidFill>
            <a:prstDash val="solid"/>
            <a:round/>
            <a:headEnd type="none" w="med" len="med"/>
            <a:tailEnd type="none" w="med" len="med"/>
          </a:ln>
          <a:effectLst/>
        </p:spPr>
      </p:cxnSp>
      <p:cxnSp>
        <p:nvCxnSpPr>
          <p:cNvPr id="14" name="Straight Arrow Connector 13"/>
          <p:cNvCxnSpPr/>
          <p:nvPr/>
        </p:nvCxnSpPr>
        <p:spPr bwMode="auto">
          <a:xfrm flipV="1">
            <a:off x="6400800" y="2362200"/>
            <a:ext cx="838200" cy="533400"/>
          </a:xfrm>
          <a:prstGeom prst="straightConnector1">
            <a:avLst/>
          </a:prstGeom>
          <a:solidFill>
            <a:srgbClr val="A953FF"/>
          </a:solidFill>
          <a:ln w="38100" cap="flat" cmpd="sng" algn="ctr">
            <a:solidFill>
              <a:srgbClr val="000000"/>
            </a:solidFill>
            <a:prstDash val="dash"/>
            <a:round/>
            <a:headEnd type="none" w="med" len="med"/>
            <a:tailEnd type="triangle"/>
          </a:ln>
          <a:effectLst/>
        </p:spPr>
      </p:cxnSp>
      <p:pic>
        <p:nvPicPr>
          <p:cNvPr id="22" name="Picture 21"/>
          <p:cNvPicPr>
            <a:picLocks noChangeAspect="1"/>
          </p:cNvPicPr>
          <p:nvPr/>
        </p:nvPicPr>
        <p:blipFill>
          <a:blip r:embed="rId3"/>
          <a:stretch>
            <a:fillRect/>
          </a:stretch>
        </p:blipFill>
        <p:spPr>
          <a:xfrm>
            <a:off x="7310504" y="1382133"/>
            <a:ext cx="1693117" cy="1031512"/>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29" name="TextBox 28"/>
          <p:cNvSpPr txBox="1"/>
          <p:nvPr/>
        </p:nvSpPr>
        <p:spPr>
          <a:xfrm>
            <a:off x="7310504" y="914400"/>
            <a:ext cx="1670642" cy="461665"/>
          </a:xfrm>
          <a:prstGeom prst="rect">
            <a:avLst/>
          </a:prstGeom>
          <a:noFill/>
        </p:spPr>
        <p:txBody>
          <a:bodyPr wrap="square" rtlCol="0">
            <a:spAutoFit/>
          </a:bodyPr>
          <a:lstStyle/>
          <a:p>
            <a:pPr algn="ctr"/>
            <a:r>
              <a:rPr lang="en-US" sz="1200" b="1" dirty="0" smtClean="0"/>
              <a:t>Example Future Terminal Design</a:t>
            </a:r>
            <a:endParaRPr lang="en-US" sz="1200" b="1" dirty="0"/>
          </a:p>
        </p:txBody>
      </p:sp>
      <p:pic>
        <p:nvPicPr>
          <p:cNvPr id="31" name="Picture 30"/>
          <p:cNvPicPr>
            <a:picLocks noChangeAspect="1"/>
          </p:cNvPicPr>
          <p:nvPr/>
        </p:nvPicPr>
        <p:blipFill>
          <a:blip r:embed="rId4"/>
          <a:stretch>
            <a:fillRect/>
          </a:stretch>
        </p:blipFill>
        <p:spPr>
          <a:xfrm>
            <a:off x="260360" y="1190625"/>
            <a:ext cx="1752697" cy="2567018"/>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32" name="TextBox 31"/>
          <p:cNvSpPr txBox="1"/>
          <p:nvPr/>
        </p:nvSpPr>
        <p:spPr>
          <a:xfrm>
            <a:off x="-73219" y="3727874"/>
            <a:ext cx="2437076" cy="307777"/>
          </a:xfrm>
          <a:prstGeom prst="rect">
            <a:avLst/>
          </a:prstGeom>
          <a:noFill/>
        </p:spPr>
        <p:txBody>
          <a:bodyPr wrap="square" rtlCol="0">
            <a:spAutoFit/>
          </a:bodyPr>
          <a:lstStyle/>
          <a:p>
            <a:pPr algn="ctr"/>
            <a:r>
              <a:rPr lang="en-US" sz="700" dirty="0" smtClean="0">
                <a:solidFill>
                  <a:schemeClr val="tx1">
                    <a:lumMod val="65000"/>
                    <a:lumOff val="35000"/>
                  </a:schemeClr>
                </a:solidFill>
              </a:rPr>
              <a:t>https</a:t>
            </a:r>
            <a:r>
              <a:rPr lang="en-US" sz="700" dirty="0">
                <a:solidFill>
                  <a:schemeClr val="tx1">
                    <a:lumMod val="65000"/>
                    <a:lumOff val="35000"/>
                  </a:schemeClr>
                </a:solidFill>
              </a:rPr>
              <a:t>://www.google.com/maps/@39.3045812,-94.722442,6211m/data=!</a:t>
            </a:r>
            <a:r>
              <a:rPr lang="en-US" sz="700" dirty="0" smtClean="0">
                <a:solidFill>
                  <a:schemeClr val="tx1">
                    <a:lumMod val="65000"/>
                    <a:lumOff val="35000"/>
                  </a:schemeClr>
                </a:solidFill>
              </a:rPr>
              <a:t>3m1!1e3?hl=en-US.</a:t>
            </a:r>
          </a:p>
        </p:txBody>
      </p:sp>
      <p:sp>
        <p:nvSpPr>
          <p:cNvPr id="33" name="TextBox 32"/>
          <p:cNvSpPr txBox="1"/>
          <p:nvPr/>
        </p:nvSpPr>
        <p:spPr>
          <a:xfrm>
            <a:off x="2003342" y="6396335"/>
            <a:ext cx="4592925" cy="461665"/>
          </a:xfrm>
          <a:prstGeom prst="rect">
            <a:avLst/>
          </a:prstGeom>
          <a:noFill/>
        </p:spPr>
        <p:txBody>
          <a:bodyPr wrap="square" rtlCol="0">
            <a:spAutoFit/>
          </a:bodyPr>
          <a:lstStyle/>
          <a:p>
            <a:pPr marL="114300" indent="-114300">
              <a:buFont typeface="+mj-lt"/>
              <a:buAutoNum type="arabicPeriod"/>
            </a:pPr>
            <a:r>
              <a:rPr lang="en-US" sz="800" dirty="0" smtClean="0">
                <a:solidFill>
                  <a:schemeClr val="tx1">
                    <a:lumMod val="65000"/>
                    <a:lumOff val="35000"/>
                  </a:schemeClr>
                </a:solidFill>
              </a:rPr>
              <a:t>http</a:t>
            </a:r>
            <a:r>
              <a:rPr lang="en-US" sz="800" dirty="0">
                <a:solidFill>
                  <a:schemeClr val="tx1">
                    <a:lumMod val="65000"/>
                    <a:lumOff val="35000"/>
                  </a:schemeClr>
                </a:solidFill>
              </a:rPr>
              <a:t>://www.flykci.com/media/1446/mci-terminal-area-master-plan-april-2015-final.pdf </a:t>
            </a:r>
          </a:p>
          <a:p>
            <a:pPr marL="114300" indent="-114300">
              <a:buFont typeface="+mj-lt"/>
              <a:buAutoNum type="arabicPeriod"/>
            </a:pPr>
            <a:r>
              <a:rPr lang="en-US" sz="800" dirty="0" smtClean="0">
                <a:solidFill>
                  <a:schemeClr val="tx1">
                    <a:lumMod val="65000"/>
                    <a:lumOff val="35000"/>
                  </a:schemeClr>
                </a:solidFill>
              </a:rPr>
              <a:t>http</a:t>
            </a:r>
            <a:r>
              <a:rPr lang="en-US" sz="800" dirty="0">
                <a:solidFill>
                  <a:schemeClr val="tx1">
                    <a:lumMod val="65000"/>
                    <a:lumOff val="35000"/>
                  </a:schemeClr>
                </a:solidFill>
              </a:rPr>
              <a:t>://www.flykci.com/newsroom/terminal-master-plan</a:t>
            </a:r>
            <a:r>
              <a:rPr lang="en-US" sz="800" dirty="0" smtClean="0">
                <a:solidFill>
                  <a:schemeClr val="tx1">
                    <a:lumMod val="65000"/>
                    <a:lumOff val="35000"/>
                  </a:schemeClr>
                </a:solidFill>
              </a:rPr>
              <a:t>/</a:t>
            </a:r>
          </a:p>
          <a:p>
            <a:pPr marL="114300" indent="-114300">
              <a:buFont typeface="+mj-lt"/>
              <a:buAutoNum type="arabicPeriod"/>
            </a:pPr>
            <a:r>
              <a:rPr lang="en-US" sz="800" dirty="0">
                <a:solidFill>
                  <a:schemeClr val="tx1">
                    <a:lumMod val="65000"/>
                    <a:lumOff val="35000"/>
                  </a:schemeClr>
                </a:solidFill>
              </a:rPr>
              <a:t>https://</a:t>
            </a:r>
            <a:r>
              <a:rPr lang="en-US" sz="800" dirty="0" smtClean="0">
                <a:solidFill>
                  <a:schemeClr val="tx1">
                    <a:lumMod val="65000"/>
                    <a:lumOff val="35000"/>
                  </a:schemeClr>
                </a:solidFill>
              </a:rPr>
              <a:t>en.wikipedia.org/wiki/Transportation_Security_Administration</a:t>
            </a:r>
          </a:p>
        </p:txBody>
      </p:sp>
      <p:sp>
        <p:nvSpPr>
          <p:cNvPr id="34" name="TextBox 33"/>
          <p:cNvSpPr txBox="1"/>
          <p:nvPr/>
        </p:nvSpPr>
        <p:spPr>
          <a:xfrm>
            <a:off x="7256779" y="2390001"/>
            <a:ext cx="1811021" cy="307777"/>
          </a:xfrm>
          <a:prstGeom prst="rect">
            <a:avLst/>
          </a:prstGeom>
          <a:noFill/>
        </p:spPr>
        <p:txBody>
          <a:bodyPr wrap="square" rtlCol="0">
            <a:spAutoFit/>
          </a:bodyPr>
          <a:lstStyle/>
          <a:p>
            <a:pPr algn="ctr"/>
            <a:r>
              <a:rPr lang="en-US" sz="700" dirty="0">
                <a:solidFill>
                  <a:schemeClr val="tx1">
                    <a:lumMod val="65000"/>
                    <a:lumOff val="35000"/>
                  </a:schemeClr>
                </a:solidFill>
              </a:rPr>
              <a:t>http://www.flykci.com/media/1177/citycouncil-4-4-13-final-edited-not-complete.pdf</a:t>
            </a:r>
            <a:endParaRPr lang="en-US" sz="700" dirty="0" smtClean="0">
              <a:solidFill>
                <a:schemeClr val="tx1">
                  <a:lumMod val="65000"/>
                  <a:lumOff val="35000"/>
                </a:schemeClr>
              </a:solidFill>
            </a:endParaRPr>
          </a:p>
        </p:txBody>
      </p:sp>
      <p:sp>
        <p:nvSpPr>
          <p:cNvPr id="39" name="Oval 38"/>
          <p:cNvSpPr>
            <a:spLocks noChangeAspect="1"/>
          </p:cNvSpPr>
          <p:nvPr/>
        </p:nvSpPr>
        <p:spPr bwMode="auto">
          <a:xfrm>
            <a:off x="826392" y="6326124"/>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cxnSp>
        <p:nvCxnSpPr>
          <p:cNvPr id="41" name="Straight Connector 40"/>
          <p:cNvCxnSpPr>
            <a:stCxn id="39" idx="0"/>
          </p:cNvCxnSpPr>
          <p:nvPr/>
        </p:nvCxnSpPr>
        <p:spPr bwMode="auto">
          <a:xfrm flipV="1">
            <a:off x="901830" y="5870068"/>
            <a:ext cx="2466" cy="456056"/>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sp>
        <p:nvSpPr>
          <p:cNvPr id="57" name="Oval 56"/>
          <p:cNvSpPr>
            <a:spLocks noChangeAspect="1"/>
          </p:cNvSpPr>
          <p:nvPr/>
        </p:nvSpPr>
        <p:spPr bwMode="auto">
          <a:xfrm>
            <a:off x="1752600" y="5760811"/>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cxnSp>
        <p:nvCxnSpPr>
          <p:cNvPr id="61" name="Straight Connector 60"/>
          <p:cNvCxnSpPr/>
          <p:nvPr/>
        </p:nvCxnSpPr>
        <p:spPr bwMode="auto">
          <a:xfrm>
            <a:off x="1216303" y="6050307"/>
            <a:ext cx="152400" cy="241961"/>
          </a:xfrm>
          <a:prstGeom prst="line">
            <a:avLst/>
          </a:prstGeom>
          <a:solidFill>
            <a:srgbClr val="A953FF"/>
          </a:solidFill>
          <a:ln w="38100" cap="flat" cmpd="sng" algn="ctr">
            <a:solidFill>
              <a:srgbClr val="000000"/>
            </a:solidFill>
            <a:prstDash val="solid"/>
            <a:round/>
            <a:headEnd type="none" w="med" len="med"/>
            <a:tailEnd type="none" w="med" len="med"/>
          </a:ln>
          <a:effectLst/>
        </p:spPr>
      </p:cxnSp>
      <p:cxnSp>
        <p:nvCxnSpPr>
          <p:cNvPr id="63" name="Straight Connector 62"/>
          <p:cNvCxnSpPr/>
          <p:nvPr/>
        </p:nvCxnSpPr>
        <p:spPr bwMode="auto">
          <a:xfrm>
            <a:off x="1443038" y="5911902"/>
            <a:ext cx="152400" cy="241961"/>
          </a:xfrm>
          <a:prstGeom prst="line">
            <a:avLst/>
          </a:prstGeom>
          <a:solidFill>
            <a:srgbClr val="A953FF"/>
          </a:solidFill>
          <a:ln w="38100" cap="flat" cmpd="sng" algn="ctr">
            <a:solidFill>
              <a:srgbClr val="000000"/>
            </a:solidFill>
            <a:prstDash val="solid"/>
            <a:round/>
            <a:headEnd type="none" w="med" len="med"/>
            <a:tailEnd type="none" w="med" len="med"/>
          </a:ln>
          <a:effectLst/>
        </p:spPr>
      </p:cxnSp>
      <p:cxnSp>
        <p:nvCxnSpPr>
          <p:cNvPr id="67" name="Straight Connector 66"/>
          <p:cNvCxnSpPr>
            <a:stCxn id="57" idx="6"/>
          </p:cNvCxnSpPr>
          <p:nvPr/>
        </p:nvCxnSpPr>
        <p:spPr bwMode="auto">
          <a:xfrm flipV="1">
            <a:off x="1903476" y="5833286"/>
            <a:ext cx="1097280" cy="2963"/>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grpSp>
        <p:nvGrpSpPr>
          <p:cNvPr id="72" name="Group 71"/>
          <p:cNvGrpSpPr/>
          <p:nvPr/>
        </p:nvGrpSpPr>
        <p:grpSpPr>
          <a:xfrm>
            <a:off x="154754" y="5286581"/>
            <a:ext cx="1494151" cy="577081"/>
            <a:chOff x="2636024" y="2909900"/>
            <a:chExt cx="1494151" cy="577081"/>
          </a:xfrm>
        </p:grpSpPr>
        <p:sp>
          <p:nvSpPr>
            <p:cNvPr id="70" name="Rounded Rectangle 69"/>
            <p:cNvSpPr/>
            <p:nvPr/>
          </p:nvSpPr>
          <p:spPr bwMode="auto">
            <a:xfrm>
              <a:off x="2727601" y="2909900"/>
              <a:ext cx="1310999" cy="577081"/>
            </a:xfrm>
            <a:prstGeom prst="roundRect">
              <a:avLst/>
            </a:prstGeom>
            <a:solidFill>
              <a:schemeClr val="bg1">
                <a:lumMod val="85000"/>
              </a:schemeClr>
            </a:solidFill>
            <a:ln>
              <a:solidFill>
                <a:schemeClr val="bg1">
                  <a:lumMod val="50000"/>
                </a:schemeClr>
              </a:solidFill>
            </a:ln>
            <a:effectLst>
              <a:outerShdw blurRad="50800" dist="38100" dir="5400000" algn="t" rotWithShape="0">
                <a:prstClr val="black">
                  <a:alpha val="40000"/>
                </a:prstClr>
              </a:outerShdw>
            </a:effectLst>
          </p:spPr>
          <p:txBody>
            <a:bodyPr wrap="square" rtlCol="0">
              <a:noAutofit/>
            </a:bodyPr>
            <a:lstStyle/>
            <a:p>
              <a:pPr algn="ctr"/>
              <a:endParaRPr lang="en-US" sz="1200" dirty="0"/>
            </a:p>
          </p:txBody>
        </p:sp>
        <p:sp>
          <p:nvSpPr>
            <p:cNvPr id="71" name="TextBox 70"/>
            <p:cNvSpPr txBox="1"/>
            <p:nvPr/>
          </p:nvSpPr>
          <p:spPr>
            <a:xfrm>
              <a:off x="2636024" y="2909900"/>
              <a:ext cx="1494151" cy="577081"/>
            </a:xfrm>
            <a:prstGeom prst="rect">
              <a:avLst/>
            </a:prstGeom>
            <a:noFill/>
          </p:spPr>
          <p:txBody>
            <a:bodyPr wrap="square" rtlCol="0">
              <a:spAutoFit/>
            </a:bodyPr>
            <a:lstStyle/>
            <a:p>
              <a:pPr algn="ctr"/>
              <a:r>
                <a:rPr lang="en-US" sz="1050" dirty="0" smtClean="0"/>
                <a:t>Current terminal </a:t>
              </a:r>
              <a:r>
                <a:rPr lang="en-US" sz="1050" dirty="0"/>
                <a:t>designed in </a:t>
              </a:r>
              <a:r>
                <a:rPr lang="en-US" sz="1050" dirty="0" smtClean="0"/>
                <a:t>1960s</a:t>
              </a:r>
              <a:r>
                <a:rPr lang="en-US" sz="1050" dirty="0"/>
                <a:t>; completed in </a:t>
              </a:r>
              <a:r>
                <a:rPr lang="en-US" sz="1050" dirty="0" smtClean="0"/>
                <a:t>1972.</a:t>
              </a:r>
              <a:r>
                <a:rPr lang="en-US" sz="1050" baseline="30000" dirty="0" smtClean="0"/>
                <a:t>2</a:t>
              </a:r>
              <a:endParaRPr lang="en-US" baseline="30000" dirty="0"/>
            </a:p>
          </p:txBody>
        </p:sp>
      </p:grpSp>
      <p:grpSp>
        <p:nvGrpSpPr>
          <p:cNvPr id="76" name="Group 75"/>
          <p:cNvGrpSpPr/>
          <p:nvPr/>
        </p:nvGrpSpPr>
        <p:grpSpPr>
          <a:xfrm>
            <a:off x="2665390" y="5419256"/>
            <a:ext cx="1806585" cy="1061829"/>
            <a:chOff x="2715435" y="3102886"/>
            <a:chExt cx="1806585" cy="1061829"/>
          </a:xfrm>
        </p:grpSpPr>
        <p:sp>
          <p:nvSpPr>
            <p:cNvPr id="77" name="Rounded Rectangle 76"/>
            <p:cNvSpPr/>
            <p:nvPr/>
          </p:nvSpPr>
          <p:spPr bwMode="auto">
            <a:xfrm>
              <a:off x="2727601" y="3109721"/>
              <a:ext cx="1724427" cy="887845"/>
            </a:xfrm>
            <a:prstGeom prst="roundRect">
              <a:avLst/>
            </a:prstGeom>
            <a:solidFill>
              <a:schemeClr val="bg1">
                <a:lumMod val="85000"/>
              </a:schemeClr>
            </a:solidFill>
            <a:ln>
              <a:solidFill>
                <a:schemeClr val="bg1">
                  <a:lumMod val="50000"/>
                </a:schemeClr>
              </a:solidFill>
            </a:ln>
            <a:effectLst>
              <a:outerShdw blurRad="50800" dist="38100" dir="5400000" algn="t" rotWithShape="0">
                <a:prstClr val="black">
                  <a:alpha val="40000"/>
                </a:prstClr>
              </a:outerShdw>
            </a:effectLst>
          </p:spPr>
          <p:txBody>
            <a:bodyPr wrap="square" rtlCol="0">
              <a:noAutofit/>
            </a:bodyPr>
            <a:lstStyle/>
            <a:p>
              <a:pPr algn="ctr"/>
              <a:endParaRPr lang="en-US" sz="1200" dirty="0"/>
            </a:p>
          </p:txBody>
        </p:sp>
        <p:sp>
          <p:nvSpPr>
            <p:cNvPr id="78" name="TextBox 77"/>
            <p:cNvSpPr txBox="1"/>
            <p:nvPr/>
          </p:nvSpPr>
          <p:spPr>
            <a:xfrm>
              <a:off x="2715435" y="3102886"/>
              <a:ext cx="1806585" cy="1061829"/>
            </a:xfrm>
            <a:prstGeom prst="rect">
              <a:avLst/>
            </a:prstGeom>
            <a:noFill/>
          </p:spPr>
          <p:txBody>
            <a:bodyPr wrap="square" rtlCol="0">
              <a:spAutoFit/>
            </a:bodyPr>
            <a:lstStyle/>
            <a:p>
              <a:pPr algn="ctr"/>
              <a:r>
                <a:rPr lang="en-US" sz="1050" b="1" dirty="0" smtClean="0"/>
                <a:t>November 2001</a:t>
              </a:r>
            </a:p>
            <a:p>
              <a:pPr algn="ctr"/>
              <a:r>
                <a:rPr lang="en-US" sz="1050" dirty="0" smtClean="0"/>
                <a:t>Aviation and Transportation Security Act creates the Transportation Security Administation.</a:t>
              </a:r>
              <a:r>
                <a:rPr lang="en-US" sz="1050" baseline="30000" dirty="0" smtClean="0"/>
                <a:t>3</a:t>
              </a:r>
            </a:p>
            <a:p>
              <a:pPr algn="ctr"/>
              <a:endParaRPr lang="en-US" sz="1050" dirty="0"/>
            </a:p>
          </p:txBody>
        </p:sp>
      </p:grpSp>
      <p:sp>
        <p:nvSpPr>
          <p:cNvPr id="79" name="Oval 78"/>
          <p:cNvSpPr>
            <a:spLocks noChangeAspect="1"/>
          </p:cNvSpPr>
          <p:nvPr/>
        </p:nvSpPr>
        <p:spPr bwMode="auto">
          <a:xfrm>
            <a:off x="2514600" y="5259324"/>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cxnSp>
        <p:nvCxnSpPr>
          <p:cNvPr id="80" name="Straight Connector 79"/>
          <p:cNvCxnSpPr>
            <a:endCxn id="74" idx="2"/>
          </p:cNvCxnSpPr>
          <p:nvPr/>
        </p:nvCxnSpPr>
        <p:spPr bwMode="auto">
          <a:xfrm flipH="1" flipV="1">
            <a:off x="1979863" y="4916323"/>
            <a:ext cx="4580" cy="497736"/>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sp>
        <p:nvSpPr>
          <p:cNvPr id="82" name="Rounded Rectangle 81"/>
          <p:cNvSpPr/>
          <p:nvPr/>
        </p:nvSpPr>
        <p:spPr bwMode="auto">
          <a:xfrm>
            <a:off x="2833412" y="2988332"/>
            <a:ext cx="1828799" cy="880953"/>
          </a:xfrm>
          <a:prstGeom prst="roundRect">
            <a:avLst/>
          </a:prstGeom>
          <a:solidFill>
            <a:schemeClr val="bg1">
              <a:lumMod val="85000"/>
            </a:schemeClr>
          </a:solidFill>
          <a:ln>
            <a:solidFill>
              <a:schemeClr val="bg1">
                <a:lumMod val="50000"/>
              </a:schemeClr>
            </a:solidFill>
          </a:ln>
          <a:effectLst>
            <a:outerShdw blurRad="50800" dist="38100" dir="5400000" algn="t" rotWithShape="0">
              <a:prstClr val="black">
                <a:alpha val="40000"/>
              </a:prstClr>
            </a:outerShdw>
          </a:effectLst>
        </p:spPr>
        <p:txBody>
          <a:bodyPr wrap="square" lIns="0" rIns="0" rtlCol="0" anchor="ctr" anchorCtr="1">
            <a:noAutofit/>
          </a:bodyPr>
          <a:lstStyle/>
          <a:p>
            <a:pPr algn="ctr"/>
            <a:r>
              <a:rPr lang="en-US" sz="1050" b="1" dirty="0"/>
              <a:t>April 2016</a:t>
            </a:r>
          </a:p>
          <a:p>
            <a:pPr algn="ctr"/>
            <a:r>
              <a:rPr lang="en-US" sz="1050" dirty="0"/>
              <a:t>KCI Aviation Department and airline partners recommend a single terminal to the city council of </a:t>
            </a:r>
            <a:r>
              <a:rPr lang="en-US" sz="1050" dirty="0" smtClean="0"/>
              <a:t>KCMO.</a:t>
            </a:r>
            <a:r>
              <a:rPr lang="en-US" sz="1050" baseline="30000" dirty="0"/>
              <a:t>2</a:t>
            </a:r>
          </a:p>
        </p:txBody>
      </p:sp>
      <p:sp>
        <p:nvSpPr>
          <p:cNvPr id="84" name="Oval 83"/>
          <p:cNvSpPr>
            <a:spLocks noChangeAspect="1"/>
          </p:cNvSpPr>
          <p:nvPr/>
        </p:nvSpPr>
        <p:spPr bwMode="auto">
          <a:xfrm>
            <a:off x="4471975" y="4040124"/>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sp>
        <p:nvSpPr>
          <p:cNvPr id="86" name="Oval 85"/>
          <p:cNvSpPr>
            <a:spLocks noChangeAspect="1"/>
          </p:cNvSpPr>
          <p:nvPr/>
        </p:nvSpPr>
        <p:spPr bwMode="auto">
          <a:xfrm>
            <a:off x="3568951" y="4612840"/>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cxnSp>
        <p:nvCxnSpPr>
          <p:cNvPr id="87" name="Straight Connector 86"/>
          <p:cNvCxnSpPr>
            <a:stCxn id="86" idx="6"/>
          </p:cNvCxnSpPr>
          <p:nvPr/>
        </p:nvCxnSpPr>
        <p:spPr bwMode="auto">
          <a:xfrm flipV="1">
            <a:off x="3719827" y="4685315"/>
            <a:ext cx="1005840" cy="2963"/>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grpSp>
        <p:nvGrpSpPr>
          <p:cNvPr id="88" name="Group 87"/>
          <p:cNvGrpSpPr/>
          <p:nvPr/>
        </p:nvGrpSpPr>
        <p:grpSpPr>
          <a:xfrm>
            <a:off x="4187866" y="4350592"/>
            <a:ext cx="1806585" cy="1061829"/>
            <a:chOff x="2715435" y="3102886"/>
            <a:chExt cx="1806585" cy="1061829"/>
          </a:xfrm>
        </p:grpSpPr>
        <p:sp>
          <p:nvSpPr>
            <p:cNvPr id="89" name="Rounded Rectangle 88"/>
            <p:cNvSpPr/>
            <p:nvPr/>
          </p:nvSpPr>
          <p:spPr bwMode="auto">
            <a:xfrm>
              <a:off x="2727601" y="3109721"/>
              <a:ext cx="1724427" cy="887845"/>
            </a:xfrm>
            <a:prstGeom prst="roundRect">
              <a:avLst/>
            </a:prstGeom>
            <a:solidFill>
              <a:schemeClr val="bg1">
                <a:lumMod val="85000"/>
              </a:schemeClr>
            </a:solidFill>
            <a:ln>
              <a:solidFill>
                <a:schemeClr val="bg1">
                  <a:lumMod val="50000"/>
                </a:schemeClr>
              </a:solidFill>
            </a:ln>
            <a:effectLst>
              <a:outerShdw blurRad="50800" dist="38100" dir="5400000" algn="t" rotWithShape="0">
                <a:prstClr val="black">
                  <a:alpha val="40000"/>
                </a:prstClr>
              </a:outerShdw>
            </a:effectLst>
          </p:spPr>
          <p:txBody>
            <a:bodyPr wrap="square" rtlCol="0">
              <a:noAutofit/>
            </a:bodyPr>
            <a:lstStyle/>
            <a:p>
              <a:pPr algn="ctr"/>
              <a:endParaRPr lang="en-US" sz="1200" dirty="0"/>
            </a:p>
          </p:txBody>
        </p:sp>
        <p:sp>
          <p:nvSpPr>
            <p:cNvPr id="90" name="TextBox 89"/>
            <p:cNvSpPr txBox="1"/>
            <p:nvPr/>
          </p:nvSpPr>
          <p:spPr>
            <a:xfrm>
              <a:off x="2715435" y="3102886"/>
              <a:ext cx="1806585" cy="1061829"/>
            </a:xfrm>
            <a:prstGeom prst="rect">
              <a:avLst/>
            </a:prstGeom>
            <a:noFill/>
          </p:spPr>
          <p:txBody>
            <a:bodyPr wrap="square" rtlCol="0">
              <a:spAutoFit/>
            </a:bodyPr>
            <a:lstStyle/>
            <a:p>
              <a:pPr algn="ctr"/>
              <a:r>
                <a:rPr lang="en-US" sz="1050" dirty="0" smtClean="0"/>
                <a:t> </a:t>
              </a:r>
              <a:r>
                <a:rPr lang="en-US" sz="1050" b="1" dirty="0" smtClean="0"/>
                <a:t>April 2013</a:t>
              </a:r>
            </a:p>
            <a:p>
              <a:pPr algn="ctr"/>
              <a:r>
                <a:rPr lang="en-US" sz="1050" dirty="0" smtClean="0"/>
                <a:t>18-month study initiated to validate goals, objectives, and passenger demand characteristics.</a:t>
              </a:r>
              <a:r>
                <a:rPr lang="en-US" sz="1050" baseline="30000" dirty="0" smtClean="0"/>
                <a:t>2</a:t>
              </a:r>
            </a:p>
            <a:p>
              <a:pPr algn="ctr"/>
              <a:endParaRPr lang="en-US" sz="1050" dirty="0"/>
            </a:p>
          </p:txBody>
        </p:sp>
      </p:grpSp>
      <p:sp>
        <p:nvSpPr>
          <p:cNvPr id="91" name="Right Arrow 90"/>
          <p:cNvSpPr/>
          <p:nvPr/>
        </p:nvSpPr>
        <p:spPr bwMode="auto">
          <a:xfrm>
            <a:off x="2085375" y="685800"/>
            <a:ext cx="5098934" cy="1836644"/>
          </a:xfrm>
          <a:prstGeom prst="rightArrow">
            <a:avLst>
              <a:gd name="adj1" fmla="val 54377"/>
              <a:gd name="adj2" fmla="val 28116"/>
            </a:avLst>
          </a:prstGeom>
          <a:solidFill>
            <a:schemeClr val="accent2"/>
          </a:solidFill>
          <a:ln w="12700"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400" b="1" dirty="0"/>
              <a:t>Objective: </a:t>
            </a:r>
            <a:r>
              <a:rPr lang="en-US" sz="1400" dirty="0"/>
              <a:t>Select a </a:t>
            </a:r>
            <a:r>
              <a:rPr lang="en-US" sz="1400" dirty="0" smtClean="0"/>
              <a:t>contractor and design </a:t>
            </a:r>
            <a:r>
              <a:rPr lang="en-US" sz="1400" dirty="0"/>
              <a:t>for the new “terminal that enhances the role of Kansas City in providing a </a:t>
            </a:r>
            <a:r>
              <a:rPr lang="en-US" sz="1400" b="1" dirty="0">
                <a:solidFill>
                  <a:srgbClr val="0000FF"/>
                </a:solidFill>
              </a:rPr>
              <a:t>high level of air service</a:t>
            </a:r>
            <a:r>
              <a:rPr lang="en-US" sz="1400" dirty="0"/>
              <a:t>, as well as a </a:t>
            </a:r>
            <a:r>
              <a:rPr lang="en-US" sz="1400" b="1" dirty="0">
                <a:solidFill>
                  <a:srgbClr val="0000FF"/>
                </a:solidFill>
              </a:rPr>
              <a:t>source of community pride</a:t>
            </a:r>
            <a:r>
              <a:rPr lang="en-US" sz="1400" dirty="0"/>
              <a:t> for Kansas City and the region</a:t>
            </a:r>
            <a:r>
              <a:rPr lang="en-US" sz="1400" dirty="0" smtClean="0"/>
              <a:t>.”</a:t>
            </a:r>
            <a:r>
              <a:rPr lang="en-US" sz="1400" baseline="30000" dirty="0" smtClean="0"/>
              <a:t>1</a:t>
            </a:r>
            <a:endParaRPr lang="en-US" sz="1400" baseline="30000" dirty="0"/>
          </a:p>
        </p:txBody>
      </p:sp>
      <p:sp>
        <p:nvSpPr>
          <p:cNvPr id="92" name="TextBox 91"/>
          <p:cNvSpPr txBox="1"/>
          <p:nvPr/>
        </p:nvSpPr>
        <p:spPr>
          <a:xfrm>
            <a:off x="152400" y="914400"/>
            <a:ext cx="1968616" cy="276999"/>
          </a:xfrm>
          <a:prstGeom prst="rect">
            <a:avLst/>
          </a:prstGeom>
          <a:noFill/>
        </p:spPr>
        <p:txBody>
          <a:bodyPr wrap="none" rtlCol="0">
            <a:spAutoFit/>
          </a:bodyPr>
          <a:lstStyle/>
          <a:p>
            <a:r>
              <a:rPr lang="en-US" sz="1200" b="1" dirty="0" smtClean="0"/>
              <a:t>Current Terminal Design</a:t>
            </a:r>
            <a:endParaRPr lang="en-US" sz="1200" b="1" dirty="0"/>
          </a:p>
        </p:txBody>
      </p:sp>
      <p:cxnSp>
        <p:nvCxnSpPr>
          <p:cNvPr id="47" name="Straight Connector 46"/>
          <p:cNvCxnSpPr/>
          <p:nvPr/>
        </p:nvCxnSpPr>
        <p:spPr bwMode="auto">
          <a:xfrm flipH="1" flipV="1">
            <a:off x="5759196" y="2853604"/>
            <a:ext cx="1722" cy="371247"/>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sp>
        <p:nvSpPr>
          <p:cNvPr id="49" name="Rounded Rectangle 48"/>
          <p:cNvSpPr/>
          <p:nvPr/>
        </p:nvSpPr>
        <p:spPr bwMode="auto">
          <a:xfrm>
            <a:off x="4572001" y="2347397"/>
            <a:ext cx="1828799" cy="563005"/>
          </a:xfrm>
          <a:prstGeom prst="roundRect">
            <a:avLst/>
          </a:prstGeom>
          <a:solidFill>
            <a:schemeClr val="bg1">
              <a:lumMod val="85000"/>
            </a:schemeClr>
          </a:solidFill>
          <a:ln w="38100">
            <a:solidFill>
              <a:srgbClr val="0000FF"/>
            </a:solidFill>
          </a:ln>
          <a:effectLst>
            <a:outerShdw blurRad="50800" dist="38100" dir="5400000" algn="t" rotWithShape="0">
              <a:prstClr val="black">
                <a:alpha val="40000"/>
              </a:prstClr>
            </a:outerShdw>
          </a:effectLst>
        </p:spPr>
        <p:txBody>
          <a:bodyPr wrap="square" rtlCol="0" anchor="ctr" anchorCtr="1">
            <a:noAutofit/>
          </a:bodyPr>
          <a:lstStyle/>
          <a:p>
            <a:pPr algn="ctr"/>
            <a:r>
              <a:rPr lang="en-US" sz="1050" b="1" dirty="0"/>
              <a:t>6 December 2017</a:t>
            </a:r>
          </a:p>
          <a:p>
            <a:pPr algn="ctr"/>
            <a:r>
              <a:rPr lang="en-US" sz="1050" dirty="0" err="1"/>
              <a:t>KCI</a:t>
            </a:r>
            <a:r>
              <a:rPr lang="en-US" sz="1050" dirty="0"/>
              <a:t> Selection Committee Recommendation Due</a:t>
            </a:r>
            <a:endParaRPr lang="en-US" sz="1050" baseline="30000" dirty="0"/>
          </a:p>
        </p:txBody>
      </p:sp>
      <p:sp>
        <p:nvSpPr>
          <p:cNvPr id="52" name="Oval 51"/>
          <p:cNvSpPr>
            <a:spLocks noChangeAspect="1"/>
          </p:cNvSpPr>
          <p:nvPr/>
        </p:nvSpPr>
        <p:spPr bwMode="auto">
          <a:xfrm>
            <a:off x="5683758" y="3220407"/>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sp>
        <p:nvSpPr>
          <p:cNvPr id="62" name="Oval 61"/>
          <p:cNvSpPr>
            <a:spLocks noChangeAspect="1"/>
          </p:cNvSpPr>
          <p:nvPr/>
        </p:nvSpPr>
        <p:spPr bwMode="auto">
          <a:xfrm>
            <a:off x="5105400" y="3659124"/>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cxnSp>
        <p:nvCxnSpPr>
          <p:cNvPr id="64" name="Straight Connector 63"/>
          <p:cNvCxnSpPr>
            <a:stCxn id="62" idx="6"/>
          </p:cNvCxnSpPr>
          <p:nvPr/>
        </p:nvCxnSpPr>
        <p:spPr bwMode="auto">
          <a:xfrm flipV="1">
            <a:off x="5256276" y="3731599"/>
            <a:ext cx="1005840" cy="2963"/>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grpSp>
        <p:nvGrpSpPr>
          <p:cNvPr id="65" name="Group 64"/>
          <p:cNvGrpSpPr/>
          <p:nvPr/>
        </p:nvGrpSpPr>
        <p:grpSpPr>
          <a:xfrm>
            <a:off x="5395105" y="3627346"/>
            <a:ext cx="1806585" cy="542246"/>
            <a:chOff x="2715435" y="3102886"/>
            <a:chExt cx="1806585" cy="894680"/>
          </a:xfrm>
        </p:grpSpPr>
        <p:sp>
          <p:nvSpPr>
            <p:cNvPr id="66" name="Rounded Rectangle 65"/>
            <p:cNvSpPr/>
            <p:nvPr/>
          </p:nvSpPr>
          <p:spPr bwMode="auto">
            <a:xfrm>
              <a:off x="2727601" y="3109721"/>
              <a:ext cx="1724427" cy="887845"/>
            </a:xfrm>
            <a:prstGeom prst="roundRect">
              <a:avLst/>
            </a:prstGeom>
            <a:solidFill>
              <a:schemeClr val="bg1">
                <a:lumMod val="85000"/>
              </a:schemeClr>
            </a:solidFill>
            <a:ln>
              <a:solidFill>
                <a:schemeClr val="bg1">
                  <a:lumMod val="50000"/>
                </a:schemeClr>
              </a:solidFill>
            </a:ln>
            <a:effectLst>
              <a:outerShdw blurRad="50800" dist="38100" dir="5400000" algn="t" rotWithShape="0">
                <a:prstClr val="black">
                  <a:alpha val="40000"/>
                </a:prstClr>
              </a:outerShdw>
            </a:effectLst>
          </p:spPr>
          <p:txBody>
            <a:bodyPr wrap="square" rtlCol="0">
              <a:noAutofit/>
            </a:bodyPr>
            <a:lstStyle/>
            <a:p>
              <a:pPr algn="ctr"/>
              <a:endParaRPr lang="en-US" sz="1200" dirty="0"/>
            </a:p>
          </p:txBody>
        </p:sp>
        <p:sp>
          <p:nvSpPr>
            <p:cNvPr id="68" name="TextBox 67"/>
            <p:cNvSpPr txBox="1"/>
            <p:nvPr/>
          </p:nvSpPr>
          <p:spPr>
            <a:xfrm>
              <a:off x="2715435" y="3102886"/>
              <a:ext cx="1806585" cy="738664"/>
            </a:xfrm>
            <a:prstGeom prst="rect">
              <a:avLst/>
            </a:prstGeom>
            <a:noFill/>
          </p:spPr>
          <p:txBody>
            <a:bodyPr wrap="square" rtlCol="0">
              <a:spAutoFit/>
            </a:bodyPr>
            <a:lstStyle/>
            <a:p>
              <a:pPr algn="ctr"/>
              <a:r>
                <a:rPr lang="en-US" sz="1050" dirty="0" smtClean="0"/>
                <a:t> </a:t>
              </a:r>
              <a:r>
                <a:rPr lang="en-US" sz="1050" b="1" dirty="0" smtClean="0"/>
                <a:t>30 May 2017</a:t>
              </a:r>
            </a:p>
            <a:p>
              <a:pPr algn="ctr"/>
              <a:r>
                <a:rPr lang="en-US" sz="1050" dirty="0" smtClean="0"/>
                <a:t>KCI Selection Committee issues RFQ/P</a:t>
              </a:r>
              <a:endParaRPr lang="en-US" sz="1050" baseline="30000" dirty="0" smtClean="0"/>
            </a:p>
            <a:p>
              <a:pPr algn="ctr"/>
              <a:endParaRPr lang="en-US" sz="1050" dirty="0"/>
            </a:p>
          </p:txBody>
        </p:sp>
      </p:grpSp>
      <p:grpSp>
        <p:nvGrpSpPr>
          <p:cNvPr id="73" name="Group 72"/>
          <p:cNvGrpSpPr/>
          <p:nvPr/>
        </p:nvGrpSpPr>
        <p:grpSpPr>
          <a:xfrm>
            <a:off x="993175" y="4140928"/>
            <a:ext cx="2003189" cy="775395"/>
            <a:chOff x="2647144" y="2962071"/>
            <a:chExt cx="1494151" cy="902476"/>
          </a:xfrm>
        </p:grpSpPr>
        <p:sp>
          <p:nvSpPr>
            <p:cNvPr id="74" name="Rounded Rectangle 73"/>
            <p:cNvSpPr/>
            <p:nvPr/>
          </p:nvSpPr>
          <p:spPr bwMode="auto">
            <a:xfrm>
              <a:off x="2727601" y="2962071"/>
              <a:ext cx="1310999" cy="902476"/>
            </a:xfrm>
            <a:prstGeom prst="roundRect">
              <a:avLst/>
            </a:prstGeom>
            <a:solidFill>
              <a:schemeClr val="bg1">
                <a:lumMod val="85000"/>
              </a:schemeClr>
            </a:solidFill>
            <a:ln>
              <a:solidFill>
                <a:schemeClr val="bg1">
                  <a:lumMod val="50000"/>
                </a:schemeClr>
              </a:solidFill>
            </a:ln>
            <a:effectLst>
              <a:outerShdw blurRad="50800" dist="38100" dir="5400000" algn="t" rotWithShape="0">
                <a:prstClr val="black">
                  <a:alpha val="40000"/>
                </a:prstClr>
              </a:outerShdw>
            </a:effectLst>
          </p:spPr>
          <p:txBody>
            <a:bodyPr wrap="square" rtlCol="0">
              <a:noAutofit/>
            </a:bodyPr>
            <a:lstStyle/>
            <a:p>
              <a:pPr algn="ctr"/>
              <a:endParaRPr lang="en-US" sz="1200" dirty="0"/>
            </a:p>
          </p:txBody>
        </p:sp>
        <p:sp>
          <p:nvSpPr>
            <p:cNvPr id="75" name="TextBox 74"/>
            <p:cNvSpPr txBox="1"/>
            <p:nvPr/>
          </p:nvSpPr>
          <p:spPr>
            <a:xfrm>
              <a:off x="2647144" y="2964300"/>
              <a:ext cx="1494151" cy="859725"/>
            </a:xfrm>
            <a:prstGeom prst="rect">
              <a:avLst/>
            </a:prstGeom>
            <a:noFill/>
          </p:spPr>
          <p:txBody>
            <a:bodyPr wrap="square" rtlCol="0">
              <a:spAutoFit/>
            </a:bodyPr>
            <a:lstStyle/>
            <a:p>
              <a:pPr algn="ctr"/>
              <a:r>
                <a:rPr lang="en-US" sz="1050" b="1" dirty="0"/>
                <a:t>December 2008</a:t>
              </a:r>
            </a:p>
            <a:p>
              <a:pPr algn="ctr"/>
              <a:r>
                <a:rPr lang="en-US" sz="1050" dirty="0"/>
                <a:t>City Council adopts the KCI Master Plan as the guide for airport </a:t>
              </a:r>
              <a:r>
                <a:rPr lang="en-US" sz="1050" dirty="0" smtClean="0"/>
                <a:t>development.</a:t>
              </a:r>
              <a:r>
                <a:rPr lang="en-US" sz="1050" baseline="30000" dirty="0" smtClean="0"/>
                <a:t>2</a:t>
              </a:r>
              <a:endParaRPr lang="en-US" sz="1050" baseline="30000" dirty="0"/>
            </a:p>
          </p:txBody>
        </p:sp>
      </p:grpSp>
      <p:pic>
        <p:nvPicPr>
          <p:cNvPr id="97" name="Picture 96"/>
          <p:cNvPicPr>
            <a:picLocks noChangeAspect="1"/>
          </p:cNvPicPr>
          <p:nvPr/>
        </p:nvPicPr>
        <p:blipFill>
          <a:blip r:embed="rId5"/>
          <a:stretch>
            <a:fillRect/>
          </a:stretch>
        </p:blipFill>
        <p:spPr>
          <a:xfrm>
            <a:off x="7239000" y="4953000"/>
            <a:ext cx="1676400" cy="496543"/>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98" name="TextBox 97"/>
          <p:cNvSpPr txBox="1"/>
          <p:nvPr/>
        </p:nvSpPr>
        <p:spPr>
          <a:xfrm>
            <a:off x="7316800" y="5510689"/>
            <a:ext cx="1492716" cy="1069524"/>
          </a:xfrm>
          <a:prstGeom prst="rect">
            <a:avLst/>
          </a:prstGeom>
          <a:noFill/>
          <a:ln w="19050">
            <a:solidFill>
              <a:schemeClr val="accent6">
                <a:lumMod val="50000"/>
              </a:schemeClr>
            </a:solidFill>
          </a:ln>
        </p:spPr>
        <p:txBody>
          <a:bodyPr wrap="none" rtlCol="0">
            <a:spAutoFit/>
          </a:bodyPr>
          <a:lstStyle/>
          <a:p>
            <a:pPr algn="ctr"/>
            <a:r>
              <a:rPr lang="en-US" sz="1100" b="1" dirty="0" smtClean="0"/>
              <a:t>Midland Consulting</a:t>
            </a:r>
          </a:p>
          <a:p>
            <a:pPr algn="ctr"/>
            <a:r>
              <a:rPr lang="en-US" sz="1050" dirty="0"/>
              <a:t>Blake Conrad</a:t>
            </a:r>
          </a:p>
          <a:p>
            <a:pPr algn="ctr"/>
            <a:r>
              <a:rPr lang="en-US" sz="1050" dirty="0" smtClean="0"/>
              <a:t>Bonnie McIlrath</a:t>
            </a:r>
          </a:p>
          <a:p>
            <a:pPr algn="ctr"/>
            <a:r>
              <a:rPr lang="en-US" sz="1050" dirty="0" smtClean="0"/>
              <a:t>Cathy Miller</a:t>
            </a:r>
          </a:p>
          <a:p>
            <a:pPr algn="ctr"/>
            <a:r>
              <a:rPr lang="en-US" sz="1050" dirty="0"/>
              <a:t>Doug </a:t>
            </a:r>
            <a:r>
              <a:rPr lang="en-US" sz="1050" dirty="0" smtClean="0"/>
              <a:t>Serota</a:t>
            </a:r>
          </a:p>
          <a:p>
            <a:pPr algn="ctr"/>
            <a:r>
              <a:rPr lang="en-US" sz="1050" dirty="0" smtClean="0"/>
              <a:t>Shaun Wild</a:t>
            </a:r>
            <a:endParaRPr lang="en-US" sz="1050" dirty="0"/>
          </a:p>
        </p:txBody>
      </p:sp>
      <p:sp>
        <p:nvSpPr>
          <p:cNvPr id="10" name="TextBox 9"/>
          <p:cNvSpPr txBox="1"/>
          <p:nvPr/>
        </p:nvSpPr>
        <p:spPr>
          <a:xfrm>
            <a:off x="7046699" y="4466379"/>
            <a:ext cx="2021101" cy="523220"/>
          </a:xfrm>
          <a:prstGeom prst="rect">
            <a:avLst/>
          </a:prstGeom>
          <a:noFill/>
        </p:spPr>
        <p:txBody>
          <a:bodyPr wrap="square" rtlCol="0">
            <a:spAutoFit/>
          </a:bodyPr>
          <a:lstStyle/>
          <a:p>
            <a:pPr algn="ctr"/>
            <a:r>
              <a:rPr lang="en-US" sz="1400" dirty="0" smtClean="0"/>
              <a:t>Selection Committee Decision Support Team</a:t>
            </a:r>
            <a:endParaRPr lang="en-US" sz="1400" dirty="0"/>
          </a:p>
        </p:txBody>
      </p:sp>
      <p:sp>
        <p:nvSpPr>
          <p:cNvPr id="56" name="Oval 55"/>
          <p:cNvSpPr>
            <a:spLocks noChangeAspect="1"/>
          </p:cNvSpPr>
          <p:nvPr/>
        </p:nvSpPr>
        <p:spPr bwMode="auto">
          <a:xfrm>
            <a:off x="6518325" y="2716094"/>
            <a:ext cx="150876" cy="150876"/>
          </a:xfrm>
          <a:prstGeom prst="ellipse">
            <a:avLst/>
          </a:prstGeom>
          <a:solidFill>
            <a:srgbClr val="FFFF00"/>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cxnSp>
        <p:nvCxnSpPr>
          <p:cNvPr id="58" name="Straight Connector 57"/>
          <p:cNvCxnSpPr>
            <a:stCxn id="56" idx="6"/>
          </p:cNvCxnSpPr>
          <p:nvPr/>
        </p:nvCxnSpPr>
        <p:spPr bwMode="auto">
          <a:xfrm flipV="1">
            <a:off x="6669201" y="2788569"/>
            <a:ext cx="1005840" cy="2963"/>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sp>
        <p:nvSpPr>
          <p:cNvPr id="60" name="Rounded Rectangle 59"/>
          <p:cNvSpPr/>
          <p:nvPr/>
        </p:nvSpPr>
        <p:spPr bwMode="auto">
          <a:xfrm>
            <a:off x="6820196" y="2688457"/>
            <a:ext cx="1409403" cy="726265"/>
          </a:xfrm>
          <a:prstGeom prst="roundRect">
            <a:avLst/>
          </a:prstGeom>
          <a:solidFill>
            <a:srgbClr val="FFFF00"/>
          </a:solidFill>
          <a:ln>
            <a:solidFill>
              <a:schemeClr val="bg1">
                <a:lumMod val="50000"/>
              </a:schemeClr>
            </a:solidFill>
          </a:ln>
          <a:effectLst>
            <a:innerShdw blurRad="114300">
              <a:prstClr val="black"/>
            </a:innerShdw>
          </a:effectLst>
        </p:spPr>
        <p:txBody>
          <a:bodyPr wrap="square" rtlCol="0">
            <a:noAutofit/>
          </a:bodyPr>
          <a:lstStyle/>
          <a:p>
            <a:pPr algn="ctr"/>
            <a:r>
              <a:rPr lang="en-US" sz="1100" dirty="0"/>
              <a:t> </a:t>
            </a:r>
            <a:r>
              <a:rPr lang="en-US" sz="1100" b="1" dirty="0"/>
              <a:t>2018</a:t>
            </a:r>
          </a:p>
          <a:p>
            <a:pPr algn="ctr"/>
            <a:r>
              <a:rPr lang="en-US" sz="1100" dirty="0"/>
              <a:t>KCI </a:t>
            </a:r>
            <a:r>
              <a:rPr lang="en-US" sz="1100" dirty="0" smtClean="0"/>
              <a:t>rebuild </a:t>
            </a:r>
            <a:r>
              <a:rPr lang="en-US" sz="1100" dirty="0"/>
              <a:t>goes to the voters.</a:t>
            </a:r>
            <a:endParaRPr lang="en-US" sz="1100" baseline="30000" dirty="0"/>
          </a:p>
        </p:txBody>
      </p:sp>
    </p:spTree>
    <p:extLst>
      <p:ext uri="{BB962C8B-B14F-4D97-AF65-F5344CB8AC3E}">
        <p14:creationId xmlns:p14="http://schemas.microsoft.com/office/powerpoint/2010/main" val="68767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0" dirty="0"/>
              <a:t>The selection committee is made up of six voting members including</a:t>
            </a:r>
            <a:r>
              <a:rPr lang="en-US" b="0" dirty="0" smtClean="0"/>
              <a:t>:</a:t>
            </a:r>
          </a:p>
          <a:p>
            <a:r>
              <a:rPr lang="en-US" b="0" dirty="0" smtClean="0"/>
              <a:t>Troy </a:t>
            </a:r>
            <a:r>
              <a:rPr lang="en-US" b="0" dirty="0"/>
              <a:t>Schulte, City </a:t>
            </a:r>
            <a:r>
              <a:rPr lang="en-US" b="0" dirty="0" smtClean="0"/>
              <a:t>Manager</a:t>
            </a:r>
          </a:p>
          <a:p>
            <a:r>
              <a:rPr lang="en-US" b="0" dirty="0" smtClean="0"/>
              <a:t>Jolie </a:t>
            </a:r>
            <a:r>
              <a:rPr lang="en-US" b="0" dirty="0"/>
              <a:t>Justus, City Council, Airport Committee </a:t>
            </a:r>
            <a:r>
              <a:rPr lang="en-US" b="0" dirty="0" smtClean="0"/>
              <a:t>Chairperson</a:t>
            </a:r>
          </a:p>
          <a:p>
            <a:r>
              <a:rPr lang="en-US" b="0" dirty="0" smtClean="0"/>
              <a:t>Jermaine </a:t>
            </a:r>
            <a:r>
              <a:rPr lang="en-US" b="0" dirty="0"/>
              <a:t>Reed, City Council, Transportation &amp; Infrastructure </a:t>
            </a:r>
            <a:r>
              <a:rPr lang="en-US" b="0" dirty="0" smtClean="0"/>
              <a:t>Chairperson</a:t>
            </a:r>
          </a:p>
          <a:p>
            <a:r>
              <a:rPr lang="en-US" b="0" dirty="0" smtClean="0"/>
              <a:t>Pat </a:t>
            </a:r>
            <a:r>
              <a:rPr lang="en-US" b="0" dirty="0"/>
              <a:t>Klein, Aviation </a:t>
            </a:r>
            <a:r>
              <a:rPr lang="en-US" b="0" dirty="0" smtClean="0"/>
              <a:t>Director</a:t>
            </a:r>
          </a:p>
          <a:p>
            <a:r>
              <a:rPr lang="en-US" b="0" dirty="0" smtClean="0"/>
              <a:t>John </a:t>
            </a:r>
            <a:r>
              <a:rPr lang="en-US" b="0" dirty="0"/>
              <a:t>Green, Aviation Department, Chief Financial </a:t>
            </a:r>
            <a:r>
              <a:rPr lang="en-US" b="0" dirty="0" smtClean="0"/>
              <a:t>Officer</a:t>
            </a:r>
          </a:p>
          <a:p>
            <a:r>
              <a:rPr lang="en-US" b="0" dirty="0" smtClean="0"/>
              <a:t>Phil </a:t>
            </a:r>
            <a:r>
              <a:rPr lang="en-US" b="0" dirty="0" err="1"/>
              <a:t>Muncy</a:t>
            </a:r>
            <a:r>
              <a:rPr lang="en-US" b="0" dirty="0"/>
              <a:t>, Deputy Director of Aviation for Planning and Engineering</a:t>
            </a:r>
          </a:p>
        </p:txBody>
      </p:sp>
      <p:sp>
        <p:nvSpPr>
          <p:cNvPr id="3" name="Date Placeholder 2"/>
          <p:cNvSpPr>
            <a:spLocks noGrp="1"/>
          </p:cNvSpPr>
          <p:nvPr>
            <p:ph type="dt" sz="half" idx="10"/>
          </p:nvPr>
        </p:nvSpPr>
        <p:spPr/>
        <p:txBody>
          <a:bodyPr/>
          <a:lstStyle/>
          <a:p>
            <a:r>
              <a:rPr lang="en-US" smtClean="0"/>
              <a:t>25 September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5</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Selection Committee Members</a:t>
            </a:r>
            <a:endParaRPr lang="en-US" dirty="0"/>
          </a:p>
        </p:txBody>
      </p:sp>
    </p:spTree>
    <p:extLst>
      <p:ext uri="{BB962C8B-B14F-4D97-AF65-F5344CB8AC3E}">
        <p14:creationId xmlns:p14="http://schemas.microsoft.com/office/powerpoint/2010/main" val="113709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25 September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6</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Selection Committee Objectives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40932323"/>
              </p:ext>
            </p:extLst>
          </p:nvPr>
        </p:nvGraphicFramePr>
        <p:xfrm>
          <a:off x="531719" y="911124"/>
          <a:ext cx="8080562" cy="5531879"/>
        </p:xfrm>
        <a:graphic>
          <a:graphicData uri="http://schemas.openxmlformats.org/drawingml/2006/table">
            <a:tbl>
              <a:tblPr>
                <a:tableStyleId>{5C22544A-7EE6-4342-B048-85BDC9FD1C3A}</a:tableStyleId>
              </a:tblPr>
              <a:tblGrid>
                <a:gridCol w="1954082"/>
                <a:gridCol w="6126480"/>
              </a:tblGrid>
              <a:tr h="559884">
                <a:tc rowSpan="6">
                  <a:txBody>
                    <a:bodyPr/>
                    <a:lstStyle/>
                    <a:p>
                      <a:pPr marL="117475" indent="0" algn="l" fontAlgn="ctr"/>
                      <a:r>
                        <a:rPr lang="en-US" sz="1400" b="1" u="none" strike="noStrike" dirty="0">
                          <a:effectLst/>
                        </a:rPr>
                        <a:t>Overall </a:t>
                      </a:r>
                      <a:r>
                        <a:rPr lang="en-US" sz="1400" b="1" u="none" strike="noStrike" dirty="0" smtClean="0">
                          <a:effectLst/>
                        </a:rPr>
                        <a:t>Objective. </a:t>
                      </a:r>
                      <a:r>
                        <a:rPr lang="en-US" sz="1400" u="none" strike="noStrike" dirty="0" smtClean="0">
                          <a:effectLst/>
                        </a:rPr>
                        <a:t>Choose </a:t>
                      </a:r>
                      <a:r>
                        <a:rPr lang="en-US" sz="1400" u="none" strike="noStrike" dirty="0">
                          <a:effectLst/>
                        </a:rPr>
                        <a:t>a new terminal design for the Kansas City International Airport</a:t>
                      </a:r>
                      <a:r>
                        <a:rPr lang="en-US" sz="1400" u="none" strike="noStrike" dirty="0" smtClean="0">
                          <a:effectLst/>
                        </a:rPr>
                        <a:t>.</a:t>
                      </a:r>
                    </a:p>
                    <a:p>
                      <a:pPr marL="117475" indent="0" algn="l" fontAlgn="ctr"/>
                      <a:r>
                        <a:rPr lang="en-US" sz="1400" u="none" strike="noStrike" dirty="0">
                          <a:effectLst/>
                        </a:rPr>
                        <a:t/>
                      </a:r>
                      <a:br>
                        <a:rPr lang="en-US" sz="1400" u="none" strike="noStrike" dirty="0">
                          <a:effectLst/>
                        </a:rPr>
                      </a:br>
                      <a:r>
                        <a:rPr lang="en-US" sz="1400" u="none" strike="noStrike" dirty="0">
                          <a:effectLst/>
                        </a:rPr>
                        <a:t/>
                      </a:r>
                      <a:br>
                        <a:rPr lang="en-US" sz="1400" u="none" strike="noStrike" dirty="0">
                          <a:effectLst/>
                        </a:rPr>
                      </a:br>
                      <a:r>
                        <a:rPr lang="en-US" sz="1400" b="1" u="none" strike="noStrike" dirty="0" smtClean="0">
                          <a:effectLst/>
                        </a:rPr>
                        <a:t>Purpose. </a:t>
                      </a:r>
                    </a:p>
                    <a:p>
                      <a:pPr marL="117475" indent="0" algn="l" fontAlgn="ctr"/>
                      <a:r>
                        <a:rPr lang="en-US" sz="1400" u="none" strike="noStrike" dirty="0" smtClean="0">
                          <a:effectLst/>
                        </a:rPr>
                        <a:t>Enhance </a:t>
                      </a:r>
                      <a:r>
                        <a:rPr lang="en-US" sz="1400" u="none" strike="noStrike" dirty="0">
                          <a:effectLst/>
                        </a:rPr>
                        <a:t>the role of KCMO in providing a high level of air and ground service, as well as a source of community pride. </a:t>
                      </a:r>
                      <a:endParaRPr lang="en-US" sz="1400" b="0" i="0" u="none" strike="noStrike" dirty="0">
                        <a:solidFill>
                          <a:srgbClr val="000000"/>
                        </a:solidFill>
                        <a:effectLst/>
                        <a:latin typeface="Calibri" panose="020F0502020204030204" pitchFamily="34" charset="0"/>
                      </a:endParaRPr>
                    </a:p>
                  </a:txBody>
                  <a:tcPr marL="45720" marR="45720" anchor="ctr">
                    <a:solidFill>
                      <a:srgbClr val="8EB379"/>
                    </a:solidFill>
                  </a:tcPr>
                </a:tc>
                <a:tc>
                  <a:txBody>
                    <a:bodyPr/>
                    <a:lstStyle/>
                    <a:p>
                      <a:pPr algn="ctr" fontAlgn="ctr"/>
                      <a:r>
                        <a:rPr lang="en-US" sz="1400" b="1" u="none" strike="noStrike" dirty="0">
                          <a:effectLst/>
                        </a:rPr>
                        <a:t>Sub-Objectives and Definitions</a:t>
                      </a:r>
                      <a:endParaRPr lang="en-US" sz="1400" b="1" i="0" u="none" strike="noStrike" dirty="0">
                        <a:solidFill>
                          <a:srgbClr val="000000"/>
                        </a:solidFill>
                        <a:effectLst/>
                        <a:latin typeface="Calibri" panose="020F0502020204030204" pitchFamily="34" charset="0"/>
                      </a:endParaRPr>
                    </a:p>
                  </a:txBody>
                  <a:tcPr marL="45720" marR="45720" marT="9525" marB="0" anchor="ctr">
                    <a:solidFill>
                      <a:srgbClr val="8EB379"/>
                    </a:solidFill>
                  </a:tcPr>
                </a:tc>
              </a:tr>
              <a:tr h="994399">
                <a:tc vMerge="1">
                  <a:txBody>
                    <a:bodyPr/>
                    <a:lstStyle/>
                    <a:p>
                      <a:endParaRPr lang="en-US"/>
                    </a:p>
                  </a:txBody>
                  <a:tcPr/>
                </a:tc>
                <a:tc>
                  <a:txBody>
                    <a:bodyPr/>
                    <a:lstStyle/>
                    <a:p>
                      <a:pPr marL="117475" indent="0" algn="l" fontAlgn="ctr"/>
                      <a:r>
                        <a:rPr lang="en-US" sz="1400" b="1" u="none" strike="noStrike" dirty="0" smtClean="0">
                          <a:effectLst/>
                        </a:rPr>
                        <a:t>1. Terminal interior.</a:t>
                      </a:r>
                      <a:r>
                        <a:rPr lang="en-US" sz="1400" b="1" u="none" strike="noStrike" baseline="0" dirty="0" smtClean="0">
                          <a:effectLst/>
                        </a:rPr>
                        <a:t> </a:t>
                      </a:r>
                      <a:r>
                        <a:rPr lang="en-US" sz="1400" u="none" strike="noStrike" kern="1200" dirty="0" smtClean="0">
                          <a:solidFill>
                            <a:schemeClr val="dk1"/>
                          </a:solidFill>
                          <a:effectLst/>
                          <a:latin typeface="+mn-lt"/>
                          <a:ea typeface="+mn-ea"/>
                          <a:cs typeface="+mn-cs"/>
                        </a:rPr>
                        <a:t>Develop a cost-efficient, safe, customer friendly, future-oriented terminal interior design that meets the needs of the airlines, passengers, and employees.</a:t>
                      </a:r>
                      <a:endParaRPr lang="en-US" sz="1400" u="none" strike="noStrike" kern="1200" dirty="0">
                        <a:solidFill>
                          <a:schemeClr val="dk1"/>
                        </a:solidFill>
                        <a:effectLst/>
                        <a:latin typeface="+mn-lt"/>
                        <a:ea typeface="+mn-ea"/>
                        <a:cs typeface="+mn-cs"/>
                      </a:endParaRPr>
                    </a:p>
                  </a:txBody>
                  <a:tcPr marL="45720" marR="45720" marT="9525" marB="0" anchor="ctr">
                    <a:solidFill>
                      <a:schemeClr val="accent2"/>
                    </a:solidFill>
                  </a:tcPr>
                </a:tc>
              </a:tr>
              <a:tr h="994399">
                <a:tc vMerge="1">
                  <a:txBody>
                    <a:bodyPr/>
                    <a:lstStyle/>
                    <a:p>
                      <a:endParaRPr lang="en-US"/>
                    </a:p>
                  </a:txBody>
                  <a:tcPr/>
                </a:tc>
                <a:tc>
                  <a:txBody>
                    <a:bodyPr/>
                    <a:lstStyle/>
                    <a:p>
                      <a:pPr marL="117475" indent="0" algn="l" fontAlgn="ctr"/>
                      <a:r>
                        <a:rPr lang="en-US" sz="1400" b="1" u="none" strike="noStrike" dirty="0">
                          <a:effectLst/>
                        </a:rPr>
                        <a:t>2. </a:t>
                      </a:r>
                      <a:r>
                        <a:rPr lang="en-US" sz="1400" b="1" u="none" strike="noStrike" dirty="0" smtClean="0">
                          <a:effectLst/>
                        </a:rPr>
                        <a:t>Air operations throughput.</a:t>
                      </a:r>
                      <a:r>
                        <a:rPr lang="en-US" sz="1400" u="none" strike="noStrike" dirty="0" smtClean="0">
                          <a:effectLst/>
                        </a:rPr>
                        <a:t> Increase efficiency of air terminal operations and improve on-time performance.</a:t>
                      </a:r>
                      <a:endParaRPr lang="en-US" sz="1400" b="1" i="0" u="none" strike="noStrike" dirty="0">
                        <a:solidFill>
                          <a:srgbClr val="000000"/>
                        </a:solidFill>
                        <a:effectLst/>
                        <a:latin typeface="Calibri" panose="020F0502020204030204" pitchFamily="34" charset="0"/>
                      </a:endParaRPr>
                    </a:p>
                  </a:txBody>
                  <a:tcPr marL="45720" marR="45720" marT="9525" marB="0" anchor="ctr">
                    <a:solidFill>
                      <a:schemeClr val="accent2"/>
                    </a:solidFill>
                  </a:tcPr>
                </a:tc>
              </a:tr>
              <a:tr h="994399">
                <a:tc vMerge="1">
                  <a:txBody>
                    <a:bodyPr/>
                    <a:lstStyle/>
                    <a:p>
                      <a:endParaRPr lang="en-US"/>
                    </a:p>
                  </a:txBody>
                  <a:tcPr/>
                </a:tc>
                <a:tc>
                  <a:txBody>
                    <a:bodyPr/>
                    <a:lstStyle/>
                    <a:p>
                      <a:pPr marL="117475" indent="0" algn="l" fontAlgn="ctr"/>
                      <a:r>
                        <a:rPr lang="en-US" sz="1400" b="1" u="none" strike="noStrike" dirty="0">
                          <a:effectLst/>
                        </a:rPr>
                        <a:t>3. </a:t>
                      </a:r>
                      <a:r>
                        <a:rPr lang="en-US" sz="1400" b="1" u="none" strike="noStrike" dirty="0" smtClean="0">
                          <a:effectLst/>
                        </a:rPr>
                        <a:t>Regional </a:t>
                      </a:r>
                      <a:r>
                        <a:rPr lang="en-US" sz="1400" b="1" u="none" strike="noStrike" dirty="0">
                          <a:effectLst/>
                        </a:rPr>
                        <a:t>and </a:t>
                      </a:r>
                      <a:r>
                        <a:rPr lang="en-US" sz="1400" b="1" u="none" strike="noStrike" dirty="0" smtClean="0">
                          <a:effectLst/>
                        </a:rPr>
                        <a:t>landside access.</a:t>
                      </a:r>
                      <a:r>
                        <a:rPr lang="en-US" sz="1400" b="1" u="none" strike="noStrike" baseline="0" dirty="0" smtClean="0">
                          <a:effectLst/>
                        </a:rPr>
                        <a:t> </a:t>
                      </a:r>
                      <a:r>
                        <a:rPr lang="en-US" sz="1400" u="none" strike="noStrike" kern="1200" dirty="0" smtClean="0">
                          <a:solidFill>
                            <a:schemeClr val="dk1"/>
                          </a:solidFill>
                          <a:effectLst/>
                          <a:latin typeface="+mn-lt"/>
                          <a:ea typeface="+mn-ea"/>
                          <a:cs typeface="+mn-cs"/>
                        </a:rPr>
                        <a:t>Increase efficiency of all</a:t>
                      </a:r>
                      <a:r>
                        <a:rPr lang="en-US" sz="1400" u="none" strike="noStrike" kern="1200" baseline="0" dirty="0" smtClean="0">
                          <a:solidFill>
                            <a:schemeClr val="dk1"/>
                          </a:solidFill>
                          <a:effectLst/>
                          <a:latin typeface="+mn-lt"/>
                          <a:ea typeface="+mn-ea"/>
                          <a:cs typeface="+mn-cs"/>
                        </a:rPr>
                        <a:t> landside endeavors from entry highways to airport entrance.</a:t>
                      </a:r>
                      <a:endParaRPr lang="en-US" sz="1400" u="none" strike="noStrike" kern="1200" dirty="0">
                        <a:solidFill>
                          <a:schemeClr val="dk1"/>
                        </a:solidFill>
                        <a:effectLst/>
                        <a:latin typeface="+mn-lt"/>
                        <a:ea typeface="+mn-ea"/>
                        <a:cs typeface="+mn-cs"/>
                      </a:endParaRPr>
                    </a:p>
                  </a:txBody>
                  <a:tcPr marL="45720" marR="45720" marT="9525" marB="0" anchor="ctr">
                    <a:solidFill>
                      <a:schemeClr val="accent2"/>
                    </a:solidFill>
                  </a:tcPr>
                </a:tc>
              </a:tr>
              <a:tr h="994399">
                <a:tc vMerge="1">
                  <a:txBody>
                    <a:bodyPr/>
                    <a:lstStyle/>
                    <a:p>
                      <a:endParaRPr lang="en-US"/>
                    </a:p>
                  </a:txBody>
                  <a:tcPr/>
                </a:tc>
                <a:tc>
                  <a:txBody>
                    <a:bodyPr/>
                    <a:lstStyle/>
                    <a:p>
                      <a:pPr marL="117475" indent="0" algn="l" fontAlgn="ctr"/>
                      <a:r>
                        <a:rPr lang="en-US" sz="1400" b="1" u="none" strike="noStrike" dirty="0" smtClean="0">
                          <a:effectLst/>
                        </a:rPr>
                        <a:t>4. Airport revenue.</a:t>
                      </a:r>
                      <a:r>
                        <a:rPr lang="en-US" sz="1400" b="1" u="none" strike="noStrike" baseline="0" dirty="0" smtClean="0">
                          <a:effectLst/>
                        </a:rPr>
                        <a:t> </a:t>
                      </a:r>
                      <a:r>
                        <a:rPr lang="en-US" sz="1400" u="none" strike="noStrike" dirty="0" smtClean="0">
                          <a:effectLst/>
                        </a:rPr>
                        <a:t>Balance operating costs with airport profit.</a:t>
                      </a:r>
                      <a:endParaRPr lang="en-US" sz="1400" b="1" i="0" u="none" strike="noStrike" dirty="0">
                        <a:solidFill>
                          <a:srgbClr val="000000"/>
                        </a:solidFill>
                        <a:effectLst/>
                        <a:latin typeface="Calibri" panose="020F0502020204030204" pitchFamily="34" charset="0"/>
                      </a:endParaRPr>
                    </a:p>
                  </a:txBody>
                  <a:tcPr marL="45720" marR="45720" marT="9525" marB="0" anchor="ctr">
                    <a:solidFill>
                      <a:schemeClr val="accent2"/>
                    </a:solidFill>
                  </a:tcPr>
                </a:tc>
              </a:tr>
              <a:tr h="994399">
                <a:tc vMerge="1">
                  <a:txBody>
                    <a:bodyPr/>
                    <a:lstStyle/>
                    <a:p>
                      <a:endParaRPr lang="en-US"/>
                    </a:p>
                  </a:txBody>
                  <a:tcPr/>
                </a:tc>
                <a:tc>
                  <a:txBody>
                    <a:bodyPr/>
                    <a:lstStyle/>
                    <a:p>
                      <a:pPr marL="117475" indent="0" algn="l" fontAlgn="ctr"/>
                      <a:r>
                        <a:rPr lang="en-US" sz="1400" b="1" u="none" strike="noStrike" dirty="0">
                          <a:effectLst/>
                        </a:rPr>
                        <a:t>5. Contractor </a:t>
                      </a:r>
                      <a:r>
                        <a:rPr lang="en-US" sz="1400" b="1" u="none" strike="noStrike" dirty="0" smtClean="0">
                          <a:effectLst/>
                        </a:rPr>
                        <a:t>feasibility.</a:t>
                      </a:r>
                      <a:r>
                        <a:rPr lang="en-US" sz="1400" u="none" strike="noStrike" dirty="0" smtClean="0">
                          <a:effectLst/>
                        </a:rPr>
                        <a:t> </a:t>
                      </a:r>
                      <a:r>
                        <a:rPr lang="en-US" sz="1400" u="none" strike="noStrike" dirty="0">
                          <a:effectLst/>
                        </a:rPr>
                        <a:t>Contractor ability to meet construction timelines within cost.</a:t>
                      </a:r>
                      <a:endParaRPr lang="en-US" sz="1400" b="1" i="0" u="none" strike="noStrike" dirty="0">
                        <a:solidFill>
                          <a:srgbClr val="000000"/>
                        </a:solidFill>
                        <a:effectLst/>
                        <a:latin typeface="Calibri" panose="020F0502020204030204" pitchFamily="34" charset="0"/>
                      </a:endParaRPr>
                    </a:p>
                  </a:txBody>
                  <a:tcPr marL="45720" marR="45720" marT="9525" marB="0" anchor="ctr">
                    <a:solidFill>
                      <a:schemeClr val="accent2"/>
                    </a:solidFill>
                  </a:tcPr>
                </a:tc>
              </a:tr>
            </a:tbl>
          </a:graphicData>
        </a:graphic>
      </p:graphicFrame>
    </p:spTree>
    <p:extLst>
      <p:ext uri="{BB962C8B-B14F-4D97-AF65-F5344CB8AC3E}">
        <p14:creationId xmlns:p14="http://schemas.microsoft.com/office/powerpoint/2010/main" val="96910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25 September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7</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Decision Criteria</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0064456"/>
              </p:ext>
            </p:extLst>
          </p:nvPr>
        </p:nvGraphicFramePr>
        <p:xfrm>
          <a:off x="434739" y="930244"/>
          <a:ext cx="8274523" cy="5462484"/>
        </p:xfrm>
        <a:graphic>
          <a:graphicData uri="http://schemas.openxmlformats.org/drawingml/2006/table">
            <a:tbl>
              <a:tblPr>
                <a:tableStyleId>{5C22544A-7EE6-4342-B048-85BDC9FD1C3A}</a:tableStyleId>
              </a:tblPr>
              <a:tblGrid>
                <a:gridCol w="1599403"/>
                <a:gridCol w="6675120"/>
              </a:tblGrid>
              <a:tr h="405471">
                <a:tc>
                  <a:txBody>
                    <a:bodyPr/>
                    <a:lstStyle/>
                    <a:p>
                      <a:pPr algn="ctr" fontAlgn="ctr"/>
                      <a:r>
                        <a:rPr lang="en-US" sz="1400" b="1" u="none" strike="noStrike" dirty="0" smtClean="0">
                          <a:effectLst/>
                        </a:rPr>
                        <a:t>Sub-Objectives</a:t>
                      </a:r>
                      <a:endParaRPr lang="en-US" sz="1400" b="1" i="0" u="none" strike="noStrike" dirty="0">
                        <a:solidFill>
                          <a:srgbClr val="000000"/>
                        </a:solidFill>
                        <a:effectLst/>
                        <a:latin typeface="Calibri" panose="020F0502020204030204" pitchFamily="34" charset="0"/>
                      </a:endParaRPr>
                    </a:p>
                  </a:txBody>
                  <a:tcPr marL="45720" marR="45720"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rPr>
                        <a:t>Decision Criteria and Definitions</a:t>
                      </a:r>
                      <a:endParaRPr lang="en-US" sz="1400" b="1" i="0" u="none" strike="noStrike" dirty="0">
                        <a:solidFill>
                          <a:srgbClr val="000000"/>
                        </a:solidFill>
                        <a:effectLst/>
                        <a:latin typeface="Calibri" panose="020F0502020204030204" pitchFamily="34" charset="0"/>
                      </a:endParaRPr>
                    </a:p>
                  </a:txBody>
                  <a:tcPr marL="45720" marR="457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r>
              <a:tr h="301752">
                <a:tc rowSpan="5">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1. Terminal </a:t>
                      </a:r>
                      <a:r>
                        <a:rPr lang="en-US" sz="1200" b="1" i="0" u="none" strike="noStrike" kern="1200" dirty="0" smtClean="0">
                          <a:solidFill>
                            <a:srgbClr val="000000"/>
                          </a:solidFill>
                          <a:effectLst/>
                          <a:latin typeface="Calibri" charset="0"/>
                          <a:ea typeface="+mn-ea"/>
                          <a:cs typeface="+mn-cs"/>
                        </a:rPr>
                        <a:t>interior. </a:t>
                      </a:r>
                      <a:endParaRPr lang="en-US" sz="1200" b="1" i="0" u="none" strike="noStrike" kern="1200" dirty="0">
                        <a:solidFill>
                          <a:srgbClr val="000000"/>
                        </a:solidFill>
                        <a:effectLst/>
                        <a:latin typeface="Calibri" charset="0"/>
                        <a:ea typeface="+mn-ea"/>
                        <a:cs typeface="+mn-cs"/>
                      </a:endParaRP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1.1. Layout. </a:t>
                      </a:r>
                      <a:r>
                        <a:rPr lang="en-US" sz="1200" b="0" i="0" u="none" strike="noStrike" kern="1200" dirty="0" smtClean="0">
                          <a:solidFill>
                            <a:srgbClr val="000000"/>
                          </a:solidFill>
                          <a:effectLst/>
                          <a:latin typeface="Calibri" charset="0"/>
                          <a:ea typeface="+mn-ea"/>
                          <a:cs typeface="+mn-cs"/>
                        </a:rPr>
                        <a:t>Customer-friendly design concept.</a:t>
                      </a:r>
                    </a:p>
                  </a:txBody>
                  <a:tcPr marL="45720"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1.2. Security. </a:t>
                      </a:r>
                      <a:r>
                        <a:rPr lang="en-US" sz="1200" b="0" i="0" u="none" strike="noStrike" kern="1200" dirty="0" smtClean="0">
                          <a:solidFill>
                            <a:srgbClr val="000000"/>
                          </a:solidFill>
                          <a:effectLst/>
                          <a:latin typeface="Calibri" charset="0"/>
                          <a:ea typeface="+mn-ea"/>
                          <a:cs typeface="+mn-cs"/>
                        </a:rPr>
                        <a:t>Secure</a:t>
                      </a:r>
                      <a:r>
                        <a:rPr lang="en-US" sz="1200" b="0" i="0" u="none" strike="noStrike" kern="1200" baseline="0" dirty="0" smtClean="0">
                          <a:solidFill>
                            <a:srgbClr val="000000"/>
                          </a:solidFill>
                          <a:effectLst/>
                          <a:latin typeface="Calibri" charset="0"/>
                          <a:ea typeface="+mn-ea"/>
                          <a:cs typeface="+mn-cs"/>
                        </a:rPr>
                        <a:t> </a:t>
                      </a:r>
                      <a:r>
                        <a:rPr lang="en-US" sz="1200" b="0" i="0" u="none" strike="noStrike" kern="1200" dirty="0" smtClean="0">
                          <a:solidFill>
                            <a:srgbClr val="000000"/>
                          </a:solidFill>
                          <a:effectLst/>
                          <a:latin typeface="Calibri" charset="0"/>
                          <a:ea typeface="+mn-ea"/>
                          <a:cs typeface="+mn-cs"/>
                        </a:rPr>
                        <a:t>connectivity; adaptability within a dynamic security environment.</a:t>
                      </a:r>
                    </a:p>
                  </a:txBody>
                  <a:tcPr marL="45720"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1.3. Customer experience. </a:t>
                      </a:r>
                      <a:r>
                        <a:rPr lang="en-US" sz="1200" b="0" i="0" u="none" strike="noStrike" kern="1200" dirty="0" smtClean="0">
                          <a:solidFill>
                            <a:srgbClr val="000000"/>
                          </a:solidFill>
                          <a:effectLst/>
                          <a:latin typeface="Calibri" charset="0"/>
                          <a:ea typeface="+mn-ea"/>
                          <a:cs typeface="+mn-cs"/>
                        </a:rPr>
                        <a:t>Customer amenities and concessions; passenger friendly flows and way-finding.</a:t>
                      </a:r>
                    </a:p>
                  </a:txBody>
                  <a:tcPr marL="45720"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1.4. Flexibility. </a:t>
                      </a:r>
                      <a:r>
                        <a:rPr lang="en-US" sz="1200" b="0" i="0" u="none" strike="noStrike" kern="1200" dirty="0" smtClean="0">
                          <a:solidFill>
                            <a:srgbClr val="000000"/>
                          </a:solidFill>
                          <a:effectLst/>
                          <a:latin typeface="Calibri" charset="0"/>
                          <a:ea typeface="+mn-ea"/>
                          <a:cs typeface="+mn-cs"/>
                        </a:rPr>
                        <a:t>Adaptability to changes in mission demands with minimal disruption.</a:t>
                      </a:r>
                    </a:p>
                  </a:txBody>
                  <a:tcPr marL="45720"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1.5. Airlines. </a:t>
                      </a:r>
                      <a:r>
                        <a:rPr lang="en-US" sz="1200" b="0" i="0" u="none" strike="noStrike" kern="1200" dirty="0" smtClean="0">
                          <a:solidFill>
                            <a:srgbClr val="000000"/>
                          </a:solidFill>
                          <a:effectLst/>
                          <a:latin typeface="Calibri" charset="0"/>
                          <a:ea typeface="+mn-ea"/>
                          <a:cs typeface="+mn-cs"/>
                        </a:rPr>
                        <a:t>Facility suitability for airline purpose and mission.</a:t>
                      </a: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457200">
                <a:tc>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2. </a:t>
                      </a:r>
                      <a:r>
                        <a:rPr lang="en-US" sz="1200" b="1" i="0" u="none" strike="noStrike" kern="1200" dirty="0" smtClean="0">
                          <a:solidFill>
                            <a:srgbClr val="000000"/>
                          </a:solidFill>
                          <a:effectLst/>
                          <a:latin typeface="Calibri" charset="0"/>
                          <a:ea typeface="+mn-ea"/>
                          <a:cs typeface="+mn-cs"/>
                        </a:rPr>
                        <a:t>Air operations </a:t>
                      </a:r>
                      <a:r>
                        <a:rPr lang="en-US" sz="1200" b="1" i="0" u="none" strike="noStrike" kern="1200" dirty="0">
                          <a:solidFill>
                            <a:srgbClr val="000000"/>
                          </a:solidFill>
                          <a:effectLst/>
                          <a:latin typeface="Calibri" charset="0"/>
                          <a:ea typeface="+mn-ea"/>
                          <a:cs typeface="+mn-cs"/>
                        </a:rPr>
                        <a:t>throughput. </a:t>
                      </a: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2.1. Airline ground operations. </a:t>
                      </a:r>
                      <a:r>
                        <a:rPr lang="en-US" sz="1200" b="0" i="0" u="none" strike="noStrike" kern="1200" dirty="0" smtClean="0">
                          <a:solidFill>
                            <a:srgbClr val="000000"/>
                          </a:solidFill>
                          <a:effectLst/>
                          <a:latin typeface="Calibri" charset="0"/>
                          <a:ea typeface="+mn-ea"/>
                          <a:cs typeface="+mn-cs"/>
                        </a:rPr>
                        <a:t>Travel distances for ground operations including maintenance,</a:t>
                      </a:r>
                      <a:r>
                        <a:rPr lang="en-US" sz="1200" b="0" i="0" u="none" strike="noStrike" kern="1200" baseline="0" dirty="0" smtClean="0">
                          <a:solidFill>
                            <a:srgbClr val="000000"/>
                          </a:solidFill>
                          <a:effectLst/>
                          <a:latin typeface="Calibri" charset="0"/>
                          <a:ea typeface="+mn-ea"/>
                          <a:cs typeface="+mn-cs"/>
                        </a:rPr>
                        <a:t> fuel, services, baggage, and de-icing</a:t>
                      </a:r>
                      <a:r>
                        <a:rPr lang="en-US" sz="1200" b="0" i="0" u="none" strike="noStrike" kern="1200" dirty="0" smtClean="0">
                          <a:solidFill>
                            <a:srgbClr val="000000"/>
                          </a:solidFill>
                          <a:effectLst/>
                          <a:latin typeface="Calibri" charset="0"/>
                          <a:ea typeface="+mn-ea"/>
                          <a:cs typeface="+mn-cs"/>
                        </a:rPr>
                        <a:t>.</a:t>
                      </a: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301752">
                <a:tc rowSpan="4">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3. </a:t>
                      </a:r>
                      <a:r>
                        <a:rPr lang="en-US" sz="1200" b="1" i="0" u="none" strike="noStrike" kern="1200" dirty="0" smtClean="0">
                          <a:solidFill>
                            <a:srgbClr val="000000"/>
                          </a:solidFill>
                          <a:effectLst/>
                          <a:latin typeface="Calibri" charset="0"/>
                          <a:ea typeface="+mn-ea"/>
                          <a:cs typeface="+mn-cs"/>
                        </a:rPr>
                        <a:t>Regional </a:t>
                      </a:r>
                      <a:r>
                        <a:rPr lang="en-US" sz="1200" b="1" i="0" u="none" strike="noStrike" kern="1200" dirty="0">
                          <a:solidFill>
                            <a:srgbClr val="000000"/>
                          </a:solidFill>
                          <a:effectLst/>
                          <a:latin typeface="Calibri" charset="0"/>
                          <a:ea typeface="+mn-ea"/>
                          <a:cs typeface="+mn-cs"/>
                        </a:rPr>
                        <a:t>and </a:t>
                      </a:r>
                      <a:r>
                        <a:rPr lang="en-US" sz="1200" b="1" i="0" u="none" strike="noStrike" kern="1200" dirty="0" smtClean="0">
                          <a:solidFill>
                            <a:srgbClr val="000000"/>
                          </a:solidFill>
                          <a:effectLst/>
                          <a:latin typeface="Calibri" charset="0"/>
                          <a:ea typeface="+mn-ea"/>
                          <a:cs typeface="+mn-cs"/>
                        </a:rPr>
                        <a:t>landside </a:t>
                      </a:r>
                      <a:r>
                        <a:rPr lang="en-US" sz="1200" b="1" i="0" u="none" strike="noStrike" kern="1200" dirty="0">
                          <a:solidFill>
                            <a:srgbClr val="000000"/>
                          </a:solidFill>
                          <a:effectLst/>
                          <a:latin typeface="Calibri" charset="0"/>
                          <a:ea typeface="+mn-ea"/>
                          <a:cs typeface="+mn-cs"/>
                        </a:rPr>
                        <a:t>a</a:t>
                      </a:r>
                      <a:r>
                        <a:rPr lang="en-US" sz="1200" b="1" i="0" u="none" strike="noStrike" kern="1200" dirty="0" smtClean="0">
                          <a:solidFill>
                            <a:srgbClr val="000000"/>
                          </a:solidFill>
                          <a:effectLst/>
                          <a:latin typeface="Calibri" charset="0"/>
                          <a:ea typeface="+mn-ea"/>
                          <a:cs typeface="+mn-cs"/>
                        </a:rPr>
                        <a:t>ccess</a:t>
                      </a:r>
                      <a:r>
                        <a:rPr lang="en-US" sz="1200" b="1" i="0" u="none" strike="noStrike" kern="1200" dirty="0">
                          <a:solidFill>
                            <a:srgbClr val="000000"/>
                          </a:solidFill>
                          <a:effectLst/>
                          <a:latin typeface="Calibri" charset="0"/>
                          <a:ea typeface="+mn-ea"/>
                          <a:cs typeface="+mn-cs"/>
                        </a:rPr>
                        <a:t>.</a:t>
                      </a: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3.1. Terminal roadways. </a:t>
                      </a:r>
                      <a:r>
                        <a:rPr lang="en-US" sz="1200" b="0" i="0" u="none" strike="noStrike" kern="1200" dirty="0" smtClean="0">
                          <a:solidFill>
                            <a:srgbClr val="000000"/>
                          </a:solidFill>
                          <a:effectLst/>
                          <a:latin typeface="Calibri" charset="0"/>
                          <a:ea typeface="+mn-ea"/>
                          <a:cs typeface="+mn-cs"/>
                        </a:rPr>
                        <a:t>Efficient road network into and out of the terminal.</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3.2. Vehicle parking. </a:t>
                      </a:r>
                      <a:r>
                        <a:rPr lang="en-US" sz="1200" b="0" i="0" u="none" strike="noStrike" kern="1200" dirty="0" smtClean="0">
                          <a:solidFill>
                            <a:srgbClr val="000000"/>
                          </a:solidFill>
                          <a:effectLst/>
                          <a:latin typeface="Calibri" charset="0"/>
                          <a:ea typeface="+mn-ea"/>
                          <a:cs typeface="+mn-cs"/>
                        </a:rPr>
                        <a:t>Short term and long term parking; minimize travel time to terminal.</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3.3 Ground transportation. </a:t>
                      </a:r>
                      <a:r>
                        <a:rPr lang="en-US" sz="1200" b="0" i="0" u="none" strike="noStrike" kern="1200" dirty="0" smtClean="0">
                          <a:solidFill>
                            <a:srgbClr val="000000"/>
                          </a:solidFill>
                          <a:effectLst/>
                          <a:latin typeface="Calibri" charset="0"/>
                          <a:ea typeface="+mn-ea"/>
                          <a:cs typeface="+mn-cs"/>
                        </a:rPr>
                        <a:t>Minimize travel time to ground transportation.</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3.4. Logistics delivery. </a:t>
                      </a:r>
                      <a:r>
                        <a:rPr lang="en-US" sz="1200" b="0" i="0" u="none" strike="noStrike" kern="1200" dirty="0" smtClean="0">
                          <a:solidFill>
                            <a:srgbClr val="000000"/>
                          </a:solidFill>
                          <a:effectLst/>
                          <a:latin typeface="Calibri" charset="0"/>
                          <a:ea typeface="+mn-ea"/>
                          <a:cs typeface="+mn-cs"/>
                        </a:rPr>
                        <a:t>Product delivery for concessions without impacting other operations.</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301752">
                <a:tc rowSpan="2">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4. Airport revenue.</a:t>
                      </a: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4.1. Revenue streams. </a:t>
                      </a:r>
                      <a:r>
                        <a:rPr lang="en-US" sz="1200" b="0" i="0" u="none" strike="noStrike" kern="1200" dirty="0" smtClean="0">
                          <a:solidFill>
                            <a:srgbClr val="000000"/>
                          </a:solidFill>
                          <a:effectLst/>
                          <a:latin typeface="Calibri" charset="0"/>
                          <a:ea typeface="+mn-ea"/>
                          <a:cs typeface="+mn-cs"/>
                        </a:rPr>
                        <a:t>Maximize available vendor space; maximize total profit from concessions.</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4.2. </a:t>
                      </a:r>
                      <a:r>
                        <a:rPr lang="en-US" sz="1200" b="1" i="0" u="none" strike="noStrike" kern="1200" dirty="0" smtClean="0">
                          <a:solidFill>
                            <a:srgbClr val="000000"/>
                          </a:solidFill>
                          <a:effectLst/>
                          <a:latin typeface="Calibri" charset="0"/>
                          <a:ea typeface="+mn-ea"/>
                          <a:cs typeface="+mn-cs"/>
                        </a:rPr>
                        <a:t>LEED</a:t>
                      </a:r>
                      <a:r>
                        <a:rPr lang="en-US" sz="1200" b="1" i="0" u="none" strike="noStrike" kern="1200" baseline="30000" dirty="0" smtClean="0">
                          <a:solidFill>
                            <a:srgbClr val="000000"/>
                          </a:solidFill>
                          <a:effectLst/>
                          <a:latin typeface="Calibri" charset="0"/>
                          <a:ea typeface="+mn-ea"/>
                          <a:cs typeface="+mn-cs"/>
                        </a:rPr>
                        <a:t>1</a:t>
                      </a:r>
                      <a:r>
                        <a:rPr lang="en-US" sz="1200" b="1" i="0" u="none" strike="noStrike" kern="1200" dirty="0" smtClean="0">
                          <a:solidFill>
                            <a:srgbClr val="000000"/>
                          </a:solidFill>
                          <a:effectLst/>
                          <a:latin typeface="Calibri" charset="0"/>
                          <a:ea typeface="+mn-ea"/>
                          <a:cs typeface="+mn-cs"/>
                        </a:rPr>
                        <a:t> </a:t>
                      </a:r>
                      <a:r>
                        <a:rPr lang="en-US" sz="1200" b="1" i="0" u="none" strike="noStrike" kern="1200" dirty="0">
                          <a:solidFill>
                            <a:srgbClr val="000000"/>
                          </a:solidFill>
                          <a:effectLst/>
                          <a:latin typeface="Calibri" charset="0"/>
                          <a:ea typeface="+mn-ea"/>
                          <a:cs typeface="+mn-cs"/>
                        </a:rPr>
                        <a:t>rating/utility costs. </a:t>
                      </a:r>
                      <a:r>
                        <a:rPr lang="en-US" sz="1200" b="0" i="0" u="none" strike="noStrike" kern="1200" dirty="0" smtClean="0">
                          <a:solidFill>
                            <a:srgbClr val="000000"/>
                          </a:solidFill>
                          <a:effectLst/>
                          <a:latin typeface="Calibri" charset="0"/>
                          <a:ea typeface="+mn-ea"/>
                          <a:cs typeface="+mn-cs"/>
                        </a:rPr>
                        <a:t>Optimize fiscally responsible LEED rating </a:t>
                      </a:r>
                      <a:r>
                        <a:rPr lang="en-US" sz="1200" b="0" i="0" u="none" strike="noStrike" kern="1200" dirty="0">
                          <a:solidFill>
                            <a:srgbClr val="000000"/>
                          </a:solidFill>
                          <a:effectLst/>
                          <a:latin typeface="Calibri" charset="0"/>
                          <a:ea typeface="+mn-ea"/>
                          <a:cs typeface="+mn-cs"/>
                        </a:rPr>
                        <a:t>to maximize energy savings</a:t>
                      </a:r>
                      <a:r>
                        <a:rPr lang="en-US" sz="1200" b="0" i="0" u="none" strike="noStrike" kern="1200" dirty="0" smtClean="0">
                          <a:solidFill>
                            <a:srgbClr val="000000"/>
                          </a:solidFill>
                          <a:effectLst/>
                          <a:latin typeface="Calibri" charset="0"/>
                          <a:ea typeface="+mn-ea"/>
                          <a:cs typeface="+mn-cs"/>
                        </a:rPr>
                        <a:t>.</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301752">
                <a:tc rowSpan="4">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5. Contractor </a:t>
                      </a:r>
                      <a:r>
                        <a:rPr lang="en-US" sz="1200" b="1" i="0" u="none" strike="noStrike" kern="1200" dirty="0" smtClean="0">
                          <a:solidFill>
                            <a:srgbClr val="000000"/>
                          </a:solidFill>
                          <a:effectLst/>
                          <a:latin typeface="Calibri" charset="0"/>
                          <a:ea typeface="+mn-ea"/>
                          <a:cs typeface="+mn-cs"/>
                        </a:rPr>
                        <a:t>feasibility</a:t>
                      </a:r>
                      <a:r>
                        <a:rPr lang="en-US" sz="1200" b="1" i="0" u="none" strike="noStrike" kern="1200" dirty="0">
                          <a:solidFill>
                            <a:srgbClr val="000000"/>
                          </a:solidFill>
                          <a:effectLst/>
                          <a:latin typeface="Calibri" charset="0"/>
                          <a:ea typeface="+mn-ea"/>
                          <a:cs typeface="+mn-cs"/>
                        </a:rPr>
                        <a:t>. </a:t>
                      </a:r>
                      <a:endParaRPr lang="en-US" sz="1200" b="1" i="0" u="none" strike="noStrike" kern="1200" dirty="0" smtClean="0">
                        <a:solidFill>
                          <a:srgbClr val="000000"/>
                        </a:solidFill>
                        <a:effectLst/>
                        <a:latin typeface="Calibri" charset="0"/>
                        <a:ea typeface="+mn-ea"/>
                        <a:cs typeface="+mn-cs"/>
                      </a:endParaRP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5.1. Experience. </a:t>
                      </a:r>
                      <a:r>
                        <a:rPr lang="en-US" sz="1200" b="0" i="0" u="none" strike="noStrike" kern="1200" dirty="0" smtClean="0">
                          <a:solidFill>
                            <a:srgbClr val="000000"/>
                          </a:solidFill>
                          <a:effectLst/>
                          <a:latin typeface="Calibri" charset="0"/>
                          <a:ea typeface="+mn-ea"/>
                          <a:cs typeface="+mn-cs"/>
                        </a:rPr>
                        <a:t>Quantity of past experience building projects of a similar scope and purpose.</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5.2. Financing.  </a:t>
                      </a:r>
                      <a:r>
                        <a:rPr lang="en-US" sz="1200" b="0" i="0" u="none" strike="noStrike" kern="1200" dirty="0">
                          <a:solidFill>
                            <a:srgbClr val="000000"/>
                          </a:solidFill>
                          <a:effectLst/>
                          <a:latin typeface="Calibri" charset="0"/>
                          <a:ea typeface="+mn-ea"/>
                          <a:cs typeface="+mn-cs"/>
                        </a:rPr>
                        <a:t>Minimize impact of financing to overall project cost.</a:t>
                      </a: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5.3. Woman or minority owned business. </a:t>
                      </a:r>
                      <a:r>
                        <a:rPr lang="en-US" sz="1200" b="0" i="0" u="none" strike="noStrike" kern="1200" dirty="0" smtClean="0">
                          <a:solidFill>
                            <a:srgbClr val="000000"/>
                          </a:solidFill>
                          <a:effectLst/>
                          <a:latin typeface="Calibri" charset="0"/>
                          <a:ea typeface="+mn-ea"/>
                          <a:cs typeface="+mn-cs"/>
                        </a:rPr>
                        <a:t>Utilize</a:t>
                      </a:r>
                      <a:r>
                        <a:rPr lang="en-US" sz="1200" b="0" i="0" u="none" strike="noStrike" kern="1200" baseline="0" dirty="0" smtClean="0">
                          <a:solidFill>
                            <a:srgbClr val="000000"/>
                          </a:solidFill>
                          <a:effectLst/>
                          <a:latin typeface="Calibri" charset="0"/>
                          <a:ea typeface="+mn-ea"/>
                          <a:cs typeface="+mn-cs"/>
                        </a:rPr>
                        <a:t> woman or minority owned businesses</a:t>
                      </a:r>
                      <a:r>
                        <a:rPr lang="en-US" sz="1200" b="0" i="0" u="none" strike="noStrike" kern="1200" dirty="0" smtClean="0">
                          <a:solidFill>
                            <a:srgbClr val="000000"/>
                          </a:solidFill>
                          <a:effectLst/>
                          <a:latin typeface="Calibri" charset="0"/>
                          <a:ea typeface="+mn-ea"/>
                          <a:cs typeface="+mn-cs"/>
                        </a:rPr>
                        <a:t>.</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5.4. </a:t>
                      </a:r>
                      <a:r>
                        <a:rPr lang="en-US" sz="1200" b="1" i="0" u="none" strike="noStrike" kern="1200" dirty="0" smtClean="0">
                          <a:solidFill>
                            <a:srgbClr val="000000"/>
                          </a:solidFill>
                          <a:effectLst/>
                          <a:latin typeface="Calibri" charset="0"/>
                          <a:ea typeface="+mn-ea"/>
                          <a:cs typeface="+mn-cs"/>
                        </a:rPr>
                        <a:t>P</a:t>
                      </a:r>
                      <a:r>
                        <a:rPr lang="en-US" sz="1200" b="1" i="0" u="none" strike="noStrike" kern="1200" baseline="0" dirty="0" smtClean="0">
                          <a:solidFill>
                            <a:srgbClr val="000000"/>
                          </a:solidFill>
                          <a:effectLst/>
                          <a:latin typeface="Calibri" charset="0"/>
                          <a:ea typeface="+mn-ea"/>
                          <a:cs typeface="+mn-cs"/>
                        </a:rPr>
                        <a:t>erformance</a:t>
                      </a:r>
                      <a:r>
                        <a:rPr lang="en-US" sz="1200" b="1" i="0" u="none" strike="noStrike" kern="1200" dirty="0" smtClean="0">
                          <a:solidFill>
                            <a:srgbClr val="000000"/>
                          </a:solidFill>
                          <a:effectLst/>
                          <a:latin typeface="Calibri" charset="0"/>
                          <a:ea typeface="+mn-ea"/>
                          <a:cs typeface="+mn-cs"/>
                        </a:rPr>
                        <a:t>.  </a:t>
                      </a:r>
                      <a:r>
                        <a:rPr lang="en-US" sz="1200" b="0" i="0" u="none" strike="noStrike" kern="1200" dirty="0" smtClean="0">
                          <a:solidFill>
                            <a:srgbClr val="000000"/>
                          </a:solidFill>
                          <a:effectLst/>
                          <a:latin typeface="Calibri" charset="0"/>
                          <a:ea typeface="+mn-ea"/>
                          <a:cs typeface="+mn-cs"/>
                        </a:rPr>
                        <a:t>Ability</a:t>
                      </a:r>
                      <a:r>
                        <a:rPr lang="en-US" sz="1200" b="0" i="0" u="none" strike="noStrike" kern="1200" baseline="0" dirty="0" smtClean="0">
                          <a:solidFill>
                            <a:srgbClr val="000000"/>
                          </a:solidFill>
                          <a:effectLst/>
                          <a:latin typeface="Calibri" charset="0"/>
                          <a:ea typeface="+mn-ea"/>
                          <a:cs typeface="+mn-cs"/>
                        </a:rPr>
                        <a:t> to meet cost and schedule milestones.</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sp>
        <p:nvSpPr>
          <p:cNvPr id="2" name="TextBox 1"/>
          <p:cNvSpPr txBox="1"/>
          <p:nvPr/>
        </p:nvSpPr>
        <p:spPr>
          <a:xfrm>
            <a:off x="3005706" y="6661317"/>
            <a:ext cx="3132589" cy="230832"/>
          </a:xfrm>
          <a:prstGeom prst="rect">
            <a:avLst/>
          </a:prstGeom>
          <a:noFill/>
        </p:spPr>
        <p:txBody>
          <a:bodyPr wrap="none" rtlCol="0">
            <a:spAutoFit/>
          </a:bodyPr>
          <a:lstStyle/>
          <a:p>
            <a:r>
              <a:rPr lang="en-US" sz="900" baseline="30000" dirty="0" smtClean="0"/>
              <a:t>1</a:t>
            </a:r>
            <a:r>
              <a:rPr lang="en-US" sz="900" dirty="0" smtClean="0"/>
              <a:t> LEED: Leadership in Energy and Environmental Design.</a:t>
            </a:r>
            <a:endParaRPr lang="en-US" sz="900" dirty="0"/>
          </a:p>
        </p:txBody>
      </p:sp>
    </p:spTree>
    <p:extLst>
      <p:ext uri="{BB962C8B-B14F-4D97-AF65-F5344CB8AC3E}">
        <p14:creationId xmlns:p14="http://schemas.microsoft.com/office/powerpoint/2010/main" val="1178062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Weights</a:t>
            </a:r>
            <a:endParaRPr lang="en-US" dirty="0"/>
          </a:p>
        </p:txBody>
      </p:sp>
      <p:sp>
        <p:nvSpPr>
          <p:cNvPr id="2" name="Date Placeholder 1"/>
          <p:cNvSpPr>
            <a:spLocks noGrp="1"/>
          </p:cNvSpPr>
          <p:nvPr>
            <p:ph type="dt" sz="half" idx="10"/>
          </p:nvPr>
        </p:nvSpPr>
        <p:spPr/>
        <p:txBody>
          <a:bodyPr/>
          <a:lstStyle/>
          <a:p>
            <a:r>
              <a:rPr lang="en-US" smtClean="0"/>
              <a:t>25 September 2017</a:t>
            </a:r>
            <a:endParaRPr lang="en-US"/>
          </a:p>
        </p:txBody>
      </p:sp>
      <p:sp>
        <p:nvSpPr>
          <p:cNvPr id="5" name="Slide Number Placeholder 4"/>
          <p:cNvSpPr>
            <a:spLocks noGrp="1"/>
          </p:cNvSpPr>
          <p:nvPr>
            <p:ph type="sldNum" sz="quarter" idx="11"/>
          </p:nvPr>
        </p:nvSpPr>
        <p:spPr/>
        <p:txBody>
          <a:bodyPr/>
          <a:lstStyle/>
          <a:p>
            <a:fld id="{66567839-3400-4235-90DB-5CB18FC46A79}"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KCI Terminal Decision</a:t>
            </a:r>
            <a:endParaRPr lang="en-US"/>
          </a:p>
        </p:txBody>
      </p:sp>
      <p:graphicFrame>
        <p:nvGraphicFramePr>
          <p:cNvPr id="7" name="Content Placeholder 8"/>
          <p:cNvGraphicFramePr>
            <a:graphicFrameLocks noGrp="1"/>
          </p:cNvGraphicFramePr>
          <p:nvPr>
            <p:ph idx="1"/>
            <p:extLst>
              <p:ext uri="{D42A27DB-BD31-4B8C-83A1-F6EECF244321}">
                <p14:modId xmlns:p14="http://schemas.microsoft.com/office/powerpoint/2010/main" val="3799356193"/>
              </p:ext>
            </p:extLst>
          </p:nvPr>
        </p:nvGraphicFramePr>
        <p:xfrm>
          <a:off x="501333" y="898194"/>
          <a:ext cx="8141334" cy="5426402"/>
        </p:xfrm>
        <a:graphic>
          <a:graphicData uri="http://schemas.openxmlformats.org/drawingml/2006/table">
            <a:tbl>
              <a:tblPr>
                <a:tableStyleId>{5C22544A-7EE6-4342-B048-85BDC9FD1C3A}</a:tableStyleId>
              </a:tblPr>
              <a:tblGrid>
                <a:gridCol w="1554480"/>
                <a:gridCol w="915458"/>
                <a:gridCol w="3840480"/>
                <a:gridCol w="915458"/>
                <a:gridCol w="915458"/>
              </a:tblGrid>
              <a:tr h="762096">
                <a:tc>
                  <a:txBody>
                    <a:bodyPr/>
                    <a:lstStyle/>
                    <a:p>
                      <a:pPr algn="l" fontAlgn="ctr"/>
                      <a:r>
                        <a:rPr lang="en-US" sz="1400" b="1" u="none" strike="noStrike" dirty="0" smtClean="0">
                          <a:effectLst/>
                          <a:latin typeface="Calibri" panose="020F0502020204030204" pitchFamily="34" charset="0"/>
                          <a:cs typeface="Calibri" panose="020F0502020204030204" pitchFamily="34" charset="0"/>
                        </a:rPr>
                        <a:t>Sub-Objectives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dirty="0" smtClean="0">
                          <a:solidFill>
                            <a:srgbClr val="000000"/>
                          </a:solidFill>
                          <a:effectLst/>
                          <a:latin typeface="Calibri" panose="020F0502020204030204" pitchFamily="34" charset="0"/>
                          <a:cs typeface="Calibri" panose="020F0502020204030204" pitchFamily="34" charset="0"/>
                        </a:rPr>
                        <a:t>Objective Weights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latin typeface="Calibri" panose="020F0502020204030204" pitchFamily="34" charset="0"/>
                          <a:cs typeface="Calibri" panose="020F0502020204030204" pitchFamily="34" charset="0"/>
                        </a:rPr>
                        <a:t>Decision Criteria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dirty="0" smtClean="0">
                          <a:solidFill>
                            <a:srgbClr val="000000"/>
                          </a:solidFill>
                          <a:effectLst/>
                          <a:latin typeface="Calibri" panose="020F0502020204030204" pitchFamily="34" charset="0"/>
                          <a:cs typeface="Calibri" panose="020F0502020204030204" pitchFamily="34" charset="0"/>
                        </a:rPr>
                        <a:t>DC </a:t>
                      </a:r>
                      <a:r>
                        <a:rPr lang="en-US" sz="1400" b="1" i="0" u="none" strike="noStrike" baseline="0" dirty="0" smtClean="0">
                          <a:solidFill>
                            <a:srgbClr val="000000"/>
                          </a:solidFill>
                          <a:effectLst/>
                          <a:latin typeface="Calibri" panose="020F0502020204030204" pitchFamily="34" charset="0"/>
                          <a:cs typeface="Calibri" panose="020F0502020204030204" pitchFamily="34" charset="0"/>
                        </a:rPr>
                        <a:t>Weights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dirty="0" smtClean="0">
                          <a:solidFill>
                            <a:srgbClr val="000000"/>
                          </a:solidFill>
                          <a:effectLst/>
                          <a:latin typeface="Calibri" panose="020F0502020204030204" pitchFamily="34" charset="0"/>
                          <a:cs typeface="Calibri" panose="020F0502020204030204" pitchFamily="34" charset="0"/>
                        </a:rPr>
                        <a:t>Resulting Weight</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solidFill>
                      <a:srgbClr val="8EB379"/>
                    </a:solidFill>
                  </a:tcPr>
                </a:tc>
              </a:tr>
              <a:tr h="280188">
                <a:tc rowSpan="5">
                  <a:txBody>
                    <a:bodyPr/>
                    <a:lstStyle/>
                    <a:p>
                      <a:pPr algn="l" fontAlgn="ctr"/>
                      <a:r>
                        <a:rPr lang="en-US" sz="1100" b="1" i="0" u="none" strike="noStrike" dirty="0">
                          <a:solidFill>
                            <a:srgbClr val="000000"/>
                          </a:solidFill>
                          <a:effectLst/>
                          <a:latin typeface="Calibri" panose="020F0502020204030204" pitchFamily="34" charset="0"/>
                        </a:rPr>
                        <a:t>1. </a:t>
                      </a:r>
                      <a:r>
                        <a:rPr lang="en-US" sz="1100" b="1" i="0" u="none" strike="noStrike" dirty="0" smtClean="0">
                          <a:solidFill>
                            <a:srgbClr val="000000"/>
                          </a:solidFill>
                          <a:effectLst/>
                          <a:latin typeface="Calibri" panose="020F0502020204030204" pitchFamily="34" charset="0"/>
                        </a:rPr>
                        <a:t>Terminal interior. </a:t>
                      </a:r>
                      <a:endParaRPr lang="en-US" sz="11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chemeClr val="accent1"/>
                    </a:solidFill>
                  </a:tcPr>
                </a:tc>
                <a:tc rowSpan="5">
                  <a:txBody>
                    <a:bodyPr/>
                    <a:lstStyle/>
                    <a:p>
                      <a:pPr algn="ctr" fontAlgn="ctr"/>
                      <a:r>
                        <a:rPr lang="en-US" sz="1100" b="0" i="0" u="none" strike="noStrike" dirty="0">
                          <a:solidFill>
                            <a:srgbClr val="000000"/>
                          </a:solidFill>
                          <a:effectLst/>
                          <a:latin typeface="Calibri" panose="020F0502020204030204" pitchFamily="34" charset="0"/>
                        </a:rPr>
                        <a:t>0.26</a:t>
                      </a:r>
                    </a:p>
                  </a:txBody>
                  <a:tcPr marL="45720" marR="45720" anchor="ctr">
                    <a:lnT w="28575" cap="flat" cmpd="sng" algn="ctr">
                      <a:solidFill>
                        <a:schemeClr val="bg1"/>
                      </a:solidFill>
                      <a:prstDash val="solid"/>
                      <a:round/>
                      <a:headEnd type="none" w="med" len="med"/>
                      <a:tailEnd type="none" w="med" len="med"/>
                    </a:lnT>
                    <a:solidFill>
                      <a:schemeClr val="accent1"/>
                    </a:solidFill>
                  </a:tcPr>
                </a:tc>
                <a:tc>
                  <a:txBody>
                    <a:bodyPr/>
                    <a:lstStyle/>
                    <a:p>
                      <a:pPr algn="l" fontAlgn="ctr"/>
                      <a:r>
                        <a:rPr lang="en-US" sz="1100" b="1" i="0" u="none" strike="noStrike" dirty="0">
                          <a:solidFill>
                            <a:srgbClr val="000000"/>
                          </a:solidFill>
                          <a:effectLst/>
                          <a:latin typeface="Calibri" panose="020F0502020204030204" pitchFamily="34" charset="0"/>
                        </a:rPr>
                        <a:t>1.1. Layout.</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0.19</a:t>
                      </a:r>
                    </a:p>
                  </a:txBody>
                  <a:tcPr marL="45720" marR="45720" anchor="ctr">
                    <a:lnR w="28575"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2"/>
                    </a:solidFill>
                  </a:tcPr>
                </a:tc>
              </a:tr>
              <a:tr h="280188">
                <a:tc vMerge="1">
                  <a:txBody>
                    <a:bodyPr/>
                    <a:lstStyle/>
                    <a:p>
                      <a:endParaRPr lang="en-US"/>
                    </a:p>
                  </a:txBody>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1.2. Security.</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0.27</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1.3. Customer </a:t>
                      </a:r>
                      <a:r>
                        <a:rPr lang="en-US" sz="1100" b="1" i="0" u="none" strike="noStrike" dirty="0" smtClean="0">
                          <a:solidFill>
                            <a:srgbClr val="000000"/>
                          </a:solidFill>
                          <a:effectLst/>
                          <a:latin typeface="Calibri" panose="020F0502020204030204" pitchFamily="34" charset="0"/>
                        </a:rPr>
                        <a:t>experience</a:t>
                      </a:r>
                      <a:r>
                        <a:rPr lang="en-US" sz="1100" b="1" i="0" u="none" strike="noStrike" dirty="0">
                          <a:solidFill>
                            <a:srgbClr val="000000"/>
                          </a:solidFill>
                          <a:effectLst/>
                          <a:latin typeface="Calibri" panose="020F0502020204030204" pitchFamily="34" charset="0"/>
                        </a:rPr>
                        <a:t>.</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0.19</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1.4. Flexibility.</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0.11</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1.5. Airlines.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0.24</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0.06</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r>
              <a:tr h="461486">
                <a:tc>
                  <a:txBody>
                    <a:bodyPr/>
                    <a:lstStyle/>
                    <a:p>
                      <a:pPr algn="l" fontAlgn="ctr"/>
                      <a:r>
                        <a:rPr lang="en-US" sz="1100" b="1" i="0" u="none" strike="noStrike" dirty="0">
                          <a:solidFill>
                            <a:srgbClr val="000000"/>
                          </a:solidFill>
                          <a:effectLst/>
                          <a:latin typeface="Calibri" panose="020F0502020204030204" pitchFamily="34" charset="0"/>
                        </a:rPr>
                        <a:t>2. </a:t>
                      </a:r>
                      <a:r>
                        <a:rPr lang="en-US" sz="1100" b="1" i="0" u="none" strike="noStrike" dirty="0" smtClean="0">
                          <a:solidFill>
                            <a:srgbClr val="000000"/>
                          </a:solidFill>
                          <a:effectLst/>
                          <a:latin typeface="Calibri" panose="020F0502020204030204" pitchFamily="34" charset="0"/>
                        </a:rPr>
                        <a:t>Air </a:t>
                      </a:r>
                      <a:r>
                        <a:rPr lang="en-US" sz="1100" b="1" i="0" u="none" strike="noStrike" dirty="0">
                          <a:solidFill>
                            <a:srgbClr val="000000"/>
                          </a:solidFill>
                          <a:effectLst/>
                          <a:latin typeface="Calibri" panose="020F0502020204030204" pitchFamily="34" charset="0"/>
                        </a:rPr>
                        <a:t>operations throughput</a:t>
                      </a:r>
                      <a:r>
                        <a:rPr lang="en-US" sz="1100" b="1" i="0" u="none" strike="noStrike" dirty="0" smtClean="0">
                          <a:solidFill>
                            <a:srgbClr val="000000"/>
                          </a:solidFill>
                          <a:effectLst/>
                          <a:latin typeface="Calibri" panose="020F0502020204030204" pitchFamily="34" charset="0"/>
                        </a:rPr>
                        <a:t>.</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1"/>
                    </a:solidFill>
                  </a:tcPr>
                </a:tc>
                <a:tc>
                  <a:txBody>
                    <a:bodyPr/>
                    <a:lstStyle/>
                    <a:p>
                      <a:pPr algn="ctr" fontAlgn="ctr"/>
                      <a:r>
                        <a:rPr lang="en-US" sz="1100" b="0" i="0" u="none" strike="noStrike" dirty="0">
                          <a:solidFill>
                            <a:srgbClr val="000000"/>
                          </a:solidFill>
                          <a:effectLst/>
                          <a:latin typeface="Calibri" panose="020F0502020204030204" pitchFamily="34" charset="0"/>
                        </a:rPr>
                        <a:t>0.22</a:t>
                      </a:r>
                    </a:p>
                  </a:txBody>
                  <a:tcPr marL="45720" marR="45720" anchor="ctr">
                    <a:solidFill>
                      <a:schemeClr val="accent1"/>
                    </a:solidFill>
                  </a:tcPr>
                </a:tc>
                <a:tc>
                  <a:txBody>
                    <a:bodyPr/>
                    <a:lstStyle/>
                    <a:p>
                      <a:pPr algn="l" fontAlgn="ctr"/>
                      <a:r>
                        <a:rPr lang="en-US" sz="1100" b="1" i="0" u="none" strike="noStrike" dirty="0">
                          <a:solidFill>
                            <a:srgbClr val="000000"/>
                          </a:solidFill>
                          <a:effectLst/>
                          <a:latin typeface="Calibri" panose="020F0502020204030204" pitchFamily="34" charset="0"/>
                        </a:rPr>
                        <a:t>2.1 </a:t>
                      </a:r>
                      <a:r>
                        <a:rPr lang="en-US" sz="1100" b="1" i="0" u="none" strike="noStrike" dirty="0" smtClean="0">
                          <a:solidFill>
                            <a:srgbClr val="000000"/>
                          </a:solidFill>
                          <a:effectLst/>
                          <a:latin typeface="Calibri" panose="020F0502020204030204" pitchFamily="34" charset="0"/>
                        </a:rPr>
                        <a:t>Airline </a:t>
                      </a:r>
                      <a:r>
                        <a:rPr lang="en-US" sz="1100" b="1" i="0" u="none" strike="noStrike" dirty="0">
                          <a:solidFill>
                            <a:srgbClr val="000000"/>
                          </a:solidFill>
                          <a:effectLst/>
                          <a:latin typeface="Calibri" panose="020F0502020204030204" pitchFamily="34" charset="0"/>
                        </a:rPr>
                        <a:t>ground operations.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1.00</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0.22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r>
              <a:tr h="280188">
                <a:tc rowSpan="4">
                  <a:txBody>
                    <a:bodyPr/>
                    <a:lstStyle/>
                    <a:p>
                      <a:pPr algn="l" fontAlgn="ctr"/>
                      <a:r>
                        <a:rPr lang="en-US" sz="1100" b="1" i="0" u="none" strike="noStrike" dirty="0">
                          <a:solidFill>
                            <a:srgbClr val="000000"/>
                          </a:solidFill>
                          <a:effectLst/>
                          <a:latin typeface="Calibri" panose="020F0502020204030204" pitchFamily="34" charset="0"/>
                        </a:rPr>
                        <a:t>3. </a:t>
                      </a:r>
                      <a:r>
                        <a:rPr lang="en-US" sz="1100" b="1" i="0" u="none" strike="noStrike" dirty="0" smtClean="0">
                          <a:solidFill>
                            <a:srgbClr val="000000"/>
                          </a:solidFill>
                          <a:effectLst/>
                          <a:latin typeface="Calibri" panose="020F0502020204030204" pitchFamily="34" charset="0"/>
                        </a:rPr>
                        <a:t>Regional </a:t>
                      </a:r>
                      <a:r>
                        <a:rPr lang="en-US" sz="1100" b="1" i="0" u="none" strike="noStrike" dirty="0">
                          <a:solidFill>
                            <a:srgbClr val="000000"/>
                          </a:solidFill>
                          <a:effectLst/>
                          <a:latin typeface="Calibri" panose="020F0502020204030204" pitchFamily="34" charset="0"/>
                        </a:rPr>
                        <a:t>and </a:t>
                      </a:r>
                      <a:r>
                        <a:rPr lang="en-US" sz="1100" b="1" i="0" u="none" strike="noStrike" dirty="0" smtClean="0">
                          <a:solidFill>
                            <a:srgbClr val="000000"/>
                          </a:solidFill>
                          <a:effectLst/>
                          <a:latin typeface="Calibri" panose="020F0502020204030204" pitchFamily="34" charset="0"/>
                        </a:rPr>
                        <a:t>landside </a:t>
                      </a:r>
                      <a:r>
                        <a:rPr lang="en-US" sz="1100" b="1" i="0" u="none" strike="noStrike" dirty="0">
                          <a:solidFill>
                            <a:srgbClr val="000000"/>
                          </a:solidFill>
                          <a:effectLst/>
                          <a:latin typeface="Calibri" panose="020F0502020204030204" pitchFamily="34" charset="0"/>
                        </a:rPr>
                        <a:t>a</a:t>
                      </a:r>
                      <a:r>
                        <a:rPr lang="en-US" sz="1100" b="1" i="0" u="none" strike="noStrike" dirty="0" smtClean="0">
                          <a:solidFill>
                            <a:srgbClr val="000000"/>
                          </a:solidFill>
                          <a:effectLst/>
                          <a:latin typeface="Calibri" panose="020F0502020204030204" pitchFamily="34" charset="0"/>
                        </a:rPr>
                        <a:t>ccess</a:t>
                      </a:r>
                      <a:r>
                        <a:rPr lang="en-US" sz="1100" b="1" i="0" u="none" strike="noStrike" dirty="0">
                          <a:solidFill>
                            <a:srgbClr val="000000"/>
                          </a:solidFill>
                          <a:effectLst/>
                          <a:latin typeface="Calibri" panose="020F0502020204030204" pitchFamily="34" charset="0"/>
                        </a:rPr>
                        <a:t>.</a:t>
                      </a:r>
                    </a:p>
                  </a:txBody>
                  <a:tcPr marL="45720" marR="45720" anchor="ctr">
                    <a:solidFill>
                      <a:schemeClr val="accent1"/>
                    </a:solidFill>
                  </a:tcPr>
                </a:tc>
                <a:tc rowSpan="4">
                  <a:txBody>
                    <a:bodyPr/>
                    <a:lstStyle/>
                    <a:p>
                      <a:pPr algn="ctr" fontAlgn="ctr"/>
                      <a:r>
                        <a:rPr lang="en-US" sz="1100" b="0" i="0" u="none" strike="noStrike" dirty="0">
                          <a:solidFill>
                            <a:srgbClr val="000000"/>
                          </a:solidFill>
                          <a:effectLst/>
                          <a:latin typeface="Calibri" panose="020F0502020204030204" pitchFamily="34" charset="0"/>
                        </a:rPr>
                        <a:t>0.16</a:t>
                      </a:r>
                    </a:p>
                  </a:txBody>
                  <a:tcPr marL="45720" marR="45720" anchor="ctr">
                    <a:solidFill>
                      <a:schemeClr val="accent1"/>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3.1. </a:t>
                      </a:r>
                      <a:r>
                        <a:rPr lang="en-US" sz="1100" b="1" i="0" u="none" strike="noStrike" kern="1200" dirty="0" smtClean="0">
                          <a:solidFill>
                            <a:srgbClr val="000000"/>
                          </a:solidFill>
                          <a:effectLst/>
                          <a:latin typeface="Calibri" panose="020F0502020204030204" pitchFamily="34" charset="0"/>
                          <a:ea typeface="+mn-ea"/>
                          <a:cs typeface="+mn-cs"/>
                        </a:rPr>
                        <a:t>Terminal </a:t>
                      </a:r>
                      <a:r>
                        <a:rPr lang="en-US" sz="1100" b="1" i="0" u="none" strike="noStrike" kern="1200" dirty="0">
                          <a:solidFill>
                            <a:srgbClr val="000000"/>
                          </a:solidFill>
                          <a:effectLst/>
                          <a:latin typeface="Calibri" panose="020F0502020204030204" pitchFamily="34" charset="0"/>
                          <a:ea typeface="+mn-ea"/>
                          <a:cs typeface="+mn-cs"/>
                        </a:rPr>
                        <a:t>r</a:t>
                      </a:r>
                      <a:r>
                        <a:rPr lang="en-US" sz="1100" b="1" i="0" u="none" strike="noStrike" kern="1200" dirty="0" smtClean="0">
                          <a:solidFill>
                            <a:srgbClr val="000000"/>
                          </a:solidFill>
                          <a:effectLst/>
                          <a:latin typeface="Calibri" panose="020F0502020204030204" pitchFamily="34" charset="0"/>
                          <a:ea typeface="+mn-ea"/>
                          <a:cs typeface="+mn-cs"/>
                        </a:rPr>
                        <a:t>oadways</a:t>
                      </a:r>
                      <a:r>
                        <a:rPr lang="en-US" sz="1100" b="1" i="0" u="none" strike="noStrike" kern="1200" dirty="0">
                          <a:solidFill>
                            <a:srgbClr val="000000"/>
                          </a:solidFill>
                          <a:effectLst/>
                          <a:latin typeface="Calibri" panose="020F0502020204030204" pitchFamily="34" charset="0"/>
                          <a:ea typeface="+mn-ea"/>
                          <a:cs typeface="+mn-cs"/>
                        </a:rPr>
                        <a:t>.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0.34</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2"/>
                    </a:solidFill>
                  </a:tcPr>
                </a:tc>
              </a:tr>
              <a:tr h="280188">
                <a:tc vMerge="1">
                  <a:txBody>
                    <a:bodyPr/>
                    <a:lstStyle/>
                    <a:p>
                      <a:endParaRPr lang="en-US"/>
                    </a:p>
                  </a:txBody>
                  <a:tcPr>
                    <a:solidFill>
                      <a:srgbClr val="E4D798"/>
                    </a:solidFill>
                  </a:tcPr>
                </a:tc>
                <a:tc vMerge="1">
                  <a:txBody>
                    <a:bodyPr/>
                    <a:lstStyle/>
                    <a:p>
                      <a:endParaRPr lang="en-US"/>
                    </a:p>
                  </a:txBody>
                  <a:tcPr>
                    <a:solidFill>
                      <a:srgbClr val="E4D798"/>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3.2. </a:t>
                      </a:r>
                      <a:r>
                        <a:rPr lang="en-US" sz="1100" b="1" i="0" u="none" strike="noStrike" kern="1200" dirty="0" smtClean="0">
                          <a:solidFill>
                            <a:srgbClr val="000000"/>
                          </a:solidFill>
                          <a:effectLst/>
                          <a:latin typeface="Calibri" panose="020F0502020204030204" pitchFamily="34" charset="0"/>
                          <a:ea typeface="+mn-ea"/>
                          <a:cs typeface="+mn-cs"/>
                        </a:rPr>
                        <a:t>Vehicle parking</a:t>
                      </a:r>
                      <a:r>
                        <a:rPr lang="en-US" sz="1100" b="1" i="0" u="none" strike="noStrike" kern="1200" dirty="0">
                          <a:solidFill>
                            <a:srgbClr val="000000"/>
                          </a:solidFill>
                          <a:effectLst/>
                          <a:latin typeface="Calibri" panose="020F0502020204030204" pitchFamily="34" charset="0"/>
                          <a:ea typeface="+mn-ea"/>
                          <a:cs typeface="+mn-cs"/>
                        </a:rPr>
                        <a:t>.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0.24</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4D798"/>
                    </a:solidFill>
                  </a:tcPr>
                </a:tc>
                <a:tc vMerge="1">
                  <a:txBody>
                    <a:bodyPr/>
                    <a:lstStyle/>
                    <a:p>
                      <a:endParaRPr lang="en-US"/>
                    </a:p>
                  </a:txBody>
                  <a:tcPr>
                    <a:solidFill>
                      <a:srgbClr val="E4D798"/>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3.3 </a:t>
                      </a:r>
                      <a:r>
                        <a:rPr lang="en-US" sz="1100" b="1" i="0" u="none" strike="noStrike" kern="1200" dirty="0" smtClean="0">
                          <a:solidFill>
                            <a:srgbClr val="000000"/>
                          </a:solidFill>
                          <a:effectLst/>
                          <a:latin typeface="Calibri" panose="020F0502020204030204" pitchFamily="34" charset="0"/>
                          <a:ea typeface="+mn-ea"/>
                          <a:cs typeface="+mn-cs"/>
                        </a:rPr>
                        <a:t> Ground transportation</a:t>
                      </a:r>
                      <a:r>
                        <a:rPr lang="en-US" sz="1100" b="1" i="0" u="none" strike="noStrike" kern="1200" dirty="0">
                          <a:solidFill>
                            <a:srgbClr val="000000"/>
                          </a:solidFill>
                          <a:effectLst/>
                          <a:latin typeface="Calibri" panose="020F0502020204030204" pitchFamily="34" charset="0"/>
                          <a:ea typeface="+mn-ea"/>
                          <a:cs typeface="+mn-cs"/>
                        </a:rPr>
                        <a:t>.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0.24</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3.4. </a:t>
                      </a:r>
                      <a:r>
                        <a:rPr lang="en-US" sz="1100" b="1" i="0" u="none" strike="noStrike" kern="1200" dirty="0" smtClean="0">
                          <a:solidFill>
                            <a:srgbClr val="000000"/>
                          </a:solidFill>
                          <a:effectLst/>
                          <a:latin typeface="Calibri" panose="020F0502020204030204" pitchFamily="34" charset="0"/>
                          <a:ea typeface="+mn-ea"/>
                          <a:cs typeface="+mn-cs"/>
                        </a:rPr>
                        <a:t>Logistics delivery.  </a:t>
                      </a:r>
                      <a:endParaRPr lang="en-US" sz="1100" b="1" i="0" u="none" strike="noStrike" kern="1200" dirty="0">
                        <a:solidFill>
                          <a:srgbClr val="000000"/>
                        </a:solidFill>
                        <a:effectLst/>
                        <a:latin typeface="Calibri" panose="020F0502020204030204" pitchFamily="34" charset="0"/>
                        <a:ea typeface="+mn-ea"/>
                        <a:cs typeface="+mn-cs"/>
                      </a:endParaRP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r>
              <a:tr h="280188">
                <a:tc rowSpan="2">
                  <a:txBody>
                    <a:bodyPr/>
                    <a:lstStyle/>
                    <a:p>
                      <a:pPr algn="l" fontAlgn="ctr"/>
                      <a:r>
                        <a:rPr lang="en-US" sz="1100" b="1" i="0" u="none" strike="noStrike" dirty="0">
                          <a:solidFill>
                            <a:srgbClr val="000000"/>
                          </a:solidFill>
                          <a:effectLst/>
                          <a:latin typeface="Calibri" panose="020F0502020204030204" pitchFamily="34" charset="0"/>
                        </a:rPr>
                        <a:t>4. Airport revenue. </a:t>
                      </a:r>
                    </a:p>
                  </a:txBody>
                  <a:tcPr marL="45720" marR="45720" anchor="ctr">
                    <a:solidFill>
                      <a:schemeClr val="accent1"/>
                    </a:solidFill>
                  </a:tcPr>
                </a:tc>
                <a:tc rowSpan="2">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solidFill>
                      <a:schemeClr val="accent1"/>
                    </a:solidFill>
                  </a:tcPr>
                </a:tc>
                <a:tc>
                  <a:txBody>
                    <a:bodyPr/>
                    <a:lstStyle/>
                    <a:p>
                      <a:pPr algn="l" fontAlgn="ctr"/>
                      <a:r>
                        <a:rPr lang="en-US" sz="1100" b="1" i="0" u="none" strike="noStrike" dirty="0">
                          <a:solidFill>
                            <a:srgbClr val="000000"/>
                          </a:solidFill>
                          <a:effectLst/>
                          <a:latin typeface="Calibri" panose="020F0502020204030204" pitchFamily="34" charset="0"/>
                        </a:rPr>
                        <a:t>4.1. Revenue </a:t>
                      </a:r>
                      <a:r>
                        <a:rPr lang="en-US" sz="1100" b="1" i="0" u="none" strike="noStrike" dirty="0" smtClean="0">
                          <a:solidFill>
                            <a:srgbClr val="000000"/>
                          </a:solidFill>
                          <a:effectLst/>
                          <a:latin typeface="Calibri" panose="020F0502020204030204" pitchFamily="34" charset="0"/>
                        </a:rPr>
                        <a:t>streams</a:t>
                      </a:r>
                      <a:r>
                        <a:rPr lang="en-US" sz="1100" b="1" i="0" u="none" strike="noStrike" dirty="0">
                          <a:solidFill>
                            <a:srgbClr val="000000"/>
                          </a:solidFill>
                          <a:effectLst/>
                          <a:latin typeface="Calibri" panose="020F0502020204030204" pitchFamily="34" charset="0"/>
                        </a:rPr>
                        <a:t>. </a:t>
                      </a:r>
                    </a:p>
                  </a:txBody>
                  <a:tcPr marL="45720" marR="45720" anchor="ctr">
                    <a:solidFill>
                      <a:schemeClr val="accent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0.57</a:t>
                      </a:r>
                      <a:endParaRPr lang="en-US" sz="1100" b="0" i="0" u="none" strike="noStrike" dirty="0">
                        <a:solidFill>
                          <a:srgbClr val="000000"/>
                        </a:solidFill>
                        <a:effectLst/>
                        <a:latin typeface="Calibri" panose="020F0502020204030204" pitchFamily="34" charset="0"/>
                      </a:endParaRP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smtClean="0">
                          <a:solidFill>
                            <a:srgbClr val="000000"/>
                          </a:solidFill>
                          <a:effectLst/>
                          <a:latin typeface="Calibri" panose="020F0502020204030204" pitchFamily="34" charset="0"/>
                        </a:rPr>
                        <a:t>0.10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4.2. LEED rating/utility costs.</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0.43</a:t>
                      </a:r>
                      <a:endParaRPr lang="en-US" sz="1100" b="0" i="0" u="none" strike="noStrike" dirty="0">
                        <a:solidFill>
                          <a:srgbClr val="000000"/>
                        </a:solidFill>
                        <a:effectLst/>
                        <a:latin typeface="Calibri" panose="020F0502020204030204" pitchFamily="34" charset="0"/>
                      </a:endParaRP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smtClean="0">
                          <a:solidFill>
                            <a:srgbClr val="000000"/>
                          </a:solidFill>
                          <a:effectLst/>
                          <a:latin typeface="Calibri" panose="020F0502020204030204" pitchFamily="34" charset="0"/>
                        </a:rPr>
                        <a:t>0.08</a:t>
                      </a:r>
                      <a:endParaRPr lang="en-US" sz="1200" b="1" i="0" u="none" strike="noStrike"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r>
              <a:tr h="280188">
                <a:tc rowSpan="4">
                  <a:txBody>
                    <a:bodyPr/>
                    <a:lstStyle/>
                    <a:p>
                      <a:pPr algn="l" fontAlgn="ctr"/>
                      <a:r>
                        <a:rPr lang="en-US" sz="1100" b="1" i="0" u="none" strike="noStrike" dirty="0">
                          <a:solidFill>
                            <a:srgbClr val="000000"/>
                          </a:solidFill>
                          <a:effectLst/>
                          <a:latin typeface="Calibri" panose="020F0502020204030204" pitchFamily="34" charset="0"/>
                        </a:rPr>
                        <a:t>5. Contractor </a:t>
                      </a:r>
                      <a:r>
                        <a:rPr lang="en-US" sz="1100" b="1" i="0" u="none" strike="noStrike" dirty="0" smtClean="0">
                          <a:solidFill>
                            <a:srgbClr val="000000"/>
                          </a:solidFill>
                          <a:effectLst/>
                          <a:latin typeface="Calibri" panose="020F0502020204030204" pitchFamily="34" charset="0"/>
                        </a:rPr>
                        <a:t>feasibility</a:t>
                      </a:r>
                      <a:r>
                        <a:rPr lang="en-US" sz="1100" b="1" i="0" u="none" strike="noStrike" dirty="0">
                          <a:solidFill>
                            <a:srgbClr val="000000"/>
                          </a:solidFill>
                          <a:effectLst/>
                          <a:latin typeface="Calibri" panose="020F0502020204030204" pitchFamily="34" charset="0"/>
                        </a:rPr>
                        <a:t>.</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1"/>
                    </a:solidFill>
                  </a:tcPr>
                </a:tc>
                <a:tc rowSpan="4">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solidFill>
                      <a:schemeClr val="accent1"/>
                    </a:solidFill>
                  </a:tcPr>
                </a:tc>
                <a:tc>
                  <a:txBody>
                    <a:bodyPr/>
                    <a:lstStyle/>
                    <a:p>
                      <a:pPr algn="l" fontAlgn="ctr"/>
                      <a:r>
                        <a:rPr lang="en-US" sz="1100" b="1" i="0" u="none" strike="noStrike" dirty="0">
                          <a:solidFill>
                            <a:srgbClr val="000000"/>
                          </a:solidFill>
                          <a:effectLst/>
                          <a:latin typeface="Calibri" panose="020F0502020204030204" pitchFamily="34" charset="0"/>
                        </a:rPr>
                        <a:t>5.1. </a:t>
                      </a:r>
                      <a:r>
                        <a:rPr lang="en-US" sz="1100" b="1" i="0" u="none" strike="noStrike" dirty="0" smtClean="0">
                          <a:solidFill>
                            <a:srgbClr val="000000"/>
                          </a:solidFill>
                          <a:effectLst/>
                          <a:latin typeface="Calibri" panose="020F0502020204030204" pitchFamily="34" charset="0"/>
                        </a:rPr>
                        <a:t>Experience</a:t>
                      </a:r>
                      <a:r>
                        <a:rPr lang="en-US" sz="1100" b="1" i="0" u="none" strike="noStrike" dirty="0">
                          <a:solidFill>
                            <a:srgbClr val="000000"/>
                          </a:solidFill>
                          <a:effectLst/>
                          <a:latin typeface="Calibri" panose="020F0502020204030204" pitchFamily="34" charset="0"/>
                        </a:rPr>
                        <a:t>.</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0.23</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5.2. Financing.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0.28</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4D798"/>
                    </a:solidFill>
                  </a:tcPr>
                </a:tc>
                <a:tc vMerge="1">
                  <a:txBody>
                    <a:bodyPr/>
                    <a:lstStyle/>
                    <a:p>
                      <a:endParaRPr lang="en-US"/>
                    </a:p>
                  </a:txBody>
                  <a:tcPr>
                    <a:solidFill>
                      <a:srgbClr val="E4D798"/>
                    </a:solidFill>
                  </a:tcPr>
                </a:tc>
                <a:tc>
                  <a:txBody>
                    <a:bodyPr/>
                    <a:lstStyle/>
                    <a:p>
                      <a:pPr algn="l" fontAlgn="ctr"/>
                      <a:r>
                        <a:rPr lang="en-US" sz="1100" b="1" i="0" u="none" strike="noStrike" dirty="0">
                          <a:solidFill>
                            <a:srgbClr val="000000"/>
                          </a:solidFill>
                          <a:effectLst/>
                          <a:latin typeface="Calibri" panose="020F0502020204030204" pitchFamily="34" charset="0"/>
                        </a:rPr>
                        <a:t>5.3. Woman or minority owned business.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5.4. </a:t>
                      </a:r>
                      <a:r>
                        <a:rPr lang="en-US" sz="1100" b="1" i="0" u="none" strike="noStrike" dirty="0" smtClean="0">
                          <a:solidFill>
                            <a:srgbClr val="000000"/>
                          </a:solidFill>
                          <a:effectLst/>
                          <a:latin typeface="Calibri" panose="020F0502020204030204" pitchFamily="34" charset="0"/>
                        </a:rPr>
                        <a:t>Performance</a:t>
                      </a:r>
                      <a:r>
                        <a:rPr lang="en-US" sz="1100" b="1" i="0" u="none" strike="noStrike" dirty="0">
                          <a:solidFill>
                            <a:srgbClr val="000000"/>
                          </a:solidFill>
                          <a:effectLst/>
                          <a:latin typeface="Calibri" panose="020F0502020204030204" pitchFamily="34" charset="0"/>
                        </a:rPr>
                        <a:t>.</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0.31</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0.06</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r>
            </a:tbl>
          </a:graphicData>
        </a:graphic>
      </p:graphicFrame>
    </p:spTree>
    <p:extLst>
      <p:ext uri="{BB962C8B-B14F-4D97-AF65-F5344CB8AC3E}">
        <p14:creationId xmlns:p14="http://schemas.microsoft.com/office/powerpoint/2010/main" val="3126084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Metrics (1 of 3)</a:t>
            </a:r>
            <a:endParaRPr lang="en-US" dirty="0"/>
          </a:p>
        </p:txBody>
      </p:sp>
      <p:sp>
        <p:nvSpPr>
          <p:cNvPr id="5" name="Date Placeholder 4"/>
          <p:cNvSpPr>
            <a:spLocks noGrp="1"/>
          </p:cNvSpPr>
          <p:nvPr>
            <p:ph type="dt" sz="half" idx="10"/>
          </p:nvPr>
        </p:nvSpPr>
        <p:spPr/>
        <p:txBody>
          <a:bodyPr/>
          <a:lstStyle/>
          <a:p>
            <a:r>
              <a:rPr lang="en-US" smtClean="0"/>
              <a:t>25 September 2017</a:t>
            </a:r>
            <a:endParaRPr lang="en-US"/>
          </a:p>
        </p:txBody>
      </p:sp>
      <p:sp>
        <p:nvSpPr>
          <p:cNvPr id="6" name="Slide Number Placeholder 5"/>
          <p:cNvSpPr>
            <a:spLocks noGrp="1"/>
          </p:cNvSpPr>
          <p:nvPr>
            <p:ph type="sldNum" sz="quarter" idx="11"/>
          </p:nvPr>
        </p:nvSpPr>
        <p:spPr/>
        <p:txBody>
          <a:bodyPr/>
          <a:lstStyle/>
          <a:p>
            <a:fld id="{66567839-3400-4235-90DB-5CB18FC46A79}" type="slidenum">
              <a:rPr lang="en-US" smtClean="0"/>
              <a:pPr/>
              <a:t>9</a:t>
            </a:fld>
            <a:endParaRPr lang="en-US"/>
          </a:p>
        </p:txBody>
      </p:sp>
      <p:sp>
        <p:nvSpPr>
          <p:cNvPr id="7" name="Footer Placeholder 6"/>
          <p:cNvSpPr>
            <a:spLocks noGrp="1"/>
          </p:cNvSpPr>
          <p:nvPr>
            <p:ph type="ftr" sz="quarter" idx="12"/>
          </p:nvPr>
        </p:nvSpPr>
        <p:spPr/>
        <p:txBody>
          <a:bodyPr/>
          <a:lstStyle/>
          <a:p>
            <a:r>
              <a:rPr lang="en-US" smtClean="0"/>
              <a:t>KCI Terminal Decision</a:t>
            </a:r>
            <a:endParaRPr lang="en-US"/>
          </a:p>
        </p:txBody>
      </p:sp>
      <p:graphicFrame>
        <p:nvGraphicFramePr>
          <p:cNvPr id="8" name="Content Placeholder 8"/>
          <p:cNvGraphicFramePr>
            <a:graphicFrameLocks noGrp="1"/>
          </p:cNvGraphicFramePr>
          <p:nvPr>
            <p:ph idx="1"/>
            <p:extLst>
              <p:ext uri="{D42A27DB-BD31-4B8C-83A1-F6EECF244321}">
                <p14:modId xmlns:p14="http://schemas.microsoft.com/office/powerpoint/2010/main" val="2547011592"/>
              </p:ext>
            </p:extLst>
          </p:nvPr>
        </p:nvGraphicFramePr>
        <p:xfrm>
          <a:off x="485797" y="914400"/>
          <a:ext cx="8172406" cy="4297680"/>
        </p:xfrm>
        <a:graphic>
          <a:graphicData uri="http://schemas.openxmlformats.org/drawingml/2006/table">
            <a:tbl>
              <a:tblPr>
                <a:tableStyleId>{5C22544A-7EE6-4342-B048-85BDC9FD1C3A}</a:tableStyleId>
              </a:tblPr>
              <a:tblGrid>
                <a:gridCol w="1554480"/>
                <a:gridCol w="1645920"/>
                <a:gridCol w="4972006"/>
              </a:tblGrid>
              <a:tr h="365760">
                <a:tc>
                  <a:txBody>
                    <a:bodyPr/>
                    <a:lstStyle/>
                    <a:p>
                      <a:pPr algn="l" fontAlgn="ctr"/>
                      <a:r>
                        <a:rPr lang="en-US" sz="1400" b="1" u="none" strike="noStrike" dirty="0" smtClean="0">
                          <a:effectLst/>
                          <a:latin typeface="Calibri" panose="020F0502020204030204" pitchFamily="34" charset="0"/>
                          <a:cs typeface="Calibri" panose="020F0502020204030204" pitchFamily="34" charset="0"/>
                        </a:rPr>
                        <a:t>Sub-Objectives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latin typeface="Calibri" panose="020F0502020204030204" pitchFamily="34" charset="0"/>
                          <a:cs typeface="Calibri" panose="020F0502020204030204" pitchFamily="34" charset="0"/>
                        </a:rPr>
                        <a:t>Decision Criteria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baseline="0" dirty="0" smtClean="0">
                          <a:solidFill>
                            <a:srgbClr val="000000"/>
                          </a:solidFill>
                          <a:effectLst/>
                          <a:latin typeface="Calibri" panose="020F0502020204030204" pitchFamily="34" charset="0"/>
                          <a:cs typeface="Calibri" panose="020F0502020204030204" pitchFamily="34" charset="0"/>
                        </a:rPr>
                        <a:t>Metrics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r>
              <a:tr h="182880">
                <a:tc rowSpan="10">
                  <a:txBody>
                    <a:bodyPr/>
                    <a:lstStyle/>
                    <a:p>
                      <a:pPr algn="l" fontAlgn="ctr"/>
                      <a:r>
                        <a:rPr lang="en-US" sz="1000" b="1" u="none" strike="noStrike" dirty="0">
                          <a:effectLst/>
                        </a:rPr>
                        <a:t>1. </a:t>
                      </a:r>
                      <a:r>
                        <a:rPr lang="en-US" sz="1000" b="1" u="none" strike="noStrike" dirty="0" smtClean="0">
                          <a:effectLst/>
                        </a:rPr>
                        <a:t>Terminal interior. </a:t>
                      </a:r>
                      <a:endParaRPr lang="en-US" sz="10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rgbClr val="ECE2B2"/>
                    </a:solidFill>
                  </a:tcPr>
                </a:tc>
                <a:tc rowSpan="2">
                  <a:txBody>
                    <a:bodyPr/>
                    <a:lstStyle/>
                    <a:p>
                      <a:pPr algn="l" fontAlgn="ctr"/>
                      <a:r>
                        <a:rPr lang="en-US" sz="1000" b="1" i="0" u="none" strike="noStrike" dirty="0">
                          <a:solidFill>
                            <a:srgbClr val="000000"/>
                          </a:solidFill>
                          <a:effectLst/>
                          <a:latin typeface="Calibri" panose="020F0502020204030204" pitchFamily="34" charset="0"/>
                        </a:rPr>
                        <a:t>1.1. Layout.</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Intuitive, efficient customer flow from curb to departure gate.</a:t>
                      </a:r>
                    </a:p>
                  </a:txBody>
                  <a:tcPr marL="45720" marR="45720" anchor="ctr">
                    <a:lnT w="28575" cap="flat" cmpd="sng" algn="ctr">
                      <a:solidFill>
                        <a:schemeClr val="bg1"/>
                      </a:solidFill>
                      <a:prstDash val="solid"/>
                      <a:round/>
                      <a:headEnd type="none" w="med" len="med"/>
                      <a:tailEnd type="none" w="med" len="med"/>
                    </a:lnT>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Intuitive, efficient customer flow from arrival gate to airport exit.</a:t>
                      </a:r>
                    </a:p>
                  </a:txBody>
                  <a:tcPr marL="45720" marR="45720" anchor="ctr">
                    <a:solidFill>
                      <a:srgbClr val="ECE2B2"/>
                    </a:solidFill>
                  </a:tcPr>
                </a:tc>
              </a:tr>
              <a:tr h="18288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rowSpan="2">
                  <a:txBody>
                    <a:bodyPr/>
                    <a:lstStyle/>
                    <a:p>
                      <a:pPr algn="l" fontAlgn="ctr"/>
                      <a:r>
                        <a:rPr lang="en-US" sz="1000" b="1" i="0" u="none" strike="noStrike" dirty="0">
                          <a:solidFill>
                            <a:srgbClr val="000000"/>
                          </a:solidFill>
                          <a:effectLst/>
                          <a:latin typeface="Calibri" panose="020F0502020204030204" pitchFamily="34" charset="0"/>
                        </a:rPr>
                        <a:t>1.2. Security.</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marL="45720" marR="4572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Passenger screening throughput (number of screening lanes per security checkpoint).</a:t>
                      </a:r>
                    </a:p>
                  </a:txBody>
                  <a:tcPr marL="45720" marR="45720" anchor="ctr">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Effective TSA security screening checkpoint </a:t>
                      </a:r>
                      <a:r>
                        <a:rPr lang="en-US" sz="1050" b="0" i="0" u="none" strike="noStrike" dirty="0" smtClean="0">
                          <a:solidFill>
                            <a:srgbClr val="000000"/>
                          </a:solidFill>
                          <a:effectLst/>
                          <a:latin typeface="Calibri" panose="020F0502020204030204" pitchFamily="34" charset="0"/>
                        </a:rPr>
                        <a:t>(</a:t>
                      </a:r>
                      <a:r>
                        <a:rPr lang="en-US" sz="1050" b="0" i="0" u="none" strike="noStrike" dirty="0">
                          <a:solidFill>
                            <a:srgbClr val="000000"/>
                          </a:solidFill>
                          <a:effectLst/>
                          <a:latin typeface="Calibri" panose="020F0502020204030204" pitchFamily="34" charset="0"/>
                        </a:rPr>
                        <a:t>L</a:t>
                      </a:r>
                      <a:r>
                        <a:rPr lang="en-US" sz="1050" b="0" i="0" u="none" strike="noStrike" dirty="0" smtClean="0">
                          <a:solidFill>
                            <a:srgbClr val="000000"/>
                          </a:solidFill>
                          <a:effectLst/>
                          <a:latin typeface="Calibri" panose="020F0502020204030204" pitchFamily="34" charset="0"/>
                        </a:rPr>
                        <a:t>ikert </a:t>
                      </a:r>
                      <a:r>
                        <a:rPr lang="en-US" sz="1050" b="0" i="0" u="none" strike="noStrike" dirty="0">
                          <a:solidFill>
                            <a:srgbClr val="000000"/>
                          </a:solidFill>
                          <a:effectLst/>
                          <a:latin typeface="Calibri" panose="020F0502020204030204" pitchFamily="34" charset="0"/>
                        </a:rPr>
                        <a:t>scale).</a:t>
                      </a:r>
                    </a:p>
                  </a:txBody>
                  <a:tcPr marL="45720" marR="45720" anchor="ctr">
                    <a:solidFill>
                      <a:srgbClr val="ECE2B2"/>
                    </a:solidFill>
                  </a:tcPr>
                </a:tc>
              </a:tr>
              <a:tr h="18288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rowSpan="2">
                  <a:txBody>
                    <a:bodyPr/>
                    <a:lstStyle/>
                    <a:p>
                      <a:pPr algn="l" fontAlgn="ctr"/>
                      <a:r>
                        <a:rPr lang="en-US" sz="1000" b="1" i="0" u="none" strike="noStrike" dirty="0" smtClean="0">
                          <a:solidFill>
                            <a:srgbClr val="000000"/>
                          </a:solidFill>
                          <a:effectLst/>
                          <a:latin typeface="Calibri" panose="020F0502020204030204" pitchFamily="34" charset="0"/>
                        </a:rPr>
                        <a:t>1.3</a:t>
                      </a:r>
                      <a:r>
                        <a:rPr lang="en-US" sz="1000" b="1" i="0" u="none" strike="noStrike" dirty="0">
                          <a:solidFill>
                            <a:srgbClr val="000000"/>
                          </a:solidFill>
                          <a:effectLst/>
                          <a:latin typeface="Calibri" panose="020F0502020204030204" pitchFamily="34" charset="0"/>
                        </a:rPr>
                        <a:t>. Customer </a:t>
                      </a:r>
                      <a:r>
                        <a:rPr lang="en-US" sz="1000" b="1" i="0" u="none" strike="noStrike" dirty="0" smtClean="0">
                          <a:solidFill>
                            <a:srgbClr val="000000"/>
                          </a:solidFill>
                          <a:effectLst/>
                          <a:latin typeface="Calibri" panose="020F0502020204030204" pitchFamily="34" charset="0"/>
                        </a:rPr>
                        <a:t>experience</a:t>
                      </a:r>
                      <a:r>
                        <a:rPr lang="en-US" sz="1000" b="1" i="0" u="none" strike="noStrike" dirty="0">
                          <a:solidFill>
                            <a:srgbClr val="000000"/>
                          </a:solidFill>
                          <a:effectLst/>
                          <a:latin typeface="Calibri" panose="020F0502020204030204" pitchFamily="34" charset="0"/>
                        </a:rPr>
                        <a:t>.</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marL="45720" marR="4572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Amount of common area usable space (total </a:t>
                      </a:r>
                      <a:r>
                        <a:rPr lang="en-US" sz="1050" b="0" i="0" u="none" strike="noStrike" dirty="0" smtClean="0">
                          <a:solidFill>
                            <a:srgbClr val="000000"/>
                          </a:solidFill>
                          <a:effectLst/>
                          <a:latin typeface="Calibri" panose="020F0502020204030204" pitchFamily="34" charset="0"/>
                        </a:rPr>
                        <a:t>sq. ft. </a:t>
                      </a:r>
                      <a:r>
                        <a:rPr lang="en-US" sz="1050" b="0" i="0" u="none" strike="noStrike" dirty="0">
                          <a:solidFill>
                            <a:srgbClr val="000000"/>
                          </a:solidFill>
                          <a:effectLst/>
                          <a:latin typeface="Calibri" panose="020F0502020204030204" pitchFamily="34" charset="0"/>
                        </a:rPr>
                        <a:t>of common area per average daily count of passengers).</a:t>
                      </a:r>
                    </a:p>
                  </a:txBody>
                  <a:tcPr marL="45720" marR="45720" anchor="ctr">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Count of passenger amenities (restrooms, lounges) per total number of gates.</a:t>
                      </a:r>
                    </a:p>
                  </a:txBody>
                  <a:tcPr marL="45720" marR="45720" anchor="ctr">
                    <a:solidFill>
                      <a:srgbClr val="ECE2B2"/>
                    </a:solidFill>
                  </a:tcPr>
                </a:tc>
              </a:tr>
              <a:tr h="182880">
                <a:tc vMerge="1">
                  <a:txBody>
                    <a:bodyPr/>
                    <a:lstStyle/>
                    <a:p>
                      <a:endParaRPr lang="en-US"/>
                    </a:p>
                  </a:txBody>
                  <a:tcPr/>
                </a:tc>
                <a:tc rowSpan="2">
                  <a:txBody>
                    <a:bodyPr/>
                    <a:lstStyle/>
                    <a:p>
                      <a:pPr algn="l" fontAlgn="ctr"/>
                      <a:r>
                        <a:rPr lang="en-US" sz="1000" b="1" i="0" u="none" strike="noStrike" dirty="0" smtClean="0">
                          <a:solidFill>
                            <a:srgbClr val="000000"/>
                          </a:solidFill>
                          <a:effectLst/>
                          <a:latin typeface="Calibri" panose="020F0502020204030204" pitchFamily="34" charset="0"/>
                        </a:rPr>
                        <a:t>1.4</a:t>
                      </a:r>
                      <a:r>
                        <a:rPr lang="en-US" sz="1000" b="1" i="0" u="none" strike="noStrike" dirty="0">
                          <a:solidFill>
                            <a:srgbClr val="000000"/>
                          </a:solidFill>
                          <a:effectLst/>
                          <a:latin typeface="Calibri" panose="020F0502020204030204" pitchFamily="34" charset="0"/>
                        </a:rPr>
                        <a:t>. Flexibility.</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marL="45720" marR="4572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Number of Aircraft Design Group (ADG) Category III gates (minimum of 35) (</a:t>
                      </a:r>
                      <a:r>
                        <a:rPr lang="en-US" sz="1050" b="0" i="0" u="none" strike="noStrike" dirty="0" err="1">
                          <a:solidFill>
                            <a:srgbClr val="000000"/>
                          </a:solidFill>
                          <a:effectLst/>
                          <a:latin typeface="Calibri" panose="020F0502020204030204" pitchFamily="34" charset="0"/>
                        </a:rPr>
                        <a:t>qty</a:t>
                      </a:r>
                      <a:r>
                        <a:rPr lang="en-US" sz="1050" b="0" i="0" u="none" strike="noStrike" dirty="0">
                          <a:solidFill>
                            <a:srgbClr val="000000"/>
                          </a:solidFill>
                          <a:effectLst/>
                          <a:latin typeface="Calibri" panose="020F0502020204030204" pitchFamily="34" charset="0"/>
                        </a:rPr>
                        <a:t>).</a:t>
                      </a:r>
                    </a:p>
                  </a:txBody>
                  <a:tcPr marL="45720" marR="45720" anchor="ctr">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Expansion potential (goal- expansion to no less than 42 ADG III gates) (see scale).</a:t>
                      </a:r>
                    </a:p>
                  </a:txBody>
                  <a:tcPr marL="45720" marR="45720" anchor="ctr">
                    <a:solidFill>
                      <a:srgbClr val="ECE2B2"/>
                    </a:solidFill>
                  </a:tcPr>
                </a:tc>
              </a:tr>
              <a:tr h="182880">
                <a:tc vMerge="1">
                  <a:txBody>
                    <a:bodyPr/>
                    <a:lstStyle/>
                    <a:p>
                      <a:endParaRPr lang="en-US"/>
                    </a:p>
                  </a:txBody>
                  <a:tcPr/>
                </a:tc>
                <a:tc rowSpan="2">
                  <a:txBody>
                    <a:bodyPr/>
                    <a:lstStyle/>
                    <a:p>
                      <a:pPr algn="l" fontAlgn="ctr"/>
                      <a:r>
                        <a:rPr lang="en-US" sz="1000" b="1" i="0" u="none" strike="noStrike" dirty="0">
                          <a:solidFill>
                            <a:srgbClr val="000000"/>
                          </a:solidFill>
                          <a:effectLst/>
                          <a:latin typeface="Calibri" panose="020F0502020204030204" pitchFamily="34" charset="0"/>
                        </a:rPr>
                        <a:t>1.5. Airlines. </a:t>
                      </a:r>
                    </a:p>
                  </a:txBody>
                  <a:tcPr marL="45720" marR="4572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Sq. ft. of airline operational support and ticketing facilities.</a:t>
                      </a:r>
                    </a:p>
                  </a:txBody>
                  <a:tcPr marL="45720" marR="45720" anchor="ctr">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Inbound and outbound baggage handing systems (systems per total # of gates).</a:t>
                      </a:r>
                    </a:p>
                  </a:txBody>
                  <a:tcPr marL="45720" marR="45720" anchor="ctr">
                    <a:solidFill>
                      <a:srgbClr val="ECE2B2"/>
                    </a:solidFill>
                  </a:tcPr>
                </a:tc>
              </a:tr>
              <a:tr h="182880">
                <a:tc rowSpan="5">
                  <a:txBody>
                    <a:bodyPr/>
                    <a:lstStyle/>
                    <a:p>
                      <a:pPr algn="l" fontAlgn="ctr"/>
                      <a:r>
                        <a:rPr lang="en-US" sz="1000" b="1" u="none" strike="noStrike" kern="1200" dirty="0">
                          <a:solidFill>
                            <a:schemeClr val="dk1"/>
                          </a:solidFill>
                          <a:effectLst/>
                          <a:latin typeface="+mn-lt"/>
                          <a:ea typeface="+mn-ea"/>
                          <a:cs typeface="+mn-cs"/>
                        </a:rPr>
                        <a:t>2. </a:t>
                      </a:r>
                      <a:r>
                        <a:rPr lang="en-US" sz="1000" b="1" u="none" strike="noStrike" kern="1200" dirty="0" smtClean="0">
                          <a:solidFill>
                            <a:schemeClr val="dk1"/>
                          </a:solidFill>
                          <a:effectLst/>
                          <a:latin typeface="+mn-lt"/>
                          <a:ea typeface="+mn-ea"/>
                          <a:cs typeface="+mn-cs"/>
                        </a:rPr>
                        <a:t>Air </a:t>
                      </a:r>
                      <a:r>
                        <a:rPr lang="en-US" sz="1000" b="1" u="none" strike="noStrike" kern="1200" dirty="0">
                          <a:solidFill>
                            <a:schemeClr val="dk1"/>
                          </a:solidFill>
                          <a:effectLst/>
                          <a:latin typeface="+mn-lt"/>
                          <a:ea typeface="+mn-ea"/>
                          <a:cs typeface="+mn-cs"/>
                        </a:rPr>
                        <a:t>operations throughput. </a:t>
                      </a:r>
                    </a:p>
                  </a:txBody>
                  <a:tcPr marL="45720" marR="45720" anchor="ctr">
                    <a:solidFill>
                      <a:srgbClr val="E4D798"/>
                    </a:solidFill>
                  </a:tcPr>
                </a:tc>
                <a:tc rowSpan="5">
                  <a:txBody>
                    <a:bodyPr/>
                    <a:lstStyle/>
                    <a:p>
                      <a:pPr marL="0" algn="l" defTabSz="914400" rtl="0" eaLnBrk="1" fontAlgn="ctr" latinLnBrk="0" hangingPunct="1"/>
                      <a:r>
                        <a:rPr lang="en-US" sz="1000" b="1" i="0" u="none" strike="noStrike" kern="1200" dirty="0" smtClean="0">
                          <a:solidFill>
                            <a:srgbClr val="000000"/>
                          </a:solidFill>
                          <a:effectLst/>
                          <a:latin typeface="Calibri" panose="020F0502020204030204" pitchFamily="34" charset="0"/>
                          <a:ea typeface="+mn-ea"/>
                          <a:cs typeface="+mn-cs"/>
                        </a:rPr>
                        <a:t>2.1 Airline </a:t>
                      </a:r>
                      <a:r>
                        <a:rPr lang="en-US" sz="1000" b="1" i="0" u="none" strike="noStrike" kern="1200" dirty="0">
                          <a:solidFill>
                            <a:srgbClr val="000000"/>
                          </a:solidFill>
                          <a:effectLst/>
                          <a:latin typeface="Calibri" panose="020F0502020204030204" pitchFamily="34" charset="0"/>
                          <a:ea typeface="+mn-ea"/>
                          <a:cs typeface="+mn-cs"/>
                        </a:rPr>
                        <a:t>ground operations. </a:t>
                      </a:r>
                    </a:p>
                  </a:txBody>
                  <a:tcPr marL="45720" marR="45720" anchor="ctr">
                    <a:solidFill>
                      <a:srgbClr val="E4D798"/>
                    </a:solidFill>
                  </a:tcPr>
                </a:tc>
                <a:tc>
                  <a:txBody>
                    <a:bodyPr/>
                    <a:lstStyle/>
                    <a:p>
                      <a:pPr algn="l" fontAlgn="ctr"/>
                      <a:r>
                        <a:rPr lang="en-US" sz="1050" b="0" i="0" u="none" strike="noStrike" dirty="0">
                          <a:solidFill>
                            <a:srgbClr val="000000"/>
                          </a:solidFill>
                          <a:effectLst/>
                          <a:latin typeface="Calibri" panose="020F0502020204030204" pitchFamily="34" charset="0"/>
                        </a:rPr>
                        <a:t>(O) Maintenance crew travel distance.</a:t>
                      </a:r>
                    </a:p>
                  </a:txBody>
                  <a:tcPr marL="45720" marR="45720" anchor="ctr">
                    <a:solidFill>
                      <a:srgbClr val="E4D798"/>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Fuel crew travel distance.</a:t>
                      </a:r>
                    </a:p>
                  </a:txBody>
                  <a:tcPr marL="45720" marR="45720" anchor="ctr">
                    <a:solidFill>
                      <a:srgbClr val="E4D798"/>
                    </a:solidFill>
                  </a:tcPr>
                </a:tc>
              </a:tr>
              <a:tr h="182880">
                <a:tc vMerge="1">
                  <a:txBody>
                    <a:bodyPr/>
                    <a:lstStyle/>
                    <a:p>
                      <a:endParaRPr lang="en-US"/>
                    </a:p>
                  </a:txBody>
                  <a:tcPr/>
                </a:tc>
                <a:tc vMerge="1">
                  <a:txBody>
                    <a:bodyPr/>
                    <a:lstStyle/>
                    <a:p>
                      <a:endParaRPr lang="en-US"/>
                    </a:p>
                  </a:txBody>
                  <a:tcPr/>
                </a:tc>
                <a:tc>
                  <a:txBody>
                    <a:bodyPr/>
                    <a:lstStyle/>
                    <a:p>
                      <a:pPr algn="l" fontAlgn="ctr"/>
                      <a:r>
                        <a:rPr lang="pt-BR" sz="1050" b="0" i="0" u="none" strike="noStrike" dirty="0">
                          <a:solidFill>
                            <a:srgbClr val="000000"/>
                          </a:solidFill>
                          <a:effectLst/>
                          <a:latin typeface="Calibri" panose="020F0502020204030204" pitchFamily="34" charset="0"/>
                        </a:rPr>
                        <a:t>(O) Baggage crew travel distance.</a:t>
                      </a:r>
                    </a:p>
                  </a:txBody>
                  <a:tcPr marL="45720" marR="45720" anchor="ctr">
                    <a:solidFill>
                      <a:srgbClr val="E4D798"/>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On-board services travel distance.</a:t>
                      </a:r>
                    </a:p>
                  </a:txBody>
                  <a:tcPr marL="45720" marR="45720" anchor="ctr">
                    <a:solidFill>
                      <a:srgbClr val="E4D798"/>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De-icing services travel distance.</a:t>
                      </a:r>
                    </a:p>
                  </a:txBody>
                  <a:tcPr marL="45720" marR="45720" anchor="ctr">
                    <a:solidFill>
                      <a:srgbClr val="E4D798"/>
                    </a:solidFill>
                  </a:tcPr>
                </a:tc>
              </a:tr>
            </a:tbl>
          </a:graphicData>
        </a:graphic>
      </p:graphicFrame>
    </p:spTree>
    <p:extLst>
      <p:ext uri="{BB962C8B-B14F-4D97-AF65-F5344CB8AC3E}">
        <p14:creationId xmlns:p14="http://schemas.microsoft.com/office/powerpoint/2010/main" val="3299139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C Powerpoint Briefing Template">
  <a:themeElements>
    <a:clrScheme name="TRAC Colors">
      <a:dk1>
        <a:sysClr val="windowText" lastClr="000000"/>
      </a:dk1>
      <a:lt1>
        <a:sysClr val="window" lastClr="FFFFFF"/>
      </a:lt1>
      <a:dk2>
        <a:srgbClr val="1F497D"/>
      </a:dk2>
      <a:lt2>
        <a:srgbClr val="EEECE1"/>
      </a:lt2>
      <a:accent1>
        <a:srgbClr val="8EB379"/>
      </a:accent1>
      <a:accent2>
        <a:srgbClr val="B6CCA8"/>
      </a:accent2>
      <a:accent3>
        <a:srgbClr val="E4D798"/>
      </a:accent3>
      <a:accent4>
        <a:srgbClr val="ECE2B2"/>
      </a:accent4>
      <a:accent5>
        <a:srgbClr val="9933E1"/>
      </a:accent5>
      <a:accent6>
        <a:srgbClr val="C993FF"/>
      </a:accent6>
      <a:hlink>
        <a:srgbClr val="0000FF"/>
      </a:hlink>
      <a:folHlink>
        <a:srgbClr val="800080"/>
      </a:folHlink>
    </a:clrScheme>
    <a:fontScheme name="trac-jp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953FF"/>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A953FF"/>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000000"/>
            </a:solidFill>
            <a:effectLst/>
            <a:latin typeface="Arial" charset="0"/>
          </a:defRPr>
        </a:defPPr>
      </a:lstStyle>
    </a:lnDef>
  </a:objectDefaults>
  <a:extraClrSchemeLst>
    <a:extraClrScheme>
      <a:clrScheme name="trac-jpg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ac-jp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rac-jpg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ac-jpg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ac-jpg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ac-jpg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rac-jpg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4228</TotalTime>
  <Words>2321</Words>
  <Application>Microsoft Office PowerPoint</Application>
  <PresentationFormat>On-screen Show (4:3)</PresentationFormat>
  <Paragraphs>533</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Calibri</vt:lpstr>
      <vt:lpstr>TRAC Powerpoint Briefing Template</vt:lpstr>
      <vt:lpstr>Kansas City International Airport Terminal Presentation #1 Midland Consulting Blake Conrad, Bonnie McIlrath, Cathy Miller, Doug Serota, and Shaun Wild </vt:lpstr>
      <vt:lpstr>Agenda</vt:lpstr>
      <vt:lpstr>Background &amp; Problem Statement</vt:lpstr>
      <vt:lpstr>Decision Timeline</vt:lpstr>
      <vt:lpstr>Selection Committee Members</vt:lpstr>
      <vt:lpstr>Selection Committee Objectives</vt:lpstr>
      <vt:lpstr>Decision Criteria</vt:lpstr>
      <vt:lpstr>Weights</vt:lpstr>
      <vt:lpstr>Metrics (1 of 3)</vt:lpstr>
      <vt:lpstr>Metrics (2 of 3)</vt:lpstr>
      <vt:lpstr>Metrics (3 of 3)</vt:lpstr>
      <vt:lpstr>Way Ahead</vt:lpstr>
      <vt:lpstr>Backup Slides</vt:lpstr>
      <vt:lpstr>Selection Committee Objectives Weighting Calculation (Backup Slide)</vt:lpstr>
      <vt:lpstr>Decision Criteria Weighting Calculation (Backup Slide)</vt:lpstr>
      <vt:lpstr>Proposals</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Signal EAB Cargo Truck Companies</dc:title>
  <dc:creator>shannon.w.reickert2.mil@mail.mil</dc:creator>
  <cp:lastModifiedBy>Miller, Catherine L Ms CIV USARMY TRADOC</cp:lastModifiedBy>
  <cp:revision>206</cp:revision>
  <cp:lastPrinted>2017-09-06T22:24:39Z</cp:lastPrinted>
  <dcterms:created xsi:type="dcterms:W3CDTF">2013-11-15T14:10:56Z</dcterms:created>
  <dcterms:modified xsi:type="dcterms:W3CDTF">2017-09-25T16:13:28Z</dcterms:modified>
</cp:coreProperties>
</file>