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1"/>
  </p:sldMasterIdLst>
  <p:notesMasterIdLst>
    <p:notesMasterId r:id="rId92"/>
  </p:notesMasterIdLst>
  <p:handoutMasterIdLst>
    <p:handoutMasterId r:id="rId93"/>
  </p:handoutMasterIdLst>
  <p:sldIdLst>
    <p:sldId id="256" r:id="rId2"/>
    <p:sldId id="343" r:id="rId3"/>
    <p:sldId id="302" r:id="rId4"/>
    <p:sldId id="363" r:id="rId5"/>
    <p:sldId id="364" r:id="rId6"/>
    <p:sldId id="303" r:id="rId7"/>
    <p:sldId id="304" r:id="rId8"/>
    <p:sldId id="305" r:id="rId9"/>
    <p:sldId id="344" r:id="rId10"/>
    <p:sldId id="345" r:id="rId11"/>
    <p:sldId id="346" r:id="rId12"/>
    <p:sldId id="309" r:id="rId13"/>
    <p:sldId id="285" r:id="rId14"/>
    <p:sldId id="311" r:id="rId15"/>
    <p:sldId id="365" r:id="rId16"/>
    <p:sldId id="286" r:id="rId17"/>
    <p:sldId id="310" r:id="rId18"/>
    <p:sldId id="348" r:id="rId19"/>
    <p:sldId id="312" r:id="rId20"/>
    <p:sldId id="350" r:id="rId21"/>
    <p:sldId id="366" r:id="rId22"/>
    <p:sldId id="349" r:id="rId23"/>
    <p:sldId id="367" r:id="rId24"/>
    <p:sldId id="351" r:id="rId25"/>
    <p:sldId id="368" r:id="rId26"/>
    <p:sldId id="369" r:id="rId27"/>
    <p:sldId id="287" r:id="rId28"/>
    <p:sldId id="313" r:id="rId29"/>
    <p:sldId id="370" r:id="rId30"/>
    <p:sldId id="352" r:id="rId31"/>
    <p:sldId id="371" r:id="rId32"/>
    <p:sldId id="372" r:id="rId33"/>
    <p:sldId id="288" r:id="rId34"/>
    <p:sldId id="314" r:id="rId35"/>
    <p:sldId id="373" r:id="rId36"/>
    <p:sldId id="353" r:id="rId37"/>
    <p:sldId id="374" r:id="rId38"/>
    <p:sldId id="289" r:id="rId39"/>
    <p:sldId id="315" r:id="rId40"/>
    <p:sldId id="354" r:id="rId41"/>
    <p:sldId id="375" r:id="rId42"/>
    <p:sldId id="316" r:id="rId43"/>
    <p:sldId id="317" r:id="rId44"/>
    <p:sldId id="290" r:id="rId45"/>
    <p:sldId id="318" r:id="rId46"/>
    <p:sldId id="319" r:id="rId47"/>
    <p:sldId id="376" r:id="rId48"/>
    <p:sldId id="320" r:id="rId49"/>
    <p:sldId id="377" r:id="rId50"/>
    <p:sldId id="355" r:id="rId51"/>
    <p:sldId id="291" r:id="rId52"/>
    <p:sldId id="322" r:id="rId53"/>
    <p:sldId id="356" r:id="rId54"/>
    <p:sldId id="292" r:id="rId55"/>
    <p:sldId id="323" r:id="rId56"/>
    <p:sldId id="357" r:id="rId57"/>
    <p:sldId id="324" r:id="rId58"/>
    <p:sldId id="293" r:id="rId59"/>
    <p:sldId id="325" r:id="rId60"/>
    <p:sldId id="294" r:id="rId61"/>
    <p:sldId id="326" r:id="rId62"/>
    <p:sldId id="295" r:id="rId63"/>
    <p:sldId id="327" r:id="rId64"/>
    <p:sldId id="296" r:id="rId65"/>
    <p:sldId id="328" r:id="rId66"/>
    <p:sldId id="297" r:id="rId67"/>
    <p:sldId id="329" r:id="rId68"/>
    <p:sldId id="358" r:id="rId69"/>
    <p:sldId id="298" r:id="rId70"/>
    <p:sldId id="330" r:id="rId71"/>
    <p:sldId id="359" r:id="rId72"/>
    <p:sldId id="331" r:id="rId73"/>
    <p:sldId id="360" r:id="rId74"/>
    <p:sldId id="299" r:id="rId75"/>
    <p:sldId id="332" r:id="rId76"/>
    <p:sldId id="361" r:id="rId77"/>
    <p:sldId id="378" r:id="rId78"/>
    <p:sldId id="300" r:id="rId79"/>
    <p:sldId id="333" r:id="rId80"/>
    <p:sldId id="301" r:id="rId81"/>
    <p:sldId id="336" r:id="rId82"/>
    <p:sldId id="337" r:id="rId83"/>
    <p:sldId id="338" r:id="rId84"/>
    <p:sldId id="379" r:id="rId85"/>
    <p:sldId id="340" r:id="rId86"/>
    <p:sldId id="339" r:id="rId87"/>
    <p:sldId id="341" r:id="rId88"/>
    <p:sldId id="342" r:id="rId89"/>
    <p:sldId id="362" r:id="rId90"/>
    <p:sldId id="284" r:id="rId9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D614E56-D38F-4437-B486-00D0D57D3C74}" type="datetimeFigureOut">
              <a:rPr lang="en-US" smtClean="0"/>
              <a:t>11/2/2017</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DE466759-BD3F-43FD-B1F5-EAFCB1A17659}" type="slidenum">
              <a:rPr lang="en-US" smtClean="0"/>
              <a:t>‹#›</a:t>
            </a:fld>
            <a:endParaRPr lang="en-US"/>
          </a:p>
        </p:txBody>
      </p:sp>
    </p:spTree>
    <p:extLst>
      <p:ext uri="{BB962C8B-B14F-4D97-AF65-F5344CB8AC3E}">
        <p14:creationId xmlns:p14="http://schemas.microsoft.com/office/powerpoint/2010/main" val="3594385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15963C8-129B-467B-A66C-E6532C292FF3}" type="datetimeFigureOut">
              <a:rPr lang="en-US" smtClean="0"/>
              <a:t>11/2/2017</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8689197-576E-4FDC-B946-E14195FBBCF1}" type="slidenum">
              <a:rPr lang="en-US" smtClean="0"/>
              <a:t>‹#›</a:t>
            </a:fld>
            <a:endParaRPr lang="en-US"/>
          </a:p>
        </p:txBody>
      </p:sp>
    </p:spTree>
    <p:extLst>
      <p:ext uri="{BB962C8B-B14F-4D97-AF65-F5344CB8AC3E}">
        <p14:creationId xmlns:p14="http://schemas.microsoft.com/office/powerpoint/2010/main" val="14657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48478"/>
            <a:ext cx="8229600" cy="11430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7C792F-31EE-C344-A2D6-ED544E6AF3F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792F-31EE-C344-A2D6-ED544E6AF3F4}" type="datetimeFigureOut">
              <a:rPr lang="en-US" smtClean="0"/>
              <a:pPr/>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7C792F-31EE-C344-A2D6-ED544E6AF3F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92782"/>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7C792F-31EE-C344-A2D6-ED544E6AF3F4}" type="datetimeFigureOut">
              <a:rPr lang="en-US" smtClean="0"/>
              <a:pPr/>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07550"/>
            <a:ext cx="82296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7C792F-31EE-C344-A2D6-ED544E6AF3F4}" type="datetimeFigureOut">
              <a:rPr lang="en-US" smtClean="0"/>
              <a:pPr/>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792F-31EE-C344-A2D6-ED544E6AF3F4}" type="datetimeFigureOut">
              <a:rPr lang="en-US" smtClean="0"/>
              <a:pPr/>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792F-31EE-C344-A2D6-ED544E6AF3F4}" type="datetimeFigureOut">
              <a:rPr lang="en-US" smtClean="0"/>
              <a:pPr/>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4DBE74-70D2-8C43-ADAD-6EB1AA575F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7C792F-31EE-C344-A2D6-ED544E6AF3F4}" type="datetimeFigureOut">
              <a:rPr lang="en-US" smtClean="0"/>
              <a:pPr/>
              <a:t>11/2/2017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DBE74-70D2-8C43-ADAD-6EB1AA575FDB}" type="slidenum">
              <a:rPr lang="en-US" smtClean="0"/>
              <a:pPr/>
              <a:t>‹#›</a:t>
            </a:fld>
            <a:endParaRPr lang="en-US"/>
          </a:p>
        </p:txBody>
      </p:sp>
      <p:pic>
        <p:nvPicPr>
          <p:cNvPr id="7" name="Picture 6" descr="new template.jpg"/>
          <p:cNvPicPr>
            <a:picLocks noChangeAspect="1"/>
          </p:cNvPicPr>
          <p:nvPr userDrawn="1"/>
        </p:nvPicPr>
        <p:blipFill>
          <a:blip r:embed="rId13"/>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smtClean="0"/>
              <a:t>Lecture 11</a:t>
            </a:r>
          </a:p>
          <a:p>
            <a:r>
              <a:rPr lang="en-US" dirty="0" smtClean="0"/>
              <a:t>Strategic Planning and New Product Development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Decision Support System</a:t>
            </a:r>
          </a:p>
          <a:p>
            <a:pPr lvl="1"/>
            <a:r>
              <a:rPr lang="en-US" dirty="0" smtClean="0"/>
              <a:t>The </a:t>
            </a:r>
            <a:r>
              <a:rPr lang="en-US" dirty="0"/>
              <a:t>system was built as an evaluation tool at each stage in the five stage-gate process from program conception to commercialization. </a:t>
            </a:r>
            <a:endParaRPr lang="en-US" dirty="0" smtClean="0"/>
          </a:p>
          <a:p>
            <a:pPr lvl="1"/>
            <a:r>
              <a:rPr lang="en-US" dirty="0" smtClean="0"/>
              <a:t> </a:t>
            </a:r>
            <a:r>
              <a:rPr lang="en-US" dirty="0"/>
              <a:t>At each gate in the process, the programs were evaluated using different criteria and different weights on the  criteria.  </a:t>
            </a:r>
            <a:endParaRPr lang="en-US" dirty="0" smtClean="0"/>
          </a:p>
          <a:p>
            <a:pPr lvl="1"/>
            <a:r>
              <a:rPr lang="en-US" dirty="0" smtClean="0"/>
              <a:t>The </a:t>
            </a:r>
            <a:r>
              <a:rPr lang="en-US" dirty="0"/>
              <a:t>gate authorization of each program was set as the program progresses through the development stages</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838304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Decision Support System</a:t>
            </a:r>
          </a:p>
          <a:p>
            <a:pPr lvl="1"/>
            <a:r>
              <a:rPr lang="en-US" dirty="0" smtClean="0"/>
              <a:t>Tracked </a:t>
            </a:r>
            <a:r>
              <a:rPr lang="en-US" dirty="0"/>
              <a:t>developmental progress of current business and/or new product opportunities.</a:t>
            </a:r>
          </a:p>
          <a:p>
            <a:pPr lvl="1"/>
            <a:r>
              <a:rPr lang="en-US" dirty="0" smtClean="0"/>
              <a:t>Eliminated </a:t>
            </a:r>
            <a:r>
              <a:rPr lang="en-US" dirty="0"/>
              <a:t>un-profitable business and/or new products at the earliest possible point in the developmental phases.</a:t>
            </a:r>
          </a:p>
          <a:p>
            <a:pPr lvl="1"/>
            <a:r>
              <a:rPr lang="en-US" dirty="0" smtClean="0"/>
              <a:t>Generated </a:t>
            </a:r>
            <a:r>
              <a:rPr lang="en-US" dirty="0"/>
              <a:t>a prioritized business and/or new product opportunity listing.</a:t>
            </a:r>
          </a:p>
          <a:p>
            <a:pPr lvl="1"/>
            <a:r>
              <a:rPr lang="en-US" dirty="0" smtClean="0"/>
              <a:t>Utilized </a:t>
            </a:r>
            <a:r>
              <a:rPr lang="en-US" dirty="0"/>
              <a:t>discipline and consistency in evaluating each business and/or new product opportunity.</a:t>
            </a:r>
          </a:p>
          <a:p>
            <a:pPr lvl="1"/>
            <a:r>
              <a:rPr lang="en-US" dirty="0" smtClean="0"/>
              <a:t>Calculated </a:t>
            </a:r>
            <a:r>
              <a:rPr lang="en-US" dirty="0"/>
              <a:t>the sensitivity of each criteria value to determine the impact of a change in the data</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53290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The Main Menu options included in the decision model are shown below:</a:t>
            </a:r>
          </a:p>
          <a:p>
            <a:pPr lvl="1"/>
            <a:r>
              <a:rPr lang="en-US" dirty="0" smtClean="0"/>
              <a:t>A:  Input/Edit </a:t>
            </a:r>
            <a:r>
              <a:rPr lang="en-US" dirty="0"/>
              <a:t>Data – Data input for programs</a:t>
            </a:r>
          </a:p>
          <a:p>
            <a:pPr lvl="1"/>
            <a:r>
              <a:rPr lang="en-US" dirty="0" smtClean="0"/>
              <a:t>B:  Criteria </a:t>
            </a:r>
            <a:r>
              <a:rPr lang="en-US" dirty="0"/>
              <a:t>Weights – Weighting of criteria to represent their importance in the decision</a:t>
            </a:r>
          </a:p>
          <a:p>
            <a:pPr lvl="1"/>
            <a:r>
              <a:rPr lang="en-US" dirty="0" smtClean="0"/>
              <a:t>C:  Run </a:t>
            </a:r>
            <a:r>
              <a:rPr lang="en-US" dirty="0"/>
              <a:t>Ranking – Methodology used to rank programs</a:t>
            </a:r>
          </a:p>
          <a:p>
            <a:pPr lvl="1"/>
            <a:r>
              <a:rPr lang="en-US" dirty="0" smtClean="0"/>
              <a:t>D:  View/Sort </a:t>
            </a:r>
            <a:r>
              <a:rPr lang="en-US" dirty="0"/>
              <a:t>Inputs and Results – User interface to view input and results</a:t>
            </a:r>
          </a:p>
          <a:p>
            <a:pPr lvl="1"/>
            <a:r>
              <a:rPr lang="en-US" dirty="0" smtClean="0"/>
              <a:t>E:  Print </a:t>
            </a:r>
            <a:r>
              <a:rPr lang="en-US" dirty="0"/>
              <a:t>Reports – User interface to print reports</a:t>
            </a:r>
          </a:p>
          <a:p>
            <a:pPr lvl="1"/>
            <a:r>
              <a:rPr lang="en-US" dirty="0" smtClean="0"/>
              <a:t>F:</a:t>
            </a:r>
            <a:r>
              <a:rPr lang="en-US" dirty="0"/>
              <a:t> </a:t>
            </a:r>
            <a:r>
              <a:rPr lang="en-US" dirty="0" smtClean="0"/>
              <a:t> Save/Retrieve </a:t>
            </a:r>
            <a:r>
              <a:rPr lang="en-US" dirty="0"/>
              <a:t>Files – Data upload capabilities</a:t>
            </a:r>
          </a:p>
          <a:p>
            <a:pPr lvl="1"/>
            <a:r>
              <a:rPr lang="en-US" dirty="0" smtClean="0"/>
              <a:t>G:  Sensitivity </a:t>
            </a:r>
            <a:r>
              <a:rPr lang="en-US" dirty="0"/>
              <a:t>Analysis – Perform sensitivity analysis on the data and the decisions</a:t>
            </a:r>
          </a:p>
          <a:p>
            <a:pPr lvl="1"/>
            <a:r>
              <a:rPr lang="en-US" dirty="0" smtClean="0"/>
              <a:t>H:  Graph </a:t>
            </a:r>
            <a:r>
              <a:rPr lang="en-US" dirty="0"/>
              <a:t>NPV vs Commercial Success – Analytical representation of ranking </a:t>
            </a:r>
            <a:r>
              <a:rPr lang="en-US" dirty="0" smtClean="0"/>
              <a:t>results</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001220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1828800" y="151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050" name="Picture 2" descr="main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4676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275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Input/Edit </a:t>
            </a:r>
            <a:r>
              <a:rPr lang="en-US" dirty="0"/>
              <a:t>Data</a:t>
            </a:r>
          </a:p>
          <a:p>
            <a:pPr lvl="1"/>
            <a:r>
              <a:rPr lang="en-US" dirty="0" smtClean="0"/>
              <a:t>Significant </a:t>
            </a:r>
            <a:r>
              <a:rPr lang="en-US" dirty="0"/>
              <a:t>work was performed to identify the goals and objectives of the organization, develop the decision criteria that represent these goals and develop the metrics that were used to measure the merit of each of the programs. </a:t>
            </a:r>
            <a:endParaRPr lang="en-US" dirty="0" smtClean="0"/>
          </a:p>
          <a:p>
            <a:pPr lvl="1"/>
            <a:r>
              <a:rPr lang="en-US" dirty="0" smtClean="0"/>
              <a:t>Individuals </a:t>
            </a:r>
            <a:r>
              <a:rPr lang="en-US" dirty="0"/>
              <a:t>from various levels of the organization were involved with establishing the higher-level criteria and subordinate level metrics used in the system.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097686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Input/Edit </a:t>
            </a:r>
            <a:r>
              <a:rPr lang="en-US" dirty="0"/>
              <a:t>Data</a:t>
            </a:r>
          </a:p>
          <a:p>
            <a:pPr lvl="1"/>
            <a:r>
              <a:rPr lang="en-US" dirty="0" smtClean="0"/>
              <a:t>Data </a:t>
            </a:r>
            <a:r>
              <a:rPr lang="en-US" dirty="0"/>
              <a:t>to support the model was assessed for availability and use in the model.  </a:t>
            </a:r>
            <a:endParaRPr lang="en-US" dirty="0" smtClean="0"/>
          </a:p>
          <a:p>
            <a:pPr lvl="1"/>
            <a:r>
              <a:rPr lang="en-US" dirty="0" smtClean="0"/>
              <a:t>Certain </a:t>
            </a:r>
            <a:r>
              <a:rPr lang="en-US" dirty="0"/>
              <a:t>parameters were also identified that would need to be calculated and maintained within the system. </a:t>
            </a:r>
          </a:p>
          <a:p>
            <a:pPr lvl="1"/>
            <a:r>
              <a:rPr lang="en-US" dirty="0" smtClean="0"/>
              <a:t>A </a:t>
            </a:r>
            <a:r>
              <a:rPr lang="en-US" dirty="0"/>
              <a:t>clear definition of the criteria used for the evaluation process provided users with the ability to consistently evaluate programs against one another.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307254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Management Course\dupont images\figure 8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763" y="942975"/>
            <a:ext cx="6846887"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891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Two of the decision criteria used in the program ranking process, the Estimated Probability of Technical Success and the Estimated Probability of Commercial Success are also input.  </a:t>
            </a:r>
            <a:endParaRPr lang="en-US" dirty="0" smtClean="0"/>
          </a:p>
          <a:p>
            <a:r>
              <a:rPr lang="en-US" dirty="0" smtClean="0"/>
              <a:t>Financial </a:t>
            </a:r>
            <a:r>
              <a:rPr lang="en-US" dirty="0"/>
              <a:t>information regarding the program is shown on the screen including the After Tax Return on Resources Invested, the After Tax Margin and the Net Present Value.  </a:t>
            </a:r>
            <a:endParaRPr lang="en-US" dirty="0" smtClean="0"/>
          </a:p>
          <a:p>
            <a:r>
              <a:rPr lang="en-US" dirty="0" smtClean="0"/>
              <a:t>The </a:t>
            </a:r>
            <a:r>
              <a:rPr lang="en-US" dirty="0"/>
              <a:t>program ranking and the normalized ranking score relative to the other programs are also displayed on the title screen.</a:t>
            </a:r>
          </a:p>
          <a:p>
            <a:r>
              <a:rPr lang="en-US" dirty="0" smtClean="0"/>
              <a:t>The </a:t>
            </a:r>
            <a:r>
              <a:rPr lang="en-US" dirty="0"/>
              <a:t>five criteria values are for Market, Competitive Position, Resource, Finance and Strategic Alignment.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747803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a:t>
            </a:r>
            <a:r>
              <a:rPr lang="en-US" dirty="0"/>
              <a:t>six decision criteria are used to calculate the ranked program list.  </a:t>
            </a:r>
            <a:endParaRPr lang="en-US" dirty="0" smtClean="0"/>
          </a:p>
          <a:p>
            <a:r>
              <a:rPr lang="en-US" dirty="0" smtClean="0"/>
              <a:t>A definition </a:t>
            </a:r>
            <a:r>
              <a:rPr lang="en-US" dirty="0"/>
              <a:t>of the criteria used to evaluate each of the major criteria is shown and the scale used for the evaluation process.  </a:t>
            </a:r>
            <a:endParaRPr lang="en-US" dirty="0" smtClean="0"/>
          </a:p>
          <a:p>
            <a:r>
              <a:rPr lang="en-US" dirty="0" smtClean="0"/>
              <a:t>Some </a:t>
            </a:r>
            <a:r>
              <a:rPr lang="en-US" dirty="0"/>
              <a:t>of the criteria are objective and some are subjective.  </a:t>
            </a:r>
            <a:endParaRPr lang="en-US" dirty="0" smtClean="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543615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Market </a:t>
            </a:r>
            <a:r>
              <a:rPr lang="en-US" dirty="0"/>
              <a:t>Characteristic </a:t>
            </a:r>
            <a:r>
              <a:rPr lang="en-US" dirty="0" smtClean="0"/>
              <a:t>Input Data</a:t>
            </a:r>
            <a:endParaRPr lang="en-US" dirty="0"/>
          </a:p>
          <a:p>
            <a:pPr lvl="1"/>
            <a:r>
              <a:rPr lang="en-US" dirty="0" smtClean="0"/>
              <a:t>Type </a:t>
            </a:r>
            <a:r>
              <a:rPr lang="en-US" dirty="0"/>
              <a:t>of Market - This is the market where the program is expected to have a major impact.  If the market is not determined yet select `other'.   </a:t>
            </a:r>
          </a:p>
          <a:p>
            <a:pPr lvl="1"/>
            <a:r>
              <a:rPr lang="en-US" dirty="0" smtClean="0"/>
              <a:t>Ability </a:t>
            </a:r>
            <a:r>
              <a:rPr lang="en-US" dirty="0"/>
              <a:t>To Market  - This criteria measures the ability to identify and reach the key purchase influencer.  If the key influencer is known and we can reach him with a relatively small effort, select `5'.  If the key influencer is unknown or very hard to reach, select `1'.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465865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Key Concepts</a:t>
            </a:r>
          </a:p>
          <a:p>
            <a:r>
              <a:rPr lang="en-US" dirty="0" smtClean="0"/>
              <a:t>System Implementation</a:t>
            </a:r>
            <a:endParaRPr lang="en-US" dirty="0"/>
          </a:p>
        </p:txBody>
      </p:sp>
    </p:spTree>
    <p:extLst>
      <p:ext uri="{BB962C8B-B14F-4D97-AF65-F5344CB8AC3E}">
        <p14:creationId xmlns:p14="http://schemas.microsoft.com/office/powerpoint/2010/main" val="1672414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Market </a:t>
            </a:r>
            <a:r>
              <a:rPr lang="en-US" dirty="0"/>
              <a:t>Characteristic </a:t>
            </a:r>
            <a:r>
              <a:rPr lang="en-US" dirty="0" smtClean="0"/>
              <a:t>Input Data</a:t>
            </a:r>
            <a:endParaRPr lang="en-US" dirty="0"/>
          </a:p>
          <a:p>
            <a:pPr lvl="1"/>
            <a:r>
              <a:rPr lang="en-US" dirty="0" smtClean="0"/>
              <a:t>New </a:t>
            </a:r>
            <a:r>
              <a:rPr lang="en-US" dirty="0"/>
              <a:t>or Existing Market  - This criteria reflects the amount of effort required to build the market.  If the required effort extends programs already underway in existing markets, select `5'.  If the program requires a new marketing effort select `1'. Existing effort in new markets is rated a `3'.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610480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Market </a:t>
            </a:r>
            <a:r>
              <a:rPr lang="en-US" dirty="0"/>
              <a:t>Characteristic </a:t>
            </a:r>
            <a:r>
              <a:rPr lang="en-US" dirty="0" smtClean="0"/>
              <a:t>Input Data</a:t>
            </a:r>
            <a:endParaRPr lang="en-US" dirty="0"/>
          </a:p>
          <a:p>
            <a:pPr lvl="1"/>
            <a:r>
              <a:rPr lang="en-US" dirty="0" smtClean="0"/>
              <a:t>Market </a:t>
            </a:r>
            <a:r>
              <a:rPr lang="en-US" dirty="0"/>
              <a:t>Attractiveness  - Attractive markets (rated `5') are sizable, profitable, growing and are relatively easy to establish a competitive advantage.  Unattractive markets (rated `1') are low in size, growth and profits and are difficult to establish a competitive advantage.  Low measurements in only one of these areas is rated an intermediate score.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369006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Market </a:t>
            </a:r>
            <a:r>
              <a:rPr lang="en-US" dirty="0"/>
              <a:t>Characteristic </a:t>
            </a:r>
            <a:r>
              <a:rPr lang="en-US" dirty="0" smtClean="0"/>
              <a:t>Input Data</a:t>
            </a:r>
            <a:endParaRPr lang="en-US" dirty="0"/>
          </a:p>
          <a:p>
            <a:pPr lvl="1"/>
            <a:r>
              <a:rPr lang="en-US" dirty="0" smtClean="0"/>
              <a:t>Market </a:t>
            </a:r>
            <a:r>
              <a:rPr lang="en-US" dirty="0"/>
              <a:t>Size or Potential  - Size of potential market is measured as the maximum of attainable sales in the third year of commercial operation. Rate the size of the market in the third year of full commercial operation.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6217623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Market </a:t>
            </a:r>
            <a:r>
              <a:rPr lang="en-US" dirty="0"/>
              <a:t>Characteristic </a:t>
            </a:r>
            <a:r>
              <a:rPr lang="en-US" dirty="0" smtClean="0"/>
              <a:t>Input Data</a:t>
            </a:r>
            <a:endParaRPr lang="en-US" dirty="0"/>
          </a:p>
          <a:p>
            <a:pPr lvl="1"/>
            <a:r>
              <a:rPr lang="en-US" dirty="0" smtClean="0"/>
              <a:t>Market </a:t>
            </a:r>
            <a:r>
              <a:rPr lang="en-US" dirty="0"/>
              <a:t>Growth Potential  - Rate the growth of the market for only the portion of the market that we can reasonably expect to capture.  The expected market opportunity is the market opportunity functionality and cost considered (MOFCC).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950458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Market </a:t>
            </a:r>
            <a:r>
              <a:rPr lang="en-US" dirty="0"/>
              <a:t>Characteristic </a:t>
            </a:r>
            <a:r>
              <a:rPr lang="en-US" dirty="0" smtClean="0"/>
              <a:t>Input Data</a:t>
            </a:r>
            <a:endParaRPr lang="en-US" dirty="0"/>
          </a:p>
          <a:p>
            <a:pPr lvl="1"/>
            <a:r>
              <a:rPr lang="en-US" dirty="0" smtClean="0"/>
              <a:t>Number </a:t>
            </a:r>
            <a:r>
              <a:rPr lang="en-US" dirty="0"/>
              <a:t>of Potential Customers  - High number of potential customers who will be interested in the proposed offering is rated `5'.  If only a few customers (2 or 3) are interested in the offering, the rating is `1</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328553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Market </a:t>
            </a:r>
            <a:r>
              <a:rPr lang="en-US" dirty="0"/>
              <a:t>Characteristic </a:t>
            </a:r>
            <a:r>
              <a:rPr lang="en-US" dirty="0" smtClean="0"/>
              <a:t>Input Data</a:t>
            </a:r>
            <a:endParaRPr lang="en-US" dirty="0"/>
          </a:p>
          <a:p>
            <a:pPr lvl="1"/>
            <a:r>
              <a:rPr lang="en-US" dirty="0" smtClean="0"/>
              <a:t>Profitability </a:t>
            </a:r>
            <a:r>
              <a:rPr lang="en-US" dirty="0"/>
              <a:t>of Customers  - Highly profitable customers are more likely to desire value added offerings, and less likely to ask us to price compete (a rating of `5').  Unprofitable customers ignore value added offerings and insist on price competition among suppliers (a rating of `1').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2181412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Market </a:t>
            </a:r>
            <a:r>
              <a:rPr lang="en-US" dirty="0"/>
              <a:t>Characteristic </a:t>
            </a:r>
            <a:r>
              <a:rPr lang="en-US" dirty="0" smtClean="0"/>
              <a:t>Input Data</a:t>
            </a:r>
            <a:endParaRPr lang="en-US" dirty="0"/>
          </a:p>
          <a:p>
            <a:pPr lvl="1"/>
            <a:r>
              <a:rPr lang="en-US" dirty="0" smtClean="0"/>
              <a:t>Customer </a:t>
            </a:r>
            <a:r>
              <a:rPr lang="en-US" dirty="0"/>
              <a:t>Satisfaction  - Customers who are well satisfied with current offerings are less likely to accept substitutes (rating of `1'). Low satisfaction (rating of `5') indicates higher probability of substitute acceptance.  It considers the willingness of customers to switch to a new offering</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731267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Management Course\dupont images\figure 83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703263"/>
            <a:ext cx="7429500" cy="545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813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Competitive </a:t>
            </a:r>
            <a:r>
              <a:rPr lang="en-US" dirty="0"/>
              <a:t>Position Input </a:t>
            </a:r>
            <a:r>
              <a:rPr lang="en-US" dirty="0" smtClean="0"/>
              <a:t>Data</a:t>
            </a:r>
            <a:endParaRPr lang="en-US" dirty="0"/>
          </a:p>
          <a:p>
            <a:pPr lvl="1"/>
            <a:r>
              <a:rPr lang="en-US" dirty="0" smtClean="0"/>
              <a:t>Size </a:t>
            </a:r>
            <a:r>
              <a:rPr lang="en-US" dirty="0"/>
              <a:t>of Competitive Barriers  - Most attractive opportunities (rating `5') achieve barriers which prevent competitive copying.  An unattractive opportunity (e.g., a price cut) is easily copied and is rated `1'.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1491568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Competitive </a:t>
            </a:r>
            <a:r>
              <a:rPr lang="en-US" dirty="0"/>
              <a:t>Position Input </a:t>
            </a:r>
            <a:r>
              <a:rPr lang="en-US" dirty="0" smtClean="0"/>
              <a:t>Data</a:t>
            </a:r>
            <a:endParaRPr lang="en-US" dirty="0"/>
          </a:p>
          <a:p>
            <a:pPr lvl="1"/>
            <a:r>
              <a:rPr lang="en-US" dirty="0" smtClean="0"/>
              <a:t>Sustainability </a:t>
            </a:r>
            <a:r>
              <a:rPr lang="en-US" dirty="0"/>
              <a:t>of Barriers  - The longer the competitive barriers can be sustained the better - e.g., 5+ years - might be rated `5'.  </a:t>
            </a:r>
          </a:p>
          <a:p>
            <a:pPr lvl="1"/>
            <a:r>
              <a:rPr lang="en-US" dirty="0" smtClean="0"/>
              <a:t>Competitors </a:t>
            </a:r>
            <a:r>
              <a:rPr lang="en-US" dirty="0"/>
              <a:t>Attacked - Attacking and tying up key competitors is an advantage</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588412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Strategic Planning and New Product </a:t>
            </a:r>
            <a:r>
              <a:rPr lang="en-US" sz="2800" dirty="0" smtClean="0"/>
              <a:t>Development</a:t>
            </a:r>
            <a:endParaRPr lang="en-US" sz="2800" dirty="0"/>
          </a:p>
        </p:txBody>
      </p:sp>
      <p:sp>
        <p:nvSpPr>
          <p:cNvPr id="3" name="Content Placeholder 2"/>
          <p:cNvSpPr>
            <a:spLocks noGrp="1"/>
          </p:cNvSpPr>
          <p:nvPr>
            <p:ph idx="1"/>
          </p:nvPr>
        </p:nvSpPr>
        <p:spPr/>
        <p:txBody>
          <a:bodyPr>
            <a:normAutofit lnSpcReduction="10000"/>
          </a:bodyPr>
          <a:lstStyle/>
          <a:p>
            <a:r>
              <a:rPr lang="en-US" dirty="0" smtClean="0"/>
              <a:t>Introduction</a:t>
            </a:r>
          </a:p>
          <a:p>
            <a:pPr lvl="1"/>
            <a:r>
              <a:rPr lang="en-US" dirty="0" smtClean="0"/>
              <a:t>Development of a strategic planning model for </a:t>
            </a:r>
            <a:r>
              <a:rPr lang="en-US" dirty="0"/>
              <a:t>a large international firm </a:t>
            </a:r>
            <a:r>
              <a:rPr lang="en-US" dirty="0" smtClean="0"/>
              <a:t>to select new </a:t>
            </a:r>
            <a:r>
              <a:rPr lang="en-US" dirty="0"/>
              <a:t>products for the future of their company.  </a:t>
            </a:r>
            <a:endParaRPr lang="en-US" dirty="0" smtClean="0"/>
          </a:p>
          <a:p>
            <a:pPr lvl="1"/>
            <a:r>
              <a:rPr lang="en-US" dirty="0"/>
              <a:t>G</a:t>
            </a:r>
            <a:r>
              <a:rPr lang="en-US" dirty="0" smtClean="0"/>
              <a:t>ood example </a:t>
            </a:r>
            <a:r>
              <a:rPr lang="en-US" dirty="0"/>
              <a:t>of the process for developing an overall  decision model.</a:t>
            </a:r>
          </a:p>
          <a:p>
            <a:pPr lvl="1"/>
            <a:r>
              <a:rPr lang="en-US" dirty="0" smtClean="0"/>
              <a:t>The system was used to </a:t>
            </a:r>
            <a:r>
              <a:rPr lang="en-US" dirty="0"/>
              <a:t>systematically manage and evaluate business and/or new product opportunities from conception to commercialization.  </a:t>
            </a:r>
            <a:endParaRPr lang="en-US" dirty="0" smtClean="0"/>
          </a:p>
        </p:txBody>
      </p:sp>
    </p:spTree>
    <p:extLst>
      <p:ext uri="{BB962C8B-B14F-4D97-AF65-F5344CB8AC3E}">
        <p14:creationId xmlns:p14="http://schemas.microsoft.com/office/powerpoint/2010/main" val="21945326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Competitive </a:t>
            </a:r>
            <a:r>
              <a:rPr lang="en-US" dirty="0"/>
              <a:t>Position Input </a:t>
            </a:r>
            <a:r>
              <a:rPr lang="en-US" dirty="0" smtClean="0"/>
              <a:t>Data</a:t>
            </a:r>
            <a:endParaRPr lang="en-US" dirty="0"/>
          </a:p>
          <a:p>
            <a:pPr lvl="1"/>
            <a:r>
              <a:rPr lang="en-US" dirty="0" smtClean="0"/>
              <a:t>Intensity </a:t>
            </a:r>
            <a:r>
              <a:rPr lang="en-US" dirty="0"/>
              <a:t>of Competition - Rate the level of competition.  Heavy (rating `1') competition implies many competitors, all-jockeying for position with no clear leader.  Light competition is characterized by few competitors and a stable competitive environment.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5068790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Competitive </a:t>
            </a:r>
            <a:r>
              <a:rPr lang="en-US" dirty="0"/>
              <a:t>Position Input </a:t>
            </a:r>
            <a:r>
              <a:rPr lang="en-US" dirty="0" smtClean="0"/>
              <a:t>Data</a:t>
            </a:r>
            <a:endParaRPr lang="en-US" dirty="0"/>
          </a:p>
          <a:p>
            <a:pPr lvl="1"/>
            <a:r>
              <a:rPr lang="en-US" dirty="0" smtClean="0"/>
              <a:t>Opportunity </a:t>
            </a:r>
            <a:r>
              <a:rPr lang="en-US" dirty="0"/>
              <a:t>to Obtain Price Premium - Rate our ability to differentiate our product and our ability to get a price premium.  High ability is characterized by clear customer preference and above market (+10% at least) price.  No opportunity is characterized by intense competitive pricing.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317930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Competitive </a:t>
            </a:r>
            <a:r>
              <a:rPr lang="en-US" dirty="0"/>
              <a:t>Position Input </a:t>
            </a:r>
            <a:r>
              <a:rPr lang="en-US" dirty="0" smtClean="0"/>
              <a:t>Data</a:t>
            </a:r>
            <a:endParaRPr lang="en-US" dirty="0"/>
          </a:p>
          <a:p>
            <a:pPr lvl="1"/>
            <a:r>
              <a:rPr lang="en-US" dirty="0" smtClean="0"/>
              <a:t>Product </a:t>
            </a:r>
            <a:r>
              <a:rPr lang="en-US" dirty="0"/>
              <a:t>Advantage - Rate the amount of product advantage the program </a:t>
            </a:r>
            <a:r>
              <a:rPr lang="en-US" dirty="0" smtClean="0"/>
              <a:t>create </a:t>
            </a:r>
            <a:r>
              <a:rPr lang="en-US" dirty="0"/>
              <a:t>versus competitive offerings.  A high rating implies significant advantage for a customer to switch to our new initiative.</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94078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Management Course\dupont images\figure 83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811213"/>
            <a:ext cx="7165975" cy="523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058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Resource </a:t>
            </a:r>
            <a:r>
              <a:rPr lang="en-US" dirty="0"/>
              <a:t>Input </a:t>
            </a:r>
            <a:r>
              <a:rPr lang="en-US" dirty="0" smtClean="0"/>
              <a:t>Data</a:t>
            </a:r>
            <a:endParaRPr lang="en-US" dirty="0"/>
          </a:p>
          <a:p>
            <a:pPr lvl="1"/>
            <a:r>
              <a:rPr lang="en-US" dirty="0" smtClean="0"/>
              <a:t>Technical </a:t>
            </a:r>
            <a:r>
              <a:rPr lang="en-US" dirty="0"/>
              <a:t>Development Requirements - Rate the level of new technical effort required for the product development.  4 = None, 3 = Slight Modification of Existing Technology, 2 = Major Modification of Existing Technology and 1 = New Invention Required</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862805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Resource </a:t>
            </a:r>
            <a:r>
              <a:rPr lang="en-US" dirty="0"/>
              <a:t>Input </a:t>
            </a:r>
            <a:r>
              <a:rPr lang="en-US" dirty="0" smtClean="0"/>
              <a:t>Data</a:t>
            </a:r>
            <a:endParaRPr lang="en-US" dirty="0"/>
          </a:p>
          <a:p>
            <a:pPr lvl="1"/>
            <a:r>
              <a:rPr lang="en-US" dirty="0" smtClean="0"/>
              <a:t>Market </a:t>
            </a:r>
            <a:r>
              <a:rPr lang="en-US" dirty="0"/>
              <a:t>Resource Requirements  - Rate the level of investment of resources required to achieve market presence.  5 = Minor.  Implies existing resources can handle the new program readily.  4 = Moderate Increment to Staff, 3 = Small Increment to Staff (less than two people), 2 = Moderate Increment to Staff (two to five people), 1 = Major Increment to Staff (greater than five people</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6404141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Resource </a:t>
            </a:r>
            <a:r>
              <a:rPr lang="en-US" dirty="0"/>
              <a:t>Input </a:t>
            </a:r>
            <a:r>
              <a:rPr lang="en-US" dirty="0" smtClean="0"/>
              <a:t>Data</a:t>
            </a:r>
            <a:endParaRPr lang="en-US" dirty="0"/>
          </a:p>
          <a:p>
            <a:pPr lvl="1"/>
            <a:r>
              <a:rPr lang="en-US" dirty="0" smtClean="0"/>
              <a:t>Fits </a:t>
            </a:r>
            <a:r>
              <a:rPr lang="en-US" dirty="0"/>
              <a:t>Our Production Process/Equipment - An attractive project builds out on facilities already in place and is rated `5'.  If new production processes are    required, the rating is `1'.  Relatively minor additions are rated `3'.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3453072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Resource </a:t>
            </a:r>
            <a:r>
              <a:rPr lang="en-US" dirty="0"/>
              <a:t>Input </a:t>
            </a:r>
            <a:r>
              <a:rPr lang="en-US" dirty="0" smtClean="0"/>
              <a:t>Data</a:t>
            </a:r>
            <a:endParaRPr lang="en-US" dirty="0"/>
          </a:p>
          <a:p>
            <a:pPr lvl="1"/>
            <a:r>
              <a:rPr lang="en-US" dirty="0" smtClean="0"/>
              <a:t>Builds </a:t>
            </a:r>
            <a:r>
              <a:rPr lang="en-US" dirty="0"/>
              <a:t>on One of Our Strengths – Indicate the strength this program builds on.  The current strengths of Technology, Marketing, Manufacturing or Other Strengths.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212889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Management Course\dupont images\FIGURE 83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833438"/>
            <a:ext cx="7429500" cy="518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529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Financial </a:t>
            </a:r>
            <a:r>
              <a:rPr lang="en-US" dirty="0"/>
              <a:t>Input </a:t>
            </a:r>
            <a:r>
              <a:rPr lang="en-US" dirty="0" smtClean="0"/>
              <a:t>Data</a:t>
            </a:r>
            <a:endParaRPr lang="en-US" dirty="0"/>
          </a:p>
          <a:p>
            <a:pPr lvl="1"/>
            <a:r>
              <a:rPr lang="en-US" dirty="0" smtClean="0"/>
              <a:t>Year </a:t>
            </a:r>
            <a:r>
              <a:rPr lang="en-US" dirty="0"/>
              <a:t>to First Revenue Flow – Enter the first year of revenue flow from commercial success of this program.  Earlier flows are preferred over later flows.</a:t>
            </a:r>
          </a:p>
          <a:p>
            <a:pPr lvl="1"/>
            <a:r>
              <a:rPr lang="en-US" dirty="0" smtClean="0"/>
              <a:t>Number </a:t>
            </a:r>
            <a:r>
              <a:rPr lang="en-US" dirty="0"/>
              <a:t>of Years to Last Revenue Flow – This is the length of expected benefit from this program’s commercial success.  Consider the impact of competitive activity when estimating the commercial flow.  These above two criteria are a way to estimate the life cycle of the project or product</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432378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Strategic Planning and New Product </a:t>
            </a:r>
            <a:r>
              <a:rPr lang="en-US" sz="2800" dirty="0" smtClean="0"/>
              <a:t>Development</a:t>
            </a:r>
            <a:endParaRPr lang="en-US" sz="2800" dirty="0"/>
          </a:p>
        </p:txBody>
      </p:sp>
      <p:sp>
        <p:nvSpPr>
          <p:cNvPr id="3" name="Content Placeholder 2"/>
          <p:cNvSpPr>
            <a:spLocks noGrp="1"/>
          </p:cNvSpPr>
          <p:nvPr>
            <p:ph idx="1"/>
          </p:nvPr>
        </p:nvSpPr>
        <p:spPr/>
        <p:txBody>
          <a:bodyPr>
            <a:normAutofit fontScale="92500" lnSpcReduction="10000"/>
          </a:bodyPr>
          <a:lstStyle/>
          <a:p>
            <a:r>
              <a:rPr lang="en-US" dirty="0" smtClean="0"/>
              <a:t>Introduction</a:t>
            </a:r>
          </a:p>
          <a:p>
            <a:pPr lvl="1"/>
            <a:r>
              <a:rPr lang="en-US" dirty="0" smtClean="0"/>
              <a:t>Relies on using </a:t>
            </a:r>
            <a:r>
              <a:rPr lang="en-US" dirty="0"/>
              <a:t>Multiple Criteria Decision Making methodologies with trades-off of the various decision criteria to obtain the best strategy. . </a:t>
            </a:r>
          </a:p>
          <a:p>
            <a:pPr lvl="1"/>
            <a:r>
              <a:rPr lang="en-US" dirty="0" smtClean="0"/>
              <a:t>Decision makers </a:t>
            </a:r>
            <a:r>
              <a:rPr lang="en-US" dirty="0"/>
              <a:t>from various levels of the organization were involved in establishing the goals and objectives of the organization.  </a:t>
            </a:r>
            <a:endParaRPr lang="en-US" dirty="0" smtClean="0"/>
          </a:p>
          <a:p>
            <a:pPr lvl="1"/>
            <a:r>
              <a:rPr lang="en-US" dirty="0" smtClean="0"/>
              <a:t>The </a:t>
            </a:r>
            <a:r>
              <a:rPr lang="en-US" dirty="0"/>
              <a:t>goals and objectives were then translated into decision criteria and metrics that could be used to measure the success of meeting the organizational goals. </a:t>
            </a:r>
          </a:p>
        </p:txBody>
      </p:sp>
    </p:spTree>
    <p:extLst>
      <p:ext uri="{BB962C8B-B14F-4D97-AF65-F5344CB8AC3E}">
        <p14:creationId xmlns:p14="http://schemas.microsoft.com/office/powerpoint/2010/main" val="3905629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Financial </a:t>
            </a:r>
            <a:r>
              <a:rPr lang="en-US" dirty="0"/>
              <a:t>Input </a:t>
            </a:r>
            <a:r>
              <a:rPr lang="en-US" dirty="0" smtClean="0"/>
              <a:t>Data</a:t>
            </a:r>
            <a:endParaRPr lang="en-US" dirty="0"/>
          </a:p>
          <a:p>
            <a:pPr lvl="1"/>
            <a:r>
              <a:rPr lang="en-US" dirty="0" smtClean="0"/>
              <a:t>Net </a:t>
            </a:r>
            <a:r>
              <a:rPr lang="en-US" dirty="0"/>
              <a:t>Present Value - The system was developed so that there were two ways to input the net present value (NPV), directly (if the cash flows have already been discounted) or using a worksheet developed within the system to discount them.  In the current computing environment, Microsoft Excel contains the capabilities to perform these calculations and link them to the system being used.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2577581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Financial </a:t>
            </a:r>
            <a:r>
              <a:rPr lang="en-US" dirty="0"/>
              <a:t>Input </a:t>
            </a:r>
            <a:r>
              <a:rPr lang="en-US" dirty="0" smtClean="0"/>
              <a:t>Data</a:t>
            </a:r>
            <a:endParaRPr lang="en-US" dirty="0"/>
          </a:p>
          <a:p>
            <a:pPr lvl="1"/>
            <a:r>
              <a:rPr lang="en-US" dirty="0" smtClean="0"/>
              <a:t>Also </a:t>
            </a:r>
            <a:r>
              <a:rPr lang="en-US" dirty="0"/>
              <a:t>enter:</a:t>
            </a:r>
          </a:p>
          <a:p>
            <a:pPr lvl="2"/>
            <a:r>
              <a:rPr lang="en-US" dirty="0"/>
              <a:t>After Tax Margin as percent</a:t>
            </a:r>
          </a:p>
          <a:p>
            <a:pPr lvl="2"/>
            <a:r>
              <a:rPr lang="en-US" dirty="0"/>
              <a:t>After Tax Return as percent</a:t>
            </a:r>
          </a:p>
          <a:p>
            <a:pPr lvl="2"/>
            <a:r>
              <a:rPr lang="en-US" dirty="0"/>
              <a:t>Discount Rate as percent</a:t>
            </a:r>
          </a:p>
          <a:p>
            <a:pPr lvl="2"/>
            <a:r>
              <a:rPr lang="en-US" dirty="0"/>
              <a:t>Current Tax Rate as percent</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7151375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4381" y="1900428"/>
            <a:ext cx="5495238" cy="3057143"/>
          </a:xfrm>
          <a:prstGeom prst="rect">
            <a:avLst/>
          </a:prstGeom>
        </p:spPr>
      </p:pic>
    </p:spTree>
    <p:extLst>
      <p:ext uri="{BB962C8B-B14F-4D97-AF65-F5344CB8AC3E}">
        <p14:creationId xmlns:p14="http://schemas.microsoft.com/office/powerpoint/2010/main" val="37009073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Strategic </a:t>
            </a:r>
            <a:r>
              <a:rPr lang="en-US" dirty="0"/>
              <a:t>Alignment Input </a:t>
            </a:r>
            <a:r>
              <a:rPr lang="en-US" dirty="0" smtClean="0"/>
              <a:t>Data</a:t>
            </a:r>
            <a:endParaRPr lang="en-US" dirty="0"/>
          </a:p>
          <a:p>
            <a:pPr lvl="1"/>
            <a:r>
              <a:rPr lang="en-US" dirty="0" smtClean="0"/>
              <a:t>Strategic </a:t>
            </a:r>
            <a:r>
              <a:rPr lang="en-US" dirty="0"/>
              <a:t>Alignment – This variable measures alignment with our initiative to provide value added offerings in the aerospace, telecommunication and power markets.  A program in these areas rates a ‘5’.  Programs in low price competition or other areas are rated lower.</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73394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E:\Management Course\dupont images\figure 83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354138"/>
            <a:ext cx="7429500" cy="414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28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Probability of </a:t>
            </a:r>
            <a:r>
              <a:rPr lang="en-US" dirty="0" smtClean="0"/>
              <a:t>Success Input Data</a:t>
            </a:r>
            <a:endParaRPr lang="en-US" dirty="0"/>
          </a:p>
          <a:p>
            <a:pPr lvl="1"/>
            <a:r>
              <a:rPr lang="en-US" dirty="0" smtClean="0"/>
              <a:t>Probability </a:t>
            </a:r>
            <a:r>
              <a:rPr lang="en-US" dirty="0"/>
              <a:t>of Technical Success – Enter the probability that all technical goals will be met.</a:t>
            </a:r>
          </a:p>
          <a:p>
            <a:pPr lvl="1"/>
            <a:r>
              <a:rPr lang="en-US" dirty="0" smtClean="0"/>
              <a:t>Probability </a:t>
            </a:r>
            <a:r>
              <a:rPr lang="en-US" dirty="0"/>
              <a:t>of Commercial Success – Enter the probability that all commercial (financial and non-financial) objectives will be met</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2312755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Gate Authorizations</a:t>
            </a:r>
          </a:p>
          <a:p>
            <a:pPr lvl="1"/>
            <a:r>
              <a:rPr lang="en-US" dirty="0" smtClean="0"/>
              <a:t>This </a:t>
            </a:r>
            <a:r>
              <a:rPr lang="en-US" dirty="0"/>
              <a:t>application uses a stage gate process where different levels of authorization are set for each stage.  </a:t>
            </a:r>
            <a:endParaRPr lang="en-US" dirty="0" smtClean="0"/>
          </a:p>
          <a:p>
            <a:pPr lvl="1"/>
            <a:r>
              <a:rPr lang="en-US" dirty="0" smtClean="0"/>
              <a:t>The user </a:t>
            </a:r>
            <a:r>
              <a:rPr lang="en-US" dirty="0"/>
              <a:t>has the ability to set the stage authorization, the date, the dollar amount of authorization, and the status for each program.  </a:t>
            </a:r>
            <a:endParaRPr lang="en-US" dirty="0" smtClean="0"/>
          </a:p>
          <a:p>
            <a:pPr lvl="1"/>
            <a:r>
              <a:rPr lang="en-US" dirty="0" smtClean="0"/>
              <a:t>The </a:t>
            </a:r>
            <a:r>
              <a:rPr lang="en-US" dirty="0"/>
              <a:t>program needed to pass each gate sequentially.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790387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Gate Authorizations</a:t>
            </a:r>
          </a:p>
          <a:p>
            <a:pPr lvl="1"/>
            <a:r>
              <a:rPr lang="en-US" dirty="0" smtClean="0"/>
              <a:t>When </a:t>
            </a:r>
            <a:r>
              <a:rPr lang="en-US" dirty="0"/>
              <a:t>a stage gate was selected, this program was compared with all other programs at this gate throughout the system.  </a:t>
            </a:r>
            <a:endParaRPr lang="en-US" dirty="0" smtClean="0"/>
          </a:p>
          <a:p>
            <a:pPr lvl="1"/>
            <a:r>
              <a:rPr lang="en-US" dirty="0" smtClean="0"/>
              <a:t>When </a:t>
            </a:r>
            <a:r>
              <a:rPr lang="en-US" dirty="0"/>
              <a:t>the authorization was changed between gates, the rankings of the programs in the gates were re-calculated since programs had changed gates.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1645269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Criteria Weights</a:t>
            </a:r>
          </a:p>
          <a:p>
            <a:pPr lvl="1"/>
            <a:r>
              <a:rPr lang="en-US" dirty="0" smtClean="0"/>
              <a:t>The </a:t>
            </a:r>
            <a:r>
              <a:rPr lang="en-US" dirty="0"/>
              <a:t>functionality of this section is another critical aspect of developing a decision model that reflects the various goals of an organization. </a:t>
            </a:r>
            <a:endParaRPr lang="en-US" dirty="0" smtClean="0"/>
          </a:p>
          <a:p>
            <a:pPr lvl="1"/>
            <a:r>
              <a:rPr lang="en-US" dirty="0" smtClean="0"/>
              <a:t>It </a:t>
            </a:r>
            <a:r>
              <a:rPr lang="en-US" dirty="0"/>
              <a:t>is also a way to insure decisions reflect these goals at all levels.  The high level and sub level criteria </a:t>
            </a:r>
            <a:r>
              <a:rPr lang="en-US" dirty="0" smtClean="0"/>
              <a:t>show </a:t>
            </a:r>
            <a:r>
              <a:rPr lang="en-US" dirty="0"/>
              <a:t>the means by which an organization looked to evaluate their research and development programs.  </a:t>
            </a:r>
            <a:endParaRPr lang="en-US" dirty="0" smtClean="0"/>
          </a:p>
          <a:p>
            <a:pPr lvl="1"/>
            <a:r>
              <a:rPr lang="en-US" dirty="0" smtClean="0"/>
              <a:t>The </a:t>
            </a:r>
            <a:r>
              <a:rPr lang="en-US" dirty="0"/>
              <a:t>importance of the high level and sub level criteria, however, is not equal.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0005171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Criteria Weights</a:t>
            </a:r>
          </a:p>
          <a:p>
            <a:pPr lvl="1"/>
            <a:r>
              <a:rPr lang="en-US" dirty="0" smtClean="0"/>
              <a:t>Market </a:t>
            </a:r>
            <a:r>
              <a:rPr lang="en-US" dirty="0"/>
              <a:t>and Finance may have the highest level of importance at one point in time while Probability of Success and Competitive Position may have the highest level of importance at another point in time.  </a:t>
            </a:r>
            <a:endParaRPr lang="en-US" dirty="0" smtClean="0"/>
          </a:p>
          <a:p>
            <a:pPr lvl="1"/>
            <a:r>
              <a:rPr lang="en-US" dirty="0" smtClean="0"/>
              <a:t>Decision </a:t>
            </a:r>
            <a:r>
              <a:rPr lang="en-US" dirty="0"/>
              <a:t>criteria importance may also differ at different stages of the development process which is why the stage-gate concept was included in the system.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918249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Introduction</a:t>
            </a:r>
          </a:p>
          <a:p>
            <a:pPr lvl="1"/>
            <a:r>
              <a:rPr lang="en-US" dirty="0" smtClean="0"/>
              <a:t>Decision tool </a:t>
            </a:r>
            <a:r>
              <a:rPr lang="en-US" dirty="0"/>
              <a:t>was created to aid in evaluating development programs through five stages of implementation.  </a:t>
            </a:r>
            <a:endParaRPr lang="en-US" dirty="0" smtClean="0"/>
          </a:p>
          <a:p>
            <a:pPr lvl="1"/>
            <a:r>
              <a:rPr lang="en-US" dirty="0" smtClean="0"/>
              <a:t>A number of </a:t>
            </a:r>
            <a:r>
              <a:rPr lang="en-US" dirty="0"/>
              <a:t>criteria that were scored for each program.  </a:t>
            </a:r>
            <a:endParaRPr lang="en-US" dirty="0" smtClean="0"/>
          </a:p>
          <a:p>
            <a:pPr lvl="1"/>
            <a:r>
              <a:rPr lang="en-US" dirty="0" smtClean="0"/>
              <a:t>The </a:t>
            </a:r>
            <a:r>
              <a:rPr lang="en-US" dirty="0"/>
              <a:t>criteria were then weighted and used to rank all of the development programs.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1131325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Criteria Weights</a:t>
            </a:r>
          </a:p>
          <a:p>
            <a:pPr lvl="1"/>
            <a:r>
              <a:rPr lang="en-US" dirty="0" smtClean="0"/>
              <a:t>Decision </a:t>
            </a:r>
            <a:r>
              <a:rPr lang="en-US" dirty="0"/>
              <a:t>makers must have the ability to change the importance of their objectives as the corporate climate changes and this ability should be reflected in the decision model.  </a:t>
            </a:r>
            <a:endParaRPr lang="en-US" dirty="0" smtClean="0"/>
          </a:p>
          <a:p>
            <a:pPr lvl="1"/>
            <a:r>
              <a:rPr lang="en-US" dirty="0" smtClean="0"/>
              <a:t>This </a:t>
            </a:r>
            <a:r>
              <a:rPr lang="en-US" dirty="0"/>
              <a:t>section describes some methodologies that can be used to aid decision makers in assigning their importance weighting for the objectives and decision criteria.  </a:t>
            </a:r>
            <a:endParaRPr lang="en-US" dirty="0" smtClean="0"/>
          </a:p>
          <a:p>
            <a:pPr lvl="1"/>
            <a:r>
              <a:rPr lang="en-US" dirty="0" smtClean="0"/>
              <a:t>These </a:t>
            </a:r>
            <a:r>
              <a:rPr lang="en-US" dirty="0"/>
              <a:t>weights will then be used in the ranking program and ultimately reflected in the program ranking generated by the system</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04748636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Management Course\dupont images\figure 8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1439863"/>
            <a:ext cx="6126163" cy="397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1661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View Weights</a:t>
            </a:r>
          </a:p>
          <a:p>
            <a:pPr lvl="1"/>
            <a:r>
              <a:rPr lang="en-US" dirty="0" smtClean="0"/>
              <a:t>The </a:t>
            </a:r>
            <a:r>
              <a:rPr lang="en-US" dirty="0"/>
              <a:t>View Weights option displays all the criteria and their weights.  In this application, the user first must decide which set of weights to view, the overall weights or those for a specific gate.  </a:t>
            </a:r>
            <a:endParaRPr lang="en-US" dirty="0" smtClean="0"/>
          </a:p>
          <a:p>
            <a:pPr lvl="1"/>
            <a:r>
              <a:rPr lang="en-US" dirty="0" smtClean="0"/>
              <a:t>The </a:t>
            </a:r>
            <a:r>
              <a:rPr lang="en-US" dirty="0"/>
              <a:t>weighting scheme in this application is a hierarchical weighting scheme with major criteria branches and sub-criteria branches under the major criteria.  </a:t>
            </a:r>
            <a:endParaRPr lang="en-US" dirty="0" smtClean="0"/>
          </a:p>
          <a:p>
            <a:pPr lvl="1"/>
            <a:r>
              <a:rPr lang="en-US" dirty="0" smtClean="0"/>
              <a:t>These </a:t>
            </a:r>
            <a:r>
              <a:rPr lang="en-US" dirty="0"/>
              <a:t>major criteria and sub-criteria are the same criteria that are used to evaluate each program. </a:t>
            </a:r>
            <a:endParaRPr lang="en-US" dirty="0" smtClean="0"/>
          </a:p>
          <a:p>
            <a:pPr lvl="1"/>
            <a:r>
              <a:rPr lang="en-US" dirty="0" smtClean="0"/>
              <a:t>The </a:t>
            </a:r>
            <a:r>
              <a:rPr lang="en-US" dirty="0"/>
              <a:t>overall weight is the multiplication of the major criteria weight and the sub-criteria weight.  </a:t>
            </a:r>
            <a:endParaRPr lang="en-US" dirty="0" smtClean="0"/>
          </a:p>
          <a:p>
            <a:pPr lvl="1"/>
            <a:r>
              <a:rPr lang="en-US" dirty="0" smtClean="0"/>
              <a:t>The </a:t>
            </a:r>
            <a:r>
              <a:rPr lang="en-US" dirty="0"/>
              <a:t>overall weight is used in the ranking procedure for each criteria.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4020196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View Weights</a:t>
            </a:r>
          </a:p>
          <a:p>
            <a:pPr lvl="1"/>
            <a:r>
              <a:rPr lang="en-US" dirty="0" smtClean="0"/>
              <a:t>Each </a:t>
            </a:r>
            <a:r>
              <a:rPr lang="en-US" dirty="0"/>
              <a:t>set of criteria is weighted together</a:t>
            </a:r>
            <a:r>
              <a:rPr lang="en-US" dirty="0" smtClean="0"/>
              <a:t>.</a:t>
            </a:r>
          </a:p>
          <a:p>
            <a:pPr lvl="2"/>
            <a:r>
              <a:rPr lang="en-US" dirty="0" smtClean="0"/>
              <a:t>The </a:t>
            </a:r>
            <a:r>
              <a:rPr lang="en-US" dirty="0"/>
              <a:t>major criteria are weighted against each other. </a:t>
            </a:r>
            <a:endParaRPr lang="en-US" dirty="0" smtClean="0"/>
          </a:p>
          <a:p>
            <a:pPr lvl="2"/>
            <a:r>
              <a:rPr lang="en-US" dirty="0" smtClean="0"/>
              <a:t>The </a:t>
            </a:r>
            <a:r>
              <a:rPr lang="en-US" dirty="0"/>
              <a:t>sub-criteria under each major branch are weighted against each other.  </a:t>
            </a:r>
            <a:endParaRPr lang="en-US" dirty="0" smtClean="0"/>
          </a:p>
          <a:p>
            <a:pPr lvl="2"/>
            <a:r>
              <a:rPr lang="en-US" dirty="0" smtClean="0"/>
              <a:t>The </a:t>
            </a:r>
            <a:r>
              <a:rPr lang="en-US" dirty="0"/>
              <a:t>weights on each branch of the tree are normalized to </a:t>
            </a:r>
            <a:r>
              <a:rPr lang="en-US" dirty="0" smtClean="0"/>
              <a:t>1 and are </a:t>
            </a:r>
            <a:r>
              <a:rPr lang="en-US" dirty="0"/>
              <a:t>normalized whenever the weights are changed.  </a:t>
            </a:r>
            <a:endParaRPr lang="en-US" dirty="0" smtClean="0"/>
          </a:p>
          <a:p>
            <a:pPr lvl="2"/>
            <a:r>
              <a:rPr lang="en-US" dirty="0" smtClean="0"/>
              <a:t>As </a:t>
            </a:r>
            <a:r>
              <a:rPr lang="en-US" dirty="0"/>
              <a:t>a note, no matter what the weight of a sub-criteria is, its importance cannot be greater that the major criteria weight.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5439587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Management Course\dupont images\figure 84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3" y="800100"/>
            <a:ext cx="693737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82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Change Weights</a:t>
            </a:r>
          </a:p>
          <a:p>
            <a:pPr lvl="1"/>
            <a:r>
              <a:rPr lang="en-US" dirty="0" smtClean="0"/>
              <a:t>In </a:t>
            </a:r>
            <a:r>
              <a:rPr lang="en-US" dirty="0"/>
              <a:t>this application, weights may be changed overall or for a specific gate.   </a:t>
            </a:r>
          </a:p>
          <a:p>
            <a:pPr lvl="1"/>
            <a:r>
              <a:rPr lang="en-US" dirty="0" smtClean="0"/>
              <a:t>Weights </a:t>
            </a:r>
            <a:r>
              <a:rPr lang="en-US" dirty="0"/>
              <a:t>may be changed for the six major branches and for the sub-criteria under each of the major branches.  </a:t>
            </a:r>
            <a:endParaRPr lang="en-US" dirty="0" smtClean="0"/>
          </a:p>
          <a:p>
            <a:pPr lvl="1"/>
            <a:r>
              <a:rPr lang="en-US" dirty="0" smtClean="0"/>
              <a:t>The </a:t>
            </a:r>
            <a:r>
              <a:rPr lang="en-US" dirty="0"/>
              <a:t>entered weights and the normalized weights are displayed for the group of criteria that has been selected for change.  </a:t>
            </a:r>
          </a:p>
          <a:p>
            <a:r>
              <a:rPr lang="en-US" dirty="0"/>
              <a:t>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591020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Edit Weights</a:t>
            </a:r>
            <a:endParaRPr lang="en-US" dirty="0"/>
          </a:p>
          <a:p>
            <a:pPr lvl="1"/>
            <a:r>
              <a:rPr lang="en-US" dirty="0" smtClean="0"/>
              <a:t>Different </a:t>
            </a:r>
            <a:r>
              <a:rPr lang="en-US" dirty="0"/>
              <a:t>methods of weighting the decision criteria can be used including </a:t>
            </a:r>
            <a:endParaRPr lang="en-US" dirty="0" smtClean="0"/>
          </a:p>
          <a:p>
            <a:pPr lvl="2"/>
            <a:r>
              <a:rPr lang="en-US" dirty="0" smtClean="0"/>
              <a:t>D:Direct</a:t>
            </a:r>
          </a:p>
          <a:p>
            <a:pPr lvl="2"/>
            <a:r>
              <a:rPr lang="en-US" dirty="0" smtClean="0"/>
              <a:t>S:Scale</a:t>
            </a:r>
          </a:p>
          <a:p>
            <a:pPr lvl="2"/>
            <a:r>
              <a:rPr lang="en-US" dirty="0" smtClean="0"/>
              <a:t>P:Pairwise Comparison  </a:t>
            </a:r>
          </a:p>
          <a:p>
            <a:pPr lvl="1"/>
            <a:r>
              <a:rPr lang="en-US" dirty="0" smtClean="0"/>
              <a:t>M:Max/Min </a:t>
            </a:r>
            <a:r>
              <a:rPr lang="en-US" dirty="0"/>
              <a:t>option is used to display which criteria are maximized or minimized.  </a:t>
            </a:r>
          </a:p>
          <a:p>
            <a:r>
              <a:rPr lang="en-US" dirty="0" smtClean="0"/>
              <a:t>These </a:t>
            </a:r>
            <a:r>
              <a:rPr lang="en-US" dirty="0"/>
              <a:t>different methods of weighting decision criteria are included </a:t>
            </a:r>
            <a:r>
              <a:rPr lang="en-US" dirty="0" smtClean="0"/>
              <a:t>to </a:t>
            </a:r>
            <a:r>
              <a:rPr lang="en-US" dirty="0"/>
              <a:t>facilitate the decision maker in establishing the </a:t>
            </a:r>
            <a:r>
              <a:rPr lang="en-US" dirty="0" smtClean="0"/>
              <a:t>criteria importance</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1867893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Direct</a:t>
            </a:r>
          </a:p>
          <a:p>
            <a:pPr lvl="1"/>
            <a:r>
              <a:rPr lang="en-US" dirty="0" smtClean="0"/>
              <a:t>Direct </a:t>
            </a:r>
            <a:r>
              <a:rPr lang="en-US" dirty="0"/>
              <a:t>weighting is a simple, intuitive approach to weighting decision criteria.  </a:t>
            </a:r>
            <a:endParaRPr lang="en-US" dirty="0" smtClean="0"/>
          </a:p>
          <a:p>
            <a:pPr lvl="1"/>
            <a:r>
              <a:rPr lang="en-US" dirty="0" smtClean="0"/>
              <a:t>Decision </a:t>
            </a:r>
            <a:r>
              <a:rPr lang="en-US" dirty="0"/>
              <a:t>makers simply use a 0 to 10 scale, where 0 equals No Importance and 10 equals Absolute Importance to indicate the importance of the criteria.  </a:t>
            </a:r>
            <a:endParaRPr lang="en-US" dirty="0" smtClean="0"/>
          </a:p>
          <a:p>
            <a:pPr lvl="1"/>
            <a:r>
              <a:rPr lang="en-US" dirty="0" smtClean="0"/>
              <a:t>Once </a:t>
            </a:r>
            <a:r>
              <a:rPr lang="en-US" dirty="0"/>
              <a:t>the importance weighting is entered, the values are normalized to equal 1.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2704498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Management Course\dupont images\figure 84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1446213"/>
            <a:ext cx="7246937" cy="396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526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Scale</a:t>
            </a:r>
          </a:p>
          <a:p>
            <a:pPr lvl="1"/>
            <a:r>
              <a:rPr lang="en-US" dirty="0" smtClean="0"/>
              <a:t>A </a:t>
            </a:r>
            <a:r>
              <a:rPr lang="en-US" dirty="0"/>
              <a:t>visual scale can also be used to enter the weights for the criteria.  </a:t>
            </a:r>
            <a:endParaRPr lang="en-US" dirty="0" smtClean="0"/>
          </a:p>
          <a:p>
            <a:pPr lvl="1"/>
            <a:r>
              <a:rPr lang="en-US" dirty="0" smtClean="0"/>
              <a:t>The </a:t>
            </a:r>
            <a:r>
              <a:rPr lang="en-US" dirty="0"/>
              <a:t>same type of normalization process is used as is used with the direct weighting once the values for all of the criteria are entered.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176272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smtClean="0"/>
              <a:t>The </a:t>
            </a:r>
            <a:r>
              <a:rPr lang="en-US" dirty="0"/>
              <a:t>criteria used included: </a:t>
            </a:r>
          </a:p>
          <a:p>
            <a:pPr lvl="1"/>
            <a:r>
              <a:rPr lang="en-US" dirty="0" smtClean="0"/>
              <a:t>MARKET </a:t>
            </a:r>
            <a:r>
              <a:rPr lang="en-US" dirty="0"/>
              <a:t>(type of market, and potential sales volume)</a:t>
            </a:r>
          </a:p>
          <a:p>
            <a:pPr lvl="1"/>
            <a:r>
              <a:rPr lang="en-US" dirty="0" smtClean="0"/>
              <a:t>FINANCE </a:t>
            </a:r>
            <a:r>
              <a:rPr lang="en-US" dirty="0"/>
              <a:t>(net present value, cash flow streams, life cycle and payout)</a:t>
            </a:r>
          </a:p>
          <a:p>
            <a:pPr lvl="1"/>
            <a:r>
              <a:rPr lang="en-US" dirty="0" smtClean="0"/>
              <a:t>RESOURCES </a:t>
            </a:r>
            <a:r>
              <a:rPr lang="en-US" dirty="0"/>
              <a:t>(what physical resources are required, e.g., building and equipment and staffing)</a:t>
            </a:r>
          </a:p>
          <a:p>
            <a:pPr lvl="1"/>
            <a:r>
              <a:rPr lang="en-US" dirty="0" smtClean="0"/>
              <a:t>PROBABILITY </a:t>
            </a:r>
            <a:r>
              <a:rPr lang="en-US" dirty="0"/>
              <a:t>OF SUCCESS (1 - 100% estimated probability of meeting all expectations)</a:t>
            </a:r>
          </a:p>
          <a:p>
            <a:pPr lvl="1"/>
            <a:r>
              <a:rPr lang="en-US" dirty="0" smtClean="0"/>
              <a:t>STRATEGIC </a:t>
            </a:r>
            <a:r>
              <a:rPr lang="en-US" dirty="0"/>
              <a:t>ALIGNMENT (Does this prospective opportunity complement current business activities and are their any barriers (patents), protection or technology that the organization possesses to insure success</a:t>
            </a:r>
            <a:r>
              <a:rPr lang="en-US" dirty="0" smtClean="0"/>
              <a:t>).</a:t>
            </a:r>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7176420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Management Course\dupont images\figure 842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538" y="1165225"/>
            <a:ext cx="689292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877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Pairwise Comparison</a:t>
            </a:r>
          </a:p>
          <a:p>
            <a:pPr lvl="1"/>
            <a:r>
              <a:rPr lang="en-US" dirty="0" smtClean="0"/>
              <a:t>The </a:t>
            </a:r>
            <a:r>
              <a:rPr lang="en-US" dirty="0"/>
              <a:t>Eigenvector Pairwise Comparison method calculates the weights based on subjective comparison of one criteria to another.  </a:t>
            </a:r>
            <a:endParaRPr lang="en-US" dirty="0" smtClean="0"/>
          </a:p>
          <a:p>
            <a:pPr lvl="1"/>
            <a:r>
              <a:rPr lang="en-US" dirty="0" smtClean="0"/>
              <a:t>This </a:t>
            </a:r>
            <a:r>
              <a:rPr lang="en-US" dirty="0"/>
              <a:t>method is useful if one is uncertain on the assignment of the weights for each criteria. </a:t>
            </a:r>
            <a:endParaRPr lang="en-US" dirty="0" smtClean="0"/>
          </a:p>
          <a:p>
            <a:pPr lvl="1"/>
            <a:r>
              <a:rPr lang="en-US" dirty="0" smtClean="0"/>
              <a:t>Each </a:t>
            </a:r>
            <a:r>
              <a:rPr lang="en-US" dirty="0"/>
              <a:t>of the criteria in the criteria group is compared to each other using this method.  </a:t>
            </a:r>
            <a:endParaRPr lang="en-US" dirty="0" smtClean="0"/>
          </a:p>
          <a:p>
            <a:pPr lvl="1"/>
            <a:r>
              <a:rPr lang="en-US" dirty="0" smtClean="0"/>
              <a:t>This </a:t>
            </a:r>
            <a:r>
              <a:rPr lang="en-US" dirty="0"/>
              <a:t>process will continue through each pair of criteria.  </a:t>
            </a:r>
            <a:endParaRPr lang="en-US" dirty="0" smtClean="0"/>
          </a:p>
          <a:p>
            <a:pPr lvl="1"/>
            <a:r>
              <a:rPr lang="en-US" dirty="0" smtClean="0"/>
              <a:t>If </a:t>
            </a:r>
            <a:r>
              <a:rPr lang="en-US" dirty="0"/>
              <a:t>the decision maker does not like these weights, they can then be modified using another weighting method.</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0035515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Management Course\dupont images\figure 842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050925"/>
            <a:ext cx="7429500" cy="4754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5158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Maximize/Minimize</a:t>
            </a:r>
            <a:endParaRPr lang="en-US" dirty="0"/>
          </a:p>
          <a:p>
            <a:pPr lvl="1"/>
            <a:r>
              <a:rPr lang="en-US" dirty="0" smtClean="0"/>
              <a:t>The </a:t>
            </a:r>
            <a:r>
              <a:rPr lang="en-US" dirty="0"/>
              <a:t>Maximize/Minimize option tell whether “bigger is better” or “smaller is better” for each of the decision criteria.   </a:t>
            </a:r>
            <a:endParaRPr lang="en-US" dirty="0" smtClean="0"/>
          </a:p>
          <a:p>
            <a:pPr lvl="1"/>
            <a:r>
              <a:rPr lang="en-US" dirty="0" smtClean="0"/>
              <a:t>With </a:t>
            </a:r>
            <a:r>
              <a:rPr lang="en-US" dirty="0"/>
              <a:t>some criteria, a higher value is a better score. </a:t>
            </a:r>
            <a:endParaRPr lang="en-US" dirty="0" smtClean="0"/>
          </a:p>
          <a:p>
            <a:pPr lvl="1"/>
            <a:r>
              <a:rPr lang="en-US" dirty="0" smtClean="0"/>
              <a:t>With </a:t>
            </a:r>
            <a:r>
              <a:rPr lang="en-US" dirty="0"/>
              <a:t>other criteria a lower value is a better score.  </a:t>
            </a:r>
            <a:endParaRPr lang="en-US" dirty="0" smtClean="0"/>
          </a:p>
          <a:p>
            <a:pPr lvl="1"/>
            <a:r>
              <a:rPr lang="en-US" dirty="0" smtClean="0"/>
              <a:t>Having </a:t>
            </a:r>
            <a:r>
              <a:rPr lang="en-US" dirty="0"/>
              <a:t>this option provides the decision maker with the ability to view criteria evaluations in a way that is most intuitive to those inputting the criteria values. </a:t>
            </a:r>
            <a:endParaRPr lang="en-US" dirty="0" smtClean="0"/>
          </a:p>
          <a:p>
            <a:pPr lvl="1"/>
            <a:r>
              <a:rPr lang="en-US" dirty="0" smtClean="0"/>
              <a:t>This </a:t>
            </a:r>
            <a:r>
              <a:rPr lang="en-US" dirty="0"/>
              <a:t>information is used in the ranking algorithm to determine how close a program is to the best possible solution.</a:t>
            </a:r>
          </a:p>
          <a:p>
            <a:pPr lvl="1"/>
            <a:r>
              <a:rPr lang="en-US" dirty="0" smtClean="0"/>
              <a:t>These </a:t>
            </a:r>
            <a:r>
              <a:rPr lang="en-US" dirty="0"/>
              <a:t>values are very critical to the ranking methodology.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1968643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Management Course\dupont images\figure 83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1446213"/>
            <a:ext cx="7246937" cy="396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8174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Change Discount and Tax Rate</a:t>
            </a:r>
          </a:p>
          <a:p>
            <a:pPr lvl="1"/>
            <a:r>
              <a:rPr lang="en-US" dirty="0" smtClean="0"/>
              <a:t>This </a:t>
            </a:r>
            <a:r>
              <a:rPr lang="en-US" dirty="0"/>
              <a:t>option allows the user to change the discount and tax rates.  </a:t>
            </a:r>
            <a:endParaRPr lang="en-US" dirty="0" smtClean="0"/>
          </a:p>
          <a:p>
            <a:pPr lvl="1"/>
            <a:r>
              <a:rPr lang="en-US" dirty="0" smtClean="0"/>
              <a:t>The </a:t>
            </a:r>
            <a:r>
              <a:rPr lang="en-US" dirty="0"/>
              <a:t>discount and tax rate can be changed to a value between 0 - 99.99%.  </a:t>
            </a:r>
            <a:endParaRPr lang="en-US" dirty="0" smtClean="0"/>
          </a:p>
          <a:p>
            <a:pPr lvl="1"/>
            <a:r>
              <a:rPr lang="en-US" dirty="0" smtClean="0"/>
              <a:t>The </a:t>
            </a:r>
            <a:r>
              <a:rPr lang="en-US" dirty="0"/>
              <a:t>new rates are used in the net present value calculations.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888204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descr="E:\Management Course\dupont images\figure83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00" y="1360488"/>
            <a:ext cx="7440613" cy="413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952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Ranking Programs</a:t>
            </a:r>
          </a:p>
          <a:p>
            <a:pPr lvl="1"/>
            <a:r>
              <a:rPr lang="en-US" dirty="0" smtClean="0"/>
              <a:t>The </a:t>
            </a:r>
            <a:r>
              <a:rPr lang="en-US" dirty="0"/>
              <a:t>Ranking Option in this application is used to rank the development programs.  </a:t>
            </a:r>
            <a:endParaRPr lang="en-US" dirty="0" smtClean="0"/>
          </a:p>
          <a:p>
            <a:pPr lvl="1"/>
            <a:r>
              <a:rPr lang="en-US" dirty="0" smtClean="0"/>
              <a:t>These </a:t>
            </a:r>
            <a:r>
              <a:rPr lang="en-US" dirty="0"/>
              <a:t>programs can be ranked at a specified gate or ranked overall.  </a:t>
            </a:r>
            <a:endParaRPr lang="en-US" dirty="0" smtClean="0"/>
          </a:p>
          <a:p>
            <a:pPr lvl="1"/>
            <a:r>
              <a:rPr lang="en-US" dirty="0" smtClean="0"/>
              <a:t>The </a:t>
            </a:r>
            <a:r>
              <a:rPr lang="en-US" dirty="0"/>
              <a:t>ranking algorithm used in this application </a:t>
            </a:r>
            <a:r>
              <a:rPr lang="en-US" dirty="0" smtClean="0"/>
              <a:t>(TOPSIS) uses </a:t>
            </a:r>
            <a:r>
              <a:rPr lang="en-US" dirty="0"/>
              <a:t>the program evaluations made with the decision criteria and the importance weighting of the decision criteria to generate a ranked list of programs.  </a:t>
            </a:r>
            <a:endParaRPr lang="en-US" dirty="0" smtClean="0"/>
          </a:p>
          <a:p>
            <a:pPr lvl="1"/>
            <a:r>
              <a:rPr lang="en-US" dirty="0" smtClean="0"/>
              <a:t>The </a:t>
            </a:r>
            <a:r>
              <a:rPr lang="en-US" dirty="0"/>
              <a:t>scores are relative to the other programs in the data set.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80896938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Ranking Programs</a:t>
            </a:r>
          </a:p>
          <a:p>
            <a:pPr lvl="1"/>
            <a:r>
              <a:rPr lang="en-US" dirty="0" smtClean="0"/>
              <a:t>The </a:t>
            </a:r>
            <a:r>
              <a:rPr lang="en-US" dirty="0"/>
              <a:t>scores are determined from the values entered for each of the criteria and the individual weight on each criteria.  </a:t>
            </a:r>
          </a:p>
          <a:p>
            <a:pPr lvl="1"/>
            <a:r>
              <a:rPr lang="en-US" dirty="0" smtClean="0"/>
              <a:t>The </a:t>
            </a:r>
            <a:r>
              <a:rPr lang="en-US" dirty="0"/>
              <a:t>ranked list is a preference order of projects.  </a:t>
            </a:r>
            <a:endParaRPr lang="en-US" dirty="0" smtClean="0"/>
          </a:p>
          <a:p>
            <a:pPr lvl="1"/>
            <a:r>
              <a:rPr lang="en-US" dirty="0" smtClean="0"/>
              <a:t>The </a:t>
            </a:r>
            <a:r>
              <a:rPr lang="en-US" dirty="0"/>
              <a:t>scores on the list are displayed to four decimal places.  </a:t>
            </a:r>
            <a:endParaRPr lang="en-US" dirty="0" smtClean="0"/>
          </a:p>
          <a:p>
            <a:pPr lvl="1"/>
            <a:r>
              <a:rPr lang="en-US" dirty="0" smtClean="0"/>
              <a:t>The </a:t>
            </a:r>
            <a:r>
              <a:rPr lang="en-US" dirty="0"/>
              <a:t>weights on the criteria could be changed to see the impact on the final ranking.  </a:t>
            </a:r>
            <a:endParaRPr lang="en-US" dirty="0" smtClean="0"/>
          </a:p>
          <a:p>
            <a:pPr lvl="1"/>
            <a:r>
              <a:rPr lang="en-US" dirty="0" smtClean="0"/>
              <a:t>The </a:t>
            </a:r>
            <a:r>
              <a:rPr lang="en-US" dirty="0"/>
              <a:t>sensitivity analysis evaluates the impact of changing the criteria inputs to the final ranking.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1063378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E:\Management Course\dupont images\figure 8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088" y="800100"/>
            <a:ext cx="723582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630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Multiple Criteria Ranking Methodology</a:t>
            </a:r>
          </a:p>
          <a:p>
            <a:pPr lvl="1"/>
            <a:r>
              <a:rPr lang="en-US" dirty="0"/>
              <a:t>The ranking used a prioritization methodology </a:t>
            </a:r>
            <a:r>
              <a:rPr lang="en-US" dirty="0" smtClean="0"/>
              <a:t>(TOPSIS)</a:t>
            </a:r>
          </a:p>
          <a:p>
            <a:pPr lvl="1"/>
            <a:r>
              <a:rPr lang="en-US" dirty="0" smtClean="0"/>
              <a:t>This </a:t>
            </a:r>
            <a:r>
              <a:rPr lang="en-US" dirty="0"/>
              <a:t>methodology </a:t>
            </a:r>
            <a:r>
              <a:rPr lang="en-US" dirty="0" smtClean="0"/>
              <a:t>is </a:t>
            </a:r>
            <a:r>
              <a:rPr lang="en-US" dirty="0"/>
              <a:t>based on the relationships between the criteria and their values and the criteria weights.  </a:t>
            </a:r>
            <a:endParaRPr lang="en-US" dirty="0" smtClean="0"/>
          </a:p>
          <a:p>
            <a:pPr lvl="1"/>
            <a:r>
              <a:rPr lang="en-US" dirty="0" smtClean="0"/>
              <a:t>The </a:t>
            </a:r>
            <a:r>
              <a:rPr lang="en-US" dirty="0"/>
              <a:t>ranking model was a hierarchical design since most of the top-level criteria have sub-criteria grouped underneath them.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4936686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Sensitivity Analysis</a:t>
            </a:r>
          </a:p>
          <a:p>
            <a:pPr lvl="1"/>
            <a:r>
              <a:rPr lang="en-US" dirty="0" smtClean="0"/>
              <a:t>This </a:t>
            </a:r>
            <a:r>
              <a:rPr lang="en-US" dirty="0"/>
              <a:t>option provides decision makers with the ability to analyze the sensitivity of each program's criteria input to the ranking of the programs. </a:t>
            </a:r>
            <a:endParaRPr lang="en-US" dirty="0" smtClean="0"/>
          </a:p>
          <a:p>
            <a:pPr lvl="1"/>
            <a:r>
              <a:rPr lang="en-US" dirty="0" smtClean="0"/>
              <a:t>The </a:t>
            </a:r>
            <a:r>
              <a:rPr lang="en-US" dirty="0"/>
              <a:t>system looks at a specific program and calculates the necessary criteria change to the inputs to move that program up or down one slot in the ranked list. </a:t>
            </a:r>
            <a:endParaRPr lang="en-US" dirty="0" smtClean="0"/>
          </a:p>
          <a:p>
            <a:pPr lvl="1"/>
            <a:r>
              <a:rPr lang="en-US" dirty="0" smtClean="0"/>
              <a:t>The </a:t>
            </a:r>
            <a:r>
              <a:rPr lang="en-US" dirty="0"/>
              <a:t>change is calculated for each criteria independently.</a:t>
            </a:r>
          </a:p>
          <a:p>
            <a:pPr lvl="1"/>
            <a:r>
              <a:rPr lang="en-US" dirty="0"/>
              <a:t>Changes on some criteria will not have enough impact to change the program rank, while changes to others will.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2869667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Sensitivity Analysis</a:t>
            </a:r>
          </a:p>
          <a:p>
            <a:pPr lvl="1"/>
            <a:r>
              <a:rPr lang="en-US" dirty="0" smtClean="0"/>
              <a:t>Some </a:t>
            </a:r>
            <a:r>
              <a:rPr lang="en-US" dirty="0"/>
              <a:t>changes could result in the program moving more than one slot because of the relationships between the criteria weights, criteria inputs, and the range of criteria input values.</a:t>
            </a:r>
          </a:p>
          <a:p>
            <a:pPr lvl="1"/>
            <a:r>
              <a:rPr lang="en-US" dirty="0" smtClean="0"/>
              <a:t>Sensitivity </a:t>
            </a:r>
            <a:r>
              <a:rPr lang="en-US" dirty="0"/>
              <a:t>analysis can be used to test the impact of moving a program either up, down or both up and down in rank. </a:t>
            </a:r>
            <a:endParaRPr lang="en-US" dirty="0" smtClean="0"/>
          </a:p>
          <a:p>
            <a:pPr lvl="1"/>
            <a:r>
              <a:rPr lang="en-US" dirty="0" smtClean="0"/>
              <a:t>The </a:t>
            </a:r>
            <a:r>
              <a:rPr lang="en-US" dirty="0"/>
              <a:t>results are displayed by criteria for each program. </a:t>
            </a:r>
            <a:endParaRPr lang="en-US" dirty="0" smtClean="0"/>
          </a:p>
          <a:p>
            <a:pPr lvl="1"/>
            <a:r>
              <a:rPr lang="en-US" dirty="0" smtClean="0"/>
              <a:t>There </a:t>
            </a:r>
            <a:r>
              <a:rPr lang="en-US" dirty="0"/>
              <a:t>must be some differences between the programs to analyze the sensitivity.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19444708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smtClean="0"/>
              <a:t>Sensitivity Analysis</a:t>
            </a:r>
          </a:p>
          <a:p>
            <a:pPr lvl="1"/>
            <a:r>
              <a:rPr lang="en-US" dirty="0" smtClean="0"/>
              <a:t>While </a:t>
            </a:r>
            <a:r>
              <a:rPr lang="en-US" dirty="0"/>
              <a:t>scrolling through the list, the criteria change required to move the program up or down in rank is shown in the two top boxes on the left side of the screen </a:t>
            </a:r>
            <a:endParaRPr lang="en-US" dirty="0" smtClean="0"/>
          </a:p>
          <a:p>
            <a:pPr lvl="1"/>
            <a:r>
              <a:rPr lang="en-US" dirty="0" smtClean="0"/>
              <a:t>If </a:t>
            </a:r>
            <a:r>
              <a:rPr lang="en-US" dirty="0"/>
              <a:t>a change within the criteria boundaries will not move the program, "NOT FEASIBLE" is displayed in the box.  </a:t>
            </a:r>
            <a:endParaRPr lang="en-US" dirty="0" smtClean="0"/>
          </a:p>
          <a:p>
            <a:pPr lvl="1"/>
            <a:r>
              <a:rPr lang="en-US" dirty="0" smtClean="0"/>
              <a:t>Some </a:t>
            </a:r>
            <a:r>
              <a:rPr lang="en-US" dirty="0"/>
              <a:t>criteria, such as Type of Market, are not sensitive to change.  These are display as a "FIXED ATTRIBUTE".  </a:t>
            </a:r>
          </a:p>
          <a:p>
            <a:pPr lvl="1"/>
            <a:r>
              <a:rPr lang="en-US" dirty="0"/>
              <a:t>In this application, a specific criteria can be selected and a new ranked program list is calculated using that new criteria input.  </a:t>
            </a:r>
            <a:endParaRPr lang="en-US" dirty="0" smtClean="0"/>
          </a:p>
          <a:p>
            <a:pPr lvl="1"/>
            <a:r>
              <a:rPr lang="en-US" dirty="0" smtClean="0"/>
              <a:t>This </a:t>
            </a:r>
            <a:r>
              <a:rPr lang="en-US" dirty="0"/>
              <a:t>displays the ranked programs using the new criteria value for the selected program. The new criteria value is listed along with the direction of movement.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74287435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Sensitivity Analysis</a:t>
            </a:r>
          </a:p>
          <a:p>
            <a:pPr lvl="1"/>
            <a:r>
              <a:rPr lang="en-US" dirty="0" smtClean="0"/>
              <a:t>Since </a:t>
            </a:r>
            <a:r>
              <a:rPr lang="en-US" dirty="0"/>
              <a:t>the ranking methodology is based on the relationships between the criteria weights and inputs, a change to one criteria input could affect the calculated score for every program on the list.  </a:t>
            </a:r>
            <a:endParaRPr lang="en-US" dirty="0" smtClean="0"/>
          </a:p>
          <a:p>
            <a:pPr lvl="1"/>
            <a:r>
              <a:rPr lang="en-US" dirty="0" smtClean="0"/>
              <a:t>Since </a:t>
            </a:r>
            <a:r>
              <a:rPr lang="en-US" dirty="0"/>
              <a:t>the scores are extremely sensitive to the inputs, the preference list of programs could change as these scores change.  </a:t>
            </a:r>
            <a:endParaRPr lang="en-US" dirty="0" smtClean="0"/>
          </a:p>
          <a:p>
            <a:pPr lvl="1"/>
            <a:r>
              <a:rPr lang="en-US" dirty="0" smtClean="0"/>
              <a:t>One </a:t>
            </a:r>
            <a:r>
              <a:rPr lang="en-US" dirty="0"/>
              <a:t>result of sensitivity analysis is that it points out the one or two key criteria actually driving the ranking.  </a:t>
            </a:r>
            <a:endParaRPr lang="en-US" dirty="0" smtClean="0"/>
          </a:p>
          <a:p>
            <a:pPr lvl="1"/>
            <a:r>
              <a:rPr lang="en-US" dirty="0" smtClean="0"/>
              <a:t>If </a:t>
            </a:r>
            <a:r>
              <a:rPr lang="en-US" dirty="0"/>
              <a:t>it takes a great move in criteria values to move a program rank their criteria has little affect on the ranking process.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6613487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E:\Management Course\dupont images\figure8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782638"/>
            <a:ext cx="7258050" cy="529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9504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Graph NPV vs Commercial Success</a:t>
            </a:r>
          </a:p>
          <a:p>
            <a:pPr lvl="1"/>
            <a:r>
              <a:rPr lang="en-US" dirty="0" smtClean="0"/>
              <a:t>This </a:t>
            </a:r>
            <a:r>
              <a:rPr lang="en-US" dirty="0"/>
              <a:t>capability was provided to view a graph of the Net Present Value (NPV) vs. Probability of Commercial Success.  </a:t>
            </a:r>
            <a:endParaRPr lang="en-US" dirty="0" smtClean="0"/>
          </a:p>
          <a:p>
            <a:pPr lvl="1"/>
            <a:r>
              <a:rPr lang="en-US" dirty="0" smtClean="0"/>
              <a:t>This </a:t>
            </a:r>
            <a:r>
              <a:rPr lang="en-US" dirty="0"/>
              <a:t>provided the decision makers with a graphical look at some of the key aspects of the programs being evaluated.  </a:t>
            </a:r>
            <a:endParaRPr lang="en-US" dirty="0" smtClean="0"/>
          </a:p>
          <a:p>
            <a:pPr lvl="1"/>
            <a:r>
              <a:rPr lang="en-US" dirty="0" smtClean="0"/>
              <a:t>The </a:t>
            </a:r>
            <a:r>
              <a:rPr lang="en-US" dirty="0"/>
              <a:t>graph is divided into four quadrants that illustrate high &amp; low NPV vs. high &amp; low Commercial Success. </a:t>
            </a:r>
            <a:endParaRPr lang="en-US" dirty="0" smtClean="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6897323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Graph NPV vs Commercial Success</a:t>
            </a:r>
          </a:p>
          <a:p>
            <a:pPr lvl="1"/>
            <a:r>
              <a:rPr lang="en-US" dirty="0" smtClean="0"/>
              <a:t>The </a:t>
            </a:r>
            <a:r>
              <a:rPr lang="en-US" dirty="0"/>
              <a:t>four quadrants are explained to further assist the decision maker. </a:t>
            </a:r>
          </a:p>
          <a:p>
            <a:pPr lvl="2"/>
            <a:r>
              <a:rPr lang="en-US" dirty="0" smtClean="0"/>
              <a:t>Quadrant </a:t>
            </a:r>
            <a:r>
              <a:rPr lang="en-US" dirty="0"/>
              <a:t>1:  These programs should be strongly evaluated.  Those which show no promise of success should be dropped.  Those close to quadrant 2 should be examined to check input data.</a:t>
            </a:r>
          </a:p>
          <a:p>
            <a:pPr lvl="2"/>
            <a:r>
              <a:rPr lang="en-US" dirty="0" smtClean="0"/>
              <a:t>Quadrant </a:t>
            </a:r>
            <a:r>
              <a:rPr lang="en-US" dirty="0"/>
              <a:t>2:  These programs provide cash flow for funding the business and longer term program development.  If you’re close to quadrant 1, re-evaluate carefully.  These programs are normally well along in development and should have a high level of confidence in the  input data.</a:t>
            </a:r>
          </a:p>
          <a:p>
            <a:pPr lvl="1"/>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3389565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Graph NPV vs Commercial Success</a:t>
            </a:r>
          </a:p>
          <a:p>
            <a:pPr lvl="1"/>
            <a:r>
              <a:rPr lang="en-US" dirty="0" smtClean="0"/>
              <a:t>The </a:t>
            </a:r>
            <a:r>
              <a:rPr lang="en-US" dirty="0"/>
              <a:t>four quadrants are explained to further assist the decision maker. </a:t>
            </a:r>
          </a:p>
          <a:p>
            <a:pPr lvl="2"/>
            <a:r>
              <a:rPr lang="en-US" dirty="0" smtClean="0"/>
              <a:t>Quadrant </a:t>
            </a:r>
            <a:r>
              <a:rPr lang="en-US" dirty="0"/>
              <a:t>3:  Each business should have some of these in order to generate long term business success.  Evaluate these to determine how sensitive the business is to losses in these programs.</a:t>
            </a:r>
          </a:p>
          <a:p>
            <a:pPr lvl="2"/>
            <a:r>
              <a:rPr lang="en-US" dirty="0" smtClean="0"/>
              <a:t>Quadrant </a:t>
            </a:r>
            <a:r>
              <a:rPr lang="en-US" dirty="0"/>
              <a:t>4:  These programs are highly desirable and should be preferentially funded.</a:t>
            </a:r>
          </a:p>
          <a:p>
            <a:pPr lvl="1"/>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8878769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Management Course\dupont images\figure 8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989013"/>
            <a:ext cx="7258050" cy="487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945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Sample Graph</a:t>
            </a:r>
            <a:endParaRPr lang="en-US" dirty="0"/>
          </a:p>
          <a:p>
            <a:pPr lvl="1"/>
            <a:r>
              <a:rPr lang="en-US" dirty="0" smtClean="0"/>
              <a:t>Each </a:t>
            </a:r>
            <a:r>
              <a:rPr lang="en-US" dirty="0"/>
              <a:t>program was represented by a star.  </a:t>
            </a:r>
            <a:endParaRPr lang="en-US" dirty="0" smtClean="0"/>
          </a:p>
          <a:p>
            <a:pPr lvl="1"/>
            <a:r>
              <a:rPr lang="en-US" dirty="0" smtClean="0"/>
              <a:t>Both </a:t>
            </a:r>
            <a:r>
              <a:rPr lang="en-US" dirty="0"/>
              <a:t>the horizontal and the vertical scales were from the lowest entered value to the highest entered value.  </a:t>
            </a:r>
            <a:endParaRPr lang="en-US" dirty="0" smtClean="0"/>
          </a:p>
          <a:p>
            <a:pPr lvl="1"/>
            <a:r>
              <a:rPr lang="en-US" dirty="0" smtClean="0"/>
              <a:t>The </a:t>
            </a:r>
            <a:r>
              <a:rPr lang="en-US" dirty="0"/>
              <a:t>cross bars intersect at the median values.  </a:t>
            </a:r>
            <a:endParaRPr lang="en-US" dirty="0" smtClean="0"/>
          </a:p>
          <a:p>
            <a:pPr lvl="1"/>
            <a:r>
              <a:rPr lang="en-US" dirty="0" smtClean="0"/>
              <a:t>If </a:t>
            </a:r>
            <a:r>
              <a:rPr lang="en-US" dirty="0"/>
              <a:t>programs fell in the center box, they should be evaluated closer because they fall very close the median values. </a:t>
            </a:r>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060284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Sensitivity </a:t>
            </a:r>
            <a:r>
              <a:rPr lang="en-US" dirty="0"/>
              <a:t>Analysis</a:t>
            </a:r>
          </a:p>
          <a:p>
            <a:pPr lvl="1"/>
            <a:r>
              <a:rPr lang="en-US" dirty="0"/>
              <a:t>The decision support system had the capability to calculate the sensitivity of each criteria input.  </a:t>
            </a:r>
            <a:endParaRPr lang="en-US" dirty="0" smtClean="0"/>
          </a:p>
          <a:p>
            <a:pPr lvl="1"/>
            <a:r>
              <a:rPr lang="en-US" dirty="0" smtClean="0"/>
              <a:t>The </a:t>
            </a:r>
            <a:r>
              <a:rPr lang="en-US" dirty="0"/>
              <a:t>system calculated the amount each criteria must change to move that specific program up one rank or down one rank on the list. </a:t>
            </a:r>
            <a:endParaRPr lang="en-US" dirty="0" smtClean="0"/>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81377616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Management Course\dupont images\figure87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1017588"/>
            <a:ext cx="7304087" cy="482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20553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Define the Objectives and Identify Metrics </a:t>
            </a:r>
          </a:p>
          <a:p>
            <a:pPr lvl="1"/>
            <a:r>
              <a:rPr lang="en-US" dirty="0" smtClean="0"/>
              <a:t>Significant time and effort was expended in the development of the objectives, decision criteria, and metrics for this application. </a:t>
            </a:r>
          </a:p>
          <a:p>
            <a:pPr lvl="1"/>
            <a:r>
              <a:rPr lang="en-US" dirty="0" smtClean="0"/>
              <a:t>Senior executives were closely engaged with the decision on each criterion in that this application was used to evaluate millions of dollars worth of programs for the company. </a:t>
            </a:r>
          </a:p>
          <a:p>
            <a:pPr lvl="1"/>
            <a:r>
              <a:rPr lang="en-US" dirty="0" smtClean="0"/>
              <a:t>Attention to this aspect of the model building led to the confidence in this approach and use of this methodology for numerous years.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09801838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Explore the Environment</a:t>
            </a:r>
          </a:p>
          <a:p>
            <a:pPr lvl="1"/>
            <a:r>
              <a:rPr lang="en-US" dirty="0" smtClean="0"/>
              <a:t>Marketing, finance, research and development, and strategy were well integrated with this decision process. </a:t>
            </a:r>
          </a:p>
          <a:p>
            <a:pPr lvl="1"/>
            <a:r>
              <a:rPr lang="en-US" dirty="0" smtClean="0"/>
              <a:t>Many of the decision criteria, using scaled evaluations, compared this company’s view of how this project would compare to their competitors in a variety of areas. </a:t>
            </a:r>
          </a:p>
          <a:p>
            <a:pPr lvl="1"/>
            <a:r>
              <a:rPr lang="en-US" dirty="0" smtClean="0"/>
              <a:t>Executives in various areas of the company came together to agree on those key cross-functional aspects of a program that should be used in the program evaluation.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26503112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Explore the Scope of the Problem and Its Importance</a:t>
            </a:r>
          </a:p>
          <a:p>
            <a:pPr lvl="1"/>
            <a:r>
              <a:rPr lang="en-US" dirty="0" smtClean="0"/>
              <a:t>The criteria and stage gate process used in this application were developed from a holistic perspective so that those programs moving through the development process would have a consistent evaluation process. </a:t>
            </a:r>
          </a:p>
          <a:p>
            <a:pPr lvl="1"/>
            <a:r>
              <a:rPr lang="en-US" dirty="0" smtClean="0"/>
              <a:t>The ability to view programs within a stage gate and across all stage gates provided a mechanism for a holistic evaluation of research and development programs. </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6252462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Explore the Scope of the Problem and Its Importance</a:t>
            </a:r>
          </a:p>
          <a:p>
            <a:pPr lvl="1"/>
            <a:r>
              <a:rPr lang="en-US" dirty="0" smtClean="0"/>
              <a:t>Also, the criteria and program evaluations addressed the resources required for the program. </a:t>
            </a:r>
          </a:p>
          <a:p>
            <a:pPr lvl="1"/>
            <a:r>
              <a:rPr lang="en-US" dirty="0" smtClean="0"/>
              <a:t>With this, the decision makers evaluated how the project fit within the current facilities, equipment, and personnel. </a:t>
            </a:r>
          </a:p>
          <a:p>
            <a:pPr lvl="1"/>
            <a:r>
              <a:rPr lang="en-US" dirty="0" smtClean="0"/>
              <a:t>This required the decision maker to view this program from a cross-organizational perspective and assess its fit into the current operating environment.</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41282139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Data Mining and Statistical Analysis </a:t>
            </a:r>
          </a:p>
          <a:p>
            <a:pPr lvl="1"/>
            <a:r>
              <a:rPr lang="en-US" dirty="0" smtClean="0"/>
              <a:t>Data to support the objectives, measures, and financial calculations were reviewed in detail. </a:t>
            </a:r>
          </a:p>
          <a:p>
            <a:pPr lvl="1"/>
            <a:r>
              <a:rPr lang="en-US" dirty="0" smtClean="0"/>
              <a:t>Many of the decision criteria that were developed were scaled for easy input based on the actual historical data. </a:t>
            </a:r>
          </a:p>
          <a:p>
            <a:pPr lvl="1"/>
            <a:r>
              <a:rPr lang="en-US" dirty="0" smtClean="0"/>
              <a:t>Financial data was input to generate Net Present Values for the various programs as well.</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5857066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Solve </a:t>
            </a:r>
            <a:r>
              <a:rPr lang="en-US" dirty="0"/>
              <a:t>the Problem and Measure the </a:t>
            </a:r>
            <a:r>
              <a:rPr lang="en-US" dirty="0" smtClean="0"/>
              <a:t>Results</a:t>
            </a:r>
          </a:p>
          <a:p>
            <a:pPr lvl="1"/>
            <a:r>
              <a:rPr lang="en-US" dirty="0" smtClean="0"/>
              <a:t>After </a:t>
            </a:r>
            <a:r>
              <a:rPr lang="en-US" dirty="0"/>
              <a:t>understanding the approach for the company and the objectives and metrics, a computer application was developed to support the process. </a:t>
            </a:r>
            <a:endParaRPr lang="en-US" dirty="0" smtClean="0"/>
          </a:p>
          <a:p>
            <a:pPr lvl="1"/>
            <a:r>
              <a:rPr lang="en-US" dirty="0" smtClean="0"/>
              <a:t>This </a:t>
            </a:r>
            <a:r>
              <a:rPr lang="en-US" dirty="0"/>
              <a:t>was done to capture and standardize the decision process and enable the company to perform these evaluations on an ongoing basis.</a:t>
            </a:r>
          </a:p>
          <a:p>
            <a:endParaRPr lang="en-US" dirty="0"/>
          </a:p>
        </p:txBody>
      </p:sp>
      <p:sp>
        <p:nvSpPr>
          <p:cNvPr id="6" name="Title 1"/>
          <p:cNvSpPr txBox="1">
            <a:spLocks/>
          </p:cNvSpPr>
          <p:nvPr/>
        </p:nvSpPr>
        <p:spPr>
          <a:xfrm>
            <a:off x="0" y="348478"/>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smtClean="0"/>
              <a:t>Strategic Planning and New Product Development</a:t>
            </a:r>
            <a:endParaRPr lang="en-US" sz="3200" dirty="0"/>
          </a:p>
        </p:txBody>
      </p:sp>
    </p:spTree>
    <p:extLst>
      <p:ext uri="{BB962C8B-B14F-4D97-AF65-F5344CB8AC3E}">
        <p14:creationId xmlns:p14="http://schemas.microsoft.com/office/powerpoint/2010/main" val="175856598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Evaluate </a:t>
            </a:r>
            <a:r>
              <a:rPr lang="en-US" dirty="0"/>
              <a:t>the Results and Do Sensitivity </a:t>
            </a:r>
            <a:endParaRPr lang="en-US" dirty="0" smtClean="0"/>
          </a:p>
          <a:p>
            <a:pPr lvl="1"/>
            <a:r>
              <a:rPr lang="en-US" dirty="0" smtClean="0"/>
              <a:t>Sensitivity </a:t>
            </a:r>
            <a:r>
              <a:rPr lang="en-US" dirty="0"/>
              <a:t>analysis was an integral part of this application. </a:t>
            </a:r>
            <a:endParaRPr lang="en-US" dirty="0" smtClean="0"/>
          </a:p>
          <a:p>
            <a:pPr lvl="1"/>
            <a:r>
              <a:rPr lang="en-US" dirty="0" smtClean="0"/>
              <a:t>New </a:t>
            </a:r>
            <a:r>
              <a:rPr lang="en-US" dirty="0"/>
              <a:t>methodology in concert with the ranking methodology was developed so that the rank of each program could be tested against the sensitivity of each criterion in regards to the overall program ranking. </a:t>
            </a:r>
            <a:endParaRPr lang="en-US" dirty="0" smtClean="0"/>
          </a:p>
          <a:p>
            <a:pPr lvl="1"/>
            <a:r>
              <a:rPr lang="en-US" dirty="0" smtClean="0"/>
              <a:t>These </a:t>
            </a:r>
            <a:r>
              <a:rPr lang="en-US" dirty="0"/>
              <a:t>research and development efforts can be costly and very important to a company’s future, so attention to this aspect of the decision process is key for a company’s strategic direction, innovation, and financial viability.</a:t>
            </a:r>
          </a:p>
          <a:p>
            <a:endParaRPr lang="en-US" dirty="0"/>
          </a:p>
        </p:txBody>
      </p:sp>
      <p:sp>
        <p:nvSpPr>
          <p:cNvPr id="4" name="Title 1"/>
          <p:cNvSpPr txBox="1">
            <a:spLocks/>
          </p:cNvSpPr>
          <p:nvPr/>
        </p:nvSpPr>
        <p:spPr>
          <a:xfrm>
            <a:off x="0" y="348478"/>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smtClean="0"/>
              <a:t>Strategic Planning and New Product Development</a:t>
            </a:r>
            <a:endParaRPr lang="en-US" sz="3200" dirty="0"/>
          </a:p>
        </p:txBody>
      </p:sp>
    </p:spTree>
    <p:extLst>
      <p:ext uri="{BB962C8B-B14F-4D97-AF65-F5344CB8AC3E}">
        <p14:creationId xmlns:p14="http://schemas.microsoft.com/office/powerpoint/2010/main" val="29203374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Benefits</a:t>
            </a:r>
            <a:endParaRPr lang="en-US" dirty="0"/>
          </a:p>
          <a:p>
            <a:pPr lvl="1"/>
            <a:r>
              <a:rPr lang="en-US" dirty="0" smtClean="0"/>
              <a:t>A </a:t>
            </a:r>
            <a:r>
              <a:rPr lang="en-US" dirty="0"/>
              <a:t>comprehensive set of corporate objectives, decision criteria, and metrics agreed upon by a cross-functional group of corporate executives to evaluate research and development programs.</a:t>
            </a:r>
          </a:p>
          <a:p>
            <a:pPr lvl="1"/>
            <a:r>
              <a:rPr lang="en-US" dirty="0" smtClean="0"/>
              <a:t>A </a:t>
            </a:r>
            <a:r>
              <a:rPr lang="en-US" dirty="0"/>
              <a:t>stage gate process to evaluate programs differently at each stage of their development process to determine which programs should continue with funding and which should be eliminated.</a:t>
            </a:r>
          </a:p>
          <a:p>
            <a:pPr lvl="1"/>
            <a:r>
              <a:rPr lang="en-US" dirty="0" smtClean="0"/>
              <a:t>A </a:t>
            </a:r>
            <a:r>
              <a:rPr lang="en-US" dirty="0"/>
              <a:t>ranking methodology that allowed for “real world” data input and evaluated programs in total and at each individual stage gate</a:t>
            </a:r>
            <a:r>
              <a:rPr lang="en-US" dirty="0" smtClean="0"/>
              <a:t>.</a:t>
            </a:r>
            <a:endParaRPr lang="en-US" dirty="0"/>
          </a:p>
        </p:txBody>
      </p:sp>
      <p:sp>
        <p:nvSpPr>
          <p:cNvPr id="4" name="Title 1"/>
          <p:cNvSpPr txBox="1">
            <a:spLocks/>
          </p:cNvSpPr>
          <p:nvPr/>
        </p:nvSpPr>
        <p:spPr>
          <a:xfrm>
            <a:off x="0" y="348478"/>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smtClean="0"/>
              <a:t>Strategic Planning and New Product Development</a:t>
            </a:r>
            <a:endParaRPr lang="en-US" sz="3200" dirty="0"/>
          </a:p>
        </p:txBody>
      </p:sp>
    </p:spTree>
    <p:extLst>
      <p:ext uri="{BB962C8B-B14F-4D97-AF65-F5344CB8AC3E}">
        <p14:creationId xmlns:p14="http://schemas.microsoft.com/office/powerpoint/2010/main" val="235685170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Benefits</a:t>
            </a:r>
            <a:endParaRPr lang="en-US" dirty="0"/>
          </a:p>
          <a:p>
            <a:pPr lvl="1"/>
            <a:r>
              <a:rPr lang="en-US" dirty="0" smtClean="0"/>
              <a:t>Multiple </a:t>
            </a:r>
            <a:r>
              <a:rPr lang="en-US" dirty="0"/>
              <a:t>methods for weighting decision criteria so that the key corporate decision makers could explore their views of the importance of the evaluation criteria.</a:t>
            </a:r>
          </a:p>
          <a:p>
            <a:pPr lvl="1"/>
            <a:r>
              <a:rPr lang="en-US" dirty="0" smtClean="0"/>
              <a:t>A </a:t>
            </a:r>
            <a:r>
              <a:rPr lang="en-US" dirty="0"/>
              <a:t>new approach for sensitivity analysis that enabled the decision makers to test the program rankings and re-evaluate their assessment of the programs.</a:t>
            </a:r>
          </a:p>
          <a:p>
            <a:pPr lvl="1"/>
            <a:r>
              <a:rPr lang="en-US" dirty="0" smtClean="0"/>
              <a:t>An </a:t>
            </a:r>
            <a:r>
              <a:rPr lang="en-US" dirty="0"/>
              <a:t>automated system that facilitated a standardized, repeatable process that could be used by the company on an ongoing basis</a:t>
            </a:r>
            <a:r>
              <a:rPr lang="en-US" dirty="0" smtClean="0"/>
              <a:t>.</a:t>
            </a:r>
            <a:endParaRPr lang="en-US" dirty="0"/>
          </a:p>
        </p:txBody>
      </p:sp>
      <p:sp>
        <p:nvSpPr>
          <p:cNvPr id="4" name="Title 1"/>
          <p:cNvSpPr txBox="1">
            <a:spLocks/>
          </p:cNvSpPr>
          <p:nvPr/>
        </p:nvSpPr>
        <p:spPr>
          <a:xfrm>
            <a:off x="0" y="348478"/>
            <a:ext cx="9144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smtClean="0"/>
              <a:t>Strategic Planning and New Product Development</a:t>
            </a:r>
            <a:endParaRPr lang="en-US" sz="3200" dirty="0"/>
          </a:p>
        </p:txBody>
      </p:sp>
    </p:spTree>
    <p:extLst>
      <p:ext uri="{BB962C8B-B14F-4D97-AF65-F5344CB8AC3E}">
        <p14:creationId xmlns:p14="http://schemas.microsoft.com/office/powerpoint/2010/main" val="3569111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Key Graphs</a:t>
            </a:r>
            <a:endParaRPr lang="en-US" dirty="0"/>
          </a:p>
          <a:p>
            <a:pPr lvl="1"/>
            <a:r>
              <a:rPr lang="en-US" dirty="0" smtClean="0"/>
              <a:t>A </a:t>
            </a:r>
            <a:r>
              <a:rPr lang="en-US" dirty="0"/>
              <a:t>graphing section was included that graphed the Net Present Value against the Probability of Commercial Success.  </a:t>
            </a:r>
            <a:endParaRPr lang="en-US" dirty="0" smtClean="0"/>
          </a:p>
          <a:p>
            <a:pPr lvl="1"/>
            <a:r>
              <a:rPr lang="en-US" dirty="0" smtClean="0"/>
              <a:t>This </a:t>
            </a:r>
            <a:r>
              <a:rPr lang="en-US" dirty="0"/>
              <a:t>showed graphically the most profitable combination of programs for the business.</a:t>
            </a:r>
          </a:p>
          <a:p>
            <a:endParaRPr lang="en-US" dirty="0"/>
          </a:p>
        </p:txBody>
      </p:sp>
      <p:sp>
        <p:nvSpPr>
          <p:cNvPr id="4" name="Title 1"/>
          <p:cNvSpPr>
            <a:spLocks noGrp="1"/>
          </p:cNvSpPr>
          <p:nvPr>
            <p:ph type="title"/>
          </p:nvPr>
        </p:nvSpPr>
        <p:spPr>
          <a:xfrm>
            <a:off x="0" y="348478"/>
            <a:ext cx="9144000" cy="1143000"/>
          </a:xfrm>
        </p:spPr>
        <p:txBody>
          <a:bodyPr>
            <a:noAutofit/>
          </a:bodyPr>
          <a:lstStyle/>
          <a:p>
            <a:r>
              <a:rPr lang="en-US" sz="3200" dirty="0"/>
              <a:t>Strategic Planning and New Product </a:t>
            </a:r>
            <a:r>
              <a:rPr lang="en-US" sz="3200" dirty="0" smtClean="0"/>
              <a:t>Development</a:t>
            </a:r>
            <a:endParaRPr lang="en-US" sz="3200" dirty="0"/>
          </a:p>
        </p:txBody>
      </p:sp>
    </p:spTree>
    <p:extLst>
      <p:ext uri="{BB962C8B-B14F-4D97-AF65-F5344CB8AC3E}">
        <p14:creationId xmlns:p14="http://schemas.microsoft.com/office/powerpoint/2010/main" val="174650228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IMSE 991</a:t>
            </a:r>
            <a:br>
              <a:rPr lang="en-US" dirty="0" smtClean="0"/>
            </a:br>
            <a:r>
              <a:rPr lang="en-US" dirty="0" smtClean="0"/>
              <a:t>Multiple Criteria Decision Making</a:t>
            </a:r>
            <a:endParaRPr lang="en-US" dirty="0"/>
          </a:p>
        </p:txBody>
      </p:sp>
      <p:sp>
        <p:nvSpPr>
          <p:cNvPr id="3" name="Subtitle 2"/>
          <p:cNvSpPr>
            <a:spLocks noGrp="1"/>
          </p:cNvSpPr>
          <p:nvPr>
            <p:ph type="subTitle" idx="1"/>
          </p:nvPr>
        </p:nvSpPr>
        <p:spPr/>
        <p:txBody>
          <a:bodyPr/>
          <a:lstStyle/>
          <a:p>
            <a:r>
              <a:rPr lang="en-US" dirty="0"/>
              <a:t>Lecture 11</a:t>
            </a:r>
          </a:p>
          <a:p>
            <a:r>
              <a:rPr lang="en-US" dirty="0"/>
              <a:t>Strategic Planning and New Product Development</a:t>
            </a:r>
          </a:p>
        </p:txBody>
      </p:sp>
    </p:spTree>
    <p:extLst>
      <p:ext uri="{BB962C8B-B14F-4D97-AF65-F5344CB8AC3E}">
        <p14:creationId xmlns:p14="http://schemas.microsoft.com/office/powerpoint/2010/main" val="1160173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4956</Words>
  <Application>Microsoft Office PowerPoint</Application>
  <PresentationFormat>On-screen Show (4:3)</PresentationFormat>
  <Paragraphs>341</Paragraphs>
  <Slides>90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90</vt:i4>
      </vt:variant>
    </vt:vector>
  </HeadingPairs>
  <TitlesOfParts>
    <vt:vector size="93" baseType="lpstr">
      <vt:lpstr>Arial</vt:lpstr>
      <vt:lpstr>Calibri</vt:lpstr>
      <vt:lpstr>Office Theme</vt:lpstr>
      <vt:lpstr>IMSE 991 Multiple Criteria Decision Making</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PowerPoint Presentation</vt:lpstr>
      <vt:lpstr>Strategic Planning and New Product Development</vt:lpstr>
      <vt:lpstr>PowerPoint Presentation</vt:lpstr>
      <vt:lpstr>Strategic Planning and New Product Development</vt:lpstr>
      <vt:lpstr>PowerPoint Presentation</vt:lpstr>
      <vt:lpstr>Strategic Planning and New Product Development</vt:lpstr>
      <vt:lpstr>PowerPoint Presentation</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PowerPoint Presentation</vt:lpstr>
      <vt:lpstr>Strategic Planning and New Product Development</vt:lpstr>
      <vt:lpstr>PowerPoint Presentation</vt:lpstr>
      <vt:lpstr>Strategic Planning and New Product Development</vt:lpstr>
      <vt:lpstr>Strategic Planning and New Product Development</vt:lpstr>
      <vt:lpstr>Strategic Planning and New Product Development</vt:lpstr>
      <vt:lpstr>Strategic Planning and New Product Development</vt:lpstr>
      <vt:lpstr>Strategic Planning and New Product Development</vt:lpstr>
      <vt:lpstr>PowerPoint Presentation</vt:lpstr>
      <vt:lpstr>PowerPoint Presentation</vt:lpstr>
      <vt:lpstr>PowerPoint Presentation</vt:lpstr>
      <vt:lpstr>PowerPoint Presentation</vt:lpstr>
      <vt:lpstr>IMSE 991 Multiple Criteria Decision Making</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Jeffery Morris</dc:creator>
  <cp:lastModifiedBy>Deandra Cassone</cp:lastModifiedBy>
  <cp:revision>85</cp:revision>
  <cp:lastPrinted>2015-12-11T17:04:30Z</cp:lastPrinted>
  <dcterms:created xsi:type="dcterms:W3CDTF">2011-05-09T20:00:01Z</dcterms:created>
  <dcterms:modified xsi:type="dcterms:W3CDTF">2017-11-02T15:01:02Z</dcterms:modified>
</cp:coreProperties>
</file>