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70"/>
  </p:notesMasterIdLst>
  <p:handoutMasterIdLst>
    <p:handoutMasterId r:id="rId71"/>
  </p:handoutMasterIdLst>
  <p:sldIdLst>
    <p:sldId id="256" r:id="rId2"/>
    <p:sldId id="338" r:id="rId3"/>
    <p:sldId id="339" r:id="rId4"/>
    <p:sldId id="394" r:id="rId5"/>
    <p:sldId id="340" r:id="rId6"/>
    <p:sldId id="344" r:id="rId7"/>
    <p:sldId id="395" r:id="rId8"/>
    <p:sldId id="365" r:id="rId9"/>
    <p:sldId id="371" r:id="rId10"/>
    <p:sldId id="396" r:id="rId11"/>
    <p:sldId id="397" r:id="rId12"/>
    <p:sldId id="368" r:id="rId13"/>
    <p:sldId id="346" r:id="rId14"/>
    <p:sldId id="349" r:id="rId15"/>
    <p:sldId id="350" r:id="rId16"/>
    <p:sldId id="398" r:id="rId17"/>
    <p:sldId id="351" r:id="rId18"/>
    <p:sldId id="354" r:id="rId19"/>
    <p:sldId id="355" r:id="rId20"/>
    <p:sldId id="356" r:id="rId21"/>
    <p:sldId id="357" r:id="rId22"/>
    <p:sldId id="358" r:id="rId23"/>
    <p:sldId id="359" r:id="rId24"/>
    <p:sldId id="399" r:id="rId25"/>
    <p:sldId id="360" r:id="rId26"/>
    <p:sldId id="361" r:id="rId27"/>
    <p:sldId id="400" r:id="rId28"/>
    <p:sldId id="401" r:id="rId29"/>
    <p:sldId id="420" r:id="rId30"/>
    <p:sldId id="421" r:id="rId31"/>
    <p:sldId id="362" r:id="rId32"/>
    <p:sldId id="363" r:id="rId33"/>
    <p:sldId id="373" r:id="rId34"/>
    <p:sldId id="364" r:id="rId35"/>
    <p:sldId id="372" r:id="rId36"/>
    <p:sldId id="374" r:id="rId37"/>
    <p:sldId id="370" r:id="rId38"/>
    <p:sldId id="375" r:id="rId39"/>
    <p:sldId id="377" r:id="rId40"/>
    <p:sldId id="378" r:id="rId41"/>
    <p:sldId id="379" r:id="rId42"/>
    <p:sldId id="402" r:id="rId43"/>
    <p:sldId id="384" r:id="rId44"/>
    <p:sldId id="383" r:id="rId45"/>
    <p:sldId id="382" r:id="rId46"/>
    <p:sldId id="385" r:id="rId47"/>
    <p:sldId id="388" r:id="rId48"/>
    <p:sldId id="390" r:id="rId49"/>
    <p:sldId id="403" r:id="rId50"/>
    <p:sldId id="392" r:id="rId51"/>
    <p:sldId id="404" r:id="rId52"/>
    <p:sldId id="393" r:id="rId53"/>
    <p:sldId id="405" r:id="rId54"/>
    <p:sldId id="406" r:id="rId55"/>
    <p:sldId id="407" r:id="rId56"/>
    <p:sldId id="408" r:id="rId57"/>
    <p:sldId id="409" r:id="rId58"/>
    <p:sldId id="410" r:id="rId59"/>
    <p:sldId id="411" r:id="rId60"/>
    <p:sldId id="412" r:id="rId61"/>
    <p:sldId id="413" r:id="rId62"/>
    <p:sldId id="414" r:id="rId63"/>
    <p:sldId id="415" r:id="rId64"/>
    <p:sldId id="416" r:id="rId65"/>
    <p:sldId id="417" r:id="rId66"/>
    <p:sldId id="418" r:id="rId67"/>
    <p:sldId id="419" r:id="rId68"/>
    <p:sldId id="284" r:id="rId6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Price</a:t>
            </a:r>
          </a:p>
          <a:p>
            <a:pPr>
              <a:defRPr/>
            </a:pPr>
            <a:r>
              <a:rPr lang="en-US"/>
              <a:t>Marginal Utility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'Case Study 4.1'!$C$70</c:f>
              <c:strCache>
                <c:ptCount val="1"/>
                <c:pt idx="0">
                  <c:v>Marginal Utility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'Case Study 4.1'!$B$71:$B$75</c:f>
              <c:numCache>
                <c:formatCode>General</c:formatCode>
                <c:ptCount val="5"/>
                <c:pt idx="0">
                  <c:v>419</c:v>
                </c:pt>
                <c:pt idx="1">
                  <c:v>429</c:v>
                </c:pt>
                <c:pt idx="2">
                  <c:v>459</c:v>
                </c:pt>
                <c:pt idx="3">
                  <c:v>519</c:v>
                </c:pt>
                <c:pt idx="4">
                  <c:v>649</c:v>
                </c:pt>
              </c:numCache>
            </c:numRef>
          </c:xVal>
          <c:yVal>
            <c:numRef>
              <c:f>'Case Study 4.1'!$C$71:$C$75</c:f>
              <c:numCache>
                <c:formatCode>0.000</c:formatCode>
                <c:ptCount val="5"/>
                <c:pt idx="0">
                  <c:v>0.99999990016716989</c:v>
                </c:pt>
                <c:pt idx="1">
                  <c:v>0.81432791707698193</c:v>
                </c:pt>
                <c:pt idx="2">
                  <c:v>0.44068943548791478</c:v>
                </c:pt>
                <c:pt idx="3">
                  <c:v>0.11517343783590574</c:v>
                </c:pt>
                <c:pt idx="4">
                  <c:v>0</c:v>
                </c:pt>
              </c:numCache>
            </c:numRef>
          </c:yVal>
          <c:smooth val="1"/>
          <c:extLst>
            <c:ext xmlns:c16="http://schemas.microsoft.com/office/drawing/2014/chart" uri="{C3380CC4-5D6E-409C-BE32-E72D297353CC}">
              <c16:uniqueId val="{00000000-6A11-46B8-BEFD-A7F75F50BCE3}"/>
            </c:ext>
          </c:extLst>
        </c:ser>
        <c:dLbls>
          <c:showLegendKey val="0"/>
          <c:showVal val="0"/>
          <c:showCatName val="0"/>
          <c:showSerName val="0"/>
          <c:showPercent val="0"/>
          <c:showBubbleSize val="0"/>
        </c:dLbls>
        <c:axId val="203832080"/>
        <c:axId val="203832472"/>
      </c:scatterChart>
      <c:valAx>
        <c:axId val="203832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32472"/>
        <c:crosses val="autoZero"/>
        <c:crossBetween val="midCat"/>
      </c:valAx>
      <c:valAx>
        <c:axId val="203832472"/>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320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Marginal Utility</a:t>
            </a:r>
          </a:p>
          <a:p>
            <a:pPr>
              <a:defRPr/>
            </a:pPr>
            <a:r>
              <a:rPr lang="en-US"/>
              <a:t>Customer</a:t>
            </a:r>
            <a:r>
              <a:rPr lang="en-US" baseline="0"/>
              <a:t> Review</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'Case Study 4.1'!$C$85</c:f>
              <c:strCache>
                <c:ptCount val="1"/>
                <c:pt idx="0">
                  <c:v>Marginal Utility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'Case Study 4.1'!$B$86:$B$90</c:f>
              <c:numCache>
                <c:formatCode>General</c:formatCode>
                <c:ptCount val="5"/>
                <c:pt idx="0">
                  <c:v>3.5</c:v>
                </c:pt>
                <c:pt idx="1">
                  <c:v>4</c:v>
                </c:pt>
                <c:pt idx="2">
                  <c:v>4</c:v>
                </c:pt>
                <c:pt idx="3">
                  <c:v>4.8</c:v>
                </c:pt>
                <c:pt idx="4">
                  <c:v>5</c:v>
                </c:pt>
              </c:numCache>
            </c:numRef>
          </c:xVal>
          <c:yVal>
            <c:numRef>
              <c:f>'Case Study 4.1'!$C$86:$C$90</c:f>
              <c:numCache>
                <c:formatCode>0.000</c:formatCode>
                <c:ptCount val="5"/>
                <c:pt idx="0">
                  <c:v>0</c:v>
                </c:pt>
                <c:pt idx="1">
                  <c:v>6.8393353792837078E-2</c:v>
                </c:pt>
                <c:pt idx="2">
                  <c:v>6.8393353792837078E-2</c:v>
                </c:pt>
                <c:pt idx="3">
                  <c:v>0.65143762556298634</c:v>
                </c:pt>
                <c:pt idx="4">
                  <c:v>0.99999990016716989</c:v>
                </c:pt>
              </c:numCache>
            </c:numRef>
          </c:yVal>
          <c:smooth val="1"/>
          <c:extLst>
            <c:ext xmlns:c16="http://schemas.microsoft.com/office/drawing/2014/chart" uri="{C3380CC4-5D6E-409C-BE32-E72D297353CC}">
              <c16:uniqueId val="{00000000-6C6D-4209-8C95-0D13A19FC091}"/>
            </c:ext>
          </c:extLst>
        </c:ser>
        <c:dLbls>
          <c:showLegendKey val="0"/>
          <c:showVal val="0"/>
          <c:showCatName val="0"/>
          <c:showSerName val="0"/>
          <c:showPercent val="0"/>
          <c:showBubbleSize val="0"/>
        </c:dLbls>
        <c:axId val="203833648"/>
        <c:axId val="203834040"/>
      </c:scatterChart>
      <c:valAx>
        <c:axId val="203833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34040"/>
        <c:crosses val="autoZero"/>
        <c:crossBetween val="midCat"/>
      </c:valAx>
      <c:valAx>
        <c:axId val="203834040"/>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336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Marginal Utility</a:t>
            </a:r>
          </a:p>
          <a:p>
            <a:pPr>
              <a:defRPr/>
            </a:pPr>
            <a:r>
              <a:rPr lang="en-US"/>
              <a:t>Screen</a:t>
            </a:r>
            <a:r>
              <a:rPr lang="en-US" baseline="0"/>
              <a:t> Size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'Case Study 4.1'!$C$100</c:f>
              <c:strCache>
                <c:ptCount val="1"/>
                <c:pt idx="0">
                  <c:v>Marginal Utility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'Case Study 4.1'!$B$101:$B$105</c:f>
              <c:numCache>
                <c:formatCode>General</c:formatCode>
                <c:ptCount val="5"/>
                <c:pt idx="0">
                  <c:v>3.5</c:v>
                </c:pt>
                <c:pt idx="1">
                  <c:v>4.3</c:v>
                </c:pt>
                <c:pt idx="2">
                  <c:v>4.3</c:v>
                </c:pt>
                <c:pt idx="3">
                  <c:v>4.6500000000000004</c:v>
                </c:pt>
                <c:pt idx="4">
                  <c:v>4.7</c:v>
                </c:pt>
              </c:numCache>
            </c:numRef>
          </c:xVal>
          <c:yVal>
            <c:numRef>
              <c:f>'Case Study 4.1'!$C$101:$C$105</c:f>
              <c:numCache>
                <c:formatCode>0.000</c:formatCode>
                <c:ptCount val="5"/>
                <c:pt idx="0">
                  <c:v>0</c:v>
                </c:pt>
                <c:pt idx="1">
                  <c:v>0.66666666666666641</c:v>
                </c:pt>
                <c:pt idx="2">
                  <c:v>0.66666666666666641</c:v>
                </c:pt>
                <c:pt idx="3">
                  <c:v>0.95833333333333348</c:v>
                </c:pt>
                <c:pt idx="4">
                  <c:v>1</c:v>
                </c:pt>
              </c:numCache>
            </c:numRef>
          </c:yVal>
          <c:smooth val="0"/>
          <c:extLst>
            <c:ext xmlns:c16="http://schemas.microsoft.com/office/drawing/2014/chart" uri="{C3380CC4-5D6E-409C-BE32-E72D297353CC}">
              <c16:uniqueId val="{00000000-3A21-4703-BB98-AAD7679ECEEA}"/>
            </c:ext>
          </c:extLst>
        </c:ser>
        <c:dLbls>
          <c:showLegendKey val="0"/>
          <c:showVal val="0"/>
          <c:showCatName val="0"/>
          <c:showSerName val="0"/>
          <c:showPercent val="0"/>
          <c:showBubbleSize val="0"/>
        </c:dLbls>
        <c:axId val="260849688"/>
        <c:axId val="260850080"/>
      </c:scatterChart>
      <c:valAx>
        <c:axId val="2608496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850080"/>
        <c:crosses val="autoZero"/>
        <c:crossBetween val="midCat"/>
      </c:valAx>
      <c:valAx>
        <c:axId val="260850080"/>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8496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Marginal Utility</a:t>
            </a:r>
          </a:p>
          <a:p>
            <a:pPr>
              <a:defRPr/>
            </a:pPr>
            <a:r>
              <a:rPr lang="en-US"/>
              <a:t>Storage Size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'Case Study 4.1'!$C$116</c:f>
              <c:strCache>
                <c:ptCount val="1"/>
                <c:pt idx="0">
                  <c:v>Marginal Utility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'Case Study 4.1'!$B$117:$B$121</c:f>
              <c:numCache>
                <c:formatCode>General</c:formatCode>
                <c:ptCount val="5"/>
                <c:pt idx="0">
                  <c:v>16</c:v>
                </c:pt>
                <c:pt idx="1">
                  <c:v>16</c:v>
                </c:pt>
                <c:pt idx="2">
                  <c:v>32</c:v>
                </c:pt>
                <c:pt idx="3">
                  <c:v>32</c:v>
                </c:pt>
                <c:pt idx="4">
                  <c:v>64</c:v>
                </c:pt>
              </c:numCache>
            </c:numRef>
          </c:xVal>
          <c:yVal>
            <c:numRef>
              <c:f>'Case Study 4.1'!$C$117:$C$121</c:f>
              <c:numCache>
                <c:formatCode>0.000</c:formatCode>
                <c:ptCount val="5"/>
                <c:pt idx="0">
                  <c:v>0</c:v>
                </c:pt>
                <c:pt idx="1">
                  <c:v>0</c:v>
                </c:pt>
                <c:pt idx="2">
                  <c:v>0.33333333333333331</c:v>
                </c:pt>
                <c:pt idx="3">
                  <c:v>0.33333333333333331</c:v>
                </c:pt>
                <c:pt idx="4">
                  <c:v>1</c:v>
                </c:pt>
              </c:numCache>
            </c:numRef>
          </c:yVal>
          <c:smooth val="0"/>
          <c:extLst>
            <c:ext xmlns:c16="http://schemas.microsoft.com/office/drawing/2014/chart" uri="{C3380CC4-5D6E-409C-BE32-E72D297353CC}">
              <c16:uniqueId val="{00000000-58DA-418F-8F09-7C87EEA42BB4}"/>
            </c:ext>
          </c:extLst>
        </c:ser>
        <c:dLbls>
          <c:showLegendKey val="0"/>
          <c:showVal val="0"/>
          <c:showCatName val="0"/>
          <c:showSerName val="0"/>
          <c:showPercent val="0"/>
          <c:showBubbleSize val="0"/>
        </c:dLbls>
        <c:axId val="251365712"/>
        <c:axId val="251366496"/>
      </c:scatterChart>
      <c:valAx>
        <c:axId val="251365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1366496"/>
        <c:crosses val="autoZero"/>
        <c:crossBetween val="midCat"/>
      </c:valAx>
      <c:valAx>
        <c:axId val="251366496"/>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13657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D22A53-30A2-464A-AF6B-B2A26EA61B7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8B27F8D1-6884-4F94-894C-CD0A58A61C7B}">
      <dgm:prSet phldrT="[Text]"/>
      <dgm:spPr/>
      <dgm:t>
        <a:bodyPr/>
        <a:lstStyle/>
        <a:p>
          <a:r>
            <a:rPr lang="en-US" dirty="0" smtClean="0"/>
            <a:t>Caterer Selection</a:t>
          </a:r>
          <a:endParaRPr lang="en-US" dirty="0"/>
        </a:p>
      </dgm:t>
    </dgm:pt>
    <dgm:pt modelId="{953A92D0-F460-4039-B317-2893BDEBDBA7}" type="parTrans" cxnId="{D8BB3339-CA7C-4E32-9A53-1E4E64A4A373}">
      <dgm:prSet/>
      <dgm:spPr/>
      <dgm:t>
        <a:bodyPr/>
        <a:lstStyle/>
        <a:p>
          <a:endParaRPr lang="en-US"/>
        </a:p>
      </dgm:t>
    </dgm:pt>
    <dgm:pt modelId="{2E6E8F35-4043-414B-BE2B-AD0C6A869E5C}" type="sibTrans" cxnId="{D8BB3339-CA7C-4E32-9A53-1E4E64A4A373}">
      <dgm:prSet/>
      <dgm:spPr/>
      <dgm:t>
        <a:bodyPr/>
        <a:lstStyle/>
        <a:p>
          <a:endParaRPr lang="en-US"/>
        </a:p>
      </dgm:t>
    </dgm:pt>
    <dgm:pt modelId="{21749518-8AC8-487F-BC28-E5D90D988846}">
      <dgm:prSet phldrT="[Text]"/>
      <dgm:spPr/>
      <dgm:t>
        <a:bodyPr/>
        <a:lstStyle/>
        <a:p>
          <a:r>
            <a:rPr lang="en-US" dirty="0" smtClean="0"/>
            <a:t>Quality</a:t>
          </a:r>
          <a:endParaRPr lang="en-US" dirty="0"/>
        </a:p>
      </dgm:t>
    </dgm:pt>
    <dgm:pt modelId="{77002F10-E635-4D49-BC59-057AFE993842}" type="parTrans" cxnId="{8544EAD4-7A54-48EF-ABE8-6CFD17EB81D7}">
      <dgm:prSet/>
      <dgm:spPr/>
      <dgm:t>
        <a:bodyPr/>
        <a:lstStyle/>
        <a:p>
          <a:endParaRPr lang="en-US"/>
        </a:p>
      </dgm:t>
    </dgm:pt>
    <dgm:pt modelId="{B3F44ECC-7DFB-4B2A-8662-AE4C1BD09A25}" type="sibTrans" cxnId="{8544EAD4-7A54-48EF-ABE8-6CFD17EB81D7}">
      <dgm:prSet/>
      <dgm:spPr/>
      <dgm:t>
        <a:bodyPr/>
        <a:lstStyle/>
        <a:p>
          <a:endParaRPr lang="en-US"/>
        </a:p>
      </dgm:t>
    </dgm:pt>
    <dgm:pt modelId="{ED1A60B8-D810-4645-8DF9-7A3501652233}">
      <dgm:prSet phldrT="[Text]"/>
      <dgm:spPr/>
      <dgm:t>
        <a:bodyPr/>
        <a:lstStyle/>
        <a:p>
          <a:r>
            <a:rPr lang="en-US" dirty="0" smtClean="0"/>
            <a:t>Consumables</a:t>
          </a:r>
          <a:endParaRPr lang="en-US" dirty="0"/>
        </a:p>
      </dgm:t>
    </dgm:pt>
    <dgm:pt modelId="{02D6016E-12BD-485C-AB20-B3E31F37D58A}" type="parTrans" cxnId="{4FB5D791-D7AA-4FDB-949C-7B6A3AA78374}">
      <dgm:prSet/>
      <dgm:spPr/>
      <dgm:t>
        <a:bodyPr/>
        <a:lstStyle/>
        <a:p>
          <a:endParaRPr lang="en-US"/>
        </a:p>
      </dgm:t>
    </dgm:pt>
    <dgm:pt modelId="{C9CB144E-7C88-4556-B125-07C4BCE06CF8}" type="sibTrans" cxnId="{4FB5D791-D7AA-4FDB-949C-7B6A3AA78374}">
      <dgm:prSet/>
      <dgm:spPr/>
      <dgm:t>
        <a:bodyPr/>
        <a:lstStyle/>
        <a:p>
          <a:endParaRPr lang="en-US"/>
        </a:p>
      </dgm:t>
    </dgm:pt>
    <dgm:pt modelId="{73A297C8-3620-4231-A48E-DDC674C02E66}">
      <dgm:prSet phldrT="[Text]"/>
      <dgm:spPr/>
      <dgm:t>
        <a:bodyPr/>
        <a:lstStyle/>
        <a:p>
          <a:r>
            <a:rPr lang="en-US" dirty="0" smtClean="0"/>
            <a:t>Service</a:t>
          </a:r>
          <a:endParaRPr lang="en-US" dirty="0"/>
        </a:p>
      </dgm:t>
    </dgm:pt>
    <dgm:pt modelId="{FCDBE637-28C2-4516-8FCB-6C47F0AE040A}" type="parTrans" cxnId="{B7E0400D-568E-4256-8E81-EAA3CCFEDF1C}">
      <dgm:prSet/>
      <dgm:spPr/>
      <dgm:t>
        <a:bodyPr/>
        <a:lstStyle/>
        <a:p>
          <a:endParaRPr lang="en-US"/>
        </a:p>
      </dgm:t>
    </dgm:pt>
    <dgm:pt modelId="{7182A788-32F1-4C2F-A41C-E33BBACE6B26}" type="sibTrans" cxnId="{B7E0400D-568E-4256-8E81-EAA3CCFEDF1C}">
      <dgm:prSet/>
      <dgm:spPr/>
      <dgm:t>
        <a:bodyPr/>
        <a:lstStyle/>
        <a:p>
          <a:endParaRPr lang="en-US"/>
        </a:p>
      </dgm:t>
    </dgm:pt>
    <dgm:pt modelId="{EF324215-2DA3-4686-A7E3-39BC936BB693}">
      <dgm:prSet phldrT="[Text]"/>
      <dgm:spPr/>
      <dgm:t>
        <a:bodyPr/>
        <a:lstStyle/>
        <a:p>
          <a:r>
            <a:rPr lang="en-US" dirty="0" smtClean="0"/>
            <a:t>Price</a:t>
          </a:r>
          <a:endParaRPr lang="en-US" dirty="0"/>
        </a:p>
      </dgm:t>
    </dgm:pt>
    <dgm:pt modelId="{83577100-68D1-4D4B-A487-AA493561C9D5}" type="parTrans" cxnId="{B6393D6A-F4EB-4BBD-9FD1-7AEC65648737}">
      <dgm:prSet/>
      <dgm:spPr/>
      <dgm:t>
        <a:bodyPr/>
        <a:lstStyle/>
        <a:p>
          <a:endParaRPr lang="en-US"/>
        </a:p>
      </dgm:t>
    </dgm:pt>
    <dgm:pt modelId="{76431341-D05D-4562-ABD4-728CCE8C6A3D}" type="sibTrans" cxnId="{B6393D6A-F4EB-4BBD-9FD1-7AEC65648737}">
      <dgm:prSet/>
      <dgm:spPr/>
      <dgm:t>
        <a:bodyPr/>
        <a:lstStyle/>
        <a:p>
          <a:endParaRPr lang="en-US"/>
        </a:p>
      </dgm:t>
    </dgm:pt>
    <dgm:pt modelId="{50508735-125C-4570-B780-1B454EF26AA6}">
      <dgm:prSet phldrT="[Text]"/>
      <dgm:spPr/>
      <dgm:t>
        <a:bodyPr/>
        <a:lstStyle/>
        <a:p>
          <a:r>
            <a:rPr lang="en-US" dirty="0" smtClean="0"/>
            <a:t>Drinks</a:t>
          </a:r>
          <a:endParaRPr lang="en-US" dirty="0"/>
        </a:p>
      </dgm:t>
    </dgm:pt>
    <dgm:pt modelId="{47FFBAFD-5366-4361-8D69-7C3D711443D3}" type="parTrans" cxnId="{AF461B96-9D7B-4A4D-BFFC-1B5A4A18B25B}">
      <dgm:prSet/>
      <dgm:spPr/>
      <dgm:t>
        <a:bodyPr/>
        <a:lstStyle/>
        <a:p>
          <a:endParaRPr lang="en-US"/>
        </a:p>
      </dgm:t>
    </dgm:pt>
    <dgm:pt modelId="{52ACFB02-1A24-4A71-B303-7C57AD3A6E0C}" type="sibTrans" cxnId="{AF461B96-9D7B-4A4D-BFFC-1B5A4A18B25B}">
      <dgm:prSet/>
      <dgm:spPr/>
      <dgm:t>
        <a:bodyPr/>
        <a:lstStyle/>
        <a:p>
          <a:endParaRPr lang="en-US"/>
        </a:p>
      </dgm:t>
    </dgm:pt>
    <dgm:pt modelId="{F09C0B97-253D-4BFF-9FBB-FFE2CFD33335}">
      <dgm:prSet phldrT="[Text]"/>
      <dgm:spPr/>
      <dgm:t>
        <a:bodyPr/>
        <a:lstStyle/>
        <a:p>
          <a:r>
            <a:rPr lang="en-US" dirty="0" smtClean="0"/>
            <a:t>Food</a:t>
          </a:r>
          <a:endParaRPr lang="en-US" dirty="0"/>
        </a:p>
      </dgm:t>
    </dgm:pt>
    <dgm:pt modelId="{C8880F74-2EED-40BA-B3C3-B2CBBC50F9B8}" type="parTrans" cxnId="{25C349EF-7841-4A44-833F-58F45365E4D0}">
      <dgm:prSet/>
      <dgm:spPr/>
      <dgm:t>
        <a:bodyPr/>
        <a:lstStyle/>
        <a:p>
          <a:endParaRPr lang="en-US"/>
        </a:p>
      </dgm:t>
    </dgm:pt>
    <dgm:pt modelId="{F6F1435A-CE92-4183-88B0-6D8E96FF237A}" type="sibTrans" cxnId="{25C349EF-7841-4A44-833F-58F45365E4D0}">
      <dgm:prSet/>
      <dgm:spPr/>
      <dgm:t>
        <a:bodyPr/>
        <a:lstStyle/>
        <a:p>
          <a:endParaRPr lang="en-US"/>
        </a:p>
      </dgm:t>
    </dgm:pt>
    <dgm:pt modelId="{E049DD78-206D-4045-9872-4C6FF4859534}">
      <dgm:prSet phldrT="[Text]"/>
      <dgm:spPr/>
      <dgm:t>
        <a:bodyPr/>
        <a:lstStyle/>
        <a:p>
          <a:r>
            <a:rPr lang="en-US" dirty="0" smtClean="0"/>
            <a:t>Reliability</a:t>
          </a:r>
          <a:endParaRPr lang="en-US" dirty="0"/>
        </a:p>
      </dgm:t>
    </dgm:pt>
    <dgm:pt modelId="{1D83FA74-B849-4F49-A1D6-23BA6ED77645}" type="parTrans" cxnId="{447757CF-1720-4055-81F8-62F06E0C286E}">
      <dgm:prSet/>
      <dgm:spPr/>
      <dgm:t>
        <a:bodyPr/>
        <a:lstStyle/>
        <a:p>
          <a:endParaRPr lang="en-US"/>
        </a:p>
      </dgm:t>
    </dgm:pt>
    <dgm:pt modelId="{2C4C48D3-0E2C-408B-B8F4-CCF9BCD5E5CE}" type="sibTrans" cxnId="{447757CF-1720-4055-81F8-62F06E0C286E}">
      <dgm:prSet/>
      <dgm:spPr/>
      <dgm:t>
        <a:bodyPr/>
        <a:lstStyle/>
        <a:p>
          <a:endParaRPr lang="en-US"/>
        </a:p>
      </dgm:t>
    </dgm:pt>
    <dgm:pt modelId="{0A1DDAC4-0414-4494-BB07-40A44F0DD4F0}">
      <dgm:prSet phldrT="[Text]"/>
      <dgm:spPr/>
      <dgm:t>
        <a:bodyPr/>
        <a:lstStyle/>
        <a:p>
          <a:r>
            <a:rPr lang="en-US" dirty="0" smtClean="0"/>
            <a:t>Flexibility</a:t>
          </a:r>
          <a:endParaRPr lang="en-US" dirty="0"/>
        </a:p>
      </dgm:t>
    </dgm:pt>
    <dgm:pt modelId="{2011805A-F001-459B-ADEB-84CFB7B85F23}" type="parTrans" cxnId="{0A23DC0B-FF62-452C-8895-0CC30C707098}">
      <dgm:prSet/>
      <dgm:spPr/>
      <dgm:t>
        <a:bodyPr/>
        <a:lstStyle/>
        <a:p>
          <a:endParaRPr lang="en-US"/>
        </a:p>
      </dgm:t>
    </dgm:pt>
    <dgm:pt modelId="{D320767E-21E6-4155-9C3C-6446C6260992}" type="sibTrans" cxnId="{0A23DC0B-FF62-452C-8895-0CC30C707098}">
      <dgm:prSet/>
      <dgm:spPr/>
      <dgm:t>
        <a:bodyPr/>
        <a:lstStyle/>
        <a:p>
          <a:endParaRPr lang="en-US"/>
        </a:p>
      </dgm:t>
    </dgm:pt>
    <dgm:pt modelId="{1118BDEE-5A79-4EEB-B4B5-CA9D144F9EB5}" type="pres">
      <dgm:prSet presAssocID="{E2D22A53-30A2-464A-AF6B-B2A26EA61B7B}" presName="diagram" presStyleCnt="0">
        <dgm:presLayoutVars>
          <dgm:chPref val="1"/>
          <dgm:dir/>
          <dgm:animOne val="branch"/>
          <dgm:animLvl val="lvl"/>
          <dgm:resizeHandles val="exact"/>
        </dgm:presLayoutVars>
      </dgm:prSet>
      <dgm:spPr/>
      <dgm:t>
        <a:bodyPr/>
        <a:lstStyle/>
        <a:p>
          <a:endParaRPr lang="en-US"/>
        </a:p>
      </dgm:t>
    </dgm:pt>
    <dgm:pt modelId="{0BC0A0E1-F49D-4F88-B9D3-55B2802AD266}" type="pres">
      <dgm:prSet presAssocID="{8B27F8D1-6884-4F94-894C-CD0A58A61C7B}" presName="root1" presStyleCnt="0"/>
      <dgm:spPr/>
    </dgm:pt>
    <dgm:pt modelId="{CAB7105C-4483-467C-8698-23E604FF7D02}" type="pres">
      <dgm:prSet presAssocID="{8B27F8D1-6884-4F94-894C-CD0A58A61C7B}" presName="LevelOneTextNode" presStyleLbl="node0" presStyleIdx="0" presStyleCnt="1">
        <dgm:presLayoutVars>
          <dgm:chPref val="3"/>
        </dgm:presLayoutVars>
      </dgm:prSet>
      <dgm:spPr/>
      <dgm:t>
        <a:bodyPr/>
        <a:lstStyle/>
        <a:p>
          <a:endParaRPr lang="en-US"/>
        </a:p>
      </dgm:t>
    </dgm:pt>
    <dgm:pt modelId="{1A984F6F-6F96-4603-A9FD-0F8181ABE72B}" type="pres">
      <dgm:prSet presAssocID="{8B27F8D1-6884-4F94-894C-CD0A58A61C7B}" presName="level2hierChild" presStyleCnt="0"/>
      <dgm:spPr/>
    </dgm:pt>
    <dgm:pt modelId="{CB6AC85D-36CF-47BD-B82D-E896B0E49A0B}" type="pres">
      <dgm:prSet presAssocID="{77002F10-E635-4D49-BC59-057AFE993842}" presName="conn2-1" presStyleLbl="parChTrans1D2" presStyleIdx="0" presStyleCnt="4"/>
      <dgm:spPr/>
      <dgm:t>
        <a:bodyPr/>
        <a:lstStyle/>
        <a:p>
          <a:endParaRPr lang="en-US"/>
        </a:p>
      </dgm:t>
    </dgm:pt>
    <dgm:pt modelId="{430FA9D5-2068-4D96-A5C5-D5FB98755FB3}" type="pres">
      <dgm:prSet presAssocID="{77002F10-E635-4D49-BC59-057AFE993842}" presName="connTx" presStyleLbl="parChTrans1D2" presStyleIdx="0" presStyleCnt="4"/>
      <dgm:spPr/>
      <dgm:t>
        <a:bodyPr/>
        <a:lstStyle/>
        <a:p>
          <a:endParaRPr lang="en-US"/>
        </a:p>
      </dgm:t>
    </dgm:pt>
    <dgm:pt modelId="{C19E8625-8EF8-49CC-BC93-608335461B8A}" type="pres">
      <dgm:prSet presAssocID="{21749518-8AC8-487F-BC28-E5D90D988846}" presName="root2" presStyleCnt="0"/>
      <dgm:spPr/>
    </dgm:pt>
    <dgm:pt modelId="{221401C2-9664-4387-8494-40B09A521F6A}" type="pres">
      <dgm:prSet presAssocID="{21749518-8AC8-487F-BC28-E5D90D988846}" presName="LevelTwoTextNode" presStyleLbl="node2" presStyleIdx="0" presStyleCnt="4">
        <dgm:presLayoutVars>
          <dgm:chPref val="3"/>
        </dgm:presLayoutVars>
      </dgm:prSet>
      <dgm:spPr/>
      <dgm:t>
        <a:bodyPr/>
        <a:lstStyle/>
        <a:p>
          <a:endParaRPr lang="en-US"/>
        </a:p>
      </dgm:t>
    </dgm:pt>
    <dgm:pt modelId="{54B08123-4B1F-45E7-933C-6023600BE729}" type="pres">
      <dgm:prSet presAssocID="{21749518-8AC8-487F-BC28-E5D90D988846}" presName="level3hierChild" presStyleCnt="0"/>
      <dgm:spPr/>
    </dgm:pt>
    <dgm:pt modelId="{19D71ACE-070A-41F0-AEB5-F7BDA2BF3BB9}" type="pres">
      <dgm:prSet presAssocID="{02D6016E-12BD-485C-AB20-B3E31F37D58A}" presName="conn2-1" presStyleLbl="parChTrans1D3" presStyleIdx="0" presStyleCnt="2"/>
      <dgm:spPr/>
      <dgm:t>
        <a:bodyPr/>
        <a:lstStyle/>
        <a:p>
          <a:endParaRPr lang="en-US"/>
        </a:p>
      </dgm:t>
    </dgm:pt>
    <dgm:pt modelId="{E139C0EA-E2BA-431F-A036-639E9C3D434F}" type="pres">
      <dgm:prSet presAssocID="{02D6016E-12BD-485C-AB20-B3E31F37D58A}" presName="connTx" presStyleLbl="parChTrans1D3" presStyleIdx="0" presStyleCnt="2"/>
      <dgm:spPr/>
      <dgm:t>
        <a:bodyPr/>
        <a:lstStyle/>
        <a:p>
          <a:endParaRPr lang="en-US"/>
        </a:p>
      </dgm:t>
    </dgm:pt>
    <dgm:pt modelId="{FEA75BDD-882C-48AD-9281-E40C77994F62}" type="pres">
      <dgm:prSet presAssocID="{ED1A60B8-D810-4645-8DF9-7A3501652233}" presName="root2" presStyleCnt="0"/>
      <dgm:spPr/>
    </dgm:pt>
    <dgm:pt modelId="{EFC055D5-7679-4F8B-901A-806B2F2D0849}" type="pres">
      <dgm:prSet presAssocID="{ED1A60B8-D810-4645-8DF9-7A3501652233}" presName="LevelTwoTextNode" presStyleLbl="node3" presStyleIdx="0" presStyleCnt="2">
        <dgm:presLayoutVars>
          <dgm:chPref val="3"/>
        </dgm:presLayoutVars>
      </dgm:prSet>
      <dgm:spPr/>
      <dgm:t>
        <a:bodyPr/>
        <a:lstStyle/>
        <a:p>
          <a:endParaRPr lang="en-US"/>
        </a:p>
      </dgm:t>
    </dgm:pt>
    <dgm:pt modelId="{594803BD-F1B7-463D-9EC4-5C1C2CA72306}" type="pres">
      <dgm:prSet presAssocID="{ED1A60B8-D810-4645-8DF9-7A3501652233}" presName="level3hierChild" presStyleCnt="0"/>
      <dgm:spPr/>
    </dgm:pt>
    <dgm:pt modelId="{2B4A0B42-2B6F-45D9-ADB5-196182463DC4}" type="pres">
      <dgm:prSet presAssocID="{47FFBAFD-5366-4361-8D69-7C3D711443D3}" presName="conn2-1" presStyleLbl="parChTrans1D4" presStyleIdx="0" presStyleCnt="2"/>
      <dgm:spPr/>
      <dgm:t>
        <a:bodyPr/>
        <a:lstStyle/>
        <a:p>
          <a:endParaRPr lang="en-US"/>
        </a:p>
      </dgm:t>
    </dgm:pt>
    <dgm:pt modelId="{08ED6841-A95D-4CBC-A8AD-973287372342}" type="pres">
      <dgm:prSet presAssocID="{47FFBAFD-5366-4361-8D69-7C3D711443D3}" presName="connTx" presStyleLbl="parChTrans1D4" presStyleIdx="0" presStyleCnt="2"/>
      <dgm:spPr/>
      <dgm:t>
        <a:bodyPr/>
        <a:lstStyle/>
        <a:p>
          <a:endParaRPr lang="en-US"/>
        </a:p>
      </dgm:t>
    </dgm:pt>
    <dgm:pt modelId="{4035FA34-AFE2-4FAF-BB30-D1BD24DD2B21}" type="pres">
      <dgm:prSet presAssocID="{50508735-125C-4570-B780-1B454EF26AA6}" presName="root2" presStyleCnt="0"/>
      <dgm:spPr/>
    </dgm:pt>
    <dgm:pt modelId="{992F35C8-30EE-42C4-BD1B-CEB722A08206}" type="pres">
      <dgm:prSet presAssocID="{50508735-125C-4570-B780-1B454EF26AA6}" presName="LevelTwoTextNode" presStyleLbl="node4" presStyleIdx="0" presStyleCnt="2">
        <dgm:presLayoutVars>
          <dgm:chPref val="3"/>
        </dgm:presLayoutVars>
      </dgm:prSet>
      <dgm:spPr/>
      <dgm:t>
        <a:bodyPr/>
        <a:lstStyle/>
        <a:p>
          <a:endParaRPr lang="en-US"/>
        </a:p>
      </dgm:t>
    </dgm:pt>
    <dgm:pt modelId="{DC940241-BEE2-4575-88BC-07292C2874F9}" type="pres">
      <dgm:prSet presAssocID="{50508735-125C-4570-B780-1B454EF26AA6}" presName="level3hierChild" presStyleCnt="0"/>
      <dgm:spPr/>
    </dgm:pt>
    <dgm:pt modelId="{ADF2D524-84ED-4656-88D9-14248FB4A959}" type="pres">
      <dgm:prSet presAssocID="{C8880F74-2EED-40BA-B3C3-B2CBBC50F9B8}" presName="conn2-1" presStyleLbl="parChTrans1D4" presStyleIdx="1" presStyleCnt="2"/>
      <dgm:spPr/>
      <dgm:t>
        <a:bodyPr/>
        <a:lstStyle/>
        <a:p>
          <a:endParaRPr lang="en-US"/>
        </a:p>
      </dgm:t>
    </dgm:pt>
    <dgm:pt modelId="{FF382910-340C-4E1D-99BC-CC0CA703C232}" type="pres">
      <dgm:prSet presAssocID="{C8880F74-2EED-40BA-B3C3-B2CBBC50F9B8}" presName="connTx" presStyleLbl="parChTrans1D4" presStyleIdx="1" presStyleCnt="2"/>
      <dgm:spPr/>
      <dgm:t>
        <a:bodyPr/>
        <a:lstStyle/>
        <a:p>
          <a:endParaRPr lang="en-US"/>
        </a:p>
      </dgm:t>
    </dgm:pt>
    <dgm:pt modelId="{40F2FA75-FC62-42DE-A22B-4BE3354F056F}" type="pres">
      <dgm:prSet presAssocID="{F09C0B97-253D-4BFF-9FBB-FFE2CFD33335}" presName="root2" presStyleCnt="0"/>
      <dgm:spPr/>
    </dgm:pt>
    <dgm:pt modelId="{1DAF2FF0-6DE9-4A69-8B91-B333FAE9EC09}" type="pres">
      <dgm:prSet presAssocID="{F09C0B97-253D-4BFF-9FBB-FFE2CFD33335}" presName="LevelTwoTextNode" presStyleLbl="node4" presStyleIdx="1" presStyleCnt="2">
        <dgm:presLayoutVars>
          <dgm:chPref val="3"/>
        </dgm:presLayoutVars>
      </dgm:prSet>
      <dgm:spPr/>
      <dgm:t>
        <a:bodyPr/>
        <a:lstStyle/>
        <a:p>
          <a:endParaRPr lang="en-US"/>
        </a:p>
      </dgm:t>
    </dgm:pt>
    <dgm:pt modelId="{9CA8C234-569C-4B7F-A490-B126AA3D3787}" type="pres">
      <dgm:prSet presAssocID="{F09C0B97-253D-4BFF-9FBB-FFE2CFD33335}" presName="level3hierChild" presStyleCnt="0"/>
      <dgm:spPr/>
    </dgm:pt>
    <dgm:pt modelId="{2FAA2136-C7DE-4A7C-B260-DE17445838E4}" type="pres">
      <dgm:prSet presAssocID="{FCDBE637-28C2-4516-8FCB-6C47F0AE040A}" presName="conn2-1" presStyleLbl="parChTrans1D3" presStyleIdx="1" presStyleCnt="2"/>
      <dgm:spPr/>
      <dgm:t>
        <a:bodyPr/>
        <a:lstStyle/>
        <a:p>
          <a:endParaRPr lang="en-US"/>
        </a:p>
      </dgm:t>
    </dgm:pt>
    <dgm:pt modelId="{B13DE8AA-6FA6-4B54-A024-B180845DF847}" type="pres">
      <dgm:prSet presAssocID="{FCDBE637-28C2-4516-8FCB-6C47F0AE040A}" presName="connTx" presStyleLbl="parChTrans1D3" presStyleIdx="1" presStyleCnt="2"/>
      <dgm:spPr/>
      <dgm:t>
        <a:bodyPr/>
        <a:lstStyle/>
        <a:p>
          <a:endParaRPr lang="en-US"/>
        </a:p>
      </dgm:t>
    </dgm:pt>
    <dgm:pt modelId="{BEFA8731-450F-4DF1-B593-CBE637119544}" type="pres">
      <dgm:prSet presAssocID="{73A297C8-3620-4231-A48E-DDC674C02E66}" presName="root2" presStyleCnt="0"/>
      <dgm:spPr/>
    </dgm:pt>
    <dgm:pt modelId="{3B5BFE04-65EA-4CC9-928A-87F360B44470}" type="pres">
      <dgm:prSet presAssocID="{73A297C8-3620-4231-A48E-DDC674C02E66}" presName="LevelTwoTextNode" presStyleLbl="node3" presStyleIdx="1" presStyleCnt="2">
        <dgm:presLayoutVars>
          <dgm:chPref val="3"/>
        </dgm:presLayoutVars>
      </dgm:prSet>
      <dgm:spPr/>
      <dgm:t>
        <a:bodyPr/>
        <a:lstStyle/>
        <a:p>
          <a:endParaRPr lang="en-US"/>
        </a:p>
      </dgm:t>
    </dgm:pt>
    <dgm:pt modelId="{2DEB1530-0D5A-457D-B0E4-257C22406D02}" type="pres">
      <dgm:prSet presAssocID="{73A297C8-3620-4231-A48E-DDC674C02E66}" presName="level3hierChild" presStyleCnt="0"/>
      <dgm:spPr/>
    </dgm:pt>
    <dgm:pt modelId="{1F8A8E60-1AAE-4E35-B891-E4BD1499F20C}" type="pres">
      <dgm:prSet presAssocID="{83577100-68D1-4D4B-A487-AA493561C9D5}" presName="conn2-1" presStyleLbl="parChTrans1D2" presStyleIdx="1" presStyleCnt="4"/>
      <dgm:spPr/>
      <dgm:t>
        <a:bodyPr/>
        <a:lstStyle/>
        <a:p>
          <a:endParaRPr lang="en-US"/>
        </a:p>
      </dgm:t>
    </dgm:pt>
    <dgm:pt modelId="{E986DE21-96F7-4C66-B964-3737DB7206C2}" type="pres">
      <dgm:prSet presAssocID="{83577100-68D1-4D4B-A487-AA493561C9D5}" presName="connTx" presStyleLbl="parChTrans1D2" presStyleIdx="1" presStyleCnt="4"/>
      <dgm:spPr/>
      <dgm:t>
        <a:bodyPr/>
        <a:lstStyle/>
        <a:p>
          <a:endParaRPr lang="en-US"/>
        </a:p>
      </dgm:t>
    </dgm:pt>
    <dgm:pt modelId="{F050EF0B-2557-43F8-946C-6270BD1D0DCC}" type="pres">
      <dgm:prSet presAssocID="{EF324215-2DA3-4686-A7E3-39BC936BB693}" presName="root2" presStyleCnt="0"/>
      <dgm:spPr/>
    </dgm:pt>
    <dgm:pt modelId="{D630D577-4704-48F0-80AD-93CE94FAADA2}" type="pres">
      <dgm:prSet presAssocID="{EF324215-2DA3-4686-A7E3-39BC936BB693}" presName="LevelTwoTextNode" presStyleLbl="node2" presStyleIdx="1" presStyleCnt="4">
        <dgm:presLayoutVars>
          <dgm:chPref val="3"/>
        </dgm:presLayoutVars>
      </dgm:prSet>
      <dgm:spPr/>
      <dgm:t>
        <a:bodyPr/>
        <a:lstStyle/>
        <a:p>
          <a:endParaRPr lang="en-US"/>
        </a:p>
      </dgm:t>
    </dgm:pt>
    <dgm:pt modelId="{BC30D1C5-31DF-4288-B62A-613673C31F4B}" type="pres">
      <dgm:prSet presAssocID="{EF324215-2DA3-4686-A7E3-39BC936BB693}" presName="level3hierChild" presStyleCnt="0"/>
      <dgm:spPr/>
    </dgm:pt>
    <dgm:pt modelId="{5A9D8D54-D2FA-4E6B-A6C5-92604D729547}" type="pres">
      <dgm:prSet presAssocID="{1D83FA74-B849-4F49-A1D6-23BA6ED77645}" presName="conn2-1" presStyleLbl="parChTrans1D2" presStyleIdx="2" presStyleCnt="4"/>
      <dgm:spPr/>
      <dgm:t>
        <a:bodyPr/>
        <a:lstStyle/>
        <a:p>
          <a:endParaRPr lang="en-US"/>
        </a:p>
      </dgm:t>
    </dgm:pt>
    <dgm:pt modelId="{725709B9-9740-4B97-8594-49265BC8C68F}" type="pres">
      <dgm:prSet presAssocID="{1D83FA74-B849-4F49-A1D6-23BA6ED77645}" presName="connTx" presStyleLbl="parChTrans1D2" presStyleIdx="2" presStyleCnt="4"/>
      <dgm:spPr/>
      <dgm:t>
        <a:bodyPr/>
        <a:lstStyle/>
        <a:p>
          <a:endParaRPr lang="en-US"/>
        </a:p>
      </dgm:t>
    </dgm:pt>
    <dgm:pt modelId="{3AE0717A-6C35-4E6B-B20B-4F11A4D11470}" type="pres">
      <dgm:prSet presAssocID="{E049DD78-206D-4045-9872-4C6FF4859534}" presName="root2" presStyleCnt="0"/>
      <dgm:spPr/>
    </dgm:pt>
    <dgm:pt modelId="{4A5F1CA2-4285-4A52-897E-55065A4CC941}" type="pres">
      <dgm:prSet presAssocID="{E049DD78-206D-4045-9872-4C6FF4859534}" presName="LevelTwoTextNode" presStyleLbl="node2" presStyleIdx="2" presStyleCnt="4">
        <dgm:presLayoutVars>
          <dgm:chPref val="3"/>
        </dgm:presLayoutVars>
      </dgm:prSet>
      <dgm:spPr/>
      <dgm:t>
        <a:bodyPr/>
        <a:lstStyle/>
        <a:p>
          <a:endParaRPr lang="en-US"/>
        </a:p>
      </dgm:t>
    </dgm:pt>
    <dgm:pt modelId="{E5C2B7A2-23DD-4666-9B69-1028844F6A07}" type="pres">
      <dgm:prSet presAssocID="{E049DD78-206D-4045-9872-4C6FF4859534}" presName="level3hierChild" presStyleCnt="0"/>
      <dgm:spPr/>
    </dgm:pt>
    <dgm:pt modelId="{7C261D1D-5125-4A36-B6B3-3A2AD8C32097}" type="pres">
      <dgm:prSet presAssocID="{2011805A-F001-459B-ADEB-84CFB7B85F23}" presName="conn2-1" presStyleLbl="parChTrans1D2" presStyleIdx="3" presStyleCnt="4"/>
      <dgm:spPr/>
      <dgm:t>
        <a:bodyPr/>
        <a:lstStyle/>
        <a:p>
          <a:endParaRPr lang="en-US"/>
        </a:p>
      </dgm:t>
    </dgm:pt>
    <dgm:pt modelId="{1A8FE180-3492-4CEF-826C-A00987FF3468}" type="pres">
      <dgm:prSet presAssocID="{2011805A-F001-459B-ADEB-84CFB7B85F23}" presName="connTx" presStyleLbl="parChTrans1D2" presStyleIdx="3" presStyleCnt="4"/>
      <dgm:spPr/>
      <dgm:t>
        <a:bodyPr/>
        <a:lstStyle/>
        <a:p>
          <a:endParaRPr lang="en-US"/>
        </a:p>
      </dgm:t>
    </dgm:pt>
    <dgm:pt modelId="{0022D681-4480-436F-88C2-E2FDA92664BC}" type="pres">
      <dgm:prSet presAssocID="{0A1DDAC4-0414-4494-BB07-40A44F0DD4F0}" presName="root2" presStyleCnt="0"/>
      <dgm:spPr/>
    </dgm:pt>
    <dgm:pt modelId="{BC27B534-E98B-427C-A4FA-A387684CE054}" type="pres">
      <dgm:prSet presAssocID="{0A1DDAC4-0414-4494-BB07-40A44F0DD4F0}" presName="LevelTwoTextNode" presStyleLbl="node2" presStyleIdx="3" presStyleCnt="4">
        <dgm:presLayoutVars>
          <dgm:chPref val="3"/>
        </dgm:presLayoutVars>
      </dgm:prSet>
      <dgm:spPr/>
      <dgm:t>
        <a:bodyPr/>
        <a:lstStyle/>
        <a:p>
          <a:endParaRPr lang="en-US"/>
        </a:p>
      </dgm:t>
    </dgm:pt>
    <dgm:pt modelId="{FE35E8A8-C69C-4662-B2F5-1A830C236C99}" type="pres">
      <dgm:prSet presAssocID="{0A1DDAC4-0414-4494-BB07-40A44F0DD4F0}" presName="level3hierChild" presStyleCnt="0"/>
      <dgm:spPr/>
    </dgm:pt>
  </dgm:ptLst>
  <dgm:cxnLst>
    <dgm:cxn modelId="{3F744181-C868-4E79-A034-BE18A55E255A}" type="presOf" srcId="{1D83FA74-B849-4F49-A1D6-23BA6ED77645}" destId="{5A9D8D54-D2FA-4E6B-A6C5-92604D729547}" srcOrd="0" destOrd="0" presId="urn:microsoft.com/office/officeart/2005/8/layout/hierarchy2"/>
    <dgm:cxn modelId="{99ACD3B7-4537-4C0A-B2F9-97E065144F2D}" type="presOf" srcId="{83577100-68D1-4D4B-A487-AA493561C9D5}" destId="{E986DE21-96F7-4C66-B964-3737DB7206C2}" srcOrd="1" destOrd="0" presId="urn:microsoft.com/office/officeart/2005/8/layout/hierarchy2"/>
    <dgm:cxn modelId="{5CB3F5DF-5D18-41F1-99E6-1BB338E8F316}" type="presOf" srcId="{21749518-8AC8-487F-BC28-E5D90D988846}" destId="{221401C2-9664-4387-8494-40B09A521F6A}" srcOrd="0" destOrd="0" presId="urn:microsoft.com/office/officeart/2005/8/layout/hierarchy2"/>
    <dgm:cxn modelId="{4FB5D791-D7AA-4FDB-949C-7B6A3AA78374}" srcId="{21749518-8AC8-487F-BC28-E5D90D988846}" destId="{ED1A60B8-D810-4645-8DF9-7A3501652233}" srcOrd="0" destOrd="0" parTransId="{02D6016E-12BD-485C-AB20-B3E31F37D58A}" sibTransId="{C9CB144E-7C88-4556-B125-07C4BCE06CF8}"/>
    <dgm:cxn modelId="{D8BB3339-CA7C-4E32-9A53-1E4E64A4A373}" srcId="{E2D22A53-30A2-464A-AF6B-B2A26EA61B7B}" destId="{8B27F8D1-6884-4F94-894C-CD0A58A61C7B}" srcOrd="0" destOrd="0" parTransId="{953A92D0-F460-4039-B317-2893BDEBDBA7}" sibTransId="{2E6E8F35-4043-414B-BE2B-AD0C6A869E5C}"/>
    <dgm:cxn modelId="{89A0CEF6-69D1-45D4-B6B4-5BD3E4C5D9BF}" type="presOf" srcId="{50508735-125C-4570-B780-1B454EF26AA6}" destId="{992F35C8-30EE-42C4-BD1B-CEB722A08206}" srcOrd="0" destOrd="0" presId="urn:microsoft.com/office/officeart/2005/8/layout/hierarchy2"/>
    <dgm:cxn modelId="{26AA5F4E-FB04-4FF8-9BF6-CA06106DBB56}" type="presOf" srcId="{FCDBE637-28C2-4516-8FCB-6C47F0AE040A}" destId="{B13DE8AA-6FA6-4B54-A024-B180845DF847}" srcOrd="1" destOrd="0" presId="urn:microsoft.com/office/officeart/2005/8/layout/hierarchy2"/>
    <dgm:cxn modelId="{86FA72CF-6A03-46D3-9EEB-DD0876E2EBDB}" type="presOf" srcId="{FCDBE637-28C2-4516-8FCB-6C47F0AE040A}" destId="{2FAA2136-C7DE-4A7C-B260-DE17445838E4}" srcOrd="0" destOrd="0" presId="urn:microsoft.com/office/officeart/2005/8/layout/hierarchy2"/>
    <dgm:cxn modelId="{ACF5A0B5-CB5E-49DD-817A-CE3B5CC6552E}" type="presOf" srcId="{47FFBAFD-5366-4361-8D69-7C3D711443D3}" destId="{2B4A0B42-2B6F-45D9-ADB5-196182463DC4}" srcOrd="0" destOrd="0" presId="urn:microsoft.com/office/officeart/2005/8/layout/hierarchy2"/>
    <dgm:cxn modelId="{B7E0400D-568E-4256-8E81-EAA3CCFEDF1C}" srcId="{21749518-8AC8-487F-BC28-E5D90D988846}" destId="{73A297C8-3620-4231-A48E-DDC674C02E66}" srcOrd="1" destOrd="0" parTransId="{FCDBE637-28C2-4516-8FCB-6C47F0AE040A}" sibTransId="{7182A788-32F1-4C2F-A41C-E33BBACE6B26}"/>
    <dgm:cxn modelId="{6653BD60-011E-472F-8501-FB1A216D5902}" type="presOf" srcId="{2011805A-F001-459B-ADEB-84CFB7B85F23}" destId="{7C261D1D-5125-4A36-B6B3-3A2AD8C32097}" srcOrd="0" destOrd="0" presId="urn:microsoft.com/office/officeart/2005/8/layout/hierarchy2"/>
    <dgm:cxn modelId="{C6499212-5BFF-4C02-A818-DD25193B6CC2}" type="presOf" srcId="{2011805A-F001-459B-ADEB-84CFB7B85F23}" destId="{1A8FE180-3492-4CEF-826C-A00987FF3468}" srcOrd="1" destOrd="0" presId="urn:microsoft.com/office/officeart/2005/8/layout/hierarchy2"/>
    <dgm:cxn modelId="{942408CA-80F8-4325-9648-D2E8132F8C53}" type="presOf" srcId="{E2D22A53-30A2-464A-AF6B-B2A26EA61B7B}" destId="{1118BDEE-5A79-4EEB-B4B5-CA9D144F9EB5}" srcOrd="0" destOrd="0" presId="urn:microsoft.com/office/officeart/2005/8/layout/hierarchy2"/>
    <dgm:cxn modelId="{21E53EF2-1AE3-4325-97D3-7C2372BE855C}" type="presOf" srcId="{E049DD78-206D-4045-9872-4C6FF4859534}" destId="{4A5F1CA2-4285-4A52-897E-55065A4CC941}" srcOrd="0" destOrd="0" presId="urn:microsoft.com/office/officeart/2005/8/layout/hierarchy2"/>
    <dgm:cxn modelId="{4CF5E80A-6B91-428E-AB31-28BDE83F97F8}" type="presOf" srcId="{C8880F74-2EED-40BA-B3C3-B2CBBC50F9B8}" destId="{FF382910-340C-4E1D-99BC-CC0CA703C232}" srcOrd="1" destOrd="0" presId="urn:microsoft.com/office/officeart/2005/8/layout/hierarchy2"/>
    <dgm:cxn modelId="{B6393D6A-F4EB-4BBD-9FD1-7AEC65648737}" srcId="{8B27F8D1-6884-4F94-894C-CD0A58A61C7B}" destId="{EF324215-2DA3-4686-A7E3-39BC936BB693}" srcOrd="1" destOrd="0" parTransId="{83577100-68D1-4D4B-A487-AA493561C9D5}" sibTransId="{76431341-D05D-4562-ABD4-728CCE8C6A3D}"/>
    <dgm:cxn modelId="{54DA5AB4-3125-4952-9994-E7CDC08110FB}" type="presOf" srcId="{F09C0B97-253D-4BFF-9FBB-FFE2CFD33335}" destId="{1DAF2FF0-6DE9-4A69-8B91-B333FAE9EC09}" srcOrd="0" destOrd="0" presId="urn:microsoft.com/office/officeart/2005/8/layout/hierarchy2"/>
    <dgm:cxn modelId="{0A2192DC-49A8-4FB9-B77B-9ADE940B547E}" type="presOf" srcId="{73A297C8-3620-4231-A48E-DDC674C02E66}" destId="{3B5BFE04-65EA-4CC9-928A-87F360B44470}" srcOrd="0" destOrd="0" presId="urn:microsoft.com/office/officeart/2005/8/layout/hierarchy2"/>
    <dgm:cxn modelId="{F100346B-092C-46FD-A3B3-4DFA7B71FFCD}" type="presOf" srcId="{ED1A60B8-D810-4645-8DF9-7A3501652233}" destId="{EFC055D5-7679-4F8B-901A-806B2F2D0849}" srcOrd="0" destOrd="0" presId="urn:microsoft.com/office/officeart/2005/8/layout/hierarchy2"/>
    <dgm:cxn modelId="{BD315EE2-B9BB-400D-BA64-6A44C7FFAEDB}" type="presOf" srcId="{1D83FA74-B849-4F49-A1D6-23BA6ED77645}" destId="{725709B9-9740-4B97-8594-49265BC8C68F}" srcOrd="1" destOrd="0" presId="urn:microsoft.com/office/officeart/2005/8/layout/hierarchy2"/>
    <dgm:cxn modelId="{00A3E16C-4A90-496D-9E71-0EC7F6388F20}" type="presOf" srcId="{8B27F8D1-6884-4F94-894C-CD0A58A61C7B}" destId="{CAB7105C-4483-467C-8698-23E604FF7D02}" srcOrd="0" destOrd="0" presId="urn:microsoft.com/office/officeart/2005/8/layout/hierarchy2"/>
    <dgm:cxn modelId="{8544EAD4-7A54-48EF-ABE8-6CFD17EB81D7}" srcId="{8B27F8D1-6884-4F94-894C-CD0A58A61C7B}" destId="{21749518-8AC8-487F-BC28-E5D90D988846}" srcOrd="0" destOrd="0" parTransId="{77002F10-E635-4D49-BC59-057AFE993842}" sibTransId="{B3F44ECC-7DFB-4B2A-8662-AE4C1BD09A25}"/>
    <dgm:cxn modelId="{0A23DC0B-FF62-452C-8895-0CC30C707098}" srcId="{8B27F8D1-6884-4F94-894C-CD0A58A61C7B}" destId="{0A1DDAC4-0414-4494-BB07-40A44F0DD4F0}" srcOrd="3" destOrd="0" parTransId="{2011805A-F001-459B-ADEB-84CFB7B85F23}" sibTransId="{D320767E-21E6-4155-9C3C-6446C6260992}"/>
    <dgm:cxn modelId="{6A4A434E-950A-4392-8FC8-B004E74857C3}" type="presOf" srcId="{02D6016E-12BD-485C-AB20-B3E31F37D58A}" destId="{E139C0EA-E2BA-431F-A036-639E9C3D434F}" srcOrd="1" destOrd="0" presId="urn:microsoft.com/office/officeart/2005/8/layout/hierarchy2"/>
    <dgm:cxn modelId="{0D9D6880-8783-41C5-AD6E-56CE004C235E}" type="presOf" srcId="{EF324215-2DA3-4686-A7E3-39BC936BB693}" destId="{D630D577-4704-48F0-80AD-93CE94FAADA2}" srcOrd="0" destOrd="0" presId="urn:microsoft.com/office/officeart/2005/8/layout/hierarchy2"/>
    <dgm:cxn modelId="{B63DF649-A6B0-4E38-AD43-34F6FA11EDCB}" type="presOf" srcId="{0A1DDAC4-0414-4494-BB07-40A44F0DD4F0}" destId="{BC27B534-E98B-427C-A4FA-A387684CE054}" srcOrd="0" destOrd="0" presId="urn:microsoft.com/office/officeart/2005/8/layout/hierarchy2"/>
    <dgm:cxn modelId="{762E5535-2FF5-4D33-A15A-D1E185E65206}" type="presOf" srcId="{83577100-68D1-4D4B-A487-AA493561C9D5}" destId="{1F8A8E60-1AAE-4E35-B891-E4BD1499F20C}" srcOrd="0" destOrd="0" presId="urn:microsoft.com/office/officeart/2005/8/layout/hierarchy2"/>
    <dgm:cxn modelId="{2AFEB786-93A1-4ACD-83BA-CA834538B2DE}" type="presOf" srcId="{C8880F74-2EED-40BA-B3C3-B2CBBC50F9B8}" destId="{ADF2D524-84ED-4656-88D9-14248FB4A959}" srcOrd="0" destOrd="0" presId="urn:microsoft.com/office/officeart/2005/8/layout/hierarchy2"/>
    <dgm:cxn modelId="{11524CE5-00D1-4F22-8C2C-3D7589D9CF06}" type="presOf" srcId="{47FFBAFD-5366-4361-8D69-7C3D711443D3}" destId="{08ED6841-A95D-4CBC-A8AD-973287372342}" srcOrd="1" destOrd="0" presId="urn:microsoft.com/office/officeart/2005/8/layout/hierarchy2"/>
    <dgm:cxn modelId="{377228E5-0122-4557-8086-074FF2A1EFC0}" type="presOf" srcId="{02D6016E-12BD-485C-AB20-B3E31F37D58A}" destId="{19D71ACE-070A-41F0-AEB5-F7BDA2BF3BB9}" srcOrd="0" destOrd="0" presId="urn:microsoft.com/office/officeart/2005/8/layout/hierarchy2"/>
    <dgm:cxn modelId="{25C349EF-7841-4A44-833F-58F45365E4D0}" srcId="{ED1A60B8-D810-4645-8DF9-7A3501652233}" destId="{F09C0B97-253D-4BFF-9FBB-FFE2CFD33335}" srcOrd="1" destOrd="0" parTransId="{C8880F74-2EED-40BA-B3C3-B2CBBC50F9B8}" sibTransId="{F6F1435A-CE92-4183-88B0-6D8E96FF237A}"/>
    <dgm:cxn modelId="{447757CF-1720-4055-81F8-62F06E0C286E}" srcId="{8B27F8D1-6884-4F94-894C-CD0A58A61C7B}" destId="{E049DD78-206D-4045-9872-4C6FF4859534}" srcOrd="2" destOrd="0" parTransId="{1D83FA74-B849-4F49-A1D6-23BA6ED77645}" sibTransId="{2C4C48D3-0E2C-408B-B8F4-CCF9BCD5E5CE}"/>
    <dgm:cxn modelId="{5CDAFBAE-B436-45DF-872B-F9598F0C8BF8}" type="presOf" srcId="{77002F10-E635-4D49-BC59-057AFE993842}" destId="{430FA9D5-2068-4D96-A5C5-D5FB98755FB3}" srcOrd="1" destOrd="0" presId="urn:microsoft.com/office/officeart/2005/8/layout/hierarchy2"/>
    <dgm:cxn modelId="{E87DF1EF-5D49-459D-996C-A940F0F8BDC9}" type="presOf" srcId="{77002F10-E635-4D49-BC59-057AFE993842}" destId="{CB6AC85D-36CF-47BD-B82D-E896B0E49A0B}" srcOrd="0" destOrd="0" presId="urn:microsoft.com/office/officeart/2005/8/layout/hierarchy2"/>
    <dgm:cxn modelId="{AF461B96-9D7B-4A4D-BFFC-1B5A4A18B25B}" srcId="{ED1A60B8-D810-4645-8DF9-7A3501652233}" destId="{50508735-125C-4570-B780-1B454EF26AA6}" srcOrd="0" destOrd="0" parTransId="{47FFBAFD-5366-4361-8D69-7C3D711443D3}" sibTransId="{52ACFB02-1A24-4A71-B303-7C57AD3A6E0C}"/>
    <dgm:cxn modelId="{54415306-621C-4C31-BF83-AEDBDB9BD748}" type="presParOf" srcId="{1118BDEE-5A79-4EEB-B4B5-CA9D144F9EB5}" destId="{0BC0A0E1-F49D-4F88-B9D3-55B2802AD266}" srcOrd="0" destOrd="0" presId="urn:microsoft.com/office/officeart/2005/8/layout/hierarchy2"/>
    <dgm:cxn modelId="{08B24337-F910-46AE-A9DC-FA04A4C9B72F}" type="presParOf" srcId="{0BC0A0E1-F49D-4F88-B9D3-55B2802AD266}" destId="{CAB7105C-4483-467C-8698-23E604FF7D02}" srcOrd="0" destOrd="0" presId="urn:microsoft.com/office/officeart/2005/8/layout/hierarchy2"/>
    <dgm:cxn modelId="{46C2035E-F163-45E8-9EE7-B76A0FCD65BF}" type="presParOf" srcId="{0BC0A0E1-F49D-4F88-B9D3-55B2802AD266}" destId="{1A984F6F-6F96-4603-A9FD-0F8181ABE72B}" srcOrd="1" destOrd="0" presId="urn:microsoft.com/office/officeart/2005/8/layout/hierarchy2"/>
    <dgm:cxn modelId="{11FDA5CB-0488-449B-876E-5EC01339EC08}" type="presParOf" srcId="{1A984F6F-6F96-4603-A9FD-0F8181ABE72B}" destId="{CB6AC85D-36CF-47BD-B82D-E896B0E49A0B}" srcOrd="0" destOrd="0" presId="urn:microsoft.com/office/officeart/2005/8/layout/hierarchy2"/>
    <dgm:cxn modelId="{21648588-F199-406C-9C74-CFFC648A9DF3}" type="presParOf" srcId="{CB6AC85D-36CF-47BD-B82D-E896B0E49A0B}" destId="{430FA9D5-2068-4D96-A5C5-D5FB98755FB3}" srcOrd="0" destOrd="0" presId="urn:microsoft.com/office/officeart/2005/8/layout/hierarchy2"/>
    <dgm:cxn modelId="{1289964E-8DA8-4AA5-85AE-F0450B6D73B2}" type="presParOf" srcId="{1A984F6F-6F96-4603-A9FD-0F8181ABE72B}" destId="{C19E8625-8EF8-49CC-BC93-608335461B8A}" srcOrd="1" destOrd="0" presId="urn:microsoft.com/office/officeart/2005/8/layout/hierarchy2"/>
    <dgm:cxn modelId="{16A6F882-0832-4504-AC74-3CED2391D52D}" type="presParOf" srcId="{C19E8625-8EF8-49CC-BC93-608335461B8A}" destId="{221401C2-9664-4387-8494-40B09A521F6A}" srcOrd="0" destOrd="0" presId="urn:microsoft.com/office/officeart/2005/8/layout/hierarchy2"/>
    <dgm:cxn modelId="{8BC16198-F625-49BC-9E98-E8643F6036C1}" type="presParOf" srcId="{C19E8625-8EF8-49CC-BC93-608335461B8A}" destId="{54B08123-4B1F-45E7-933C-6023600BE729}" srcOrd="1" destOrd="0" presId="urn:microsoft.com/office/officeart/2005/8/layout/hierarchy2"/>
    <dgm:cxn modelId="{97523C17-9236-4A67-A8DC-5AEE90F2A55E}" type="presParOf" srcId="{54B08123-4B1F-45E7-933C-6023600BE729}" destId="{19D71ACE-070A-41F0-AEB5-F7BDA2BF3BB9}" srcOrd="0" destOrd="0" presId="urn:microsoft.com/office/officeart/2005/8/layout/hierarchy2"/>
    <dgm:cxn modelId="{5FDC0B42-680B-471E-AD45-458A9F6633EB}" type="presParOf" srcId="{19D71ACE-070A-41F0-AEB5-F7BDA2BF3BB9}" destId="{E139C0EA-E2BA-431F-A036-639E9C3D434F}" srcOrd="0" destOrd="0" presId="urn:microsoft.com/office/officeart/2005/8/layout/hierarchy2"/>
    <dgm:cxn modelId="{34B68E47-99FD-4BF0-8C95-DA05FE992C3D}" type="presParOf" srcId="{54B08123-4B1F-45E7-933C-6023600BE729}" destId="{FEA75BDD-882C-48AD-9281-E40C77994F62}" srcOrd="1" destOrd="0" presId="urn:microsoft.com/office/officeart/2005/8/layout/hierarchy2"/>
    <dgm:cxn modelId="{DB3A6B70-76BB-4D2C-A57A-8BAE74F5567D}" type="presParOf" srcId="{FEA75BDD-882C-48AD-9281-E40C77994F62}" destId="{EFC055D5-7679-4F8B-901A-806B2F2D0849}" srcOrd="0" destOrd="0" presId="urn:microsoft.com/office/officeart/2005/8/layout/hierarchy2"/>
    <dgm:cxn modelId="{16180E77-C98F-4282-8890-F34CF0DDA88E}" type="presParOf" srcId="{FEA75BDD-882C-48AD-9281-E40C77994F62}" destId="{594803BD-F1B7-463D-9EC4-5C1C2CA72306}" srcOrd="1" destOrd="0" presId="urn:microsoft.com/office/officeart/2005/8/layout/hierarchy2"/>
    <dgm:cxn modelId="{CAFC82DE-1B65-4852-9712-D9A377E54B80}" type="presParOf" srcId="{594803BD-F1B7-463D-9EC4-5C1C2CA72306}" destId="{2B4A0B42-2B6F-45D9-ADB5-196182463DC4}" srcOrd="0" destOrd="0" presId="urn:microsoft.com/office/officeart/2005/8/layout/hierarchy2"/>
    <dgm:cxn modelId="{D0151C74-4E7B-4D0B-BA5D-3DD07B302BD7}" type="presParOf" srcId="{2B4A0B42-2B6F-45D9-ADB5-196182463DC4}" destId="{08ED6841-A95D-4CBC-A8AD-973287372342}" srcOrd="0" destOrd="0" presId="urn:microsoft.com/office/officeart/2005/8/layout/hierarchy2"/>
    <dgm:cxn modelId="{10C9CEAC-EDA0-46DA-8EBD-1ACCF3ECE318}" type="presParOf" srcId="{594803BD-F1B7-463D-9EC4-5C1C2CA72306}" destId="{4035FA34-AFE2-4FAF-BB30-D1BD24DD2B21}" srcOrd="1" destOrd="0" presId="urn:microsoft.com/office/officeart/2005/8/layout/hierarchy2"/>
    <dgm:cxn modelId="{B35256BE-60BF-484C-8DD9-F0516FF638DE}" type="presParOf" srcId="{4035FA34-AFE2-4FAF-BB30-D1BD24DD2B21}" destId="{992F35C8-30EE-42C4-BD1B-CEB722A08206}" srcOrd="0" destOrd="0" presId="urn:microsoft.com/office/officeart/2005/8/layout/hierarchy2"/>
    <dgm:cxn modelId="{7D1E1299-5116-492F-988E-A5C720E1C288}" type="presParOf" srcId="{4035FA34-AFE2-4FAF-BB30-D1BD24DD2B21}" destId="{DC940241-BEE2-4575-88BC-07292C2874F9}" srcOrd="1" destOrd="0" presId="urn:microsoft.com/office/officeart/2005/8/layout/hierarchy2"/>
    <dgm:cxn modelId="{CC637E8D-F0D8-4037-A172-B806AAF43989}" type="presParOf" srcId="{594803BD-F1B7-463D-9EC4-5C1C2CA72306}" destId="{ADF2D524-84ED-4656-88D9-14248FB4A959}" srcOrd="2" destOrd="0" presId="urn:microsoft.com/office/officeart/2005/8/layout/hierarchy2"/>
    <dgm:cxn modelId="{1F6425E6-B4E4-4761-B332-24211CAA9770}" type="presParOf" srcId="{ADF2D524-84ED-4656-88D9-14248FB4A959}" destId="{FF382910-340C-4E1D-99BC-CC0CA703C232}" srcOrd="0" destOrd="0" presId="urn:microsoft.com/office/officeart/2005/8/layout/hierarchy2"/>
    <dgm:cxn modelId="{3F799104-638C-4AB8-8B6A-6D66D425D4FE}" type="presParOf" srcId="{594803BD-F1B7-463D-9EC4-5C1C2CA72306}" destId="{40F2FA75-FC62-42DE-A22B-4BE3354F056F}" srcOrd="3" destOrd="0" presId="urn:microsoft.com/office/officeart/2005/8/layout/hierarchy2"/>
    <dgm:cxn modelId="{2D94E0C6-A5F9-4776-BF7F-4C959C85EF7B}" type="presParOf" srcId="{40F2FA75-FC62-42DE-A22B-4BE3354F056F}" destId="{1DAF2FF0-6DE9-4A69-8B91-B333FAE9EC09}" srcOrd="0" destOrd="0" presId="urn:microsoft.com/office/officeart/2005/8/layout/hierarchy2"/>
    <dgm:cxn modelId="{8C043643-BD0A-40E2-9B4D-11044C71870B}" type="presParOf" srcId="{40F2FA75-FC62-42DE-A22B-4BE3354F056F}" destId="{9CA8C234-569C-4B7F-A490-B126AA3D3787}" srcOrd="1" destOrd="0" presId="urn:microsoft.com/office/officeart/2005/8/layout/hierarchy2"/>
    <dgm:cxn modelId="{577A7D5B-8A1B-4E3E-911F-639791642750}" type="presParOf" srcId="{54B08123-4B1F-45E7-933C-6023600BE729}" destId="{2FAA2136-C7DE-4A7C-B260-DE17445838E4}" srcOrd="2" destOrd="0" presId="urn:microsoft.com/office/officeart/2005/8/layout/hierarchy2"/>
    <dgm:cxn modelId="{A03CDE19-4080-4D39-AE1B-FDEE946EC2F2}" type="presParOf" srcId="{2FAA2136-C7DE-4A7C-B260-DE17445838E4}" destId="{B13DE8AA-6FA6-4B54-A024-B180845DF847}" srcOrd="0" destOrd="0" presId="urn:microsoft.com/office/officeart/2005/8/layout/hierarchy2"/>
    <dgm:cxn modelId="{25BA599A-838A-423C-B6A8-60582D6B1E7B}" type="presParOf" srcId="{54B08123-4B1F-45E7-933C-6023600BE729}" destId="{BEFA8731-450F-4DF1-B593-CBE637119544}" srcOrd="3" destOrd="0" presId="urn:microsoft.com/office/officeart/2005/8/layout/hierarchy2"/>
    <dgm:cxn modelId="{258B0FA9-64A6-420F-B828-CA71C2FD6B88}" type="presParOf" srcId="{BEFA8731-450F-4DF1-B593-CBE637119544}" destId="{3B5BFE04-65EA-4CC9-928A-87F360B44470}" srcOrd="0" destOrd="0" presId="urn:microsoft.com/office/officeart/2005/8/layout/hierarchy2"/>
    <dgm:cxn modelId="{A93A2F53-3288-4B7B-8F63-09A0B0FD01C5}" type="presParOf" srcId="{BEFA8731-450F-4DF1-B593-CBE637119544}" destId="{2DEB1530-0D5A-457D-B0E4-257C22406D02}" srcOrd="1" destOrd="0" presId="urn:microsoft.com/office/officeart/2005/8/layout/hierarchy2"/>
    <dgm:cxn modelId="{643DCE0D-35D5-449E-A7D4-EE0885B6DCB8}" type="presParOf" srcId="{1A984F6F-6F96-4603-A9FD-0F8181ABE72B}" destId="{1F8A8E60-1AAE-4E35-B891-E4BD1499F20C}" srcOrd="2" destOrd="0" presId="urn:microsoft.com/office/officeart/2005/8/layout/hierarchy2"/>
    <dgm:cxn modelId="{09C298C1-1E08-49CF-8AE8-02A9787E7B53}" type="presParOf" srcId="{1F8A8E60-1AAE-4E35-B891-E4BD1499F20C}" destId="{E986DE21-96F7-4C66-B964-3737DB7206C2}" srcOrd="0" destOrd="0" presId="urn:microsoft.com/office/officeart/2005/8/layout/hierarchy2"/>
    <dgm:cxn modelId="{0E953487-1990-42C8-976D-CC9BE7721EA2}" type="presParOf" srcId="{1A984F6F-6F96-4603-A9FD-0F8181ABE72B}" destId="{F050EF0B-2557-43F8-946C-6270BD1D0DCC}" srcOrd="3" destOrd="0" presId="urn:microsoft.com/office/officeart/2005/8/layout/hierarchy2"/>
    <dgm:cxn modelId="{A8BED124-1B45-4832-96D9-EE2E5119F082}" type="presParOf" srcId="{F050EF0B-2557-43F8-946C-6270BD1D0DCC}" destId="{D630D577-4704-48F0-80AD-93CE94FAADA2}" srcOrd="0" destOrd="0" presId="urn:microsoft.com/office/officeart/2005/8/layout/hierarchy2"/>
    <dgm:cxn modelId="{8250AA95-A7BC-4649-B658-4CE60EE93789}" type="presParOf" srcId="{F050EF0B-2557-43F8-946C-6270BD1D0DCC}" destId="{BC30D1C5-31DF-4288-B62A-613673C31F4B}" srcOrd="1" destOrd="0" presId="urn:microsoft.com/office/officeart/2005/8/layout/hierarchy2"/>
    <dgm:cxn modelId="{DB7E9BB0-A200-47E1-9868-4603B4C6B6CF}" type="presParOf" srcId="{1A984F6F-6F96-4603-A9FD-0F8181ABE72B}" destId="{5A9D8D54-D2FA-4E6B-A6C5-92604D729547}" srcOrd="4" destOrd="0" presId="urn:microsoft.com/office/officeart/2005/8/layout/hierarchy2"/>
    <dgm:cxn modelId="{5BA14FEA-8861-44B2-9BFD-74D996C37D2B}" type="presParOf" srcId="{5A9D8D54-D2FA-4E6B-A6C5-92604D729547}" destId="{725709B9-9740-4B97-8594-49265BC8C68F}" srcOrd="0" destOrd="0" presId="urn:microsoft.com/office/officeart/2005/8/layout/hierarchy2"/>
    <dgm:cxn modelId="{A85CB0F4-DAB0-4AAD-84AF-7C01612B5586}" type="presParOf" srcId="{1A984F6F-6F96-4603-A9FD-0F8181ABE72B}" destId="{3AE0717A-6C35-4E6B-B20B-4F11A4D11470}" srcOrd="5" destOrd="0" presId="urn:microsoft.com/office/officeart/2005/8/layout/hierarchy2"/>
    <dgm:cxn modelId="{42450A1D-4DE4-4304-BDC8-EFD1825E2A4C}" type="presParOf" srcId="{3AE0717A-6C35-4E6B-B20B-4F11A4D11470}" destId="{4A5F1CA2-4285-4A52-897E-55065A4CC941}" srcOrd="0" destOrd="0" presId="urn:microsoft.com/office/officeart/2005/8/layout/hierarchy2"/>
    <dgm:cxn modelId="{F9BD09FA-92F2-426A-ACAD-00F01533286D}" type="presParOf" srcId="{3AE0717A-6C35-4E6B-B20B-4F11A4D11470}" destId="{E5C2B7A2-23DD-4666-9B69-1028844F6A07}" srcOrd="1" destOrd="0" presId="urn:microsoft.com/office/officeart/2005/8/layout/hierarchy2"/>
    <dgm:cxn modelId="{20DB3CE1-EDE0-432E-B6A8-1FDD75A34E92}" type="presParOf" srcId="{1A984F6F-6F96-4603-A9FD-0F8181ABE72B}" destId="{7C261D1D-5125-4A36-B6B3-3A2AD8C32097}" srcOrd="6" destOrd="0" presId="urn:microsoft.com/office/officeart/2005/8/layout/hierarchy2"/>
    <dgm:cxn modelId="{2B2E6012-F702-4FE1-BA81-4FBFB6596686}" type="presParOf" srcId="{7C261D1D-5125-4A36-B6B3-3A2AD8C32097}" destId="{1A8FE180-3492-4CEF-826C-A00987FF3468}" srcOrd="0" destOrd="0" presId="urn:microsoft.com/office/officeart/2005/8/layout/hierarchy2"/>
    <dgm:cxn modelId="{B8B52312-25E5-4246-876B-9A90121AE547}" type="presParOf" srcId="{1A984F6F-6F96-4603-A9FD-0F8181ABE72B}" destId="{0022D681-4480-436F-88C2-E2FDA92664BC}" srcOrd="7" destOrd="0" presId="urn:microsoft.com/office/officeart/2005/8/layout/hierarchy2"/>
    <dgm:cxn modelId="{D955B88E-C68F-49E1-B2A4-B9CDEADA5956}" type="presParOf" srcId="{0022D681-4480-436F-88C2-E2FDA92664BC}" destId="{BC27B534-E98B-427C-A4FA-A387684CE054}" srcOrd="0" destOrd="0" presId="urn:microsoft.com/office/officeart/2005/8/layout/hierarchy2"/>
    <dgm:cxn modelId="{CD236938-1020-484F-B67E-C7429158D1D5}" type="presParOf" srcId="{0022D681-4480-436F-88C2-E2FDA92664BC}" destId="{FE35E8A8-C69C-4662-B2F5-1A830C236C9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7105C-4483-467C-8698-23E604FF7D02}">
      <dsp:nvSpPr>
        <dsp:cNvPr id="0" name=""/>
        <dsp:cNvSpPr/>
      </dsp:nvSpPr>
      <dsp:spPr>
        <a:xfrm>
          <a:off x="3968" y="2075904"/>
          <a:ext cx="1170781" cy="5853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Caterer Selection</a:t>
          </a:r>
          <a:endParaRPr lang="en-US" sz="1600" kern="1200" dirty="0"/>
        </a:p>
      </dsp:txBody>
      <dsp:txXfrm>
        <a:off x="21113" y="2093049"/>
        <a:ext cx="1136491" cy="551100"/>
      </dsp:txXfrm>
    </dsp:sp>
    <dsp:sp modelId="{CB6AC85D-36CF-47BD-B82D-E896B0E49A0B}">
      <dsp:nvSpPr>
        <dsp:cNvPr id="0" name=""/>
        <dsp:cNvSpPr/>
      </dsp:nvSpPr>
      <dsp:spPr>
        <a:xfrm rot="17692822">
          <a:off x="852352" y="1850736"/>
          <a:ext cx="1113108" cy="25927"/>
        </a:xfrm>
        <a:custGeom>
          <a:avLst/>
          <a:gdLst/>
          <a:ahLst/>
          <a:cxnLst/>
          <a:rect l="0" t="0" r="0" b="0"/>
          <a:pathLst>
            <a:path>
              <a:moveTo>
                <a:pt x="0" y="12963"/>
              </a:moveTo>
              <a:lnTo>
                <a:pt x="1113108" y="129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381078" y="1835872"/>
        <a:ext cx="55655" cy="55655"/>
      </dsp:txXfrm>
    </dsp:sp>
    <dsp:sp modelId="{221401C2-9664-4387-8494-40B09A521F6A}">
      <dsp:nvSpPr>
        <dsp:cNvPr id="0" name=""/>
        <dsp:cNvSpPr/>
      </dsp:nvSpPr>
      <dsp:spPr>
        <a:xfrm>
          <a:off x="1643062" y="1066105"/>
          <a:ext cx="1170781" cy="5853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Quality</a:t>
          </a:r>
          <a:endParaRPr lang="en-US" sz="1600" kern="1200" dirty="0"/>
        </a:p>
      </dsp:txBody>
      <dsp:txXfrm>
        <a:off x="1660207" y="1083250"/>
        <a:ext cx="1136491" cy="551100"/>
      </dsp:txXfrm>
    </dsp:sp>
    <dsp:sp modelId="{19D71ACE-070A-41F0-AEB5-F7BDA2BF3BB9}">
      <dsp:nvSpPr>
        <dsp:cNvPr id="0" name=""/>
        <dsp:cNvSpPr/>
      </dsp:nvSpPr>
      <dsp:spPr>
        <a:xfrm rot="19457599">
          <a:off x="2759635" y="1177537"/>
          <a:ext cx="576728" cy="25927"/>
        </a:xfrm>
        <a:custGeom>
          <a:avLst/>
          <a:gdLst/>
          <a:ahLst/>
          <a:cxnLst/>
          <a:rect l="0" t="0" r="0" b="0"/>
          <a:pathLst>
            <a:path>
              <a:moveTo>
                <a:pt x="0" y="12963"/>
              </a:moveTo>
              <a:lnTo>
                <a:pt x="576728" y="129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33581" y="1176082"/>
        <a:ext cx="28836" cy="28836"/>
      </dsp:txXfrm>
    </dsp:sp>
    <dsp:sp modelId="{EFC055D5-7679-4F8B-901A-806B2F2D0849}">
      <dsp:nvSpPr>
        <dsp:cNvPr id="0" name=""/>
        <dsp:cNvSpPr/>
      </dsp:nvSpPr>
      <dsp:spPr>
        <a:xfrm>
          <a:off x="3282156" y="729505"/>
          <a:ext cx="1170781" cy="5853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Consumables</a:t>
          </a:r>
          <a:endParaRPr lang="en-US" sz="1600" kern="1200" dirty="0"/>
        </a:p>
      </dsp:txBody>
      <dsp:txXfrm>
        <a:off x="3299301" y="746650"/>
        <a:ext cx="1136491" cy="551100"/>
      </dsp:txXfrm>
    </dsp:sp>
    <dsp:sp modelId="{2B4A0B42-2B6F-45D9-ADB5-196182463DC4}">
      <dsp:nvSpPr>
        <dsp:cNvPr id="0" name=""/>
        <dsp:cNvSpPr/>
      </dsp:nvSpPr>
      <dsp:spPr>
        <a:xfrm rot="19457599">
          <a:off x="4398729" y="840937"/>
          <a:ext cx="576728" cy="25927"/>
        </a:xfrm>
        <a:custGeom>
          <a:avLst/>
          <a:gdLst/>
          <a:ahLst/>
          <a:cxnLst/>
          <a:rect l="0" t="0" r="0" b="0"/>
          <a:pathLst>
            <a:path>
              <a:moveTo>
                <a:pt x="0" y="12963"/>
              </a:moveTo>
              <a:lnTo>
                <a:pt x="576728" y="129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672675" y="839483"/>
        <a:ext cx="28836" cy="28836"/>
      </dsp:txXfrm>
    </dsp:sp>
    <dsp:sp modelId="{992F35C8-30EE-42C4-BD1B-CEB722A08206}">
      <dsp:nvSpPr>
        <dsp:cNvPr id="0" name=""/>
        <dsp:cNvSpPr/>
      </dsp:nvSpPr>
      <dsp:spPr>
        <a:xfrm>
          <a:off x="4921250" y="392906"/>
          <a:ext cx="1170781" cy="5853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Drinks</a:t>
          </a:r>
          <a:endParaRPr lang="en-US" sz="1600" kern="1200" dirty="0"/>
        </a:p>
      </dsp:txBody>
      <dsp:txXfrm>
        <a:off x="4938395" y="410051"/>
        <a:ext cx="1136491" cy="551100"/>
      </dsp:txXfrm>
    </dsp:sp>
    <dsp:sp modelId="{ADF2D524-84ED-4656-88D9-14248FB4A959}">
      <dsp:nvSpPr>
        <dsp:cNvPr id="0" name=""/>
        <dsp:cNvSpPr/>
      </dsp:nvSpPr>
      <dsp:spPr>
        <a:xfrm rot="2142401">
          <a:off x="4398729" y="1177537"/>
          <a:ext cx="576728" cy="25927"/>
        </a:xfrm>
        <a:custGeom>
          <a:avLst/>
          <a:gdLst/>
          <a:ahLst/>
          <a:cxnLst/>
          <a:rect l="0" t="0" r="0" b="0"/>
          <a:pathLst>
            <a:path>
              <a:moveTo>
                <a:pt x="0" y="12963"/>
              </a:moveTo>
              <a:lnTo>
                <a:pt x="576728" y="129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672675" y="1176082"/>
        <a:ext cx="28836" cy="28836"/>
      </dsp:txXfrm>
    </dsp:sp>
    <dsp:sp modelId="{1DAF2FF0-6DE9-4A69-8B91-B333FAE9EC09}">
      <dsp:nvSpPr>
        <dsp:cNvPr id="0" name=""/>
        <dsp:cNvSpPr/>
      </dsp:nvSpPr>
      <dsp:spPr>
        <a:xfrm>
          <a:off x="4921250" y="1066105"/>
          <a:ext cx="1170781" cy="5853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Food</a:t>
          </a:r>
          <a:endParaRPr lang="en-US" sz="1600" kern="1200" dirty="0"/>
        </a:p>
      </dsp:txBody>
      <dsp:txXfrm>
        <a:off x="4938395" y="1083250"/>
        <a:ext cx="1136491" cy="551100"/>
      </dsp:txXfrm>
    </dsp:sp>
    <dsp:sp modelId="{2FAA2136-C7DE-4A7C-B260-DE17445838E4}">
      <dsp:nvSpPr>
        <dsp:cNvPr id="0" name=""/>
        <dsp:cNvSpPr/>
      </dsp:nvSpPr>
      <dsp:spPr>
        <a:xfrm rot="2142401">
          <a:off x="2759635" y="1514136"/>
          <a:ext cx="576728" cy="25927"/>
        </a:xfrm>
        <a:custGeom>
          <a:avLst/>
          <a:gdLst/>
          <a:ahLst/>
          <a:cxnLst/>
          <a:rect l="0" t="0" r="0" b="0"/>
          <a:pathLst>
            <a:path>
              <a:moveTo>
                <a:pt x="0" y="12963"/>
              </a:moveTo>
              <a:lnTo>
                <a:pt x="576728" y="129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33581" y="1512682"/>
        <a:ext cx="28836" cy="28836"/>
      </dsp:txXfrm>
    </dsp:sp>
    <dsp:sp modelId="{3B5BFE04-65EA-4CC9-928A-87F360B44470}">
      <dsp:nvSpPr>
        <dsp:cNvPr id="0" name=""/>
        <dsp:cNvSpPr/>
      </dsp:nvSpPr>
      <dsp:spPr>
        <a:xfrm>
          <a:off x="3282156" y="1402705"/>
          <a:ext cx="1170781" cy="5853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Service</a:t>
          </a:r>
          <a:endParaRPr lang="en-US" sz="1600" kern="1200" dirty="0"/>
        </a:p>
      </dsp:txBody>
      <dsp:txXfrm>
        <a:off x="3299301" y="1419850"/>
        <a:ext cx="1136491" cy="551100"/>
      </dsp:txXfrm>
    </dsp:sp>
    <dsp:sp modelId="{1F8A8E60-1AAE-4E35-B891-E4BD1499F20C}">
      <dsp:nvSpPr>
        <dsp:cNvPr id="0" name=""/>
        <dsp:cNvSpPr/>
      </dsp:nvSpPr>
      <dsp:spPr>
        <a:xfrm rot="19457599">
          <a:off x="1120541" y="2187335"/>
          <a:ext cx="576728" cy="25927"/>
        </a:xfrm>
        <a:custGeom>
          <a:avLst/>
          <a:gdLst/>
          <a:ahLst/>
          <a:cxnLst/>
          <a:rect l="0" t="0" r="0" b="0"/>
          <a:pathLst>
            <a:path>
              <a:moveTo>
                <a:pt x="0" y="12963"/>
              </a:moveTo>
              <a:lnTo>
                <a:pt x="576728" y="129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394488" y="2185881"/>
        <a:ext cx="28836" cy="28836"/>
      </dsp:txXfrm>
    </dsp:sp>
    <dsp:sp modelId="{D630D577-4704-48F0-80AD-93CE94FAADA2}">
      <dsp:nvSpPr>
        <dsp:cNvPr id="0" name=""/>
        <dsp:cNvSpPr/>
      </dsp:nvSpPr>
      <dsp:spPr>
        <a:xfrm>
          <a:off x="1643062" y="1739304"/>
          <a:ext cx="1170781" cy="5853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Price</a:t>
          </a:r>
          <a:endParaRPr lang="en-US" sz="1600" kern="1200" dirty="0"/>
        </a:p>
      </dsp:txBody>
      <dsp:txXfrm>
        <a:off x="1660207" y="1756449"/>
        <a:ext cx="1136491" cy="551100"/>
      </dsp:txXfrm>
    </dsp:sp>
    <dsp:sp modelId="{5A9D8D54-D2FA-4E6B-A6C5-92604D729547}">
      <dsp:nvSpPr>
        <dsp:cNvPr id="0" name=""/>
        <dsp:cNvSpPr/>
      </dsp:nvSpPr>
      <dsp:spPr>
        <a:xfrm rot="2142401">
          <a:off x="1120541" y="2523935"/>
          <a:ext cx="576728" cy="25927"/>
        </a:xfrm>
        <a:custGeom>
          <a:avLst/>
          <a:gdLst/>
          <a:ahLst/>
          <a:cxnLst/>
          <a:rect l="0" t="0" r="0" b="0"/>
          <a:pathLst>
            <a:path>
              <a:moveTo>
                <a:pt x="0" y="12963"/>
              </a:moveTo>
              <a:lnTo>
                <a:pt x="576728" y="129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394488" y="2522481"/>
        <a:ext cx="28836" cy="28836"/>
      </dsp:txXfrm>
    </dsp:sp>
    <dsp:sp modelId="{4A5F1CA2-4285-4A52-897E-55065A4CC941}">
      <dsp:nvSpPr>
        <dsp:cNvPr id="0" name=""/>
        <dsp:cNvSpPr/>
      </dsp:nvSpPr>
      <dsp:spPr>
        <a:xfrm>
          <a:off x="1643062" y="2412503"/>
          <a:ext cx="1170781" cy="5853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Reliability</a:t>
          </a:r>
          <a:endParaRPr lang="en-US" sz="1600" kern="1200" dirty="0"/>
        </a:p>
      </dsp:txBody>
      <dsp:txXfrm>
        <a:off x="1660207" y="2429648"/>
        <a:ext cx="1136491" cy="551100"/>
      </dsp:txXfrm>
    </dsp:sp>
    <dsp:sp modelId="{7C261D1D-5125-4A36-B6B3-3A2AD8C32097}">
      <dsp:nvSpPr>
        <dsp:cNvPr id="0" name=""/>
        <dsp:cNvSpPr/>
      </dsp:nvSpPr>
      <dsp:spPr>
        <a:xfrm rot="3907178">
          <a:off x="852352" y="2860535"/>
          <a:ext cx="1113108" cy="25927"/>
        </a:xfrm>
        <a:custGeom>
          <a:avLst/>
          <a:gdLst/>
          <a:ahLst/>
          <a:cxnLst/>
          <a:rect l="0" t="0" r="0" b="0"/>
          <a:pathLst>
            <a:path>
              <a:moveTo>
                <a:pt x="0" y="12963"/>
              </a:moveTo>
              <a:lnTo>
                <a:pt x="1113108" y="129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381078" y="2845671"/>
        <a:ext cx="55655" cy="55655"/>
      </dsp:txXfrm>
    </dsp:sp>
    <dsp:sp modelId="{BC27B534-E98B-427C-A4FA-A387684CE054}">
      <dsp:nvSpPr>
        <dsp:cNvPr id="0" name=""/>
        <dsp:cNvSpPr/>
      </dsp:nvSpPr>
      <dsp:spPr>
        <a:xfrm>
          <a:off x="1643062" y="3085703"/>
          <a:ext cx="1170781" cy="5853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Flexibility</a:t>
          </a:r>
          <a:endParaRPr lang="en-US" sz="1600" kern="1200" dirty="0"/>
        </a:p>
      </dsp:txBody>
      <dsp:txXfrm>
        <a:off x="1660207" y="3102848"/>
        <a:ext cx="1136491" cy="5511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D614E56-D38F-4437-B486-00D0D57D3C74}" type="datetimeFigureOut">
              <a:rPr lang="en-US" smtClean="0"/>
              <a:t>10/1/2017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DE466759-BD3F-43FD-B1F5-EAFCB1A17659}" type="slidenum">
              <a:rPr lang="en-US" smtClean="0"/>
              <a:t>‹#›</a:t>
            </a:fld>
            <a:endParaRPr lang="en-US"/>
          </a:p>
        </p:txBody>
      </p:sp>
    </p:spTree>
    <p:extLst>
      <p:ext uri="{BB962C8B-B14F-4D97-AF65-F5344CB8AC3E}">
        <p14:creationId xmlns:p14="http://schemas.microsoft.com/office/powerpoint/2010/main" val="3594385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15963C8-129B-467B-A66C-E6532C292FF3}" type="datetimeFigureOut">
              <a:rPr lang="en-US" smtClean="0"/>
              <a:t>10/1/2017</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8689197-576E-4FDC-B946-E14195FBBCF1}" type="slidenum">
              <a:rPr lang="en-US" smtClean="0"/>
              <a:t>‹#›</a:t>
            </a:fld>
            <a:endParaRPr lang="en-US"/>
          </a:p>
        </p:txBody>
      </p:sp>
    </p:spTree>
    <p:extLst>
      <p:ext uri="{BB962C8B-B14F-4D97-AF65-F5344CB8AC3E}">
        <p14:creationId xmlns:p14="http://schemas.microsoft.com/office/powerpoint/2010/main" val="14657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792F-31EE-C344-A2D6-ED544E6AF3F4}" type="datetimeFigureOut">
              <a:rPr lang="en-US" smtClean="0"/>
              <a:pPr/>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C792F-31EE-C344-A2D6-ED544E6AF3F4}" type="datetimeFigureOut">
              <a:rPr lang="en-US" smtClean="0"/>
              <a:pPr/>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C792F-31EE-C344-A2D6-ED544E6AF3F4}" type="datetimeFigureOut">
              <a:rPr lang="en-US" smtClean="0"/>
              <a:pPr/>
              <a:t>10/1/2017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07550"/>
            <a:ext cx="82296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C792F-31EE-C344-A2D6-ED544E6AF3F4}" type="datetimeFigureOut">
              <a:rPr lang="en-US" smtClean="0"/>
              <a:pPr/>
              <a:t>10/1/2017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792F-31EE-C344-A2D6-ED544E6AF3F4}" type="datetimeFigureOut">
              <a:rPr lang="en-US" smtClean="0"/>
              <a:pPr/>
              <a:t>10/1/2017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C792F-31EE-C344-A2D6-ED544E6AF3F4}" type="datetimeFigureOut">
              <a:rPr lang="en-US" smtClean="0"/>
              <a:pPr/>
              <a:t>10/1/2017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BE74-70D2-8C43-ADAD-6EB1AA575FDB}" type="slidenum">
              <a:rPr lang="en-US" smtClean="0"/>
              <a:pPr/>
              <a:t>‹#›</a:t>
            </a:fld>
            <a:endParaRPr lang="en-US"/>
          </a:p>
        </p:txBody>
      </p:sp>
      <p:pic>
        <p:nvPicPr>
          <p:cNvPr id="7" name="Picture 6" descr="new template.jpg"/>
          <p:cNvPicPr>
            <a:picLocks noChangeAspect="1"/>
          </p:cNvPicPr>
          <p:nvPr userDrawn="1"/>
        </p:nvPicPr>
        <p:blipFill>
          <a:blip r:embed="rId1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5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www.m-macbeth.com/"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IMSE 991</a:t>
            </a:r>
            <a:br>
              <a:rPr lang="en-US" dirty="0" smtClean="0"/>
            </a:br>
            <a:r>
              <a:rPr lang="en-US" dirty="0" smtClean="0"/>
              <a:t>Multiple Criteria Decision Making</a:t>
            </a:r>
            <a:endParaRPr lang="en-US" dirty="0"/>
          </a:p>
        </p:txBody>
      </p:sp>
      <p:sp>
        <p:nvSpPr>
          <p:cNvPr id="3" name="Subtitle 2"/>
          <p:cNvSpPr>
            <a:spLocks noGrp="1"/>
          </p:cNvSpPr>
          <p:nvPr>
            <p:ph type="subTitle" idx="1"/>
          </p:nvPr>
        </p:nvSpPr>
        <p:spPr/>
        <p:txBody>
          <a:bodyPr/>
          <a:lstStyle/>
          <a:p>
            <a:r>
              <a:rPr lang="en-US" dirty="0" smtClean="0"/>
              <a:t>Lecture 6</a:t>
            </a:r>
          </a:p>
          <a:p>
            <a:r>
              <a:rPr lang="en-US" dirty="0" smtClean="0"/>
              <a:t>Multi-Attribute Utility Theory and MACBETH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Theory Axioms</a:t>
            </a:r>
            <a:endParaRPr lang="en-US" dirty="0"/>
          </a:p>
        </p:txBody>
      </p:sp>
      <p:sp>
        <p:nvSpPr>
          <p:cNvPr id="3" name="Content Placeholder 2"/>
          <p:cNvSpPr>
            <a:spLocks noGrp="1"/>
          </p:cNvSpPr>
          <p:nvPr>
            <p:ph idx="1"/>
          </p:nvPr>
        </p:nvSpPr>
        <p:spPr/>
        <p:txBody>
          <a:bodyPr>
            <a:normAutofit/>
          </a:bodyPr>
          <a:lstStyle/>
          <a:p>
            <a:r>
              <a:rPr lang="en-US" b="1" dirty="0" smtClean="0"/>
              <a:t>Continuity:</a:t>
            </a:r>
            <a:r>
              <a:rPr lang="en-US" dirty="0" smtClean="0"/>
              <a:t>  If some state B is between a and C in preference, then there is some probability p for which the rational agent will be indifferent between getting B for sure and that yields A with a probability p and C with a probability 1-p.</a:t>
            </a:r>
          </a:p>
        </p:txBody>
      </p:sp>
    </p:spTree>
    <p:extLst>
      <p:ext uri="{BB962C8B-B14F-4D97-AF65-F5344CB8AC3E}">
        <p14:creationId xmlns:p14="http://schemas.microsoft.com/office/powerpoint/2010/main" val="2338180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Theory Axioms</a:t>
            </a:r>
            <a:endParaRPr lang="en-US" dirty="0"/>
          </a:p>
        </p:txBody>
      </p:sp>
      <p:sp>
        <p:nvSpPr>
          <p:cNvPr id="3" name="Content Placeholder 2"/>
          <p:cNvSpPr>
            <a:spLocks noGrp="1"/>
          </p:cNvSpPr>
          <p:nvPr>
            <p:ph idx="1"/>
          </p:nvPr>
        </p:nvSpPr>
        <p:spPr/>
        <p:txBody>
          <a:bodyPr>
            <a:normAutofit/>
          </a:bodyPr>
          <a:lstStyle/>
          <a:p>
            <a:r>
              <a:rPr lang="en-US" b="1" dirty="0" smtClean="0"/>
              <a:t>Substitutability</a:t>
            </a:r>
            <a:r>
              <a:rPr lang="en-US" b="1" dirty="0"/>
              <a:t>:</a:t>
            </a:r>
            <a:r>
              <a:rPr lang="en-US" dirty="0"/>
              <a:t>  If an agent is indifferent between A and B, then the agent can substitute B for A</a:t>
            </a:r>
          </a:p>
          <a:p>
            <a:r>
              <a:rPr lang="en-US" b="1" dirty="0" smtClean="0"/>
              <a:t>Monotonicity:</a:t>
            </a:r>
            <a:r>
              <a:rPr lang="en-US" dirty="0" smtClean="0"/>
              <a:t>  If </a:t>
            </a:r>
            <a:r>
              <a:rPr lang="en-US" dirty="0"/>
              <a:t>A and B have the same outcome, but an agent prefers A to B, then the agent prefers A with the view of a higher probability for outcome</a:t>
            </a:r>
            <a:r>
              <a:rPr lang="en-US" dirty="0" smtClean="0"/>
              <a:t>.</a:t>
            </a:r>
            <a:endParaRPr lang="en-US" dirty="0"/>
          </a:p>
        </p:txBody>
      </p:sp>
    </p:spTree>
    <p:extLst>
      <p:ext uri="{BB962C8B-B14F-4D97-AF65-F5344CB8AC3E}">
        <p14:creationId xmlns:p14="http://schemas.microsoft.com/office/powerpoint/2010/main" val="1404157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US" altLang="en-US"/>
              <a:t>PSY 5018H: Math Models Hum Behavior, Prof. Paul Schrater, Spring 2005</a:t>
            </a:r>
          </a:p>
        </p:txBody>
      </p:sp>
      <p:sp>
        <p:nvSpPr>
          <p:cNvPr id="10242" name="Rectangle 2"/>
          <p:cNvSpPr>
            <a:spLocks noGrp="1" noChangeArrowheads="1"/>
          </p:cNvSpPr>
          <p:nvPr>
            <p:ph type="title"/>
          </p:nvPr>
        </p:nvSpPr>
        <p:spPr>
          <a:xfrm>
            <a:off x="685800" y="519113"/>
            <a:ext cx="7772400" cy="838200"/>
          </a:xfrm>
        </p:spPr>
        <p:txBody>
          <a:bodyPr>
            <a:normAutofit/>
          </a:bodyPr>
          <a:lstStyle/>
          <a:p>
            <a:r>
              <a:rPr lang="en-US" altLang="en-US" dirty="0" smtClean="0"/>
              <a:t>What do Axioms Guarantee?</a:t>
            </a:r>
            <a:endParaRPr lang="en-US" altLang="en-US" dirty="0"/>
          </a:p>
        </p:txBody>
      </p:sp>
      <p:pic>
        <p:nvPicPr>
          <p:cNvPr id="10243" name="Picture 3"/>
          <p:cNvPicPr>
            <a:picLocks noChangeAspect="1" noChangeArrowheads="1"/>
          </p:cNvPicPr>
          <p:nvPr/>
        </p:nvPicPr>
        <p:blipFill>
          <a:blip r:embed="rId2">
            <a:lum bright="-10000" contrast="28000"/>
            <a:extLst>
              <a:ext uri="{28A0092B-C50C-407E-A947-70E740481C1C}">
                <a14:useLocalDpi xmlns:a14="http://schemas.microsoft.com/office/drawing/2010/main" val="0"/>
              </a:ext>
            </a:extLst>
          </a:blip>
          <a:srcRect/>
          <a:stretch>
            <a:fillRect/>
          </a:stretch>
        </p:blipFill>
        <p:spPr bwMode="auto">
          <a:xfrm>
            <a:off x="1981200" y="1980376"/>
            <a:ext cx="3702908" cy="115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lum bright="-10000" contrast="24000"/>
            <a:extLst>
              <a:ext uri="{28A0092B-C50C-407E-A947-70E740481C1C}">
                <a14:useLocalDpi xmlns:a14="http://schemas.microsoft.com/office/drawing/2010/main" val="0"/>
              </a:ext>
            </a:extLst>
          </a:blip>
          <a:srcRect/>
          <a:stretch>
            <a:fillRect/>
          </a:stretch>
        </p:blipFill>
        <p:spPr bwMode="auto">
          <a:xfrm>
            <a:off x="1981200" y="4277716"/>
            <a:ext cx="5148649" cy="108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Text Box 5"/>
          <p:cNvSpPr txBox="1">
            <a:spLocks noChangeArrowheads="1"/>
          </p:cNvSpPr>
          <p:nvPr/>
        </p:nvSpPr>
        <p:spPr bwMode="auto">
          <a:xfrm>
            <a:off x="1295400" y="1523176"/>
            <a:ext cx="18598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1) Utility principle</a:t>
            </a:r>
          </a:p>
        </p:txBody>
      </p:sp>
      <p:sp>
        <p:nvSpPr>
          <p:cNvPr id="10246" name="Text Box 6"/>
          <p:cNvSpPr txBox="1">
            <a:spLocks noChangeArrowheads="1"/>
          </p:cNvSpPr>
          <p:nvPr/>
        </p:nvSpPr>
        <p:spPr bwMode="auto">
          <a:xfrm>
            <a:off x="1344613" y="3804414"/>
            <a:ext cx="3746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 Maximum expected utility principle</a:t>
            </a:r>
          </a:p>
        </p:txBody>
      </p:sp>
      <p:sp>
        <p:nvSpPr>
          <p:cNvPr id="10247" name="Text Box 7"/>
          <p:cNvSpPr txBox="1">
            <a:spLocks noChangeArrowheads="1"/>
          </p:cNvSpPr>
          <p:nvPr/>
        </p:nvSpPr>
        <p:spPr bwMode="auto">
          <a:xfrm>
            <a:off x="1295399" y="5469846"/>
            <a:ext cx="55247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Utility of a </a:t>
            </a:r>
            <a:r>
              <a:rPr lang="en-US" altLang="en-US" dirty="0" smtClean="0"/>
              <a:t>circumstance </a:t>
            </a:r>
            <a:r>
              <a:rPr lang="en-US" altLang="en-US" dirty="0"/>
              <a:t>is the </a:t>
            </a:r>
            <a:r>
              <a:rPr lang="en-US" altLang="en-US" dirty="0" smtClean="0"/>
              <a:t>expectation </a:t>
            </a:r>
            <a:r>
              <a:rPr lang="en-US" altLang="en-US" dirty="0"/>
              <a:t>of the utilities</a:t>
            </a:r>
          </a:p>
        </p:txBody>
      </p:sp>
      <p:sp>
        <p:nvSpPr>
          <p:cNvPr id="10249" name="Text Box 9"/>
          <p:cNvSpPr txBox="1">
            <a:spLocks noChangeArrowheads="1"/>
          </p:cNvSpPr>
          <p:nvPr/>
        </p:nvSpPr>
        <p:spPr bwMode="auto">
          <a:xfrm>
            <a:off x="1295399" y="3193018"/>
            <a:ext cx="74655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There exists a monotonic function that </a:t>
            </a:r>
            <a:r>
              <a:rPr lang="en-US" altLang="en-US" dirty="0" smtClean="0"/>
              <a:t>numerically encodes </a:t>
            </a:r>
            <a:r>
              <a:rPr lang="en-US" altLang="en-US" dirty="0"/>
              <a:t>preferences</a:t>
            </a:r>
          </a:p>
        </p:txBody>
      </p:sp>
    </p:spTree>
    <p:extLst>
      <p:ext uri="{BB962C8B-B14F-4D97-AF65-F5344CB8AC3E}">
        <p14:creationId xmlns:p14="http://schemas.microsoft.com/office/powerpoint/2010/main" val="2619652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Additive Model</a:t>
            </a:r>
          </a:p>
          <a:p>
            <a:pPr lvl="1"/>
            <a:r>
              <a:rPr lang="en-US" dirty="0" smtClean="0"/>
              <a:t>Denote by F the set of q criteria f</a:t>
            </a:r>
            <a:r>
              <a:rPr lang="en-US" baseline="-25000" dirty="0" smtClean="0"/>
              <a:t>j</a:t>
            </a:r>
            <a:r>
              <a:rPr lang="en-US" dirty="0" smtClean="0"/>
              <a:t> (j = 1, …, q).</a:t>
            </a:r>
          </a:p>
          <a:p>
            <a:pPr lvl="1"/>
            <a:r>
              <a:rPr lang="en-US" dirty="0" smtClean="0"/>
              <a:t>Evaluations of the alternatives f</a:t>
            </a:r>
            <a:r>
              <a:rPr lang="en-US" baseline="-25000" dirty="0" smtClean="0"/>
              <a:t>j</a:t>
            </a:r>
            <a:r>
              <a:rPr lang="en-US" dirty="0" smtClean="0"/>
              <a:t>(</a:t>
            </a:r>
            <a:r>
              <a:rPr lang="en-US" dirty="0" err="1" smtClean="0"/>
              <a:t>a</a:t>
            </a:r>
            <a:r>
              <a:rPr lang="en-US" baseline="-25000" dirty="0" err="1" smtClean="0"/>
              <a:t>i</a:t>
            </a:r>
            <a:r>
              <a:rPr lang="en-US" dirty="0" smtClean="0"/>
              <a:t>) are transformed into marginal utility contributions, </a:t>
            </a:r>
            <a:r>
              <a:rPr lang="en-US" dirty="0" err="1" smtClean="0"/>
              <a:t>U</a:t>
            </a:r>
            <a:r>
              <a:rPr lang="en-US" baseline="-25000" dirty="0" err="1" smtClean="0"/>
              <a:t>j</a:t>
            </a:r>
            <a:r>
              <a:rPr lang="en-US" dirty="0" smtClean="0"/>
              <a:t> to avoid scaling problems (unequal units)</a:t>
            </a:r>
          </a:p>
          <a:p>
            <a:pPr lvl="1"/>
            <a:r>
              <a:rPr lang="en-US" dirty="0" smtClean="0"/>
              <a:t>Marginal utility scores are aggregated with a weighted sum or addition</a:t>
            </a:r>
          </a:p>
          <a:p>
            <a:pPr lvl="1"/>
            <a:r>
              <a:rPr lang="en-US" dirty="0" smtClean="0"/>
              <a:t>Most popular and widely used</a:t>
            </a:r>
          </a:p>
          <a:p>
            <a:pPr lvl="1"/>
            <a:endParaRPr lang="en-US" dirty="0" smtClean="0"/>
          </a:p>
          <a:p>
            <a:pPr lvl="1"/>
            <a:endParaRPr lang="en-US" dirty="0" smtClean="0"/>
          </a:p>
          <a:p>
            <a:pPr marL="457200" lvl="1" indent="0">
              <a:buNone/>
            </a:pPr>
            <a:endParaRPr lang="en-US" dirty="0" smtClean="0"/>
          </a:p>
          <a:p>
            <a:pPr lvl="1"/>
            <a:endParaRPr lang="en-US" dirty="0"/>
          </a:p>
        </p:txBody>
      </p:sp>
    </p:spTree>
    <p:extLst>
      <p:ext uri="{BB962C8B-B14F-4D97-AF65-F5344CB8AC3E}">
        <p14:creationId xmlns:p14="http://schemas.microsoft.com/office/powerpoint/2010/main" val="3319582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Additive Model</a:t>
            </a:r>
          </a:p>
          <a:p>
            <a:pPr lvl="1"/>
            <a:r>
              <a:rPr lang="en-US" dirty="0" smtClean="0"/>
              <a:t>General additive utility function</a:t>
            </a:r>
          </a:p>
          <a:p>
            <a:pPr lvl="1"/>
            <a:endParaRPr lang="en-US" dirty="0"/>
          </a:p>
          <a:p>
            <a:pPr lvl="1"/>
            <a:endParaRPr lang="en-US" dirty="0" smtClean="0"/>
          </a:p>
          <a:p>
            <a:pPr lvl="1"/>
            <a:r>
              <a:rPr lang="en-US" dirty="0" smtClean="0"/>
              <a:t>Where </a:t>
            </a:r>
            <a:r>
              <a:rPr lang="en-US" dirty="0" err="1" smtClean="0"/>
              <a:t>U</a:t>
            </a:r>
            <a:r>
              <a:rPr lang="en-US" baseline="-25000" dirty="0" err="1" smtClean="0"/>
              <a:t>j</a:t>
            </a:r>
            <a:r>
              <a:rPr lang="en-US" dirty="0" smtClean="0"/>
              <a:t>(f</a:t>
            </a:r>
            <a:r>
              <a:rPr lang="en-US" baseline="-25000" dirty="0" smtClean="0"/>
              <a:t>j</a:t>
            </a:r>
            <a:r>
              <a:rPr lang="en-US" dirty="0" smtClean="0"/>
              <a:t>) ≥ 0 is usually a non-decreasing function and </a:t>
            </a:r>
            <a:r>
              <a:rPr lang="en-US" dirty="0" err="1" smtClean="0"/>
              <a:t>w</a:t>
            </a:r>
            <a:r>
              <a:rPr lang="en-US" baseline="-25000" dirty="0" err="1" smtClean="0"/>
              <a:t>j</a:t>
            </a:r>
            <a:r>
              <a:rPr lang="en-US" dirty="0" smtClean="0"/>
              <a:t> represents the weight of criterion f</a:t>
            </a:r>
            <a:r>
              <a:rPr lang="en-US" baseline="-25000" dirty="0" smtClean="0"/>
              <a:t>j</a:t>
            </a:r>
            <a:r>
              <a:rPr lang="en-US" dirty="0" smtClean="0"/>
              <a:t>.  They satisfy the normalization constraint:</a:t>
            </a:r>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1081555" y="2881854"/>
            <a:ext cx="7009046" cy="775745"/>
          </a:xfrm>
          <a:prstGeom prst="rect">
            <a:avLst/>
          </a:prstGeom>
        </p:spPr>
      </p:pic>
      <p:pic>
        <p:nvPicPr>
          <p:cNvPr id="5" name="Picture 4"/>
          <p:cNvPicPr>
            <a:picLocks noChangeAspect="1"/>
          </p:cNvPicPr>
          <p:nvPr/>
        </p:nvPicPr>
        <p:blipFill>
          <a:blip r:embed="rId3"/>
          <a:stretch>
            <a:fillRect/>
          </a:stretch>
        </p:blipFill>
        <p:spPr>
          <a:xfrm>
            <a:off x="2650817" y="5178033"/>
            <a:ext cx="4307456" cy="948130"/>
          </a:xfrm>
          <a:prstGeom prst="rect">
            <a:avLst/>
          </a:prstGeom>
        </p:spPr>
      </p:pic>
    </p:spTree>
    <p:extLst>
      <p:ext uri="{BB962C8B-B14F-4D97-AF65-F5344CB8AC3E}">
        <p14:creationId xmlns:p14="http://schemas.microsoft.com/office/powerpoint/2010/main" val="4196763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Simple Weighted sum is a special case of the model where </a:t>
            </a:r>
            <a:r>
              <a:rPr lang="en-US" dirty="0" err="1" smtClean="0"/>
              <a:t>U</a:t>
            </a:r>
            <a:r>
              <a:rPr lang="en-US" baseline="-25000" dirty="0" err="1" smtClean="0"/>
              <a:t>j</a:t>
            </a:r>
            <a:r>
              <a:rPr lang="en-US" dirty="0"/>
              <a:t> </a:t>
            </a:r>
            <a:r>
              <a:rPr lang="en-US" dirty="0" smtClean="0"/>
              <a:t>are all linear functions.  The utility score corresponds to:</a:t>
            </a:r>
          </a:p>
          <a:p>
            <a:endParaRPr lang="en-US" dirty="0"/>
          </a:p>
          <a:p>
            <a:pPr lvl="1"/>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2"/>
          <a:stretch>
            <a:fillRect/>
          </a:stretch>
        </p:blipFill>
        <p:spPr>
          <a:xfrm>
            <a:off x="1717231" y="3278061"/>
            <a:ext cx="5853684" cy="822884"/>
          </a:xfrm>
          <a:prstGeom prst="rect">
            <a:avLst/>
          </a:prstGeom>
        </p:spPr>
      </p:pic>
    </p:spTree>
    <p:extLst>
      <p:ext uri="{BB962C8B-B14F-4D97-AF65-F5344CB8AC3E}">
        <p14:creationId xmlns:p14="http://schemas.microsoft.com/office/powerpoint/2010/main" val="4219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Marginal Utility Function</a:t>
            </a:r>
          </a:p>
          <a:p>
            <a:pPr lvl="1"/>
            <a:r>
              <a:rPr lang="en-US" dirty="0" smtClean="0"/>
              <a:t>Best alternative on a specific criterion has a marginal utility score of 1</a:t>
            </a:r>
          </a:p>
          <a:p>
            <a:pPr lvl="1"/>
            <a:r>
              <a:rPr lang="en-US" dirty="0" smtClean="0"/>
              <a:t>Worst alternative on a specific criterion has a marginal utility score of 0</a:t>
            </a:r>
          </a:p>
          <a:p>
            <a:pPr lvl="1"/>
            <a:r>
              <a:rPr lang="en-US" dirty="0" smtClean="0"/>
              <a:t>If the weights are normalized, the utility score is always between 0 and 1.</a:t>
            </a:r>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spTree>
    <p:extLst>
      <p:ext uri="{BB962C8B-B14F-4D97-AF65-F5344CB8AC3E}">
        <p14:creationId xmlns:p14="http://schemas.microsoft.com/office/powerpoint/2010/main" val="2771372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lnSpcReduction="10000"/>
          </a:bodyPr>
          <a:lstStyle/>
          <a:p>
            <a:r>
              <a:rPr lang="en-US" dirty="0" smtClean="0"/>
              <a:t>Shapes of marginal utility functions are determined by the decision maker</a:t>
            </a:r>
          </a:p>
          <a:p>
            <a:r>
              <a:rPr lang="en-US" dirty="0" smtClean="0"/>
              <a:t>Utility function shapes represent the decision maker’s attitude towards preference of the criterion</a:t>
            </a:r>
          </a:p>
          <a:p>
            <a:r>
              <a:rPr lang="en-US" dirty="0" smtClean="0"/>
              <a:t>Utility functions may be Linear, Logarithmic, Exponential, Step, Quadratic or other</a:t>
            </a:r>
          </a:p>
          <a:p>
            <a:r>
              <a:rPr lang="en-US" dirty="0" smtClean="0"/>
              <a:t>Utility functions are impactful in sensitive analysis and global utility preferences</a:t>
            </a:r>
          </a:p>
          <a:p>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spTree>
    <p:extLst>
      <p:ext uri="{BB962C8B-B14F-4D97-AF65-F5344CB8AC3E}">
        <p14:creationId xmlns:p14="http://schemas.microsoft.com/office/powerpoint/2010/main" val="1246193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a:xfrm>
            <a:off x="457200" y="1600200"/>
            <a:ext cx="8686800" cy="4525963"/>
          </a:xfrm>
        </p:spPr>
        <p:txBody>
          <a:bodyPr>
            <a:normAutofit fontScale="85000" lnSpcReduction="10000"/>
          </a:bodyPr>
          <a:lstStyle/>
          <a:p>
            <a:r>
              <a:rPr lang="en-US" dirty="0" smtClean="0"/>
              <a:t>Shapes of marginal utility functions</a:t>
            </a:r>
          </a:p>
          <a:p>
            <a:pPr lvl="1"/>
            <a:r>
              <a:rPr lang="en-US" dirty="0"/>
              <a:t>The following shapes generally apply.</a:t>
            </a:r>
          </a:p>
          <a:p>
            <a:pPr lvl="1"/>
            <a:endParaRPr lang="en-US" dirty="0"/>
          </a:p>
          <a:p>
            <a:pPr lvl="1"/>
            <a:endParaRPr lang="en-US" dirty="0"/>
          </a:p>
          <a:p>
            <a:pPr lvl="1"/>
            <a:endParaRPr lang="en-US" dirty="0"/>
          </a:p>
          <a:p>
            <a:pPr lvl="1"/>
            <a:endParaRPr lang="en-US" dirty="0"/>
          </a:p>
          <a:p>
            <a:pPr lvl="1"/>
            <a:endParaRPr lang="en-US" dirty="0" smtClean="0"/>
          </a:p>
          <a:p>
            <a:pPr lvl="1"/>
            <a:r>
              <a:rPr lang="en-US" dirty="0" smtClean="0"/>
              <a:t>The </a:t>
            </a:r>
            <a:r>
              <a:rPr lang="en-US" dirty="0"/>
              <a:t>risk averter has decreasing marginal </a:t>
            </a:r>
            <a:r>
              <a:rPr lang="en-US" dirty="0" smtClean="0"/>
              <a:t>utility </a:t>
            </a:r>
            <a:r>
              <a:rPr lang="en-US" dirty="0"/>
              <a:t>for </a:t>
            </a:r>
            <a:r>
              <a:rPr lang="en-US" dirty="0" smtClean="0"/>
              <a:t>the object. </a:t>
            </a:r>
          </a:p>
          <a:p>
            <a:pPr lvl="1"/>
            <a:r>
              <a:rPr lang="en-US" dirty="0" smtClean="0"/>
              <a:t>Risk </a:t>
            </a:r>
            <a:r>
              <a:rPr lang="en-US" dirty="0"/>
              <a:t>seekers like some unfavorable </a:t>
            </a:r>
            <a:r>
              <a:rPr lang="en-US" dirty="0" smtClean="0"/>
              <a:t>gambles around the object.</a:t>
            </a:r>
            <a:endParaRPr lang="en-US" dirty="0"/>
          </a:p>
          <a:p>
            <a:pPr lvl="1"/>
            <a:r>
              <a:rPr lang="en-US" dirty="0"/>
              <a:t>Risk neutrality values </a:t>
            </a:r>
            <a:r>
              <a:rPr lang="en-US" dirty="0" smtClean="0"/>
              <a:t>the object </a:t>
            </a:r>
            <a:r>
              <a:rPr lang="en-US" dirty="0"/>
              <a:t>at its face amount. </a:t>
            </a:r>
          </a:p>
        </p:txBody>
      </p:sp>
      <p:pic>
        <p:nvPicPr>
          <p:cNvPr id="4" name="Picture 4" descr="c:\windows\TEMP\auto0.bmp"/>
          <p:cNvPicPr>
            <a:picLocks noChangeAspect="1" noChangeArrowheads="1"/>
          </p:cNvPicPr>
          <p:nvPr/>
        </p:nvPicPr>
        <p:blipFill>
          <a:blip r:embed="rId2">
            <a:lum bright="-24000" contrast="66000"/>
            <a:extLst>
              <a:ext uri="{28A0092B-C50C-407E-A947-70E740481C1C}">
                <a14:useLocalDpi xmlns:a14="http://schemas.microsoft.com/office/drawing/2010/main" val="0"/>
              </a:ext>
            </a:extLst>
          </a:blip>
          <a:srcRect/>
          <a:stretch>
            <a:fillRect/>
          </a:stretch>
        </p:blipFill>
        <p:spPr bwMode="auto">
          <a:xfrm>
            <a:off x="1438532" y="2739079"/>
            <a:ext cx="5583195" cy="166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ight Arrow 4"/>
          <p:cNvSpPr/>
          <p:nvPr/>
        </p:nvSpPr>
        <p:spPr>
          <a:xfrm>
            <a:off x="1438532" y="3076827"/>
            <a:ext cx="939114" cy="304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Logarithmic</a:t>
            </a:r>
            <a:endParaRPr lang="en-US" sz="1100" dirty="0"/>
          </a:p>
        </p:txBody>
      </p:sp>
      <p:sp>
        <p:nvSpPr>
          <p:cNvPr id="6" name="Right Arrow 5"/>
          <p:cNvSpPr/>
          <p:nvPr/>
        </p:nvSpPr>
        <p:spPr>
          <a:xfrm>
            <a:off x="3760572" y="3089184"/>
            <a:ext cx="939114" cy="304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Exponential</a:t>
            </a:r>
            <a:endParaRPr lang="en-US" sz="1100" dirty="0"/>
          </a:p>
        </p:txBody>
      </p:sp>
      <p:sp>
        <p:nvSpPr>
          <p:cNvPr id="7" name="Right Arrow 6"/>
          <p:cNvSpPr/>
          <p:nvPr/>
        </p:nvSpPr>
        <p:spPr>
          <a:xfrm>
            <a:off x="5355624" y="3089184"/>
            <a:ext cx="939114" cy="304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Linear</a:t>
            </a:r>
            <a:endParaRPr lang="en-US" sz="1100" dirty="0"/>
          </a:p>
        </p:txBody>
      </p:sp>
    </p:spTree>
    <p:extLst>
      <p:ext uri="{BB962C8B-B14F-4D97-AF65-F5344CB8AC3E}">
        <p14:creationId xmlns:p14="http://schemas.microsoft.com/office/powerpoint/2010/main" val="422441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Case Study 4.1</a:t>
            </a:r>
          </a:p>
          <a:p>
            <a:pPr lvl="1"/>
            <a:r>
              <a:rPr lang="en-US" dirty="0" smtClean="0"/>
              <a:t>Criteria for five smart phones</a:t>
            </a:r>
          </a:p>
          <a:p>
            <a:pPr lvl="2"/>
            <a:r>
              <a:rPr lang="en-US" dirty="0" smtClean="0"/>
              <a:t>Price (minimized)</a:t>
            </a:r>
          </a:p>
          <a:p>
            <a:pPr lvl="2"/>
            <a:r>
              <a:rPr lang="en-US" dirty="0" smtClean="0"/>
              <a:t>Customer reviews (maximized)</a:t>
            </a:r>
          </a:p>
          <a:p>
            <a:pPr lvl="2"/>
            <a:r>
              <a:rPr lang="en-US" dirty="0" smtClean="0"/>
              <a:t>Screen size (maximized)</a:t>
            </a:r>
          </a:p>
          <a:p>
            <a:pPr lvl="2"/>
            <a:r>
              <a:rPr lang="en-US" dirty="0" smtClean="0"/>
              <a:t>Storage size (maximized)</a:t>
            </a:r>
          </a:p>
          <a:p>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sp>
        <p:nvSpPr>
          <p:cNvPr id="5" name="Left Arrow 4"/>
          <p:cNvSpPr/>
          <p:nvPr/>
        </p:nvSpPr>
        <p:spPr>
          <a:xfrm>
            <a:off x="5909310" y="2160270"/>
            <a:ext cx="2686050" cy="2468880"/>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The normalization process is based on whether the criterion is minimized or maximized</a:t>
            </a:r>
            <a:endParaRPr lang="en-US" sz="1600" dirty="0"/>
          </a:p>
        </p:txBody>
      </p:sp>
    </p:spTree>
    <p:extLst>
      <p:ext uri="{BB962C8B-B14F-4D97-AF65-F5344CB8AC3E}">
        <p14:creationId xmlns:p14="http://schemas.microsoft.com/office/powerpoint/2010/main" val="886930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9144000" cy="1143000"/>
          </a:xfrm>
        </p:spPr>
        <p:txBody>
          <a:bodyPr>
            <a:normAutofit/>
          </a:bodyPr>
          <a:lstStyle/>
          <a:p>
            <a:r>
              <a:rPr lang="en-US" sz="3600" dirty="0" smtClean="0"/>
              <a:t>Multi-Attribute Utility Theory and  MACBETH</a:t>
            </a:r>
            <a:endParaRPr lang="en-US" sz="3600" dirty="0"/>
          </a:p>
        </p:txBody>
      </p:sp>
      <p:sp>
        <p:nvSpPr>
          <p:cNvPr id="3" name="Content Placeholder 2"/>
          <p:cNvSpPr>
            <a:spLocks noGrp="1"/>
          </p:cNvSpPr>
          <p:nvPr>
            <p:ph idx="1"/>
          </p:nvPr>
        </p:nvSpPr>
        <p:spPr/>
        <p:txBody>
          <a:bodyPr/>
          <a:lstStyle/>
          <a:p>
            <a:r>
              <a:rPr lang="en-US" dirty="0" smtClean="0"/>
              <a:t>Multi-Attribute Utility Theory</a:t>
            </a:r>
          </a:p>
          <a:p>
            <a:r>
              <a:rPr lang="en-US" dirty="0" smtClean="0"/>
              <a:t>MACBETH</a:t>
            </a:r>
          </a:p>
          <a:p>
            <a:r>
              <a:rPr lang="en-US" dirty="0" smtClean="0"/>
              <a:t>Study – Unreliability of MACBETH Applications</a:t>
            </a:r>
            <a:endParaRPr lang="en-US" dirty="0"/>
          </a:p>
        </p:txBody>
      </p:sp>
    </p:spTree>
    <p:extLst>
      <p:ext uri="{BB962C8B-B14F-4D97-AF65-F5344CB8AC3E}">
        <p14:creationId xmlns:p14="http://schemas.microsoft.com/office/powerpoint/2010/main" val="589873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lnSpcReduction="10000"/>
          </a:bodyPr>
          <a:lstStyle/>
          <a:p>
            <a:r>
              <a:rPr lang="en-US" dirty="0" smtClean="0"/>
              <a:t>Case Study 4.1</a:t>
            </a:r>
          </a:p>
          <a:p>
            <a:pPr lvl="1"/>
            <a:r>
              <a:rPr lang="en-US" dirty="0" smtClean="0"/>
              <a:t>Performance criteria</a:t>
            </a:r>
          </a:p>
          <a:p>
            <a:pPr lvl="1"/>
            <a:endParaRPr lang="en-US" dirty="0" smtClean="0"/>
          </a:p>
          <a:p>
            <a:pPr lvl="1"/>
            <a:endParaRPr lang="en-US" dirty="0"/>
          </a:p>
          <a:p>
            <a:pPr lvl="1"/>
            <a:endParaRPr lang="en-US" dirty="0" smtClean="0"/>
          </a:p>
          <a:p>
            <a:pPr lvl="1"/>
            <a:endParaRPr lang="en-US" dirty="0"/>
          </a:p>
          <a:p>
            <a:pPr lvl="1"/>
            <a:r>
              <a:rPr lang="en-US" dirty="0" smtClean="0"/>
              <a:t>Note:  </a:t>
            </a:r>
          </a:p>
          <a:p>
            <a:pPr lvl="2"/>
            <a:r>
              <a:rPr lang="en-US" dirty="0" smtClean="0"/>
              <a:t>Red indicates worst value based on Min or Max</a:t>
            </a:r>
          </a:p>
          <a:p>
            <a:pPr lvl="2"/>
            <a:r>
              <a:rPr lang="en-US" dirty="0" smtClean="0"/>
              <a:t>Green indicates best value based on Min or Max</a:t>
            </a:r>
          </a:p>
          <a:p>
            <a:pPr lvl="1"/>
            <a:endParaRPr lang="en-US" dirty="0" smtClean="0"/>
          </a:p>
          <a:p>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76714753"/>
              </p:ext>
            </p:extLst>
          </p:nvPr>
        </p:nvGraphicFramePr>
        <p:xfrm>
          <a:off x="457200" y="2850441"/>
          <a:ext cx="8064499" cy="1333500"/>
        </p:xfrm>
        <a:graphic>
          <a:graphicData uri="http://schemas.openxmlformats.org/drawingml/2006/table">
            <a:tbl>
              <a:tblPr/>
              <a:tblGrid>
                <a:gridCol w="1701130">
                  <a:extLst>
                    <a:ext uri="{9D8B030D-6E8A-4147-A177-3AD203B41FA5}">
                      <a16:colId xmlns:a16="http://schemas.microsoft.com/office/drawing/2014/main" val="20000"/>
                    </a:ext>
                  </a:extLst>
                </a:gridCol>
                <a:gridCol w="1701130">
                  <a:extLst>
                    <a:ext uri="{9D8B030D-6E8A-4147-A177-3AD203B41FA5}">
                      <a16:colId xmlns:a16="http://schemas.microsoft.com/office/drawing/2014/main" val="20001"/>
                    </a:ext>
                  </a:extLst>
                </a:gridCol>
                <a:gridCol w="1650350">
                  <a:extLst>
                    <a:ext uri="{9D8B030D-6E8A-4147-A177-3AD203B41FA5}">
                      <a16:colId xmlns:a16="http://schemas.microsoft.com/office/drawing/2014/main" val="20002"/>
                    </a:ext>
                  </a:extLst>
                </a:gridCol>
                <a:gridCol w="1437709">
                  <a:extLst>
                    <a:ext uri="{9D8B030D-6E8A-4147-A177-3AD203B41FA5}">
                      <a16:colId xmlns:a16="http://schemas.microsoft.com/office/drawing/2014/main" val="20003"/>
                    </a:ext>
                  </a:extLst>
                </a:gridCol>
                <a:gridCol w="1574180">
                  <a:extLst>
                    <a:ext uri="{9D8B030D-6E8A-4147-A177-3AD203B41FA5}">
                      <a16:colId xmlns:a16="http://schemas.microsoft.com/office/drawing/2014/main" val="20004"/>
                    </a:ext>
                  </a:extLst>
                </a:gridCol>
              </a:tblGrid>
              <a:tr h="190500">
                <a:tc>
                  <a:txBody>
                    <a:bodyPr/>
                    <a:lstStyle/>
                    <a:p>
                      <a:pPr algn="l" fontAlgn="b"/>
                      <a:r>
                        <a:rPr lang="en-US" sz="1100" b="1" i="0" u="none" strike="noStrike" dirty="0">
                          <a:solidFill>
                            <a:srgbClr val="006100"/>
                          </a:solidFill>
                          <a:effectLst/>
                          <a:latin typeface="Calibri" panose="020F0502020204030204" pitchFamily="34" charset="0"/>
                        </a:rPr>
                        <a:t>Raw Data</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100" b="1" i="0" u="none" strike="noStrike">
                          <a:solidFill>
                            <a:srgbClr val="FFFFFF"/>
                          </a:solidFill>
                          <a:effectLst/>
                          <a:latin typeface="Calibri" panose="020F0502020204030204" pitchFamily="34" charset="0"/>
                        </a:rPr>
                        <a:t>Price (Euros)</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100" b="1" i="0" u="none" strike="noStrike">
                          <a:solidFill>
                            <a:srgbClr val="FFFFFF"/>
                          </a:solidFill>
                          <a:effectLst/>
                          <a:latin typeface="Calibri" panose="020F0502020204030204" pitchFamily="34" charset="0"/>
                        </a:rPr>
                        <a:t>Customer Review</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100" b="1" i="0" u="none" strike="noStrike">
                          <a:solidFill>
                            <a:srgbClr val="FFFFFF"/>
                          </a:solidFill>
                          <a:effectLst/>
                          <a:latin typeface="Calibri" panose="020F0502020204030204" pitchFamily="34" charset="0"/>
                        </a:rPr>
                        <a:t>Screen Size (in)</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100" b="1" i="0" u="none" strike="noStrike">
                          <a:solidFill>
                            <a:srgbClr val="FFFFFF"/>
                          </a:solidFill>
                          <a:effectLst/>
                          <a:latin typeface="Calibri" panose="020F0502020204030204" pitchFamily="34" charset="0"/>
                        </a:rPr>
                        <a:t>Storage Size (Go)</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0000"/>
                  </a:ext>
                </a:extLst>
              </a:tr>
              <a:tr h="190500">
                <a:tc>
                  <a:txBody>
                    <a:bodyPr/>
                    <a:lstStyle/>
                    <a:p>
                      <a:pPr algn="l" fontAlgn="b"/>
                      <a:r>
                        <a:rPr lang="en-US" sz="1100" b="0" i="0" u="none" strike="noStrike">
                          <a:solidFill>
                            <a:srgbClr val="000000"/>
                          </a:solidFill>
                          <a:effectLst/>
                          <a:latin typeface="Calibri" panose="020F0502020204030204" pitchFamily="34" charset="0"/>
                        </a:rPr>
                        <a:t>Min/Max</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100" b="1" i="0" u="none" strike="noStrike">
                          <a:solidFill>
                            <a:srgbClr val="000000"/>
                          </a:solidFill>
                          <a:effectLst/>
                          <a:latin typeface="Calibri" panose="020F0502020204030204" pitchFamily="34" charset="0"/>
                        </a:rPr>
                        <a:t>MIN</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100" b="1" i="0" u="none" strike="noStrike">
                          <a:solidFill>
                            <a:srgbClr val="000000"/>
                          </a:solidFill>
                          <a:effectLst/>
                          <a:latin typeface="Calibri" panose="020F0502020204030204" pitchFamily="34" charset="0"/>
                        </a:rPr>
                        <a:t>MAX</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100" b="1" i="0" u="none" strike="noStrike">
                          <a:solidFill>
                            <a:srgbClr val="000000"/>
                          </a:solidFill>
                          <a:effectLst/>
                          <a:latin typeface="Calibri" panose="020F0502020204030204" pitchFamily="34" charset="0"/>
                        </a:rPr>
                        <a:t>MAX</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100" b="1" i="0" u="none" strike="noStrike">
                          <a:solidFill>
                            <a:srgbClr val="000000"/>
                          </a:solidFill>
                          <a:effectLst/>
                          <a:latin typeface="Calibri" panose="020F0502020204030204" pitchFamily="34" charset="0"/>
                        </a:rPr>
                        <a:t>MAX</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1"/>
                  </a:ext>
                </a:extLst>
              </a:tr>
              <a:tr h="190500">
                <a:tc>
                  <a:txBody>
                    <a:bodyPr/>
                    <a:lstStyle/>
                    <a:p>
                      <a:pPr algn="l" fontAlgn="b"/>
                      <a:r>
                        <a:rPr lang="en-US" sz="1100" b="0" i="0" u="none" strike="noStrike">
                          <a:solidFill>
                            <a:srgbClr val="000000"/>
                          </a:solidFill>
                          <a:effectLst/>
                          <a:latin typeface="Calibri" panose="020F0502020204030204" pitchFamily="34" charset="0"/>
                        </a:rPr>
                        <a:t>SP 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429</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4.65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32</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190500">
                <a:tc>
                  <a:txBody>
                    <a:bodyPr/>
                    <a:lstStyle/>
                    <a:p>
                      <a:pPr algn="l" fontAlgn="b"/>
                      <a:r>
                        <a:rPr lang="en-US" sz="1100" b="0" i="0" u="none" strike="noStrike">
                          <a:solidFill>
                            <a:srgbClr val="000000"/>
                          </a:solidFill>
                          <a:effectLst/>
                          <a:latin typeface="Calibri" panose="020F0502020204030204" pitchFamily="34" charset="0"/>
                        </a:rPr>
                        <a:t>SP 2</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b"/>
                      <a:r>
                        <a:rPr lang="en-US" sz="1100" b="1" i="0" u="none" strike="noStrike">
                          <a:solidFill>
                            <a:srgbClr val="FF0000"/>
                          </a:solidFill>
                          <a:effectLst/>
                          <a:latin typeface="Calibri" panose="020F0502020204030204" pitchFamily="34" charset="0"/>
                        </a:rPr>
                        <a:t>649</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a:noFill/>
                    </a:lnT>
                    <a:lnB>
                      <a:noFill/>
                    </a:lnB>
                    <a:solidFill>
                      <a:srgbClr val="D9D9D9"/>
                    </a:solidFill>
                  </a:tcPr>
                </a:tc>
                <a:tc>
                  <a:txBody>
                    <a:bodyPr/>
                    <a:lstStyle/>
                    <a:p>
                      <a:pPr algn="ctr" fontAlgn="b"/>
                      <a:r>
                        <a:rPr lang="en-US" sz="1100" b="1" i="0" u="none" strike="noStrike">
                          <a:solidFill>
                            <a:srgbClr val="FF0000"/>
                          </a:solidFill>
                          <a:effectLst/>
                          <a:latin typeface="Calibri" panose="020F0502020204030204" pitchFamily="34" charset="0"/>
                        </a:rPr>
                        <a:t>3.5</a:t>
                      </a:r>
                    </a:p>
                  </a:txBody>
                  <a:tcPr marL="0" marR="0" marT="0" marB="0" anchor="b">
                    <a:lnL>
                      <a:noFill/>
                    </a:lnL>
                    <a:lnR>
                      <a:noFill/>
                    </a:lnR>
                    <a:lnT>
                      <a:noFill/>
                    </a:lnT>
                    <a:lnB>
                      <a:noFill/>
                    </a:lnB>
                    <a:solidFill>
                      <a:srgbClr val="D9D9D9"/>
                    </a:solidFill>
                  </a:tcPr>
                </a:tc>
                <a:tc>
                  <a:txBody>
                    <a:bodyPr/>
                    <a:lstStyle/>
                    <a:p>
                      <a:pPr algn="ctr" fontAlgn="b"/>
                      <a:r>
                        <a:rPr lang="en-US" sz="1100" b="1" i="0" u="none" strike="noStrike">
                          <a:solidFill>
                            <a:srgbClr val="00B050"/>
                          </a:solidFill>
                          <a:effectLst/>
                          <a:latin typeface="Calibri" panose="020F0502020204030204" pitchFamily="34" charset="0"/>
                        </a:rPr>
                        <a:t>64</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0003"/>
                  </a:ext>
                </a:extLst>
              </a:tr>
              <a:tr h="190500">
                <a:tc>
                  <a:txBody>
                    <a:bodyPr/>
                    <a:lstStyle/>
                    <a:p>
                      <a:pPr algn="l" fontAlgn="b"/>
                      <a:r>
                        <a:rPr lang="en-US" sz="1100" b="0" i="0" u="none" strike="noStrike">
                          <a:solidFill>
                            <a:srgbClr val="000000"/>
                          </a:solidFill>
                          <a:effectLst/>
                          <a:latin typeface="Calibri" panose="020F0502020204030204" pitchFamily="34" charset="0"/>
                        </a:rPr>
                        <a:t>SP 3</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459</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1" i="0" u="none" strike="noStrike">
                          <a:solidFill>
                            <a:srgbClr val="00B050"/>
                          </a:solidFill>
                          <a:effectLst/>
                          <a:latin typeface="Calibri" panose="020F0502020204030204" pitchFamily="34" charset="0"/>
                        </a:rPr>
                        <a:t>5</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4.3</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32</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90500">
                <a:tc>
                  <a:txBody>
                    <a:bodyPr/>
                    <a:lstStyle/>
                    <a:p>
                      <a:pPr algn="l" fontAlgn="b"/>
                      <a:r>
                        <a:rPr lang="en-US" sz="1100" b="0" i="0" u="none" strike="noStrike">
                          <a:solidFill>
                            <a:srgbClr val="000000"/>
                          </a:solidFill>
                          <a:effectLst/>
                          <a:latin typeface="Calibri" panose="020F0502020204030204" pitchFamily="34" charset="0"/>
                        </a:rPr>
                        <a:t>SP 4</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b"/>
                      <a:r>
                        <a:rPr lang="en-US" sz="1100" b="1" i="0" u="none" strike="noStrike">
                          <a:solidFill>
                            <a:srgbClr val="00B050"/>
                          </a:solidFill>
                          <a:effectLst/>
                          <a:latin typeface="Calibri" panose="020F0502020204030204" pitchFamily="34" charset="0"/>
                        </a:rPr>
                        <a:t>419</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fontAlgn="b"/>
                      <a:r>
                        <a:rPr lang="en-US" sz="1100" b="1" i="0" u="none" strike="noStrike">
                          <a:solidFill>
                            <a:srgbClr val="FF0000"/>
                          </a:solidFill>
                          <a:effectLst/>
                          <a:latin typeface="Calibri" panose="020F0502020204030204" pitchFamily="34" charset="0"/>
                        </a:rPr>
                        <a:t>3.5</a:t>
                      </a:r>
                    </a:p>
                  </a:txBody>
                  <a:tcPr marL="0" marR="0" marT="0" marB="0" anchor="b">
                    <a:lnL>
                      <a:noFill/>
                    </a:lnL>
                    <a:lnR>
                      <a:noFill/>
                    </a:lnR>
                    <a:lnT>
                      <a:noFill/>
                    </a:lnT>
                    <a:lnB>
                      <a:noFill/>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4.3</a:t>
                      </a:r>
                    </a:p>
                  </a:txBody>
                  <a:tcPr marL="0" marR="0" marT="0" marB="0" anchor="b">
                    <a:lnL>
                      <a:noFill/>
                    </a:lnL>
                    <a:lnR>
                      <a:noFill/>
                    </a:lnR>
                    <a:lnT>
                      <a:noFill/>
                    </a:lnT>
                    <a:lnB>
                      <a:noFill/>
                    </a:lnB>
                    <a:solidFill>
                      <a:srgbClr val="D9D9D9"/>
                    </a:solidFill>
                  </a:tcPr>
                </a:tc>
                <a:tc>
                  <a:txBody>
                    <a:bodyPr/>
                    <a:lstStyle/>
                    <a:p>
                      <a:pPr algn="ctr" fontAlgn="b"/>
                      <a:r>
                        <a:rPr lang="en-US" sz="1100" b="1" i="0" u="none" strike="noStrike">
                          <a:solidFill>
                            <a:srgbClr val="FF0000"/>
                          </a:solidFill>
                          <a:effectLst/>
                          <a:latin typeface="Calibri" panose="020F0502020204030204" pitchFamily="34" charset="0"/>
                        </a:rPr>
                        <a:t>16</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0005"/>
                  </a:ext>
                </a:extLst>
              </a:tr>
              <a:tr h="190500">
                <a:tc>
                  <a:txBody>
                    <a:bodyPr/>
                    <a:lstStyle/>
                    <a:p>
                      <a:pPr algn="l" fontAlgn="b"/>
                      <a:r>
                        <a:rPr lang="en-US" sz="1100" b="0" i="0" u="none" strike="noStrike" dirty="0">
                          <a:solidFill>
                            <a:srgbClr val="000000"/>
                          </a:solidFill>
                          <a:effectLst/>
                          <a:latin typeface="Calibri" panose="020F0502020204030204" pitchFamily="34" charset="0"/>
                        </a:rPr>
                        <a:t>SP 5</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519</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4.8</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B050"/>
                          </a:solidFill>
                          <a:effectLst/>
                          <a:latin typeface="Calibri" panose="020F0502020204030204" pitchFamily="34" charset="0"/>
                        </a:rPr>
                        <a:t>4.7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FF0000"/>
                          </a:solidFill>
                          <a:effectLst/>
                          <a:latin typeface="Calibri" panose="020F0502020204030204" pitchFamily="34" charset="0"/>
                        </a:rPr>
                        <a:t>16</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44125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Case Study 4.1</a:t>
            </a:r>
          </a:p>
          <a:p>
            <a:pPr lvl="1"/>
            <a:r>
              <a:rPr lang="en-US" dirty="0" smtClean="0"/>
              <a:t>Normalization function</a:t>
            </a:r>
          </a:p>
          <a:p>
            <a:pPr lvl="2"/>
            <a:r>
              <a:rPr lang="en-US" dirty="0" smtClean="0"/>
              <a:t>Maximizing</a:t>
            </a:r>
          </a:p>
          <a:p>
            <a:pPr lvl="2"/>
            <a:endParaRPr lang="en-US" dirty="0"/>
          </a:p>
          <a:p>
            <a:pPr lvl="2"/>
            <a:endParaRPr lang="en-US" dirty="0" smtClean="0"/>
          </a:p>
          <a:p>
            <a:pPr lvl="2"/>
            <a:r>
              <a:rPr lang="en-US" dirty="0" smtClean="0"/>
              <a:t>Minimizing</a:t>
            </a:r>
          </a:p>
          <a:p>
            <a:pPr lvl="1"/>
            <a:endParaRPr lang="en-US" dirty="0"/>
          </a:p>
          <a:p>
            <a:pPr lvl="1"/>
            <a:endParaRPr lang="en-US" dirty="0" smtClean="0"/>
          </a:p>
          <a:p>
            <a:pPr lvl="1"/>
            <a:endParaRPr lang="en-US" dirty="0"/>
          </a:p>
          <a:p>
            <a:pPr lvl="1"/>
            <a:endParaRPr lang="en-US" dirty="0" smtClean="0"/>
          </a:p>
          <a:p>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pic>
        <p:nvPicPr>
          <p:cNvPr id="5" name="Picture 4"/>
          <p:cNvPicPr>
            <a:picLocks noChangeAspect="1"/>
          </p:cNvPicPr>
          <p:nvPr/>
        </p:nvPicPr>
        <p:blipFill>
          <a:blip r:embed="rId2"/>
          <a:stretch>
            <a:fillRect/>
          </a:stretch>
        </p:blipFill>
        <p:spPr>
          <a:xfrm>
            <a:off x="1639556" y="3191751"/>
            <a:ext cx="4808901" cy="798357"/>
          </a:xfrm>
          <a:prstGeom prst="rect">
            <a:avLst/>
          </a:prstGeom>
        </p:spPr>
      </p:pic>
      <p:pic>
        <p:nvPicPr>
          <p:cNvPr id="6" name="Picture 5"/>
          <p:cNvPicPr>
            <a:picLocks noChangeAspect="1"/>
          </p:cNvPicPr>
          <p:nvPr/>
        </p:nvPicPr>
        <p:blipFill>
          <a:blip r:embed="rId3"/>
          <a:stretch>
            <a:fillRect/>
          </a:stretch>
        </p:blipFill>
        <p:spPr>
          <a:xfrm>
            <a:off x="1512655" y="4678832"/>
            <a:ext cx="4775133" cy="717963"/>
          </a:xfrm>
          <a:prstGeom prst="rect">
            <a:avLst/>
          </a:prstGeom>
        </p:spPr>
      </p:pic>
      <p:sp>
        <p:nvSpPr>
          <p:cNvPr id="7" name="Left Arrow 6"/>
          <p:cNvSpPr/>
          <p:nvPr/>
        </p:nvSpPr>
        <p:spPr>
          <a:xfrm>
            <a:off x="6287788" y="2858673"/>
            <a:ext cx="2686050" cy="2468880"/>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This will recalculate the utility score so that it falls between 0 and 1.</a:t>
            </a:r>
            <a:endParaRPr lang="en-US" sz="1600" dirty="0"/>
          </a:p>
        </p:txBody>
      </p:sp>
    </p:spTree>
    <p:extLst>
      <p:ext uri="{BB962C8B-B14F-4D97-AF65-F5344CB8AC3E}">
        <p14:creationId xmlns:p14="http://schemas.microsoft.com/office/powerpoint/2010/main" val="1116261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Case Study 4.1</a:t>
            </a:r>
          </a:p>
          <a:p>
            <a:pPr lvl="1"/>
            <a:r>
              <a:rPr lang="en-US" dirty="0" smtClean="0"/>
              <a:t>Normalization function</a:t>
            </a:r>
          </a:p>
          <a:p>
            <a:pPr lvl="2"/>
            <a:r>
              <a:rPr lang="en-US" dirty="0" smtClean="0"/>
              <a:t>Example – Price – Minimize</a:t>
            </a:r>
          </a:p>
          <a:p>
            <a:pPr lvl="2"/>
            <a:endParaRPr lang="en-US" dirty="0"/>
          </a:p>
          <a:p>
            <a:pPr lvl="2"/>
            <a:endParaRPr lang="en-US" dirty="0" smtClean="0"/>
          </a:p>
          <a:p>
            <a:pPr lvl="2"/>
            <a:endParaRPr lang="en-US" dirty="0" smtClean="0"/>
          </a:p>
          <a:p>
            <a:pPr lvl="2"/>
            <a:endParaRPr lang="en-US" dirty="0"/>
          </a:p>
          <a:p>
            <a:pPr lvl="2"/>
            <a:r>
              <a:rPr lang="en-US" dirty="0" smtClean="0"/>
              <a:t>SP1(price) = (1 + (419 – 429)/(649 – 419))</a:t>
            </a:r>
          </a:p>
          <a:p>
            <a:pPr lvl="2"/>
            <a:r>
              <a:rPr lang="en-US" dirty="0" smtClean="0"/>
              <a:t>SP1(price) = (1 + (-10)/(230)) = 0.957</a:t>
            </a:r>
          </a:p>
          <a:p>
            <a:pPr lvl="1"/>
            <a:endParaRPr lang="en-US" dirty="0"/>
          </a:p>
          <a:p>
            <a:pPr lvl="1"/>
            <a:endParaRPr lang="en-US" dirty="0" smtClean="0"/>
          </a:p>
          <a:p>
            <a:pPr lvl="1"/>
            <a:endParaRPr lang="en-US" dirty="0"/>
          </a:p>
          <a:p>
            <a:pPr lvl="1"/>
            <a:endParaRPr lang="en-US" dirty="0" smtClean="0"/>
          </a:p>
          <a:p>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2"/>
          <a:stretch>
            <a:fillRect/>
          </a:stretch>
        </p:blipFill>
        <p:spPr>
          <a:xfrm>
            <a:off x="1512655" y="3214460"/>
            <a:ext cx="5083178" cy="764279"/>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900624743"/>
              </p:ext>
            </p:extLst>
          </p:nvPr>
        </p:nvGraphicFramePr>
        <p:xfrm>
          <a:off x="457200" y="4087462"/>
          <a:ext cx="8064499" cy="640080"/>
        </p:xfrm>
        <a:graphic>
          <a:graphicData uri="http://schemas.openxmlformats.org/drawingml/2006/table">
            <a:tbl>
              <a:tblPr/>
              <a:tblGrid>
                <a:gridCol w="1701130">
                  <a:extLst>
                    <a:ext uri="{9D8B030D-6E8A-4147-A177-3AD203B41FA5}">
                      <a16:colId xmlns:a16="http://schemas.microsoft.com/office/drawing/2014/main" val="20000"/>
                    </a:ext>
                  </a:extLst>
                </a:gridCol>
                <a:gridCol w="1701130">
                  <a:extLst>
                    <a:ext uri="{9D8B030D-6E8A-4147-A177-3AD203B41FA5}">
                      <a16:colId xmlns:a16="http://schemas.microsoft.com/office/drawing/2014/main" val="20001"/>
                    </a:ext>
                  </a:extLst>
                </a:gridCol>
                <a:gridCol w="1650350">
                  <a:extLst>
                    <a:ext uri="{9D8B030D-6E8A-4147-A177-3AD203B41FA5}">
                      <a16:colId xmlns:a16="http://schemas.microsoft.com/office/drawing/2014/main" val="20002"/>
                    </a:ext>
                  </a:extLst>
                </a:gridCol>
                <a:gridCol w="1437709">
                  <a:extLst>
                    <a:ext uri="{9D8B030D-6E8A-4147-A177-3AD203B41FA5}">
                      <a16:colId xmlns:a16="http://schemas.microsoft.com/office/drawing/2014/main" val="20003"/>
                    </a:ext>
                  </a:extLst>
                </a:gridCol>
                <a:gridCol w="1574180">
                  <a:extLst>
                    <a:ext uri="{9D8B030D-6E8A-4147-A177-3AD203B41FA5}">
                      <a16:colId xmlns:a16="http://schemas.microsoft.com/office/drawing/2014/main" val="20004"/>
                    </a:ext>
                  </a:extLst>
                </a:gridCol>
              </a:tblGrid>
              <a:tr h="190500">
                <a:tc>
                  <a:txBody>
                    <a:bodyPr/>
                    <a:lstStyle/>
                    <a:p>
                      <a:pPr algn="l" fontAlgn="b"/>
                      <a:r>
                        <a:rPr lang="en-US" sz="1400" b="1" i="0" u="none" strike="noStrike">
                          <a:solidFill>
                            <a:srgbClr val="000000"/>
                          </a:solidFill>
                          <a:effectLst/>
                          <a:latin typeface="Calibri" panose="020F0502020204030204" pitchFamily="34" charset="0"/>
                        </a:rPr>
                        <a:t>Min/Max</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FF"/>
                          </a:solidFill>
                          <a:effectLst/>
                          <a:latin typeface="Calibri" panose="020F0502020204030204" pitchFamily="34" charset="0"/>
                        </a:rPr>
                        <a:t>Price (Euros)</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Customer Review</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Screen Size (in)</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Storage Size (Go)</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0000"/>
                  </a:ext>
                </a:extLst>
              </a:tr>
              <a:tr h="190500">
                <a:tc>
                  <a:txBody>
                    <a:bodyPr/>
                    <a:lstStyle/>
                    <a:p>
                      <a:pPr algn="l" fontAlgn="b"/>
                      <a:r>
                        <a:rPr lang="en-US" sz="1400" b="1" i="0" u="none" strike="noStrike">
                          <a:solidFill>
                            <a:srgbClr val="000000"/>
                          </a:solidFill>
                          <a:effectLst/>
                          <a:latin typeface="Calibri" panose="020F0502020204030204" pitchFamily="34" charset="0"/>
                        </a:rPr>
                        <a:t>min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419</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3.5</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3.5</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16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0001"/>
                  </a:ext>
                </a:extLst>
              </a:tr>
              <a:tr h="190500">
                <a:tc>
                  <a:txBody>
                    <a:bodyPr/>
                    <a:lstStyle/>
                    <a:p>
                      <a:pPr algn="l" fontAlgn="b"/>
                      <a:r>
                        <a:rPr lang="en-US" sz="1400" b="1" i="0" u="none" strike="noStrike">
                          <a:solidFill>
                            <a:srgbClr val="000000"/>
                          </a:solidFill>
                          <a:effectLst/>
                          <a:latin typeface="Calibri" panose="020F0502020204030204" pitchFamily="34" charset="0"/>
                        </a:rPr>
                        <a:t>max</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649</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64</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48606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Case Study 4.1</a:t>
            </a:r>
          </a:p>
          <a:p>
            <a:pPr lvl="1"/>
            <a:r>
              <a:rPr lang="en-US" dirty="0" smtClean="0"/>
              <a:t>Rescaled performance table</a:t>
            </a:r>
            <a:endParaRPr lang="en-US" dirty="0"/>
          </a:p>
          <a:p>
            <a:pPr lvl="1"/>
            <a:endParaRPr lang="en-US" dirty="0" smtClean="0"/>
          </a:p>
          <a:p>
            <a:pPr lvl="1"/>
            <a:endParaRPr lang="en-US" dirty="0"/>
          </a:p>
          <a:p>
            <a:pPr lvl="1"/>
            <a:endParaRPr lang="en-US" dirty="0" smtClean="0"/>
          </a:p>
          <a:p>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7152983"/>
              </p:ext>
            </p:extLst>
          </p:nvPr>
        </p:nvGraphicFramePr>
        <p:xfrm>
          <a:off x="457200" y="3143398"/>
          <a:ext cx="8326582" cy="1248492"/>
        </p:xfrm>
        <a:graphic>
          <a:graphicData uri="http://schemas.openxmlformats.org/drawingml/2006/table">
            <a:tbl>
              <a:tblPr/>
              <a:tblGrid>
                <a:gridCol w="1756414">
                  <a:extLst>
                    <a:ext uri="{9D8B030D-6E8A-4147-A177-3AD203B41FA5}">
                      <a16:colId xmlns:a16="http://schemas.microsoft.com/office/drawing/2014/main" val="20000"/>
                    </a:ext>
                  </a:extLst>
                </a:gridCol>
                <a:gridCol w="1756414">
                  <a:extLst>
                    <a:ext uri="{9D8B030D-6E8A-4147-A177-3AD203B41FA5}">
                      <a16:colId xmlns:a16="http://schemas.microsoft.com/office/drawing/2014/main" val="20001"/>
                    </a:ext>
                  </a:extLst>
                </a:gridCol>
                <a:gridCol w="1703984">
                  <a:extLst>
                    <a:ext uri="{9D8B030D-6E8A-4147-A177-3AD203B41FA5}">
                      <a16:colId xmlns:a16="http://schemas.microsoft.com/office/drawing/2014/main" val="20002"/>
                    </a:ext>
                  </a:extLst>
                </a:gridCol>
                <a:gridCol w="1484432">
                  <a:extLst>
                    <a:ext uri="{9D8B030D-6E8A-4147-A177-3AD203B41FA5}">
                      <a16:colId xmlns:a16="http://schemas.microsoft.com/office/drawing/2014/main" val="20003"/>
                    </a:ext>
                  </a:extLst>
                </a:gridCol>
                <a:gridCol w="1625338">
                  <a:extLst>
                    <a:ext uri="{9D8B030D-6E8A-4147-A177-3AD203B41FA5}">
                      <a16:colId xmlns:a16="http://schemas.microsoft.com/office/drawing/2014/main" val="20004"/>
                    </a:ext>
                  </a:extLst>
                </a:gridCol>
              </a:tblGrid>
              <a:tr h="208082">
                <a:tc>
                  <a:txBody>
                    <a:bodyPr/>
                    <a:lstStyle/>
                    <a:p>
                      <a:pPr algn="ctr" fontAlgn="b"/>
                      <a:r>
                        <a:rPr lang="en-US" sz="1200" b="1" i="0" u="none" strike="noStrike">
                          <a:solidFill>
                            <a:srgbClr val="9C0006"/>
                          </a:solidFill>
                          <a:effectLst/>
                          <a:latin typeface="Calibri" panose="020F0502020204030204" pitchFamily="34" charset="0"/>
                        </a:rPr>
                        <a:t>Normalised Scores</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1200" b="1" i="0" u="none" strike="noStrike">
                          <a:solidFill>
                            <a:srgbClr val="FFFFFF"/>
                          </a:solidFill>
                          <a:effectLst/>
                          <a:latin typeface="Calibri" panose="020F0502020204030204" pitchFamily="34" charset="0"/>
                        </a:rPr>
                        <a:t>Price (Euros)</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200" b="1" i="0" u="none" strike="noStrike">
                          <a:solidFill>
                            <a:srgbClr val="FFFFFF"/>
                          </a:solidFill>
                          <a:effectLst/>
                          <a:latin typeface="Calibri" panose="020F0502020204030204" pitchFamily="34" charset="0"/>
                        </a:rPr>
                        <a:t>Customer Review</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200" b="1" i="0" u="none" strike="noStrike">
                          <a:solidFill>
                            <a:srgbClr val="FFFFFF"/>
                          </a:solidFill>
                          <a:effectLst/>
                          <a:latin typeface="Calibri" panose="020F0502020204030204" pitchFamily="34" charset="0"/>
                        </a:rPr>
                        <a:t>Screen Size (in)</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200" b="1" i="0" u="none" strike="noStrike">
                          <a:solidFill>
                            <a:srgbClr val="FFFFFF"/>
                          </a:solidFill>
                          <a:effectLst/>
                          <a:latin typeface="Calibri" panose="020F0502020204030204" pitchFamily="34" charset="0"/>
                        </a:rPr>
                        <a:t>Storage Size (Go)</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0000"/>
                  </a:ext>
                </a:extLst>
              </a:tr>
              <a:tr h="208082">
                <a:tc>
                  <a:txBody>
                    <a:bodyPr/>
                    <a:lstStyle/>
                    <a:p>
                      <a:pPr algn="l" fontAlgn="b"/>
                      <a:r>
                        <a:rPr lang="en-US" sz="1200" b="0" i="0" u="none" strike="noStrike">
                          <a:solidFill>
                            <a:srgbClr val="000000"/>
                          </a:solidFill>
                          <a:effectLst/>
                          <a:latin typeface="Calibri" panose="020F0502020204030204" pitchFamily="34" charset="0"/>
                        </a:rPr>
                        <a:t>SP 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0.957</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0.333</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0.958</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0.333</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0001"/>
                  </a:ext>
                </a:extLst>
              </a:tr>
              <a:tr h="208082">
                <a:tc>
                  <a:txBody>
                    <a:bodyPr/>
                    <a:lstStyle/>
                    <a:p>
                      <a:pPr algn="l" fontAlgn="b"/>
                      <a:r>
                        <a:rPr lang="en-US" sz="1200" b="0" i="0" u="none" strike="noStrike">
                          <a:solidFill>
                            <a:srgbClr val="000000"/>
                          </a:solidFill>
                          <a:effectLst/>
                          <a:latin typeface="Calibri" panose="020F0502020204030204" pitchFamily="34" charset="0"/>
                        </a:rPr>
                        <a:t>SP 2</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panose="020F0502020204030204" pitchFamily="34" charset="0"/>
                        </a:rPr>
                        <a:t>0.000</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0.333</a:t>
                      </a:r>
                    </a:p>
                  </a:txBody>
                  <a:tcPr marL="0" marR="0" marT="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panose="020F0502020204030204" pitchFamily="34" charset="0"/>
                        </a:rPr>
                        <a:t>0.000</a:t>
                      </a:r>
                    </a:p>
                  </a:txBody>
                  <a:tcPr marL="0" marR="0" marT="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panose="020F0502020204030204" pitchFamily="34" charset="0"/>
                        </a:rPr>
                        <a:t>1.000</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08082">
                <a:tc>
                  <a:txBody>
                    <a:bodyPr/>
                    <a:lstStyle/>
                    <a:p>
                      <a:pPr algn="l" fontAlgn="b"/>
                      <a:r>
                        <a:rPr lang="en-US" sz="1200" b="0" i="0" u="none" strike="noStrike">
                          <a:solidFill>
                            <a:srgbClr val="000000"/>
                          </a:solidFill>
                          <a:effectLst/>
                          <a:latin typeface="Calibri" panose="020F0502020204030204" pitchFamily="34" charset="0"/>
                        </a:rPr>
                        <a:t>SP 3</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0.826</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1.000</a:t>
                      </a:r>
                    </a:p>
                  </a:txBody>
                  <a:tcPr marL="0" marR="0" marT="0" marB="0" anchor="b">
                    <a:lnL>
                      <a:noFill/>
                    </a:lnL>
                    <a:lnR>
                      <a:noFill/>
                    </a:lnR>
                    <a:lnT>
                      <a:noFill/>
                    </a:lnT>
                    <a:lnB>
                      <a:noFill/>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0.667</a:t>
                      </a:r>
                    </a:p>
                  </a:txBody>
                  <a:tcPr marL="0" marR="0" marT="0" marB="0" anchor="b">
                    <a:lnL>
                      <a:noFill/>
                    </a:lnL>
                    <a:lnR>
                      <a:noFill/>
                    </a:lnR>
                    <a:lnT>
                      <a:noFill/>
                    </a:lnT>
                    <a:lnB>
                      <a:noFill/>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0.333</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0003"/>
                  </a:ext>
                </a:extLst>
              </a:tr>
              <a:tr h="208082">
                <a:tc>
                  <a:txBody>
                    <a:bodyPr/>
                    <a:lstStyle/>
                    <a:p>
                      <a:pPr algn="l" fontAlgn="b"/>
                      <a:r>
                        <a:rPr lang="en-US" sz="1200" b="0" i="0" u="none" strike="noStrike">
                          <a:solidFill>
                            <a:srgbClr val="000000"/>
                          </a:solidFill>
                          <a:effectLst/>
                          <a:latin typeface="Calibri" panose="020F0502020204030204" pitchFamily="34" charset="0"/>
                        </a:rPr>
                        <a:t>SP 4</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panose="020F0502020204030204" pitchFamily="34" charset="0"/>
                        </a:rPr>
                        <a:t>1.000</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effectLst/>
                          <a:latin typeface="Calibri" panose="020F0502020204030204" pitchFamily="34" charset="0"/>
                        </a:rPr>
                        <a:t>0.000</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0.667</a:t>
                      </a:r>
                    </a:p>
                  </a:txBody>
                  <a:tcPr marL="0" marR="0" marT="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panose="020F0502020204030204" pitchFamily="34" charset="0"/>
                        </a:rPr>
                        <a:t>0.000</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08082">
                <a:tc>
                  <a:txBody>
                    <a:bodyPr/>
                    <a:lstStyle/>
                    <a:p>
                      <a:pPr algn="l" fontAlgn="b"/>
                      <a:r>
                        <a:rPr lang="en-US" sz="1200" b="0" i="0" u="none" strike="noStrike">
                          <a:solidFill>
                            <a:srgbClr val="000000"/>
                          </a:solidFill>
                          <a:effectLst/>
                          <a:latin typeface="Calibri" panose="020F0502020204030204" pitchFamily="34" charset="0"/>
                        </a:rPr>
                        <a:t>SP 5</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0.565</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0.867</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1.000</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dirty="0">
                          <a:solidFill>
                            <a:srgbClr val="000000"/>
                          </a:solidFill>
                          <a:effectLst/>
                          <a:latin typeface="Calibri" panose="020F0502020204030204" pitchFamily="34" charset="0"/>
                        </a:rPr>
                        <a:t>0.000</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47915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Case Study 4.1</a:t>
            </a:r>
          </a:p>
          <a:p>
            <a:pPr lvl="1"/>
            <a:r>
              <a:rPr lang="en-US" dirty="0" smtClean="0"/>
              <a:t>Each attribute can take on a different utility function, based on the decision maker’s preference</a:t>
            </a:r>
          </a:p>
          <a:p>
            <a:pPr lvl="1"/>
            <a:endParaRPr lang="en-US" dirty="0"/>
          </a:p>
          <a:p>
            <a:pPr lvl="1"/>
            <a:endParaRPr lang="en-US" dirty="0" smtClean="0"/>
          </a:p>
          <a:p>
            <a:pPr lvl="1"/>
            <a:endParaRPr lang="en-US" dirty="0"/>
          </a:p>
          <a:p>
            <a:pPr lvl="1"/>
            <a:endParaRPr lang="en-US" dirty="0" smtClean="0"/>
          </a:p>
          <a:p>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spTree>
    <p:extLst>
      <p:ext uri="{BB962C8B-B14F-4D97-AF65-F5344CB8AC3E}">
        <p14:creationId xmlns:p14="http://schemas.microsoft.com/office/powerpoint/2010/main" val="3280712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Case Study 4.1</a:t>
            </a:r>
          </a:p>
          <a:p>
            <a:pPr lvl="1"/>
            <a:r>
              <a:rPr lang="en-US" dirty="0" smtClean="0"/>
              <a:t>Exponential Utility for price</a:t>
            </a:r>
          </a:p>
          <a:p>
            <a:pPr marL="1314450" lvl="3" indent="0">
              <a:buNone/>
            </a:pPr>
            <a:r>
              <a:rPr lang="en-US" dirty="0" smtClean="0"/>
              <a:t>U</a:t>
            </a:r>
            <a:r>
              <a:rPr lang="en-US" baseline="-25000" dirty="0" smtClean="0"/>
              <a:t>1</a:t>
            </a:r>
            <a:r>
              <a:rPr lang="en-US" dirty="0" smtClean="0"/>
              <a:t>(</a:t>
            </a:r>
            <a:r>
              <a:rPr lang="en-US" dirty="0" err="1" smtClean="0"/>
              <a:t>a</a:t>
            </a:r>
            <a:r>
              <a:rPr lang="en-US" baseline="-25000" dirty="0" err="1" smtClean="0"/>
              <a:t>j</a:t>
            </a:r>
            <a:r>
              <a:rPr lang="en-US" dirty="0" smtClean="0"/>
              <a:t>) = (</a:t>
            </a:r>
            <a:r>
              <a:rPr lang="en-US" dirty="0" err="1" smtClean="0"/>
              <a:t>exp</a:t>
            </a:r>
            <a:r>
              <a:rPr lang="en-US" dirty="0" smtClean="0"/>
              <a:t>(</a:t>
            </a:r>
            <a:r>
              <a:rPr lang="en-US" dirty="0" err="1" smtClean="0"/>
              <a:t>f’</a:t>
            </a:r>
            <a:r>
              <a:rPr lang="en-US" baseline="-25000" dirty="0" err="1" smtClean="0"/>
              <a:t>j</a:t>
            </a:r>
            <a:r>
              <a:rPr lang="en-US" dirty="0" smtClean="0"/>
              <a:t>(</a:t>
            </a:r>
            <a:r>
              <a:rPr lang="en-US" dirty="0" err="1" smtClean="0"/>
              <a:t>a</a:t>
            </a:r>
            <a:r>
              <a:rPr lang="en-US" baseline="-25000" dirty="0" err="1" smtClean="0"/>
              <a:t>i</a:t>
            </a:r>
            <a:r>
              <a:rPr lang="en-US" dirty="0" smtClean="0"/>
              <a:t>)</a:t>
            </a:r>
            <a:r>
              <a:rPr lang="en-US" baseline="30000" dirty="0" smtClean="0"/>
              <a:t>3</a:t>
            </a:r>
            <a:r>
              <a:rPr lang="en-US" dirty="0" smtClean="0"/>
              <a:t>) – 1)/(</a:t>
            </a:r>
            <a:r>
              <a:rPr lang="en-US" dirty="0" err="1" smtClean="0"/>
              <a:t>exp</a:t>
            </a:r>
            <a:r>
              <a:rPr lang="en-US" dirty="0" smtClean="0"/>
              <a:t>(1) – 1)</a:t>
            </a:r>
          </a:p>
          <a:p>
            <a:pPr marL="1314450" lvl="3" indent="0">
              <a:buNone/>
            </a:pPr>
            <a:endParaRPr lang="en-US" dirty="0"/>
          </a:p>
          <a:p>
            <a:pPr marL="1314450" lvl="3" indent="0">
              <a:buNone/>
            </a:pPr>
            <a:r>
              <a:rPr lang="en-US" dirty="0"/>
              <a:t>U</a:t>
            </a:r>
            <a:r>
              <a:rPr lang="en-US" baseline="-25000" dirty="0"/>
              <a:t>1</a:t>
            </a:r>
            <a:r>
              <a:rPr lang="en-US" dirty="0"/>
              <a:t>(</a:t>
            </a:r>
            <a:r>
              <a:rPr lang="en-US" dirty="0" err="1"/>
              <a:t>a</a:t>
            </a:r>
            <a:r>
              <a:rPr lang="en-US" baseline="-25000" dirty="0" err="1"/>
              <a:t>j</a:t>
            </a:r>
            <a:r>
              <a:rPr lang="en-US" dirty="0"/>
              <a:t>) = (</a:t>
            </a:r>
            <a:r>
              <a:rPr lang="en-US" dirty="0" err="1" smtClean="0"/>
              <a:t>exp</a:t>
            </a:r>
            <a:r>
              <a:rPr lang="en-US" dirty="0" smtClean="0"/>
              <a:t>(</a:t>
            </a:r>
            <a:r>
              <a:rPr lang="en-US" dirty="0" err="1" smtClean="0"/>
              <a:t>f’</a:t>
            </a:r>
            <a:r>
              <a:rPr lang="en-US" baseline="-25000" dirty="0" err="1" smtClean="0"/>
              <a:t>j</a:t>
            </a:r>
            <a:r>
              <a:rPr lang="en-US" dirty="0" smtClean="0"/>
              <a:t>(</a:t>
            </a:r>
            <a:r>
              <a:rPr lang="en-US" dirty="0" err="1" smtClean="0"/>
              <a:t>a</a:t>
            </a:r>
            <a:r>
              <a:rPr lang="en-US" baseline="-25000" dirty="0" err="1" smtClean="0"/>
              <a:t>i</a:t>
            </a:r>
            <a:r>
              <a:rPr lang="en-US" dirty="0" smtClean="0"/>
              <a:t>)</a:t>
            </a:r>
            <a:r>
              <a:rPr lang="en-US" baseline="30000" dirty="0" smtClean="0"/>
              <a:t>3</a:t>
            </a:r>
            <a:r>
              <a:rPr lang="en-US" dirty="0" smtClean="0"/>
              <a:t>) </a:t>
            </a:r>
            <a:r>
              <a:rPr lang="en-US" dirty="0"/>
              <a:t>– 1</a:t>
            </a:r>
            <a:r>
              <a:rPr lang="en-US" dirty="0" smtClean="0"/>
              <a:t>)/1.71</a:t>
            </a:r>
          </a:p>
          <a:p>
            <a:pPr marL="1314450" lvl="3" indent="0">
              <a:buNone/>
            </a:pPr>
            <a:endParaRPr lang="en-US" dirty="0"/>
          </a:p>
          <a:p>
            <a:pPr marL="1314450" lvl="3" indent="0">
              <a:buNone/>
            </a:pPr>
            <a:endParaRPr lang="en-US" dirty="0" smtClean="0"/>
          </a:p>
          <a:p>
            <a:pPr marL="1314450" lvl="3" indent="0">
              <a:buNone/>
            </a:pPr>
            <a:endParaRPr lang="en-US" dirty="0"/>
          </a:p>
          <a:p>
            <a:pPr marL="1314450" lvl="3" indent="0">
              <a:buNone/>
            </a:pPr>
            <a:endParaRPr lang="en-US" dirty="0" smtClean="0"/>
          </a:p>
          <a:p>
            <a:pPr marL="1314450" lvl="3" indent="0">
              <a:buNone/>
            </a:pPr>
            <a:endParaRPr lang="en-US" dirty="0"/>
          </a:p>
          <a:p>
            <a:pPr marL="457200" lvl="1" indent="0">
              <a:buNone/>
            </a:pPr>
            <a:r>
              <a:rPr lang="en-US" sz="1200" dirty="0" err="1" smtClean="0"/>
              <a:t>Exp</a:t>
            </a:r>
            <a:r>
              <a:rPr lang="en-US" sz="1200" dirty="0" smtClean="0"/>
              <a:t>(1) = 2.71, which explains the subtraction of 1 in the nominator as well as the division by 1.71 in order to obtain 1 for the best alternative</a:t>
            </a:r>
            <a:endParaRPr lang="en-US" sz="1200" dirty="0"/>
          </a:p>
          <a:p>
            <a:pPr marL="1314450" lvl="3" indent="0">
              <a:buNone/>
            </a:pPr>
            <a:endParaRPr lang="en-US" dirty="0"/>
          </a:p>
          <a:p>
            <a:pPr lvl="1"/>
            <a:endParaRPr lang="en-US" dirty="0" smtClean="0"/>
          </a:p>
          <a:p>
            <a:pPr lvl="1"/>
            <a:endParaRPr lang="en-US" dirty="0"/>
          </a:p>
          <a:p>
            <a:pPr lvl="1"/>
            <a:endParaRPr lang="en-US" dirty="0" smtClean="0"/>
          </a:p>
          <a:p>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79862997"/>
              </p:ext>
            </p:extLst>
          </p:nvPr>
        </p:nvGraphicFramePr>
        <p:xfrm>
          <a:off x="622301" y="4039667"/>
          <a:ext cx="8064499" cy="1493520"/>
        </p:xfrm>
        <a:graphic>
          <a:graphicData uri="http://schemas.openxmlformats.org/drawingml/2006/table">
            <a:tbl>
              <a:tblPr/>
              <a:tblGrid>
                <a:gridCol w="1701130">
                  <a:extLst>
                    <a:ext uri="{9D8B030D-6E8A-4147-A177-3AD203B41FA5}">
                      <a16:colId xmlns:a16="http://schemas.microsoft.com/office/drawing/2014/main" val="20000"/>
                    </a:ext>
                  </a:extLst>
                </a:gridCol>
                <a:gridCol w="1701130">
                  <a:extLst>
                    <a:ext uri="{9D8B030D-6E8A-4147-A177-3AD203B41FA5}">
                      <a16:colId xmlns:a16="http://schemas.microsoft.com/office/drawing/2014/main" val="20001"/>
                    </a:ext>
                  </a:extLst>
                </a:gridCol>
                <a:gridCol w="1650350">
                  <a:extLst>
                    <a:ext uri="{9D8B030D-6E8A-4147-A177-3AD203B41FA5}">
                      <a16:colId xmlns:a16="http://schemas.microsoft.com/office/drawing/2014/main" val="20002"/>
                    </a:ext>
                  </a:extLst>
                </a:gridCol>
                <a:gridCol w="1437709">
                  <a:extLst>
                    <a:ext uri="{9D8B030D-6E8A-4147-A177-3AD203B41FA5}">
                      <a16:colId xmlns:a16="http://schemas.microsoft.com/office/drawing/2014/main" val="20003"/>
                    </a:ext>
                  </a:extLst>
                </a:gridCol>
                <a:gridCol w="1574180">
                  <a:extLst>
                    <a:ext uri="{9D8B030D-6E8A-4147-A177-3AD203B41FA5}">
                      <a16:colId xmlns:a16="http://schemas.microsoft.com/office/drawing/2014/main" val="20004"/>
                    </a:ext>
                  </a:extLst>
                </a:gridCol>
              </a:tblGrid>
              <a:tr h="190500">
                <a:tc>
                  <a:txBody>
                    <a:bodyPr/>
                    <a:lstStyle/>
                    <a:p>
                      <a:pPr algn="l"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FF"/>
                          </a:solidFill>
                          <a:effectLst/>
                          <a:latin typeface="Calibri" panose="020F0502020204030204" pitchFamily="34" charset="0"/>
                        </a:rPr>
                        <a:t>Exponential Score</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Exponential Score</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400" b="1" i="0" u="none" strike="noStrike">
                          <a:solidFill>
                            <a:srgbClr val="FFFFFF"/>
                          </a:solidFill>
                          <a:effectLst/>
                          <a:latin typeface="Calibri" panose="020F0502020204030204" pitchFamily="34" charset="0"/>
                        </a:rPr>
                        <a:t>Linear Score</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400" b="1" i="0" u="none" strike="noStrike">
                          <a:solidFill>
                            <a:srgbClr val="FFFFFF"/>
                          </a:solidFill>
                          <a:effectLst/>
                          <a:latin typeface="Calibri" panose="020F0502020204030204" pitchFamily="34" charset="0"/>
                        </a:rPr>
                        <a:t>Linear Score</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0000"/>
                  </a:ext>
                </a:extLst>
              </a:tr>
              <a:tr h="190500">
                <a:tc>
                  <a:txBody>
                    <a:bodyPr/>
                    <a:lstStyle/>
                    <a:p>
                      <a:pPr algn="l" fontAlgn="b"/>
                      <a:r>
                        <a:rPr lang="en-US" sz="1400" b="1" i="0" u="none" strike="noStrike">
                          <a:solidFill>
                            <a:srgbClr val="9C6500"/>
                          </a:solidFill>
                          <a:effectLst/>
                          <a:latin typeface="Calibri" panose="020F0502020204030204" pitchFamily="34" charset="0"/>
                        </a:rPr>
                        <a:t>Marginal Utility Scores</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1400" b="1" i="0" u="none" strike="noStrike">
                          <a:solidFill>
                            <a:srgbClr val="FFFFFF"/>
                          </a:solidFill>
                          <a:effectLst/>
                          <a:latin typeface="Calibri" panose="020F0502020204030204" pitchFamily="34" charset="0"/>
                        </a:rPr>
                        <a:t>Price (Euros)</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Customer Review</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Screen Size (in)</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Storage Size (Go)</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0001"/>
                  </a:ext>
                </a:extLst>
              </a:tr>
              <a:tr h="190500">
                <a:tc>
                  <a:txBody>
                    <a:bodyPr/>
                    <a:lstStyle/>
                    <a:p>
                      <a:pPr algn="l" fontAlgn="b"/>
                      <a:r>
                        <a:rPr lang="en-US" sz="1400" b="0" i="0" u="none" strike="noStrike">
                          <a:solidFill>
                            <a:srgbClr val="000000"/>
                          </a:solidFill>
                          <a:effectLst/>
                          <a:latin typeface="Calibri" panose="020F0502020204030204" pitchFamily="34" charset="0"/>
                        </a:rPr>
                        <a:t>SP 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400" b="0" i="0" u="none" strike="noStrike">
                          <a:solidFill>
                            <a:srgbClr val="000000"/>
                          </a:solidFill>
                          <a:effectLst/>
                          <a:latin typeface="Calibri" panose="020F0502020204030204" pitchFamily="34" charset="0"/>
                        </a:rPr>
                        <a:t>0.814</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1100" b="0" i="0" u="none" strike="noStrike">
                          <a:solidFill>
                            <a:srgbClr val="000000"/>
                          </a:solidFill>
                          <a:effectLst/>
                          <a:latin typeface="Lucida Console" panose="020B0609040504020204" pitchFamily="49" charset="0"/>
                        </a:rPr>
                        <a:t>0.069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0.958</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0.333</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0002"/>
                  </a:ext>
                </a:extLst>
              </a:tr>
              <a:tr h="190500">
                <a:tc>
                  <a:txBody>
                    <a:bodyPr/>
                    <a:lstStyle/>
                    <a:p>
                      <a:pPr algn="l" fontAlgn="b"/>
                      <a:r>
                        <a:rPr lang="en-US" sz="1400" b="0" i="0" u="none" strike="noStrike">
                          <a:solidFill>
                            <a:srgbClr val="000000"/>
                          </a:solidFill>
                          <a:effectLst/>
                          <a:latin typeface="Calibri" panose="020F0502020204030204" pitchFamily="34" charset="0"/>
                        </a:rPr>
                        <a:t>SP 2</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0.000</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Lucida Console" panose="020B0609040504020204" pitchFamily="49" charset="0"/>
                        </a:rPr>
                        <a:t>0.069</a:t>
                      </a:r>
                    </a:p>
                  </a:txBody>
                  <a:tcPr marL="0" marR="0" marT="0"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0.000</a:t>
                      </a:r>
                    </a:p>
                  </a:txBody>
                  <a:tcPr marL="0" marR="0" marT="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1.000</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90500">
                <a:tc>
                  <a:txBody>
                    <a:bodyPr/>
                    <a:lstStyle/>
                    <a:p>
                      <a:pPr algn="l" fontAlgn="b"/>
                      <a:r>
                        <a:rPr lang="en-US" sz="1400" b="0" i="0" u="none" strike="noStrike">
                          <a:solidFill>
                            <a:srgbClr val="000000"/>
                          </a:solidFill>
                          <a:effectLst/>
                          <a:latin typeface="Calibri" panose="020F0502020204030204" pitchFamily="34" charset="0"/>
                        </a:rPr>
                        <a:t>SP 3</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r" fontAlgn="b"/>
                      <a:r>
                        <a:rPr lang="en-US" sz="1400" b="0" i="0" u="none" strike="noStrike">
                          <a:solidFill>
                            <a:srgbClr val="000000"/>
                          </a:solidFill>
                          <a:effectLst/>
                          <a:latin typeface="Calibri" panose="020F0502020204030204" pitchFamily="34" charset="0"/>
                        </a:rPr>
                        <a:t>0.441</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1.000</a:t>
                      </a: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0.667</a:t>
                      </a: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0.333</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0004"/>
                  </a:ext>
                </a:extLst>
              </a:tr>
              <a:tr h="190500">
                <a:tc>
                  <a:txBody>
                    <a:bodyPr/>
                    <a:lstStyle/>
                    <a:p>
                      <a:pPr algn="l" fontAlgn="b"/>
                      <a:r>
                        <a:rPr lang="en-US" sz="1400" b="0" i="0" u="none" strike="noStrike">
                          <a:solidFill>
                            <a:srgbClr val="000000"/>
                          </a:solidFill>
                          <a:effectLst/>
                          <a:latin typeface="Calibri" panose="020F0502020204030204" pitchFamily="34" charset="0"/>
                        </a:rPr>
                        <a:t>SP 4</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1.000</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0.000</a:t>
                      </a:r>
                    </a:p>
                  </a:txBody>
                  <a:tcPr marL="0" marR="0" marT="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0.667</a:t>
                      </a:r>
                    </a:p>
                  </a:txBody>
                  <a:tcPr marL="0" marR="0" marT="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0.000</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90500">
                <a:tc>
                  <a:txBody>
                    <a:bodyPr/>
                    <a:lstStyle/>
                    <a:p>
                      <a:pPr algn="l" fontAlgn="b"/>
                      <a:r>
                        <a:rPr lang="en-US" sz="1400" b="0" i="0" u="none" strike="noStrike">
                          <a:solidFill>
                            <a:srgbClr val="000000"/>
                          </a:solidFill>
                          <a:effectLst/>
                          <a:latin typeface="Calibri" panose="020F0502020204030204" pitchFamily="34" charset="0"/>
                        </a:rPr>
                        <a:t>SP 5</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400" b="0" i="0" u="none" strike="noStrike">
                          <a:solidFill>
                            <a:srgbClr val="000000"/>
                          </a:solidFill>
                          <a:effectLst/>
                          <a:latin typeface="Calibri" panose="020F0502020204030204" pitchFamily="34" charset="0"/>
                        </a:rPr>
                        <a:t>0.115</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Lucida Console" panose="020B0609040504020204" pitchFamily="49" charset="0"/>
                        </a:rPr>
                        <a:t>0.658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1.000</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0.000</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91500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Case Study 4.1</a:t>
            </a:r>
          </a:p>
          <a:p>
            <a:pPr lvl="1"/>
            <a:endParaRPr lang="en-US" dirty="0" smtClean="0"/>
          </a:p>
          <a:p>
            <a:pPr marL="1314450" lvl="3" indent="0">
              <a:buNone/>
            </a:pPr>
            <a:endParaRPr lang="en-US" dirty="0"/>
          </a:p>
          <a:p>
            <a:pPr lvl="1"/>
            <a:endParaRPr lang="en-US" dirty="0" smtClean="0"/>
          </a:p>
          <a:p>
            <a:pPr lvl="1"/>
            <a:endParaRPr lang="en-US" dirty="0"/>
          </a:p>
          <a:p>
            <a:pPr lvl="1"/>
            <a:endParaRPr lang="en-US" dirty="0" smtClean="0"/>
          </a:p>
          <a:p>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457200" y="2448846"/>
            <a:ext cx="4053217" cy="2828670"/>
          </a:xfrm>
          <a:prstGeom prst="rect">
            <a:avLst/>
          </a:prstGeom>
        </p:spPr>
      </p:pic>
      <p:pic>
        <p:nvPicPr>
          <p:cNvPr id="6" name="Picture 5"/>
          <p:cNvPicPr>
            <a:picLocks noChangeAspect="1"/>
          </p:cNvPicPr>
          <p:nvPr/>
        </p:nvPicPr>
        <p:blipFill>
          <a:blip r:embed="rId3"/>
          <a:stretch>
            <a:fillRect/>
          </a:stretch>
        </p:blipFill>
        <p:spPr>
          <a:xfrm>
            <a:off x="4707591" y="2448846"/>
            <a:ext cx="4210600" cy="2828670"/>
          </a:xfrm>
          <a:prstGeom prst="rect">
            <a:avLst/>
          </a:prstGeom>
        </p:spPr>
      </p:pic>
    </p:spTree>
    <p:extLst>
      <p:ext uri="{BB962C8B-B14F-4D97-AF65-F5344CB8AC3E}">
        <p14:creationId xmlns:p14="http://schemas.microsoft.com/office/powerpoint/2010/main" val="495162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Marginal Utility</a:t>
            </a:r>
            <a:r>
              <a:rPr lang="en-US" dirty="0"/>
              <a:t> </a:t>
            </a:r>
            <a:r>
              <a:rPr lang="en-US" dirty="0" smtClean="0"/>
              <a:t>- Price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71572101"/>
              </p:ext>
            </p:extLst>
          </p:nvPr>
        </p:nvGraphicFramePr>
        <p:xfrm>
          <a:off x="457200" y="1862931"/>
          <a:ext cx="5054601" cy="1493520"/>
        </p:xfrm>
        <a:graphic>
          <a:graphicData uri="http://schemas.openxmlformats.org/drawingml/2006/table">
            <a:tbl>
              <a:tblPr/>
              <a:tblGrid>
                <a:gridCol w="1700792">
                  <a:extLst>
                    <a:ext uri="{9D8B030D-6E8A-4147-A177-3AD203B41FA5}">
                      <a16:colId xmlns:a16="http://schemas.microsoft.com/office/drawing/2014/main" val="20000"/>
                    </a:ext>
                  </a:extLst>
                </a:gridCol>
                <a:gridCol w="1700792">
                  <a:extLst>
                    <a:ext uri="{9D8B030D-6E8A-4147-A177-3AD203B41FA5}">
                      <a16:colId xmlns:a16="http://schemas.microsoft.com/office/drawing/2014/main" val="20001"/>
                    </a:ext>
                  </a:extLst>
                </a:gridCol>
                <a:gridCol w="1653017">
                  <a:extLst>
                    <a:ext uri="{9D8B030D-6E8A-4147-A177-3AD203B41FA5}">
                      <a16:colId xmlns:a16="http://schemas.microsoft.com/office/drawing/2014/main" val="20002"/>
                    </a:ext>
                  </a:extLst>
                </a:gridCol>
              </a:tblGrid>
              <a:tr h="190500">
                <a:tc gridSpan="3">
                  <a:txBody>
                    <a:bodyPr/>
                    <a:lstStyle/>
                    <a:p>
                      <a:pPr algn="ctr" fontAlgn="b"/>
                      <a:r>
                        <a:rPr lang="en-US" sz="1400" b="0" i="0" u="none" strike="noStrike">
                          <a:solidFill>
                            <a:srgbClr val="000000"/>
                          </a:solidFill>
                          <a:effectLst/>
                          <a:latin typeface="Calibri" panose="020F0502020204030204" pitchFamily="34" charset="0"/>
                        </a:rPr>
                        <a:t>Price Euros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Raw Data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Marginal Utility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400" b="0" i="0" u="none" strike="noStrike">
                          <a:solidFill>
                            <a:srgbClr val="000000"/>
                          </a:solidFill>
                          <a:effectLst/>
                          <a:latin typeface="Calibri" panose="020F0502020204030204" pitchFamily="34" charset="0"/>
                        </a:rPr>
                        <a:t>SP4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400" b="0" i="0" u="none" strike="noStrike">
                          <a:solidFill>
                            <a:srgbClr val="000000"/>
                          </a:solidFill>
                          <a:effectLst/>
                          <a:latin typeface="Calibri" panose="020F0502020204030204" pitchFamily="34" charset="0"/>
                        </a:rPr>
                        <a:t>SP1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0.814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400" b="0" i="0" u="none" strike="noStrike">
                          <a:solidFill>
                            <a:srgbClr val="000000"/>
                          </a:solidFill>
                          <a:effectLst/>
                          <a:latin typeface="Calibri" panose="020F0502020204030204" pitchFamily="34" charset="0"/>
                        </a:rPr>
                        <a:t>SP3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0.441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400" b="0" i="0" u="none" strike="noStrike">
                          <a:solidFill>
                            <a:srgbClr val="000000"/>
                          </a:solidFill>
                          <a:effectLst/>
                          <a:latin typeface="Calibri" panose="020F0502020204030204" pitchFamily="34" charset="0"/>
                        </a:rPr>
                        <a:t>SP5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0.115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400" b="0" i="0" u="none" strike="noStrike">
                          <a:solidFill>
                            <a:srgbClr val="000000"/>
                          </a:solidFill>
                          <a:effectLst/>
                          <a:latin typeface="Calibri" panose="020F0502020204030204" pitchFamily="34" charset="0"/>
                        </a:rPr>
                        <a:t>SP2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3719882004"/>
              </p:ext>
            </p:extLst>
          </p:nvPr>
        </p:nvGraphicFramePr>
        <p:xfrm>
          <a:off x="3657600" y="3429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883851" y="4338935"/>
            <a:ext cx="1853514" cy="923330"/>
          </a:xfrm>
          <a:prstGeom prst="rect">
            <a:avLst/>
          </a:prstGeom>
          <a:noFill/>
        </p:spPr>
        <p:txBody>
          <a:bodyPr wrap="square" rtlCol="0">
            <a:spAutoFit/>
          </a:bodyPr>
          <a:lstStyle/>
          <a:p>
            <a:r>
              <a:rPr lang="en-US" b="1" dirty="0" smtClean="0"/>
              <a:t>Exponential function to represent utility</a:t>
            </a:r>
            <a:endParaRPr lang="en-US" b="1" dirty="0"/>
          </a:p>
        </p:txBody>
      </p:sp>
    </p:spTree>
    <p:extLst>
      <p:ext uri="{BB962C8B-B14F-4D97-AF65-F5344CB8AC3E}">
        <p14:creationId xmlns:p14="http://schemas.microsoft.com/office/powerpoint/2010/main" val="2387501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Marginal Utility</a:t>
            </a:r>
            <a:r>
              <a:rPr lang="en-US" dirty="0"/>
              <a:t> </a:t>
            </a:r>
            <a:r>
              <a:rPr lang="en-US" dirty="0" smtClean="0"/>
              <a:t>– Customer Review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33511845"/>
              </p:ext>
            </p:extLst>
          </p:nvPr>
        </p:nvGraphicFramePr>
        <p:xfrm>
          <a:off x="457200" y="1498939"/>
          <a:ext cx="5054601" cy="1493520"/>
        </p:xfrm>
        <a:graphic>
          <a:graphicData uri="http://schemas.openxmlformats.org/drawingml/2006/table">
            <a:tbl>
              <a:tblPr/>
              <a:tblGrid>
                <a:gridCol w="1700792">
                  <a:extLst>
                    <a:ext uri="{9D8B030D-6E8A-4147-A177-3AD203B41FA5}">
                      <a16:colId xmlns:a16="http://schemas.microsoft.com/office/drawing/2014/main" val="20000"/>
                    </a:ext>
                  </a:extLst>
                </a:gridCol>
                <a:gridCol w="1700792">
                  <a:extLst>
                    <a:ext uri="{9D8B030D-6E8A-4147-A177-3AD203B41FA5}">
                      <a16:colId xmlns:a16="http://schemas.microsoft.com/office/drawing/2014/main" val="20001"/>
                    </a:ext>
                  </a:extLst>
                </a:gridCol>
                <a:gridCol w="1653017">
                  <a:extLst>
                    <a:ext uri="{9D8B030D-6E8A-4147-A177-3AD203B41FA5}">
                      <a16:colId xmlns:a16="http://schemas.microsoft.com/office/drawing/2014/main" val="20002"/>
                    </a:ext>
                  </a:extLst>
                </a:gridCol>
              </a:tblGrid>
              <a:tr h="190500">
                <a:tc gridSpan="3">
                  <a:txBody>
                    <a:bodyPr/>
                    <a:lstStyle/>
                    <a:p>
                      <a:pPr algn="ctr" fontAlgn="b"/>
                      <a:r>
                        <a:rPr lang="en-US" sz="1400" b="0" i="0" u="none" strike="noStrike">
                          <a:solidFill>
                            <a:srgbClr val="000000"/>
                          </a:solidFill>
                          <a:effectLst/>
                          <a:latin typeface="Calibri" panose="020F0502020204030204" pitchFamily="34" charset="0"/>
                        </a:rPr>
                        <a:t>Customer Review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Raw Data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Marginal Utility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400" b="0" i="0" u="none" strike="noStrike">
                          <a:solidFill>
                            <a:srgbClr val="000000"/>
                          </a:solidFill>
                          <a:effectLst/>
                          <a:latin typeface="Calibri" panose="020F0502020204030204" pitchFamily="34" charset="0"/>
                        </a:rPr>
                        <a:t>SP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400" b="0" i="0" u="none" strike="noStrike">
                          <a:solidFill>
                            <a:srgbClr val="000000"/>
                          </a:solidFill>
                          <a:effectLst/>
                          <a:latin typeface="Calibri" panose="020F0502020204030204" pitchFamily="34" charset="0"/>
                        </a:rPr>
                        <a:t>SP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0.068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400" b="0" i="0" u="none" strike="noStrike">
                          <a:solidFill>
                            <a:srgbClr val="000000"/>
                          </a:solidFill>
                          <a:effectLst/>
                          <a:latin typeface="Calibri" panose="020F0502020204030204" pitchFamily="34" charset="0"/>
                        </a:rPr>
                        <a:t>SP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0.068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400" b="0" i="0" u="none" strike="noStrike">
                          <a:solidFill>
                            <a:srgbClr val="000000"/>
                          </a:solidFill>
                          <a:effectLst/>
                          <a:latin typeface="Calibri" panose="020F0502020204030204" pitchFamily="34" charset="0"/>
                        </a:rPr>
                        <a:t>SP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0.651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400" b="0" i="0" u="none" strike="noStrike">
                          <a:solidFill>
                            <a:srgbClr val="000000"/>
                          </a:solidFill>
                          <a:effectLst/>
                          <a:latin typeface="Calibri" panose="020F0502020204030204" pitchFamily="34" charset="0"/>
                        </a:rPr>
                        <a:t>SP 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855971010"/>
              </p:ext>
            </p:extLst>
          </p:nvPr>
        </p:nvGraphicFramePr>
        <p:xfrm>
          <a:off x="3509010" y="312039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896207" y="4030325"/>
            <a:ext cx="1853514" cy="923330"/>
          </a:xfrm>
          <a:prstGeom prst="rect">
            <a:avLst/>
          </a:prstGeom>
          <a:noFill/>
        </p:spPr>
        <p:txBody>
          <a:bodyPr wrap="square" rtlCol="0">
            <a:spAutoFit/>
          </a:bodyPr>
          <a:lstStyle/>
          <a:p>
            <a:r>
              <a:rPr lang="en-US" b="1" dirty="0" smtClean="0"/>
              <a:t>Exponential function to represent utility</a:t>
            </a:r>
            <a:endParaRPr lang="en-US" b="1" dirty="0"/>
          </a:p>
        </p:txBody>
      </p:sp>
    </p:spTree>
    <p:extLst>
      <p:ext uri="{BB962C8B-B14F-4D97-AF65-F5344CB8AC3E}">
        <p14:creationId xmlns:p14="http://schemas.microsoft.com/office/powerpoint/2010/main" val="5523188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Marginal Utility</a:t>
            </a:r>
            <a:r>
              <a:rPr lang="en-US" dirty="0"/>
              <a:t> </a:t>
            </a:r>
            <a:r>
              <a:rPr lang="en-US" dirty="0" smtClean="0"/>
              <a:t>– Screen Size</a:t>
            </a:r>
            <a:endParaRPr lang="en-US" dirty="0"/>
          </a:p>
        </p:txBody>
      </p:sp>
      <p:sp>
        <p:nvSpPr>
          <p:cNvPr id="5" name="TextBox 4"/>
          <p:cNvSpPr txBox="1"/>
          <p:nvPr/>
        </p:nvSpPr>
        <p:spPr>
          <a:xfrm>
            <a:off x="896207" y="4030325"/>
            <a:ext cx="1853514" cy="923330"/>
          </a:xfrm>
          <a:prstGeom prst="rect">
            <a:avLst/>
          </a:prstGeom>
          <a:noFill/>
        </p:spPr>
        <p:txBody>
          <a:bodyPr wrap="square" rtlCol="0">
            <a:spAutoFit/>
          </a:bodyPr>
          <a:lstStyle/>
          <a:p>
            <a:r>
              <a:rPr lang="en-US" b="1" dirty="0" smtClean="0"/>
              <a:t>Linear function to represent utility</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587854124"/>
              </p:ext>
            </p:extLst>
          </p:nvPr>
        </p:nvGraphicFramePr>
        <p:xfrm>
          <a:off x="759596" y="1664193"/>
          <a:ext cx="5054601" cy="1493520"/>
        </p:xfrm>
        <a:graphic>
          <a:graphicData uri="http://schemas.openxmlformats.org/drawingml/2006/table">
            <a:tbl>
              <a:tblPr/>
              <a:tblGrid>
                <a:gridCol w="1700792">
                  <a:extLst>
                    <a:ext uri="{9D8B030D-6E8A-4147-A177-3AD203B41FA5}">
                      <a16:colId xmlns:a16="http://schemas.microsoft.com/office/drawing/2014/main" val="20000"/>
                    </a:ext>
                  </a:extLst>
                </a:gridCol>
                <a:gridCol w="1700792">
                  <a:extLst>
                    <a:ext uri="{9D8B030D-6E8A-4147-A177-3AD203B41FA5}">
                      <a16:colId xmlns:a16="http://schemas.microsoft.com/office/drawing/2014/main" val="20001"/>
                    </a:ext>
                  </a:extLst>
                </a:gridCol>
                <a:gridCol w="1653017">
                  <a:extLst>
                    <a:ext uri="{9D8B030D-6E8A-4147-A177-3AD203B41FA5}">
                      <a16:colId xmlns:a16="http://schemas.microsoft.com/office/drawing/2014/main" val="20002"/>
                    </a:ext>
                  </a:extLst>
                </a:gridCol>
              </a:tblGrid>
              <a:tr h="190500">
                <a:tc gridSpan="3">
                  <a:txBody>
                    <a:bodyPr/>
                    <a:lstStyle/>
                    <a:p>
                      <a:pPr algn="ctr" fontAlgn="b"/>
                      <a:r>
                        <a:rPr lang="en-US" sz="1400" b="0" i="0" u="none" strike="noStrike">
                          <a:solidFill>
                            <a:srgbClr val="000000"/>
                          </a:solidFill>
                          <a:effectLst/>
                          <a:latin typeface="Calibri" panose="020F0502020204030204" pitchFamily="34" charset="0"/>
                        </a:rPr>
                        <a:t>Screen Size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Raw Data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Marginal Utility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400" b="0" i="0" u="none" strike="noStrike">
                          <a:solidFill>
                            <a:srgbClr val="000000"/>
                          </a:solidFill>
                          <a:effectLst/>
                          <a:latin typeface="Calibri" panose="020F0502020204030204" pitchFamily="34" charset="0"/>
                        </a:rPr>
                        <a:t>SP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400" b="0" i="0" u="none" strike="noStrike">
                          <a:solidFill>
                            <a:srgbClr val="000000"/>
                          </a:solidFill>
                          <a:effectLst/>
                          <a:latin typeface="Calibri" panose="020F0502020204030204" pitchFamily="34" charset="0"/>
                        </a:rPr>
                        <a:t>SP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400" b="0" i="0" u="none" strike="noStrike">
                          <a:solidFill>
                            <a:srgbClr val="000000"/>
                          </a:solidFill>
                          <a:effectLst/>
                          <a:latin typeface="Calibri" panose="020F0502020204030204" pitchFamily="34" charset="0"/>
                        </a:rPr>
                        <a:t>SP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400" b="0" i="0" u="none" strike="noStrike">
                          <a:solidFill>
                            <a:srgbClr val="000000"/>
                          </a:solidFill>
                          <a:effectLst/>
                          <a:latin typeface="Calibri" panose="020F0502020204030204" pitchFamily="34" charset="0"/>
                        </a:rPr>
                        <a:t>SP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0.958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400" b="0" i="0" u="none" strike="noStrike">
                          <a:solidFill>
                            <a:srgbClr val="000000"/>
                          </a:solidFill>
                          <a:effectLst/>
                          <a:latin typeface="Calibri" panose="020F0502020204030204" pitchFamily="34" charset="0"/>
                        </a:rPr>
                        <a:t>SP 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1082320919"/>
              </p:ext>
            </p:extLst>
          </p:nvPr>
        </p:nvGraphicFramePr>
        <p:xfrm>
          <a:off x="3528197" y="317040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5381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Essential Concepts</a:t>
            </a:r>
          </a:p>
          <a:p>
            <a:pPr lvl="1"/>
            <a:r>
              <a:rPr lang="en-US" dirty="0" smtClean="0"/>
              <a:t>Every decision maker tries to optimize, consciously or implicitly, a function which aggregates their points of </a:t>
            </a:r>
            <a:r>
              <a:rPr lang="en-US" dirty="0" smtClean="0"/>
              <a:t>view.</a:t>
            </a:r>
            <a:endParaRPr lang="en-US" dirty="0" smtClean="0"/>
          </a:p>
          <a:p>
            <a:pPr lvl="1"/>
            <a:r>
              <a:rPr lang="en-US" dirty="0" smtClean="0"/>
              <a:t>Decision maker’s preference can be represented by a function, called the utility function </a:t>
            </a:r>
            <a:r>
              <a:rPr lang="en-US" i="1" dirty="0" smtClean="0"/>
              <a:t>U.</a:t>
            </a:r>
            <a:endParaRPr lang="en-US" dirty="0" smtClean="0"/>
          </a:p>
          <a:p>
            <a:pPr lvl="1"/>
            <a:r>
              <a:rPr lang="en-US" dirty="0" smtClean="0"/>
              <a:t>This function is not known at the beginning of the decision process, so the decision maker must construct </a:t>
            </a:r>
            <a:r>
              <a:rPr lang="en-US" dirty="0" smtClean="0"/>
              <a:t>it.</a:t>
            </a:r>
            <a:endParaRPr lang="en-US" dirty="0" smtClean="0"/>
          </a:p>
        </p:txBody>
      </p:sp>
    </p:spTree>
    <p:extLst>
      <p:ext uri="{BB962C8B-B14F-4D97-AF65-F5344CB8AC3E}">
        <p14:creationId xmlns:p14="http://schemas.microsoft.com/office/powerpoint/2010/main" val="392794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Marginal Utility</a:t>
            </a:r>
            <a:r>
              <a:rPr lang="en-US" dirty="0"/>
              <a:t> </a:t>
            </a:r>
            <a:r>
              <a:rPr lang="en-US" dirty="0" smtClean="0"/>
              <a:t>– Storage Size</a:t>
            </a:r>
            <a:endParaRPr lang="en-US" dirty="0"/>
          </a:p>
        </p:txBody>
      </p:sp>
      <p:sp>
        <p:nvSpPr>
          <p:cNvPr id="5" name="TextBox 4"/>
          <p:cNvSpPr txBox="1"/>
          <p:nvPr/>
        </p:nvSpPr>
        <p:spPr>
          <a:xfrm>
            <a:off x="1056845" y="4277460"/>
            <a:ext cx="1853514" cy="923330"/>
          </a:xfrm>
          <a:prstGeom prst="rect">
            <a:avLst/>
          </a:prstGeom>
          <a:noFill/>
        </p:spPr>
        <p:txBody>
          <a:bodyPr wrap="square" rtlCol="0">
            <a:spAutoFit/>
          </a:bodyPr>
          <a:lstStyle/>
          <a:p>
            <a:r>
              <a:rPr lang="en-US" b="1" dirty="0" smtClean="0"/>
              <a:t>Linear function to represent utility</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003662096"/>
              </p:ext>
            </p:extLst>
          </p:nvPr>
        </p:nvGraphicFramePr>
        <p:xfrm>
          <a:off x="896207" y="1664193"/>
          <a:ext cx="5054601" cy="1493520"/>
        </p:xfrm>
        <a:graphic>
          <a:graphicData uri="http://schemas.openxmlformats.org/drawingml/2006/table">
            <a:tbl>
              <a:tblPr/>
              <a:tblGrid>
                <a:gridCol w="1700792">
                  <a:extLst>
                    <a:ext uri="{9D8B030D-6E8A-4147-A177-3AD203B41FA5}">
                      <a16:colId xmlns:a16="http://schemas.microsoft.com/office/drawing/2014/main" val="20000"/>
                    </a:ext>
                  </a:extLst>
                </a:gridCol>
                <a:gridCol w="1700792">
                  <a:extLst>
                    <a:ext uri="{9D8B030D-6E8A-4147-A177-3AD203B41FA5}">
                      <a16:colId xmlns:a16="http://schemas.microsoft.com/office/drawing/2014/main" val="20001"/>
                    </a:ext>
                  </a:extLst>
                </a:gridCol>
                <a:gridCol w="1653017">
                  <a:extLst>
                    <a:ext uri="{9D8B030D-6E8A-4147-A177-3AD203B41FA5}">
                      <a16:colId xmlns:a16="http://schemas.microsoft.com/office/drawing/2014/main" val="20002"/>
                    </a:ext>
                  </a:extLst>
                </a:gridCol>
              </a:tblGrid>
              <a:tr h="190500">
                <a:tc gridSpan="3">
                  <a:txBody>
                    <a:bodyPr/>
                    <a:lstStyle/>
                    <a:p>
                      <a:pPr algn="ctr" fontAlgn="b"/>
                      <a:r>
                        <a:rPr lang="en-US" sz="1400" b="0" i="0" u="none" strike="noStrike" dirty="0">
                          <a:solidFill>
                            <a:srgbClr val="000000"/>
                          </a:solidFill>
                          <a:effectLst/>
                          <a:latin typeface="Calibri" panose="020F0502020204030204" pitchFamily="34" charset="0"/>
                        </a:rPr>
                        <a:t>Storage Size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Raw Data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Marginal Utility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400" b="0" i="0" u="none" strike="noStrike">
                          <a:solidFill>
                            <a:srgbClr val="000000"/>
                          </a:solidFill>
                          <a:effectLst/>
                          <a:latin typeface="Calibri" panose="020F0502020204030204" pitchFamily="34" charset="0"/>
                        </a:rPr>
                        <a:t>SP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400" b="0" i="0" u="none" strike="noStrike">
                          <a:solidFill>
                            <a:srgbClr val="000000"/>
                          </a:solidFill>
                          <a:effectLst/>
                          <a:latin typeface="Calibri" panose="020F0502020204030204" pitchFamily="34" charset="0"/>
                        </a:rPr>
                        <a:t>SP 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400" b="0" i="0" u="none" strike="noStrike">
                          <a:solidFill>
                            <a:srgbClr val="000000"/>
                          </a:solidFill>
                          <a:effectLst/>
                          <a:latin typeface="Calibri" panose="020F0502020204030204" pitchFamily="34" charset="0"/>
                        </a:rPr>
                        <a:t>SP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400" b="0" i="0" u="none" strike="noStrike">
                          <a:solidFill>
                            <a:srgbClr val="000000"/>
                          </a:solidFill>
                          <a:effectLst/>
                          <a:latin typeface="Calibri" panose="020F0502020204030204" pitchFamily="34" charset="0"/>
                        </a:rPr>
                        <a:t>SP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400" b="0" i="0" u="none" strike="noStrike">
                          <a:solidFill>
                            <a:srgbClr val="000000"/>
                          </a:solidFill>
                          <a:effectLst/>
                          <a:latin typeface="Calibri" panose="020F0502020204030204" pitchFamily="34" charset="0"/>
                        </a:rPr>
                        <a:t>SP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899561022"/>
              </p:ext>
            </p:extLst>
          </p:nvPr>
        </p:nvGraphicFramePr>
        <p:xfrm>
          <a:off x="3423507" y="3188943"/>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22846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Case Study 4.1</a:t>
            </a:r>
          </a:p>
          <a:p>
            <a:pPr lvl="1"/>
            <a:r>
              <a:rPr lang="en-US" dirty="0" smtClean="0"/>
              <a:t>Weights</a:t>
            </a:r>
          </a:p>
          <a:p>
            <a:pPr lvl="1"/>
            <a:endParaRPr lang="en-US" dirty="0"/>
          </a:p>
          <a:p>
            <a:pPr lvl="1"/>
            <a:r>
              <a:rPr lang="en-US" dirty="0" smtClean="0"/>
              <a:t>Weighted marginal utility function</a:t>
            </a:r>
          </a:p>
          <a:p>
            <a:pPr lvl="2"/>
            <a:r>
              <a:rPr lang="en-US" b="1" dirty="0" smtClean="0"/>
              <a:t>Criteria weights x normalized utility scores</a:t>
            </a:r>
          </a:p>
          <a:p>
            <a:pPr lvl="1"/>
            <a:endParaRPr lang="en-US" dirty="0" smtClean="0"/>
          </a:p>
          <a:p>
            <a:pPr marL="1314450" lvl="3" indent="0">
              <a:buNone/>
            </a:pPr>
            <a:endParaRPr lang="en-US" dirty="0"/>
          </a:p>
          <a:p>
            <a:pPr lvl="1"/>
            <a:endParaRPr lang="en-US" dirty="0" smtClean="0"/>
          </a:p>
          <a:p>
            <a:pPr lvl="1"/>
            <a:endParaRPr lang="en-US" dirty="0"/>
          </a:p>
          <a:p>
            <a:pPr lvl="1"/>
            <a:endParaRPr lang="en-US" dirty="0" smtClean="0"/>
          </a:p>
          <a:p>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09934804"/>
              </p:ext>
            </p:extLst>
          </p:nvPr>
        </p:nvGraphicFramePr>
        <p:xfrm>
          <a:off x="848669" y="2760704"/>
          <a:ext cx="8064499" cy="426720"/>
        </p:xfrm>
        <a:graphic>
          <a:graphicData uri="http://schemas.openxmlformats.org/drawingml/2006/table">
            <a:tbl>
              <a:tblPr/>
              <a:tblGrid>
                <a:gridCol w="1701130">
                  <a:extLst>
                    <a:ext uri="{9D8B030D-6E8A-4147-A177-3AD203B41FA5}">
                      <a16:colId xmlns:a16="http://schemas.microsoft.com/office/drawing/2014/main" val="20000"/>
                    </a:ext>
                  </a:extLst>
                </a:gridCol>
                <a:gridCol w="1701130">
                  <a:extLst>
                    <a:ext uri="{9D8B030D-6E8A-4147-A177-3AD203B41FA5}">
                      <a16:colId xmlns:a16="http://schemas.microsoft.com/office/drawing/2014/main" val="20001"/>
                    </a:ext>
                  </a:extLst>
                </a:gridCol>
                <a:gridCol w="1650350">
                  <a:extLst>
                    <a:ext uri="{9D8B030D-6E8A-4147-A177-3AD203B41FA5}">
                      <a16:colId xmlns:a16="http://schemas.microsoft.com/office/drawing/2014/main" val="20002"/>
                    </a:ext>
                  </a:extLst>
                </a:gridCol>
                <a:gridCol w="1437709">
                  <a:extLst>
                    <a:ext uri="{9D8B030D-6E8A-4147-A177-3AD203B41FA5}">
                      <a16:colId xmlns:a16="http://schemas.microsoft.com/office/drawing/2014/main" val="20003"/>
                    </a:ext>
                  </a:extLst>
                </a:gridCol>
                <a:gridCol w="1574180">
                  <a:extLst>
                    <a:ext uri="{9D8B030D-6E8A-4147-A177-3AD203B41FA5}">
                      <a16:colId xmlns:a16="http://schemas.microsoft.com/office/drawing/2014/main" val="20004"/>
                    </a:ext>
                  </a:extLst>
                </a:gridCol>
              </a:tblGrid>
              <a:tr h="190500">
                <a:tc>
                  <a:txBody>
                    <a:bodyPr/>
                    <a:lstStyle/>
                    <a:p>
                      <a:pPr algn="l" fontAlgn="b"/>
                      <a:r>
                        <a:rPr lang="en-US" sz="1400" b="1" i="0" u="none" strike="noStrike">
                          <a:solidFill>
                            <a:srgbClr val="000000"/>
                          </a:solidFill>
                          <a:effectLst/>
                          <a:latin typeface="Calibri" panose="020F0502020204030204" pitchFamily="34" charset="0"/>
                        </a:rPr>
                        <a:t>Weights</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FF"/>
                          </a:solidFill>
                          <a:effectLst/>
                          <a:latin typeface="Calibri" panose="020F0502020204030204" pitchFamily="34" charset="0"/>
                        </a:rPr>
                        <a:t>Price (Euros)</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Customer Review</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Screen Size (in)</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Storage Size (Go)</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0000"/>
                  </a:ext>
                </a:extLst>
              </a:tr>
              <a:tr h="190500">
                <a:tc>
                  <a:txBody>
                    <a:bodyPr/>
                    <a:lstStyle/>
                    <a:p>
                      <a:pPr algn="l" fontAlgn="b"/>
                      <a:r>
                        <a:rPr lang="en-US" sz="1400" b="0" i="0" u="none" strike="noStrike">
                          <a:solidFill>
                            <a:srgbClr val="000000"/>
                          </a:solidFill>
                          <a:effectLst/>
                          <a:latin typeface="Calibri" panose="020F0502020204030204" pitchFamily="34" charset="0"/>
                        </a:rPr>
                        <a:t>Weight</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0.35</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0.35</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0.15</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0.15</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67181104"/>
              </p:ext>
            </p:extLst>
          </p:nvPr>
        </p:nvGraphicFramePr>
        <p:xfrm>
          <a:off x="457200" y="4347928"/>
          <a:ext cx="8229599" cy="1706880"/>
        </p:xfrm>
        <a:graphic>
          <a:graphicData uri="http://schemas.openxmlformats.org/drawingml/2006/table">
            <a:tbl>
              <a:tblPr/>
              <a:tblGrid>
                <a:gridCol w="2228285">
                  <a:extLst>
                    <a:ext uri="{9D8B030D-6E8A-4147-A177-3AD203B41FA5}">
                      <a16:colId xmlns:a16="http://schemas.microsoft.com/office/drawing/2014/main" val="20000"/>
                    </a:ext>
                  </a:extLst>
                </a:gridCol>
                <a:gridCol w="1544744">
                  <a:extLst>
                    <a:ext uri="{9D8B030D-6E8A-4147-A177-3AD203B41FA5}">
                      <a16:colId xmlns:a16="http://schemas.microsoft.com/office/drawing/2014/main" val="20001"/>
                    </a:ext>
                  </a:extLst>
                </a:gridCol>
                <a:gridCol w="1722404">
                  <a:extLst>
                    <a:ext uri="{9D8B030D-6E8A-4147-A177-3AD203B41FA5}">
                      <a16:colId xmlns:a16="http://schemas.microsoft.com/office/drawing/2014/main" val="20002"/>
                    </a:ext>
                  </a:extLst>
                </a:gridCol>
                <a:gridCol w="1288792">
                  <a:extLst>
                    <a:ext uri="{9D8B030D-6E8A-4147-A177-3AD203B41FA5}">
                      <a16:colId xmlns:a16="http://schemas.microsoft.com/office/drawing/2014/main" val="20003"/>
                    </a:ext>
                  </a:extLst>
                </a:gridCol>
                <a:gridCol w="1445374">
                  <a:extLst>
                    <a:ext uri="{9D8B030D-6E8A-4147-A177-3AD203B41FA5}">
                      <a16:colId xmlns:a16="http://schemas.microsoft.com/office/drawing/2014/main" val="20004"/>
                    </a:ext>
                  </a:extLst>
                </a:gridCol>
              </a:tblGrid>
              <a:tr h="180738">
                <a:tc>
                  <a:txBody>
                    <a:bodyPr/>
                    <a:lstStyle/>
                    <a:p>
                      <a:pPr algn="l"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FF"/>
                          </a:solidFill>
                          <a:effectLst/>
                          <a:latin typeface="Calibri" panose="020F0502020204030204" pitchFamily="34" charset="0"/>
                        </a:rPr>
                        <a:t>Exponential Score</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Exponential Score</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400" b="1" i="0" u="none" strike="noStrike">
                          <a:solidFill>
                            <a:srgbClr val="FFFFFF"/>
                          </a:solidFill>
                          <a:effectLst/>
                          <a:latin typeface="Calibri" panose="020F0502020204030204" pitchFamily="34" charset="0"/>
                        </a:rPr>
                        <a:t>Linear Score</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400" b="1" i="0" u="none" strike="noStrike">
                          <a:solidFill>
                            <a:srgbClr val="FFFFFF"/>
                          </a:solidFill>
                          <a:effectLst/>
                          <a:latin typeface="Calibri" panose="020F0502020204030204" pitchFamily="34" charset="0"/>
                        </a:rPr>
                        <a:t>Linear Score</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0000"/>
                  </a:ext>
                </a:extLst>
              </a:tr>
              <a:tr h="180738">
                <a:tc>
                  <a:txBody>
                    <a:bodyPr/>
                    <a:lstStyle/>
                    <a:p>
                      <a:pPr algn="l" fontAlgn="b"/>
                      <a:r>
                        <a:rPr lang="en-US" sz="1400" b="1" i="0" u="none" strike="noStrike">
                          <a:solidFill>
                            <a:srgbClr val="9C6500"/>
                          </a:solidFill>
                          <a:effectLst/>
                          <a:latin typeface="Calibri" panose="020F0502020204030204" pitchFamily="34" charset="0"/>
                        </a:rPr>
                        <a:t>Weighted Marginal Utility Scores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1400" b="1" i="0" u="none" strike="noStrike">
                          <a:solidFill>
                            <a:srgbClr val="FFFFFF"/>
                          </a:solidFill>
                          <a:effectLst/>
                          <a:latin typeface="Calibri" panose="020F0502020204030204" pitchFamily="34" charset="0"/>
                        </a:rPr>
                        <a:t>Price (Euros)</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Customer Review</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Screen Size (in)</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Storage Size (Go)</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0001"/>
                  </a:ext>
                </a:extLst>
              </a:tr>
              <a:tr h="180738">
                <a:tc>
                  <a:txBody>
                    <a:bodyPr/>
                    <a:lstStyle/>
                    <a:p>
                      <a:pPr algn="l" fontAlgn="b"/>
                      <a:r>
                        <a:rPr lang="en-US" sz="1400" b="0" i="0" u="none" strike="noStrike">
                          <a:solidFill>
                            <a:srgbClr val="000000"/>
                          </a:solidFill>
                          <a:effectLst/>
                          <a:latin typeface="Calibri" panose="020F0502020204030204" pitchFamily="34" charset="0"/>
                        </a:rPr>
                        <a:t>SP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400" b="0" i="0" u="none" strike="noStrike">
                          <a:solidFill>
                            <a:srgbClr val="000000"/>
                          </a:solidFill>
                          <a:effectLst/>
                          <a:latin typeface="Calibri" panose="020F0502020204030204" pitchFamily="34" charset="0"/>
                        </a:rPr>
                        <a:t>0.285</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1200" b="0" i="0" u="none" strike="noStrike">
                          <a:solidFill>
                            <a:srgbClr val="000000"/>
                          </a:solidFill>
                          <a:effectLst/>
                          <a:latin typeface="Lucida Console" panose="020B0609040504020204" pitchFamily="49" charset="0"/>
                        </a:rPr>
                        <a:t>0.024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0.144</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0.050</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0002"/>
                  </a:ext>
                </a:extLst>
              </a:tr>
              <a:tr h="180738">
                <a:tc>
                  <a:txBody>
                    <a:bodyPr/>
                    <a:lstStyle/>
                    <a:p>
                      <a:pPr algn="l" fontAlgn="b"/>
                      <a:r>
                        <a:rPr lang="en-US" sz="1400" b="0" i="0" u="none" strike="noStrike">
                          <a:solidFill>
                            <a:srgbClr val="000000"/>
                          </a:solidFill>
                          <a:effectLst/>
                          <a:latin typeface="Calibri" panose="020F0502020204030204" pitchFamily="34" charset="0"/>
                        </a:rPr>
                        <a:t>SP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0.000</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200" b="0" i="0" u="none" strike="noStrike">
                          <a:solidFill>
                            <a:srgbClr val="000000"/>
                          </a:solidFill>
                          <a:effectLst/>
                          <a:latin typeface="Lucida Console" panose="020B0609040504020204" pitchFamily="49" charset="0"/>
                        </a:rPr>
                        <a:t>0.024</a:t>
                      </a:r>
                    </a:p>
                  </a:txBody>
                  <a:tcPr marL="0" marR="0" marT="0"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0.000</a:t>
                      </a:r>
                    </a:p>
                  </a:txBody>
                  <a:tcPr marL="0" marR="0" marT="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0.150</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80738">
                <a:tc>
                  <a:txBody>
                    <a:bodyPr/>
                    <a:lstStyle/>
                    <a:p>
                      <a:pPr algn="l" fontAlgn="b"/>
                      <a:r>
                        <a:rPr lang="en-US" sz="1400" b="0" i="0" u="none" strike="noStrike">
                          <a:solidFill>
                            <a:srgbClr val="000000"/>
                          </a:solidFill>
                          <a:effectLst/>
                          <a:latin typeface="Calibri" panose="020F0502020204030204" pitchFamily="34" charset="0"/>
                        </a:rPr>
                        <a:t>SP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r" fontAlgn="b"/>
                      <a:r>
                        <a:rPr lang="en-US" sz="1400" b="0" i="0" u="none" strike="noStrike">
                          <a:solidFill>
                            <a:srgbClr val="000000"/>
                          </a:solidFill>
                          <a:effectLst/>
                          <a:latin typeface="Calibri" panose="020F0502020204030204" pitchFamily="34" charset="0"/>
                        </a:rPr>
                        <a:t>0.154</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fontAlgn="ctr"/>
                      <a:r>
                        <a:rPr lang="en-US" sz="1200" b="0" i="0" u="none" strike="noStrike">
                          <a:solidFill>
                            <a:srgbClr val="000000"/>
                          </a:solidFill>
                          <a:effectLst/>
                          <a:latin typeface="Lucida Console" panose="020B0609040504020204" pitchFamily="49" charset="0"/>
                        </a:rPr>
                        <a:t>0.350</a:t>
                      </a:r>
                    </a:p>
                  </a:txBody>
                  <a:tcPr marL="0" marR="0" marT="0" marB="0" anchor="ctr">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0.100</a:t>
                      </a: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0.050</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0004"/>
                  </a:ext>
                </a:extLst>
              </a:tr>
              <a:tr h="180738">
                <a:tc>
                  <a:txBody>
                    <a:bodyPr/>
                    <a:lstStyle/>
                    <a:p>
                      <a:pPr algn="l" fontAlgn="b"/>
                      <a:r>
                        <a:rPr lang="en-US" sz="1400" b="0" i="0" u="none" strike="noStrike">
                          <a:solidFill>
                            <a:srgbClr val="000000"/>
                          </a:solidFill>
                          <a:effectLst/>
                          <a:latin typeface="Calibri" panose="020F0502020204030204" pitchFamily="34" charset="0"/>
                        </a:rPr>
                        <a:t>SP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0.350</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200" b="0" i="0" u="none" strike="noStrike">
                          <a:solidFill>
                            <a:srgbClr val="000000"/>
                          </a:solidFill>
                          <a:effectLst/>
                          <a:latin typeface="Lucida Console" panose="020B0609040504020204" pitchFamily="49" charset="0"/>
                        </a:rPr>
                        <a:t>0.000</a:t>
                      </a:r>
                    </a:p>
                  </a:txBody>
                  <a:tcPr marL="0" marR="0" marT="0"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0.100</a:t>
                      </a:r>
                    </a:p>
                  </a:txBody>
                  <a:tcPr marL="0" marR="0" marT="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0.000</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80738">
                <a:tc>
                  <a:txBody>
                    <a:bodyPr/>
                    <a:lstStyle/>
                    <a:p>
                      <a:pPr algn="l" fontAlgn="b"/>
                      <a:r>
                        <a:rPr lang="en-US" sz="1400" b="0" i="0" u="none" strike="noStrike">
                          <a:solidFill>
                            <a:srgbClr val="000000"/>
                          </a:solidFill>
                          <a:effectLst/>
                          <a:latin typeface="Calibri" panose="020F0502020204030204" pitchFamily="34" charset="0"/>
                        </a:rPr>
                        <a:t>SP 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400" b="0" i="0" u="none" strike="noStrike">
                          <a:solidFill>
                            <a:srgbClr val="000000"/>
                          </a:solidFill>
                          <a:effectLst/>
                          <a:latin typeface="Calibri" panose="020F0502020204030204" pitchFamily="34" charset="0"/>
                        </a:rPr>
                        <a:t>0.040</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200" b="0" i="0" u="none" strike="noStrike">
                          <a:solidFill>
                            <a:srgbClr val="000000"/>
                          </a:solidFill>
                          <a:effectLst/>
                          <a:latin typeface="Lucida Console" panose="020B0609040504020204" pitchFamily="49" charset="0"/>
                        </a:rPr>
                        <a:t>0.230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0.150</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0.000</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989660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Case Study 4.1</a:t>
            </a:r>
          </a:p>
          <a:p>
            <a:pPr lvl="1"/>
            <a:r>
              <a:rPr lang="en-US" dirty="0" smtClean="0"/>
              <a:t>Global Utility Scores and Ranking</a:t>
            </a:r>
          </a:p>
          <a:p>
            <a:pPr lvl="2"/>
            <a:r>
              <a:rPr lang="en-US" dirty="0" smtClean="0"/>
              <a:t>Sum across weighted marginal utility functions for each alternative</a:t>
            </a:r>
          </a:p>
          <a:p>
            <a:pPr marL="1314450" lvl="3" indent="0">
              <a:buNone/>
            </a:pPr>
            <a:endParaRPr lang="en-US" dirty="0"/>
          </a:p>
          <a:p>
            <a:pPr lvl="1"/>
            <a:endParaRPr lang="en-US" dirty="0" smtClean="0"/>
          </a:p>
          <a:p>
            <a:pPr lvl="1"/>
            <a:endParaRPr lang="en-US" dirty="0"/>
          </a:p>
          <a:p>
            <a:pPr lvl="1"/>
            <a:endParaRPr lang="en-US" dirty="0" smtClean="0"/>
          </a:p>
          <a:p>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83573795"/>
              </p:ext>
            </p:extLst>
          </p:nvPr>
        </p:nvGraphicFramePr>
        <p:xfrm>
          <a:off x="2044700" y="3863181"/>
          <a:ext cx="5054600" cy="1463040"/>
        </p:xfrm>
        <a:graphic>
          <a:graphicData uri="http://schemas.openxmlformats.org/drawingml/2006/table">
            <a:tbl>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tblGrid>
              <a:tr h="190500">
                <a:tc>
                  <a:txBody>
                    <a:bodyPr/>
                    <a:lstStyle/>
                    <a:p>
                      <a:pPr algn="l" fontAlgn="b"/>
                      <a:r>
                        <a:rPr lang="en-US" sz="1600" b="1" i="0" u="none" strike="noStrike" dirty="0">
                          <a:solidFill>
                            <a:srgbClr val="9C6500"/>
                          </a:solidFill>
                          <a:effectLst/>
                          <a:latin typeface="Calibri" panose="020F0502020204030204" pitchFamily="34" charset="0"/>
                        </a:rPr>
                        <a:t>Final Utility Scores</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1600" b="1" i="0" u="none" strike="noStrike">
                          <a:solidFill>
                            <a:srgbClr val="FFFFFF"/>
                          </a:solidFill>
                          <a:effectLst/>
                          <a:latin typeface="Calibri" panose="020F0502020204030204" pitchFamily="34" charset="0"/>
                        </a:rPr>
                        <a:t>Scores</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600" b="1" i="0" u="none" strike="noStrike">
                          <a:solidFill>
                            <a:srgbClr val="FFFFFF"/>
                          </a:solidFill>
                          <a:effectLst/>
                          <a:latin typeface="Calibri" panose="020F0502020204030204" pitchFamily="34" charset="0"/>
                        </a:rPr>
                        <a:t>Rank</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0000"/>
                  </a:ext>
                </a:extLst>
              </a:tr>
              <a:tr h="190500">
                <a:tc>
                  <a:txBody>
                    <a:bodyPr/>
                    <a:lstStyle/>
                    <a:p>
                      <a:pPr algn="l" fontAlgn="b"/>
                      <a:r>
                        <a:rPr lang="en-US" sz="1600" b="0" i="0" u="none" strike="noStrike">
                          <a:solidFill>
                            <a:srgbClr val="000000"/>
                          </a:solidFill>
                          <a:effectLst/>
                          <a:latin typeface="Calibri" panose="020F0502020204030204" pitchFamily="34" charset="0"/>
                        </a:rPr>
                        <a:t>SP 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600" b="0" i="0" u="none" strike="noStrike" dirty="0">
                          <a:solidFill>
                            <a:srgbClr val="000000"/>
                          </a:solidFill>
                          <a:effectLst/>
                          <a:latin typeface="Calibri" panose="020F0502020204030204" pitchFamily="34" charset="0"/>
                        </a:rPr>
                        <a:t>0.503</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600" b="0" i="0" u="none" strike="noStrike">
                          <a:solidFill>
                            <a:srgbClr val="000000"/>
                          </a:solidFill>
                          <a:effectLst/>
                          <a:latin typeface="Calibri" panose="020F0502020204030204" pitchFamily="34" charset="0"/>
                        </a:rPr>
                        <a:t>2</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0001"/>
                  </a:ext>
                </a:extLst>
              </a:tr>
              <a:tr h="190500">
                <a:tc>
                  <a:txBody>
                    <a:bodyPr/>
                    <a:lstStyle/>
                    <a:p>
                      <a:pPr algn="l" fontAlgn="b"/>
                      <a:r>
                        <a:rPr lang="en-US" sz="1600" b="0" i="0" u="none" strike="noStrike">
                          <a:solidFill>
                            <a:srgbClr val="000000"/>
                          </a:solidFill>
                          <a:effectLst/>
                          <a:latin typeface="Calibri" panose="020F0502020204030204" pitchFamily="34" charset="0"/>
                        </a:rPr>
                        <a:t>SP 2</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0.174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90500">
                <a:tc>
                  <a:txBody>
                    <a:bodyPr/>
                    <a:lstStyle/>
                    <a:p>
                      <a:pPr algn="l" fontAlgn="b"/>
                      <a:r>
                        <a:rPr lang="en-US" sz="1600" b="0" i="0" u="none" strike="noStrike">
                          <a:solidFill>
                            <a:srgbClr val="000000"/>
                          </a:solidFill>
                          <a:effectLst/>
                          <a:latin typeface="Calibri" panose="020F0502020204030204" pitchFamily="34" charset="0"/>
                        </a:rPr>
                        <a:t>SP 3</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r" fontAlgn="b"/>
                      <a:r>
                        <a:rPr lang="en-US" sz="1600" b="0" i="0" u="none" strike="noStrike">
                          <a:solidFill>
                            <a:srgbClr val="000000"/>
                          </a:solidFill>
                          <a:effectLst/>
                          <a:latin typeface="Calibri" panose="020F0502020204030204" pitchFamily="34" charset="0"/>
                        </a:rPr>
                        <a:t>0.654</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0003"/>
                  </a:ext>
                </a:extLst>
              </a:tr>
              <a:tr h="190500">
                <a:tc>
                  <a:txBody>
                    <a:bodyPr/>
                    <a:lstStyle/>
                    <a:p>
                      <a:pPr algn="l" fontAlgn="b"/>
                      <a:r>
                        <a:rPr lang="en-US" sz="1600" b="0" i="0" u="none" strike="noStrike">
                          <a:solidFill>
                            <a:srgbClr val="000000"/>
                          </a:solidFill>
                          <a:effectLst/>
                          <a:latin typeface="Calibri" panose="020F0502020204030204" pitchFamily="34" charset="0"/>
                        </a:rPr>
                        <a:t>SP 4</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0.450</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3</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90500">
                <a:tc>
                  <a:txBody>
                    <a:bodyPr/>
                    <a:lstStyle/>
                    <a:p>
                      <a:pPr algn="l" fontAlgn="b"/>
                      <a:r>
                        <a:rPr lang="en-US" sz="1600" b="0" i="0" u="none" strike="noStrike">
                          <a:solidFill>
                            <a:srgbClr val="000000"/>
                          </a:solidFill>
                          <a:effectLst/>
                          <a:latin typeface="Calibri" panose="020F0502020204030204" pitchFamily="34" charset="0"/>
                        </a:rPr>
                        <a:t>SP 5</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0" i="0" u="none" strike="noStrike">
                          <a:solidFill>
                            <a:srgbClr val="000000"/>
                          </a:solidFill>
                          <a:effectLst/>
                          <a:latin typeface="Calibri" panose="020F0502020204030204" pitchFamily="34" charset="0"/>
                        </a:rPr>
                        <a:t>0.421</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0" i="0" u="none" strike="noStrike" dirty="0">
                          <a:solidFill>
                            <a:srgbClr val="000000"/>
                          </a:solidFill>
                          <a:effectLst/>
                          <a:latin typeface="Calibri" panose="020F0502020204030204" pitchFamily="34" charset="0"/>
                        </a:rPr>
                        <a:t>4</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0534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Plots</a:t>
            </a:r>
            <a:endParaRPr lang="en-US" dirty="0"/>
          </a:p>
        </p:txBody>
      </p:sp>
      <p:pic>
        <p:nvPicPr>
          <p:cNvPr id="4" name="Picture 3"/>
          <p:cNvPicPr>
            <a:picLocks noChangeAspect="1"/>
          </p:cNvPicPr>
          <p:nvPr/>
        </p:nvPicPr>
        <p:blipFill>
          <a:blip r:embed="rId2"/>
          <a:stretch>
            <a:fillRect/>
          </a:stretch>
        </p:blipFill>
        <p:spPr>
          <a:xfrm>
            <a:off x="225007" y="1365384"/>
            <a:ext cx="4566487" cy="2377940"/>
          </a:xfrm>
          <a:prstGeom prst="rect">
            <a:avLst/>
          </a:prstGeom>
        </p:spPr>
      </p:pic>
      <p:pic>
        <p:nvPicPr>
          <p:cNvPr id="5" name="Picture 4"/>
          <p:cNvPicPr>
            <a:picLocks noChangeAspect="1"/>
          </p:cNvPicPr>
          <p:nvPr/>
        </p:nvPicPr>
        <p:blipFill>
          <a:blip r:embed="rId3"/>
          <a:stretch>
            <a:fillRect/>
          </a:stretch>
        </p:blipFill>
        <p:spPr>
          <a:xfrm>
            <a:off x="3383829" y="3743324"/>
            <a:ext cx="5632120" cy="2200275"/>
          </a:xfrm>
          <a:prstGeom prst="rect">
            <a:avLst/>
          </a:prstGeom>
        </p:spPr>
      </p:pic>
    </p:spTree>
    <p:extLst>
      <p:ext uri="{BB962C8B-B14F-4D97-AF65-F5344CB8AC3E}">
        <p14:creationId xmlns:p14="http://schemas.microsoft.com/office/powerpoint/2010/main" val="25574489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Case Study 4.1</a:t>
            </a:r>
          </a:p>
          <a:p>
            <a:pPr lvl="1"/>
            <a:r>
              <a:rPr lang="en-US" dirty="0" smtClean="0"/>
              <a:t>Sensitivity Analysis</a:t>
            </a:r>
          </a:p>
          <a:p>
            <a:pPr lvl="1"/>
            <a:r>
              <a:rPr lang="en-US" dirty="0" smtClean="0"/>
              <a:t>Suppose that there is a sale on SP1 and that included an increase to 64GB storage</a:t>
            </a:r>
          </a:p>
          <a:p>
            <a:pPr marL="1314450" lvl="3" indent="0">
              <a:buNone/>
            </a:pPr>
            <a:endParaRPr lang="en-US" dirty="0"/>
          </a:p>
          <a:p>
            <a:pPr lvl="1"/>
            <a:endParaRPr lang="en-US" dirty="0" smtClean="0"/>
          </a:p>
          <a:p>
            <a:pPr lvl="1"/>
            <a:endParaRPr lang="en-US" dirty="0"/>
          </a:p>
          <a:p>
            <a:pPr lvl="1"/>
            <a:endParaRPr lang="en-US" dirty="0" smtClean="0"/>
          </a:p>
          <a:p>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65634386"/>
              </p:ext>
            </p:extLst>
          </p:nvPr>
        </p:nvGraphicFramePr>
        <p:xfrm>
          <a:off x="457200" y="3863181"/>
          <a:ext cx="8064499" cy="1493520"/>
        </p:xfrm>
        <a:graphic>
          <a:graphicData uri="http://schemas.openxmlformats.org/drawingml/2006/table">
            <a:tbl>
              <a:tblPr/>
              <a:tblGrid>
                <a:gridCol w="1701130">
                  <a:extLst>
                    <a:ext uri="{9D8B030D-6E8A-4147-A177-3AD203B41FA5}">
                      <a16:colId xmlns:a16="http://schemas.microsoft.com/office/drawing/2014/main" val="20000"/>
                    </a:ext>
                  </a:extLst>
                </a:gridCol>
                <a:gridCol w="1701130">
                  <a:extLst>
                    <a:ext uri="{9D8B030D-6E8A-4147-A177-3AD203B41FA5}">
                      <a16:colId xmlns:a16="http://schemas.microsoft.com/office/drawing/2014/main" val="20001"/>
                    </a:ext>
                  </a:extLst>
                </a:gridCol>
                <a:gridCol w="1650350">
                  <a:extLst>
                    <a:ext uri="{9D8B030D-6E8A-4147-A177-3AD203B41FA5}">
                      <a16:colId xmlns:a16="http://schemas.microsoft.com/office/drawing/2014/main" val="20002"/>
                    </a:ext>
                  </a:extLst>
                </a:gridCol>
                <a:gridCol w="1437709">
                  <a:extLst>
                    <a:ext uri="{9D8B030D-6E8A-4147-A177-3AD203B41FA5}">
                      <a16:colId xmlns:a16="http://schemas.microsoft.com/office/drawing/2014/main" val="20003"/>
                    </a:ext>
                  </a:extLst>
                </a:gridCol>
                <a:gridCol w="1574180">
                  <a:extLst>
                    <a:ext uri="{9D8B030D-6E8A-4147-A177-3AD203B41FA5}">
                      <a16:colId xmlns:a16="http://schemas.microsoft.com/office/drawing/2014/main" val="20004"/>
                    </a:ext>
                  </a:extLst>
                </a:gridCol>
              </a:tblGrid>
              <a:tr h="190500">
                <a:tc>
                  <a:txBody>
                    <a:bodyPr/>
                    <a:lstStyle/>
                    <a:p>
                      <a:pPr algn="l" fontAlgn="b"/>
                      <a:r>
                        <a:rPr lang="en-US" sz="1400" b="1" i="0" u="none" strike="noStrike">
                          <a:solidFill>
                            <a:srgbClr val="006100"/>
                          </a:solidFill>
                          <a:effectLst/>
                          <a:latin typeface="Calibri" panose="020F0502020204030204" pitchFamily="34" charset="0"/>
                        </a:rPr>
                        <a:t>Raw Data</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1" i="0" u="none" strike="noStrike">
                          <a:solidFill>
                            <a:srgbClr val="FFFFFF"/>
                          </a:solidFill>
                          <a:effectLst/>
                          <a:latin typeface="Calibri" panose="020F0502020204030204" pitchFamily="34" charset="0"/>
                        </a:rPr>
                        <a:t>Price (Euros)</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Customer Review</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Screen Size (in)</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a:solidFill>
                            <a:srgbClr val="FFFFFF"/>
                          </a:solidFill>
                          <a:effectLst/>
                          <a:latin typeface="Calibri" panose="020F0502020204030204" pitchFamily="34" charset="0"/>
                        </a:rPr>
                        <a:t>Storage Size (Go)</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0000"/>
                  </a:ext>
                </a:extLst>
              </a:tr>
              <a:tr h="190500">
                <a:tc>
                  <a:txBody>
                    <a:bodyPr/>
                    <a:lstStyle/>
                    <a:p>
                      <a:pPr algn="l" fontAlgn="b"/>
                      <a:r>
                        <a:rPr lang="en-US" sz="1400" b="0" i="0" u="none" strike="noStrike">
                          <a:solidFill>
                            <a:srgbClr val="000000"/>
                          </a:solidFill>
                          <a:effectLst/>
                          <a:latin typeface="Calibri" panose="020F0502020204030204" pitchFamily="34" charset="0"/>
                        </a:rPr>
                        <a:t>Min/Max</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1" i="0" u="none" strike="noStrike">
                          <a:solidFill>
                            <a:srgbClr val="000000"/>
                          </a:solidFill>
                          <a:effectLst/>
                          <a:latin typeface="Calibri" panose="020F0502020204030204" pitchFamily="34" charset="0"/>
                        </a:rPr>
                        <a:t>MIN</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1" i="0" u="none" strike="noStrike">
                          <a:solidFill>
                            <a:srgbClr val="000000"/>
                          </a:solidFill>
                          <a:effectLst/>
                          <a:latin typeface="Calibri" panose="020F0502020204030204" pitchFamily="34" charset="0"/>
                        </a:rPr>
                        <a:t>MAX</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1" i="0" u="none" strike="noStrike">
                          <a:solidFill>
                            <a:srgbClr val="000000"/>
                          </a:solidFill>
                          <a:effectLst/>
                          <a:latin typeface="Calibri" panose="020F0502020204030204" pitchFamily="34" charset="0"/>
                        </a:rPr>
                        <a:t>MAX</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1" i="0" u="none" strike="noStrike">
                          <a:solidFill>
                            <a:srgbClr val="000000"/>
                          </a:solidFill>
                          <a:effectLst/>
                          <a:latin typeface="Calibri" panose="020F0502020204030204" pitchFamily="34" charset="0"/>
                        </a:rPr>
                        <a:t>MAX</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1"/>
                  </a:ext>
                </a:extLst>
              </a:tr>
              <a:tr h="190500">
                <a:tc>
                  <a:txBody>
                    <a:bodyPr/>
                    <a:lstStyle/>
                    <a:p>
                      <a:pPr algn="l" fontAlgn="b"/>
                      <a:r>
                        <a:rPr lang="en-US" sz="1400" b="0" i="0" u="none" strike="noStrike">
                          <a:solidFill>
                            <a:srgbClr val="000000"/>
                          </a:solidFill>
                          <a:effectLst/>
                          <a:latin typeface="Calibri" panose="020F0502020204030204" pitchFamily="34" charset="0"/>
                        </a:rPr>
                        <a:t>SP 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1" i="0" u="none" strike="noStrike">
                          <a:solidFill>
                            <a:srgbClr val="00B050"/>
                          </a:solidFill>
                          <a:effectLst/>
                          <a:latin typeface="Calibri" panose="020F0502020204030204" pitchFamily="34" charset="0"/>
                        </a:rPr>
                        <a:t>419</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400" b="0" i="0" u="none" strike="noStrike">
                          <a:solidFill>
                            <a:srgbClr val="000000"/>
                          </a:solidFill>
                          <a:effectLst/>
                          <a:latin typeface="Calibri" panose="020F0502020204030204" pitchFamily="34" charset="0"/>
                        </a:rPr>
                        <a:t>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4.65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1" i="0" u="none" strike="noStrike">
                          <a:solidFill>
                            <a:srgbClr val="00B050"/>
                          </a:solidFill>
                          <a:effectLst/>
                          <a:latin typeface="Calibri" panose="020F0502020204030204" pitchFamily="34" charset="0"/>
                        </a:rPr>
                        <a:t>64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10002"/>
                  </a:ext>
                </a:extLst>
              </a:tr>
              <a:tr h="190500">
                <a:tc>
                  <a:txBody>
                    <a:bodyPr/>
                    <a:lstStyle/>
                    <a:p>
                      <a:pPr algn="l" fontAlgn="b"/>
                      <a:r>
                        <a:rPr lang="en-US" sz="1400" b="0" i="0" u="none" strike="noStrike">
                          <a:solidFill>
                            <a:srgbClr val="000000"/>
                          </a:solidFill>
                          <a:effectLst/>
                          <a:latin typeface="Calibri" panose="020F0502020204030204" pitchFamily="34" charset="0"/>
                        </a:rPr>
                        <a:t>SP 2</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a:solidFill>
                            <a:srgbClr val="FF0000"/>
                          </a:solidFill>
                          <a:effectLst/>
                          <a:latin typeface="Calibri" panose="020F0502020204030204" pitchFamily="34" charset="0"/>
                        </a:rPr>
                        <a:t>649</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4</a:t>
                      </a:r>
                    </a:p>
                  </a:txBody>
                  <a:tcPr marL="0" marR="0" marT="0" marB="0" anchor="b">
                    <a:lnL>
                      <a:noFill/>
                    </a:lnL>
                    <a:lnR>
                      <a:noFill/>
                    </a:lnR>
                    <a:lnT>
                      <a:noFill/>
                    </a:lnT>
                    <a:lnB>
                      <a:noFill/>
                    </a:lnB>
                    <a:solidFill>
                      <a:srgbClr val="D9D9D9"/>
                    </a:solidFill>
                  </a:tcPr>
                </a:tc>
                <a:tc>
                  <a:txBody>
                    <a:bodyPr/>
                    <a:lstStyle/>
                    <a:p>
                      <a:pPr algn="ctr" fontAlgn="b"/>
                      <a:r>
                        <a:rPr lang="en-US" sz="1400" b="1" i="0" u="none" strike="noStrike">
                          <a:solidFill>
                            <a:srgbClr val="FF0000"/>
                          </a:solidFill>
                          <a:effectLst/>
                          <a:latin typeface="Calibri" panose="020F0502020204030204" pitchFamily="34" charset="0"/>
                        </a:rPr>
                        <a:t>3.5</a:t>
                      </a:r>
                    </a:p>
                  </a:txBody>
                  <a:tcPr marL="0" marR="0" marT="0" marB="0" anchor="b">
                    <a:lnL>
                      <a:noFill/>
                    </a:lnL>
                    <a:lnR>
                      <a:noFill/>
                    </a:lnR>
                    <a:lnT>
                      <a:noFill/>
                    </a:lnT>
                    <a:lnB>
                      <a:noFill/>
                    </a:lnB>
                    <a:solidFill>
                      <a:srgbClr val="D9D9D9"/>
                    </a:solidFill>
                  </a:tcPr>
                </a:tc>
                <a:tc>
                  <a:txBody>
                    <a:bodyPr/>
                    <a:lstStyle/>
                    <a:p>
                      <a:pPr algn="ctr" fontAlgn="b"/>
                      <a:r>
                        <a:rPr lang="en-US" sz="1400" b="1" i="0" u="none" strike="noStrike">
                          <a:solidFill>
                            <a:srgbClr val="00B050"/>
                          </a:solidFill>
                          <a:effectLst/>
                          <a:latin typeface="Calibri" panose="020F0502020204030204" pitchFamily="34" charset="0"/>
                        </a:rPr>
                        <a:t>64</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0003"/>
                  </a:ext>
                </a:extLst>
              </a:tr>
              <a:tr h="190500">
                <a:tc>
                  <a:txBody>
                    <a:bodyPr/>
                    <a:lstStyle/>
                    <a:p>
                      <a:pPr algn="l" fontAlgn="b"/>
                      <a:r>
                        <a:rPr lang="en-US" sz="1400" b="0" i="0" u="none" strike="noStrike">
                          <a:solidFill>
                            <a:srgbClr val="000000"/>
                          </a:solidFill>
                          <a:effectLst/>
                          <a:latin typeface="Calibri" panose="020F0502020204030204" pitchFamily="34" charset="0"/>
                        </a:rPr>
                        <a:t>SP 3</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459</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400" b="1" i="0" u="none" strike="noStrike">
                          <a:solidFill>
                            <a:srgbClr val="00B050"/>
                          </a:solidFill>
                          <a:effectLst/>
                          <a:latin typeface="Calibri" panose="020F0502020204030204" pitchFamily="34" charset="0"/>
                        </a:rPr>
                        <a:t>5</a:t>
                      </a:r>
                    </a:p>
                  </a:txBody>
                  <a:tcPr marL="0" marR="0" marT="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4.3</a:t>
                      </a:r>
                    </a:p>
                  </a:txBody>
                  <a:tcPr marL="0" marR="0" marT="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32</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90500">
                <a:tc>
                  <a:txBody>
                    <a:bodyPr/>
                    <a:lstStyle/>
                    <a:p>
                      <a:pPr algn="l" fontAlgn="b"/>
                      <a:r>
                        <a:rPr lang="en-US" sz="1400" b="0" i="0" u="none" strike="noStrike">
                          <a:solidFill>
                            <a:srgbClr val="000000"/>
                          </a:solidFill>
                          <a:effectLst/>
                          <a:latin typeface="Calibri" panose="020F0502020204030204" pitchFamily="34" charset="0"/>
                        </a:rPr>
                        <a:t>SP 4</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a:solidFill>
                            <a:srgbClr val="00B050"/>
                          </a:solidFill>
                          <a:effectLst/>
                          <a:latin typeface="Calibri" panose="020F0502020204030204" pitchFamily="34" charset="0"/>
                        </a:rPr>
                        <a:t>419</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fontAlgn="b"/>
                      <a:r>
                        <a:rPr lang="en-US" sz="1400" b="1" i="0" u="none" strike="noStrike">
                          <a:solidFill>
                            <a:srgbClr val="FF0000"/>
                          </a:solidFill>
                          <a:effectLst/>
                          <a:latin typeface="Calibri" panose="020F0502020204030204" pitchFamily="34" charset="0"/>
                        </a:rPr>
                        <a:t>3.5</a:t>
                      </a: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4.3</a:t>
                      </a:r>
                    </a:p>
                  </a:txBody>
                  <a:tcPr marL="0" marR="0" marT="0" marB="0" anchor="b">
                    <a:lnL>
                      <a:noFill/>
                    </a:lnL>
                    <a:lnR>
                      <a:noFill/>
                    </a:lnR>
                    <a:lnT>
                      <a:noFill/>
                    </a:lnT>
                    <a:lnB>
                      <a:noFill/>
                    </a:lnB>
                    <a:solidFill>
                      <a:srgbClr val="D9D9D9"/>
                    </a:solidFill>
                  </a:tcPr>
                </a:tc>
                <a:tc>
                  <a:txBody>
                    <a:bodyPr/>
                    <a:lstStyle/>
                    <a:p>
                      <a:pPr algn="ctr" fontAlgn="b"/>
                      <a:r>
                        <a:rPr lang="en-US" sz="1400" b="1" i="0" u="none" strike="noStrike">
                          <a:solidFill>
                            <a:srgbClr val="FF0000"/>
                          </a:solidFill>
                          <a:effectLst/>
                          <a:latin typeface="Calibri" panose="020F0502020204030204" pitchFamily="34" charset="0"/>
                        </a:rPr>
                        <a:t>16</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0005"/>
                  </a:ext>
                </a:extLst>
              </a:tr>
              <a:tr h="190500">
                <a:tc>
                  <a:txBody>
                    <a:bodyPr/>
                    <a:lstStyle/>
                    <a:p>
                      <a:pPr algn="l" fontAlgn="b"/>
                      <a:r>
                        <a:rPr lang="en-US" sz="1400" b="0" i="0" u="none" strike="noStrike">
                          <a:solidFill>
                            <a:srgbClr val="000000"/>
                          </a:solidFill>
                          <a:effectLst/>
                          <a:latin typeface="Calibri" panose="020F0502020204030204" pitchFamily="34" charset="0"/>
                        </a:rPr>
                        <a:t>SP 5</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519</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4.8</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B050"/>
                          </a:solidFill>
                          <a:effectLst/>
                          <a:latin typeface="Calibri" panose="020F0502020204030204" pitchFamily="34" charset="0"/>
                        </a:rPr>
                        <a:t>4.7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0000"/>
                          </a:solidFill>
                          <a:effectLst/>
                          <a:latin typeface="Calibri" panose="020F0502020204030204" pitchFamily="34" charset="0"/>
                        </a:rPr>
                        <a:t>16</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89454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Case Study 4.1</a:t>
            </a:r>
          </a:p>
          <a:p>
            <a:pPr lvl="1"/>
            <a:r>
              <a:rPr lang="en-US" dirty="0" smtClean="0"/>
              <a:t>Sensitivity Analysis</a:t>
            </a:r>
          </a:p>
          <a:p>
            <a:pPr lvl="1"/>
            <a:r>
              <a:rPr lang="en-US" dirty="0" smtClean="0"/>
              <a:t>The resulting ranking will change</a:t>
            </a:r>
          </a:p>
          <a:p>
            <a:pPr marL="1314450" lvl="3" indent="0">
              <a:buNone/>
            </a:pPr>
            <a:endParaRPr lang="en-US" dirty="0"/>
          </a:p>
          <a:p>
            <a:pPr lvl="1"/>
            <a:endParaRPr lang="en-US" dirty="0" smtClean="0"/>
          </a:p>
          <a:p>
            <a:pPr lvl="1"/>
            <a:endParaRPr lang="en-US" dirty="0"/>
          </a:p>
          <a:p>
            <a:pPr lvl="1"/>
            <a:endParaRPr lang="en-US" dirty="0" smtClean="0"/>
          </a:p>
          <a:p>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01958789"/>
              </p:ext>
            </p:extLst>
          </p:nvPr>
        </p:nvGraphicFramePr>
        <p:xfrm>
          <a:off x="1573213" y="3505993"/>
          <a:ext cx="5054600" cy="1280160"/>
        </p:xfrm>
        <a:graphic>
          <a:graphicData uri="http://schemas.openxmlformats.org/drawingml/2006/table">
            <a:tbl>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tblGrid>
              <a:tr h="190500">
                <a:tc>
                  <a:txBody>
                    <a:bodyPr/>
                    <a:lstStyle/>
                    <a:p>
                      <a:pPr algn="l" fontAlgn="b"/>
                      <a:r>
                        <a:rPr lang="en-US" sz="1400" b="1" i="0" u="none" strike="noStrike">
                          <a:solidFill>
                            <a:srgbClr val="000000"/>
                          </a:solidFill>
                          <a:effectLst/>
                          <a:latin typeface="Calibri" panose="020F0502020204030204" pitchFamily="34" charset="0"/>
                        </a:rPr>
                        <a:t>Final Utility Scores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Scores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400" b="0" i="0" u="none" strike="noStrike">
                          <a:solidFill>
                            <a:srgbClr val="000000"/>
                          </a:solidFill>
                          <a:effectLst/>
                          <a:latin typeface="Calibri" panose="020F0502020204030204" pitchFamily="34" charset="0"/>
                        </a:rPr>
                        <a:t>SP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0.6679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400" b="0" i="0" u="none" strike="noStrike">
                          <a:solidFill>
                            <a:srgbClr val="000000"/>
                          </a:solidFill>
                          <a:effectLst/>
                          <a:latin typeface="Calibri" panose="020F0502020204030204" pitchFamily="34" charset="0"/>
                        </a:rPr>
                        <a:t>SP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0.6542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400" b="0" i="0" u="none" strike="noStrike">
                          <a:solidFill>
                            <a:srgbClr val="000000"/>
                          </a:solidFill>
                          <a:effectLst/>
                          <a:latin typeface="Calibri" panose="020F0502020204030204" pitchFamily="34" charset="0"/>
                        </a:rPr>
                        <a:t>SP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400" b="0" i="0" u="none" strike="noStrike">
                          <a:solidFill>
                            <a:srgbClr val="000000"/>
                          </a:solidFill>
                          <a:effectLst/>
                          <a:latin typeface="Calibri" panose="020F0502020204030204" pitchFamily="34" charset="0"/>
                        </a:rPr>
                        <a:t>SP 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0.4208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400" b="0" i="0" u="none" strike="noStrike">
                          <a:solidFill>
                            <a:srgbClr val="000000"/>
                          </a:solidFill>
                          <a:effectLst/>
                          <a:latin typeface="Calibri" panose="020F0502020204030204" pitchFamily="34" charset="0"/>
                        </a:rPr>
                        <a:t>SP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0.1742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05811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 - Data Plots</a:t>
            </a:r>
            <a:endParaRPr lang="en-US" dirty="0"/>
          </a:p>
        </p:txBody>
      </p:sp>
      <p:pic>
        <p:nvPicPr>
          <p:cNvPr id="4" name="Picture 3"/>
          <p:cNvPicPr>
            <a:picLocks noChangeAspect="1"/>
          </p:cNvPicPr>
          <p:nvPr/>
        </p:nvPicPr>
        <p:blipFill>
          <a:blip r:embed="rId2"/>
          <a:stretch>
            <a:fillRect/>
          </a:stretch>
        </p:blipFill>
        <p:spPr>
          <a:xfrm>
            <a:off x="294284" y="1308235"/>
            <a:ext cx="4420592" cy="2299318"/>
          </a:xfrm>
          <a:prstGeom prst="rect">
            <a:avLst/>
          </a:prstGeom>
        </p:spPr>
      </p:pic>
      <p:pic>
        <p:nvPicPr>
          <p:cNvPr id="5" name="Picture 4"/>
          <p:cNvPicPr>
            <a:picLocks noChangeAspect="1"/>
          </p:cNvPicPr>
          <p:nvPr/>
        </p:nvPicPr>
        <p:blipFill>
          <a:blip r:embed="rId3"/>
          <a:stretch>
            <a:fillRect/>
          </a:stretch>
        </p:blipFill>
        <p:spPr>
          <a:xfrm>
            <a:off x="3084878" y="3607553"/>
            <a:ext cx="5930534" cy="2310863"/>
          </a:xfrm>
          <a:prstGeom prst="rect">
            <a:avLst/>
          </a:prstGeom>
        </p:spPr>
      </p:pic>
    </p:spTree>
    <p:extLst>
      <p:ext uri="{BB962C8B-B14F-4D97-AF65-F5344CB8AC3E}">
        <p14:creationId xmlns:p14="http://schemas.microsoft.com/office/powerpoint/2010/main" val="2333898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lstStyle/>
          <a:p>
            <a:r>
              <a:rPr lang="en-US" dirty="0" smtClean="0"/>
              <a:t>MACBETH stands for ‘Measuring Attractiveness by a Categorical Based Evaluation Technique’</a:t>
            </a:r>
          </a:p>
          <a:p>
            <a:r>
              <a:rPr lang="en-US" dirty="0" smtClean="0"/>
              <a:t>Similar to Analytical Hierarchical Process</a:t>
            </a:r>
          </a:p>
          <a:p>
            <a:r>
              <a:rPr lang="en-US" dirty="0" smtClean="0"/>
              <a:t>AHP uses a ratio scale</a:t>
            </a:r>
          </a:p>
          <a:p>
            <a:r>
              <a:rPr lang="en-US" dirty="0" smtClean="0"/>
              <a:t>MACBETH uses an interval scale</a:t>
            </a:r>
          </a:p>
          <a:p>
            <a:r>
              <a:rPr lang="en-US" dirty="0" smtClean="0"/>
              <a:t>The pairwise comparison with AHP and MACBETH is done differently</a:t>
            </a:r>
            <a:endParaRPr lang="en-US" dirty="0"/>
          </a:p>
        </p:txBody>
      </p:sp>
    </p:spTree>
    <p:extLst>
      <p:ext uri="{BB962C8B-B14F-4D97-AF65-F5344CB8AC3E}">
        <p14:creationId xmlns:p14="http://schemas.microsoft.com/office/powerpoint/2010/main" val="3221451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AHP </a:t>
            </a:r>
          </a:p>
          <a:p>
            <a:pPr lvl="2"/>
            <a:r>
              <a:rPr lang="en-US" dirty="0" smtClean="0"/>
              <a:t>Ratio Scale = 5000/1000 = 5</a:t>
            </a:r>
          </a:p>
          <a:p>
            <a:pPr lvl="2"/>
            <a:r>
              <a:rPr lang="en-US" dirty="0" smtClean="0"/>
              <a:t>Option 1 is 5 times greater than option 2</a:t>
            </a:r>
          </a:p>
          <a:p>
            <a:pPr lvl="1"/>
            <a:r>
              <a:rPr lang="en-US" dirty="0" smtClean="0"/>
              <a:t>MACBETH</a:t>
            </a:r>
          </a:p>
          <a:p>
            <a:pPr lvl="2"/>
            <a:r>
              <a:rPr lang="en-US" dirty="0" smtClean="0"/>
              <a:t>Interval Scale = 5000-1000 = 4000</a:t>
            </a:r>
          </a:p>
          <a:p>
            <a:pPr lvl="2"/>
            <a:r>
              <a:rPr lang="en-US" dirty="0" smtClean="0"/>
              <a:t>Option 1 is 4000 more incrementally than Option 2</a:t>
            </a:r>
          </a:p>
          <a:p>
            <a:pPr lvl="1"/>
            <a:endParaRPr lang="en-US" dirty="0"/>
          </a:p>
        </p:txBody>
      </p:sp>
    </p:spTree>
    <p:extLst>
      <p:ext uri="{BB962C8B-B14F-4D97-AF65-F5344CB8AC3E}">
        <p14:creationId xmlns:p14="http://schemas.microsoft.com/office/powerpoint/2010/main" val="3223624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lstStyle/>
          <a:p>
            <a:r>
              <a:rPr lang="en-US" dirty="0" smtClean="0"/>
              <a:t>Three Step to Obtain a Ranking</a:t>
            </a:r>
          </a:p>
          <a:p>
            <a:pPr lvl="1"/>
            <a:r>
              <a:rPr lang="en-US" dirty="0" smtClean="0"/>
              <a:t>Structure the problem</a:t>
            </a:r>
          </a:p>
          <a:p>
            <a:pPr lvl="1"/>
            <a:r>
              <a:rPr lang="en-US" dirty="0" smtClean="0"/>
              <a:t>Enter pairwise comparisons</a:t>
            </a:r>
          </a:p>
          <a:p>
            <a:pPr lvl="1"/>
            <a:r>
              <a:rPr lang="en-US" dirty="0" smtClean="0"/>
              <a:t>Calculate the attractiveness</a:t>
            </a:r>
          </a:p>
          <a:p>
            <a:pPr lvl="1"/>
            <a:endParaRPr lang="en-US" dirty="0"/>
          </a:p>
          <a:p>
            <a:pPr marL="457200" lvl="1" indent="0">
              <a:buNone/>
            </a:pPr>
            <a:r>
              <a:rPr lang="en-US" dirty="0" smtClean="0"/>
              <a:t>You must also consider the consistency of the preferences as with AHP</a:t>
            </a:r>
            <a:endParaRPr lang="en-US" dirty="0"/>
          </a:p>
        </p:txBody>
      </p:sp>
    </p:spTree>
    <p:extLst>
      <p:ext uri="{BB962C8B-B14F-4D97-AF65-F5344CB8AC3E}">
        <p14:creationId xmlns:p14="http://schemas.microsoft.com/office/powerpoint/2010/main" val="64005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Essential Concepts</a:t>
            </a:r>
          </a:p>
          <a:p>
            <a:pPr lvl="1"/>
            <a:r>
              <a:rPr lang="en-US" dirty="0" smtClean="0"/>
              <a:t>The utility function is a way of measuring the desirability or preference of objects or </a:t>
            </a:r>
            <a:r>
              <a:rPr lang="en-US" dirty="0" smtClean="0"/>
              <a:t>alternatives.</a:t>
            </a:r>
            <a:endParaRPr lang="en-US" dirty="0" smtClean="0"/>
          </a:p>
          <a:p>
            <a:pPr lvl="2"/>
            <a:r>
              <a:rPr lang="en-US" dirty="0" smtClean="0"/>
              <a:t>Consumer goods</a:t>
            </a:r>
          </a:p>
          <a:p>
            <a:pPr lvl="2"/>
            <a:r>
              <a:rPr lang="en-US" dirty="0" smtClean="0"/>
              <a:t>Services</a:t>
            </a:r>
          </a:p>
          <a:p>
            <a:pPr lvl="1"/>
            <a:r>
              <a:rPr lang="en-US" dirty="0" smtClean="0"/>
              <a:t>The utility score is the degree of well-being those alternatives provide to the decision </a:t>
            </a:r>
            <a:r>
              <a:rPr lang="en-US" dirty="0" smtClean="0"/>
              <a:t>maker.</a:t>
            </a:r>
            <a:endParaRPr lang="en-US" dirty="0" smtClean="0"/>
          </a:p>
          <a:p>
            <a:pPr lvl="1"/>
            <a:endParaRPr lang="en-US" dirty="0"/>
          </a:p>
        </p:txBody>
      </p:sp>
    </p:spTree>
    <p:extLst>
      <p:ext uri="{BB962C8B-B14F-4D97-AF65-F5344CB8AC3E}">
        <p14:creationId xmlns:p14="http://schemas.microsoft.com/office/powerpoint/2010/main" val="337987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lstStyle/>
          <a:p>
            <a:r>
              <a:rPr lang="en-US" dirty="0" smtClean="0"/>
              <a:t>Value Tree</a:t>
            </a:r>
          </a:p>
        </p:txBody>
      </p:sp>
      <p:graphicFrame>
        <p:nvGraphicFramePr>
          <p:cNvPr id="4" name="Diagram 3"/>
          <p:cNvGraphicFramePr/>
          <p:nvPr>
            <p:extLst>
              <p:ext uri="{D42A27DB-BD31-4B8C-83A1-F6EECF244321}">
                <p14:modId xmlns:p14="http://schemas.microsoft.com/office/powerpoint/2010/main" val="331840686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2871788" y="1681956"/>
            <a:ext cx="1771650" cy="411162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4481512" y="5129213"/>
            <a:ext cx="1100138" cy="14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581650" y="4703961"/>
            <a:ext cx="1504950" cy="923330"/>
          </a:xfrm>
          <a:prstGeom prst="rect">
            <a:avLst/>
          </a:prstGeom>
          <a:noFill/>
        </p:spPr>
        <p:txBody>
          <a:bodyPr wrap="square" rtlCol="0">
            <a:spAutoFit/>
          </a:bodyPr>
          <a:lstStyle/>
          <a:p>
            <a:r>
              <a:rPr lang="en-US" dirty="0" smtClean="0"/>
              <a:t>Criteria used in the evaluation</a:t>
            </a:r>
            <a:endParaRPr lang="en-US" dirty="0"/>
          </a:p>
        </p:txBody>
      </p:sp>
      <p:sp>
        <p:nvSpPr>
          <p:cNvPr id="9" name="Oval 8"/>
          <p:cNvSpPr/>
          <p:nvPr/>
        </p:nvSpPr>
        <p:spPr>
          <a:xfrm>
            <a:off x="3078958" y="1599803"/>
            <a:ext cx="5222080" cy="188039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7772400" y="3284548"/>
            <a:ext cx="0" cy="1009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210424" y="4404837"/>
            <a:ext cx="1757364" cy="1477328"/>
          </a:xfrm>
          <a:prstGeom prst="rect">
            <a:avLst/>
          </a:prstGeom>
          <a:noFill/>
        </p:spPr>
        <p:txBody>
          <a:bodyPr wrap="square" rtlCol="0">
            <a:spAutoFit/>
          </a:bodyPr>
          <a:lstStyle/>
          <a:p>
            <a:r>
              <a:rPr lang="en-US" dirty="0" smtClean="0"/>
              <a:t>Information use in the decision in regards to quality, but not criteria nodes</a:t>
            </a:r>
            <a:endParaRPr lang="en-US" dirty="0"/>
          </a:p>
        </p:txBody>
      </p:sp>
    </p:spTree>
    <p:extLst>
      <p:ext uri="{BB962C8B-B14F-4D97-AF65-F5344CB8AC3E}">
        <p14:creationId xmlns:p14="http://schemas.microsoft.com/office/powerpoint/2010/main" val="2379045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normAutofit/>
          </a:bodyPr>
          <a:lstStyle/>
          <a:p>
            <a:r>
              <a:rPr lang="en-US" dirty="0" smtClean="0"/>
              <a:t>Score Calculation</a:t>
            </a:r>
          </a:p>
          <a:p>
            <a:pPr lvl="1"/>
            <a:r>
              <a:rPr lang="en-US" dirty="0" smtClean="0"/>
              <a:t>Weighting criteria – Measures the attractiveness of each criterion in relation to the top goal</a:t>
            </a:r>
          </a:p>
          <a:p>
            <a:pPr lvl="1"/>
            <a:r>
              <a:rPr lang="en-US" dirty="0" smtClean="0"/>
              <a:t>Scores of options – Represents the attractiveness of an option to one specific criteria</a:t>
            </a:r>
          </a:p>
        </p:txBody>
      </p:sp>
    </p:spTree>
    <p:extLst>
      <p:ext uri="{BB962C8B-B14F-4D97-AF65-F5344CB8AC3E}">
        <p14:creationId xmlns:p14="http://schemas.microsoft.com/office/powerpoint/2010/main" val="2264241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normAutofit/>
          </a:bodyPr>
          <a:lstStyle/>
          <a:p>
            <a:r>
              <a:rPr lang="en-US" dirty="0" smtClean="0"/>
              <a:t>Score Calculation</a:t>
            </a:r>
          </a:p>
          <a:p>
            <a:pPr lvl="1"/>
            <a:r>
              <a:rPr lang="en-US" dirty="0" smtClean="0"/>
              <a:t>Overall score of options </a:t>
            </a:r>
          </a:p>
          <a:p>
            <a:pPr lvl="2"/>
            <a:r>
              <a:rPr lang="en-US" dirty="0" smtClean="0"/>
              <a:t>Criteria weight and option scores are only intermediate results to calculate the overall score of options.  </a:t>
            </a:r>
          </a:p>
          <a:p>
            <a:pPr lvl="2"/>
            <a:r>
              <a:rPr lang="en-US" dirty="0" smtClean="0"/>
              <a:t>Ranked with regards to a single criterion and then overall goals</a:t>
            </a:r>
            <a:endParaRPr lang="en-US" dirty="0"/>
          </a:p>
        </p:txBody>
      </p:sp>
    </p:spTree>
    <p:extLst>
      <p:ext uri="{BB962C8B-B14F-4D97-AF65-F5344CB8AC3E}">
        <p14:creationId xmlns:p14="http://schemas.microsoft.com/office/powerpoint/2010/main" val="3665759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normAutofit/>
          </a:bodyPr>
          <a:lstStyle/>
          <a:p>
            <a:r>
              <a:rPr lang="en-US" dirty="0" smtClean="0"/>
              <a:t>Score Calculation</a:t>
            </a:r>
          </a:p>
          <a:p>
            <a:pPr lvl="1"/>
            <a:r>
              <a:rPr lang="en-US" dirty="0" smtClean="0"/>
              <a:t>The attractiveness of each criterion is evaluated pairwise</a:t>
            </a:r>
          </a:p>
          <a:p>
            <a:pPr lvl="1"/>
            <a:r>
              <a:rPr lang="en-US" dirty="0" smtClean="0"/>
              <a:t>The options are compared pairwise with regard to each criterion</a:t>
            </a:r>
          </a:p>
          <a:p>
            <a:pPr lvl="1"/>
            <a:r>
              <a:rPr lang="en-US" dirty="0" smtClean="0"/>
              <a:t>Five different judgement matrices are required which include four local score options with regards to each criterion and one </a:t>
            </a:r>
            <a:r>
              <a:rPr lang="en-US" dirty="0" smtClean="0"/>
              <a:t>weighted </a:t>
            </a:r>
            <a:r>
              <a:rPr lang="en-US" dirty="0" smtClean="0"/>
              <a:t>criteria score</a:t>
            </a:r>
          </a:p>
          <a:p>
            <a:endParaRPr lang="en-US" dirty="0"/>
          </a:p>
        </p:txBody>
      </p:sp>
    </p:spTree>
    <p:extLst>
      <p:ext uri="{BB962C8B-B14F-4D97-AF65-F5344CB8AC3E}">
        <p14:creationId xmlns:p14="http://schemas.microsoft.com/office/powerpoint/2010/main" val="3055258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normAutofit/>
          </a:bodyPr>
          <a:lstStyle/>
          <a:p>
            <a:r>
              <a:rPr lang="en-US" dirty="0" smtClean="0"/>
              <a:t>Seven Semantic Categories</a:t>
            </a:r>
          </a:p>
          <a:p>
            <a:pPr lvl="1"/>
            <a:r>
              <a:rPr lang="en-US" dirty="0" smtClean="0"/>
              <a:t>User needs only to provide the qualitative judgement about the difference of attractiveness between two options</a:t>
            </a:r>
          </a:p>
        </p:txBody>
      </p:sp>
      <p:graphicFrame>
        <p:nvGraphicFramePr>
          <p:cNvPr id="4" name="Table 3"/>
          <p:cNvGraphicFramePr>
            <a:graphicFrameLocks noGrp="1"/>
          </p:cNvGraphicFramePr>
          <p:nvPr>
            <p:extLst>
              <p:ext uri="{D42A27DB-BD31-4B8C-83A1-F6EECF244321}">
                <p14:modId xmlns:p14="http://schemas.microsoft.com/office/powerpoint/2010/main" val="3599603694"/>
              </p:ext>
            </p:extLst>
          </p:nvPr>
        </p:nvGraphicFramePr>
        <p:xfrm>
          <a:off x="2643186" y="3629821"/>
          <a:ext cx="3243263" cy="1942304"/>
        </p:xfrm>
        <a:graphic>
          <a:graphicData uri="http://schemas.openxmlformats.org/drawingml/2006/table">
            <a:tbl>
              <a:tblPr/>
              <a:tblGrid>
                <a:gridCol w="1558239">
                  <a:extLst>
                    <a:ext uri="{9D8B030D-6E8A-4147-A177-3AD203B41FA5}">
                      <a16:colId xmlns:a16="http://schemas.microsoft.com/office/drawing/2014/main" val="20000"/>
                    </a:ext>
                  </a:extLst>
                </a:gridCol>
                <a:gridCol w="1685024">
                  <a:extLst>
                    <a:ext uri="{9D8B030D-6E8A-4147-A177-3AD203B41FA5}">
                      <a16:colId xmlns:a16="http://schemas.microsoft.com/office/drawing/2014/main" val="20001"/>
                    </a:ext>
                  </a:extLst>
                </a:gridCol>
              </a:tblGrid>
              <a:tr h="242788">
                <a:tc>
                  <a:txBody>
                    <a:bodyPr/>
                    <a:lstStyle/>
                    <a:p>
                      <a:pPr algn="l" fontAlgn="b"/>
                      <a:r>
                        <a:rPr lang="en-US" sz="1400" b="1" i="0" u="none" strike="noStrike">
                          <a:solidFill>
                            <a:srgbClr val="000000"/>
                          </a:solidFill>
                          <a:effectLst/>
                          <a:latin typeface="Calibri" panose="020F0502020204030204" pitchFamily="34" charset="0"/>
                        </a:rPr>
                        <a:t>Quantitative Scale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anose="020F0502020204030204" pitchFamily="34" charset="0"/>
                        </a:rPr>
                        <a:t>Semantic </a:t>
                      </a:r>
                      <a:r>
                        <a:rPr lang="en-US" sz="1400" b="1" i="0" u="none" strike="noStrike" dirty="0" smtClean="0">
                          <a:solidFill>
                            <a:srgbClr val="000000"/>
                          </a:solidFill>
                          <a:effectLst/>
                          <a:latin typeface="Calibri" panose="020F0502020204030204" pitchFamily="34" charset="0"/>
                        </a:rPr>
                        <a:t>Categories</a:t>
                      </a:r>
                      <a:endParaRPr lang="en-US" sz="14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2788">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2788">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very weak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2788">
                <a:tc>
                  <a:txBody>
                    <a:bodyPr/>
                    <a:lstStyle/>
                    <a:p>
                      <a:pPr algn="ct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2788">
                <a:tc>
                  <a:txBody>
                    <a:bodyPr/>
                    <a:lstStyle/>
                    <a:p>
                      <a:pPr algn="ctr" fontAlgn="b"/>
                      <a:r>
                        <a:rPr lang="en-US" sz="14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moderate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2788">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strong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2788">
                <a:tc>
                  <a:txBody>
                    <a:bodyPr/>
                    <a:lstStyle/>
                    <a:p>
                      <a:pPr algn="ct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svery strong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2788">
                <a:tc>
                  <a:txBody>
                    <a:bodyPr/>
                    <a:lstStyle/>
                    <a:p>
                      <a:pPr algn="ctr" fontAlgn="b"/>
                      <a:r>
                        <a:rPr lang="en-US" sz="14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extreme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26866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Example</a:t>
            </a:r>
          </a:p>
          <a:p>
            <a:pPr lvl="1"/>
            <a:r>
              <a:rPr lang="en-US" dirty="0" smtClean="0"/>
              <a:t>Caterer Options</a:t>
            </a:r>
          </a:p>
          <a:p>
            <a:pPr lvl="2"/>
            <a:r>
              <a:rPr lang="it-IT" dirty="0"/>
              <a:t>Internal Caterer</a:t>
            </a:r>
          </a:p>
          <a:p>
            <a:pPr lvl="2"/>
            <a:r>
              <a:rPr lang="it-IT" dirty="0"/>
              <a:t>Indian Caterer</a:t>
            </a:r>
          </a:p>
          <a:p>
            <a:pPr lvl="2"/>
            <a:r>
              <a:rPr lang="it-IT" dirty="0"/>
              <a:t>Chinese Caterer</a:t>
            </a:r>
          </a:p>
          <a:p>
            <a:pPr lvl="2"/>
            <a:r>
              <a:rPr lang="it-IT" dirty="0"/>
              <a:t>Japanese </a:t>
            </a:r>
            <a:r>
              <a:rPr lang="it-IT" dirty="0" smtClean="0"/>
              <a:t>Caterer</a:t>
            </a:r>
          </a:p>
          <a:p>
            <a:pPr lvl="1"/>
            <a:r>
              <a:rPr lang="it-IT" dirty="0" smtClean="0"/>
              <a:t>Decision Criteria</a:t>
            </a:r>
          </a:p>
          <a:p>
            <a:pPr lvl="2"/>
            <a:r>
              <a:rPr lang="it-IT" dirty="0" smtClean="0"/>
              <a:t>Quality</a:t>
            </a:r>
          </a:p>
          <a:p>
            <a:pPr lvl="2"/>
            <a:r>
              <a:rPr lang="it-IT" dirty="0" smtClean="0"/>
              <a:t>Price</a:t>
            </a:r>
          </a:p>
          <a:p>
            <a:pPr lvl="2"/>
            <a:r>
              <a:rPr lang="it-IT" dirty="0" smtClean="0"/>
              <a:t>Reliability</a:t>
            </a:r>
          </a:p>
          <a:p>
            <a:pPr lvl="2"/>
            <a:r>
              <a:rPr lang="it-IT" dirty="0" smtClean="0"/>
              <a:t>Flexibility</a:t>
            </a:r>
            <a:endParaRPr lang="it-IT" dirty="0"/>
          </a:p>
          <a:p>
            <a:pPr marL="914400" lvl="2" indent="0">
              <a:buNone/>
            </a:pPr>
            <a:endParaRPr lang="en-US" dirty="0"/>
          </a:p>
        </p:txBody>
      </p:sp>
    </p:spTree>
    <p:extLst>
      <p:ext uri="{BB962C8B-B14F-4D97-AF65-F5344CB8AC3E}">
        <p14:creationId xmlns:p14="http://schemas.microsoft.com/office/powerpoint/2010/main" val="971026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normAutofit/>
          </a:bodyPr>
          <a:lstStyle/>
          <a:p>
            <a:r>
              <a:rPr lang="en-US" dirty="0" smtClean="0"/>
              <a:t>Rank the criteria in order of importance</a:t>
            </a:r>
          </a:p>
          <a:p>
            <a:r>
              <a:rPr lang="en-US" dirty="0" smtClean="0"/>
              <a:t>Complete the matrix of judgements</a:t>
            </a:r>
          </a:p>
          <a:p>
            <a:r>
              <a:rPr lang="en-US" dirty="0" smtClean="0"/>
              <a:t>No need to create “bottom” half of matrix due to reciprocal relationships</a:t>
            </a:r>
          </a:p>
        </p:txBody>
      </p:sp>
      <p:graphicFrame>
        <p:nvGraphicFramePr>
          <p:cNvPr id="4" name="Table 3"/>
          <p:cNvGraphicFramePr>
            <a:graphicFrameLocks noGrp="1"/>
          </p:cNvGraphicFramePr>
          <p:nvPr>
            <p:extLst>
              <p:ext uri="{D42A27DB-BD31-4B8C-83A1-F6EECF244321}">
                <p14:modId xmlns:p14="http://schemas.microsoft.com/office/powerpoint/2010/main" val="3054879945"/>
              </p:ext>
            </p:extLst>
          </p:nvPr>
        </p:nvGraphicFramePr>
        <p:xfrm>
          <a:off x="2154238" y="4001294"/>
          <a:ext cx="4760912" cy="1542255"/>
        </p:xfrm>
        <a:graphic>
          <a:graphicData uri="http://schemas.openxmlformats.org/drawingml/2006/table">
            <a:tbl>
              <a:tblPr/>
              <a:tblGrid>
                <a:gridCol w="834833">
                  <a:extLst>
                    <a:ext uri="{9D8B030D-6E8A-4147-A177-3AD203B41FA5}">
                      <a16:colId xmlns:a16="http://schemas.microsoft.com/office/drawing/2014/main" val="20000"/>
                    </a:ext>
                  </a:extLst>
                </a:gridCol>
                <a:gridCol w="866336">
                  <a:extLst>
                    <a:ext uri="{9D8B030D-6E8A-4147-A177-3AD203B41FA5}">
                      <a16:colId xmlns:a16="http://schemas.microsoft.com/office/drawing/2014/main" val="20001"/>
                    </a:ext>
                  </a:extLst>
                </a:gridCol>
                <a:gridCol w="1023852">
                  <a:extLst>
                    <a:ext uri="{9D8B030D-6E8A-4147-A177-3AD203B41FA5}">
                      <a16:colId xmlns:a16="http://schemas.microsoft.com/office/drawing/2014/main" val="20002"/>
                    </a:ext>
                  </a:extLst>
                </a:gridCol>
                <a:gridCol w="980536">
                  <a:extLst>
                    <a:ext uri="{9D8B030D-6E8A-4147-A177-3AD203B41FA5}">
                      <a16:colId xmlns:a16="http://schemas.microsoft.com/office/drawing/2014/main" val="20003"/>
                    </a:ext>
                  </a:extLst>
                </a:gridCol>
                <a:gridCol w="1055355">
                  <a:extLst>
                    <a:ext uri="{9D8B030D-6E8A-4147-A177-3AD203B41FA5}">
                      <a16:colId xmlns:a16="http://schemas.microsoft.com/office/drawing/2014/main" val="20004"/>
                    </a:ext>
                  </a:extLst>
                </a:gridCol>
              </a:tblGrid>
              <a:tr h="308451">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Quality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Price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Reliability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Flexibility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8451">
                <a:tc>
                  <a:txBody>
                    <a:bodyPr/>
                    <a:lstStyle/>
                    <a:p>
                      <a:pPr algn="l" fontAlgn="b"/>
                      <a:r>
                        <a:rPr lang="en-US" sz="1400" b="1" i="0" u="none" strike="noStrike">
                          <a:solidFill>
                            <a:srgbClr val="000000"/>
                          </a:solidFill>
                          <a:effectLst/>
                          <a:latin typeface="Calibri" panose="020F0502020204030204" pitchFamily="34" charset="0"/>
                        </a:rPr>
                        <a:t>Quality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very weak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weak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moderate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8451">
                <a:tc>
                  <a:txBody>
                    <a:bodyPr/>
                    <a:lstStyle/>
                    <a:p>
                      <a:pPr algn="l" fontAlgn="b"/>
                      <a:r>
                        <a:rPr lang="en-US" sz="1400" b="1" i="0" u="none" strike="noStrike">
                          <a:solidFill>
                            <a:srgbClr val="000000"/>
                          </a:solidFill>
                          <a:effectLst/>
                          <a:latin typeface="Calibri" panose="020F0502020204030204" pitchFamily="34" charset="0"/>
                        </a:rPr>
                        <a:t>Price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very weak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weak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8451">
                <a:tc>
                  <a:txBody>
                    <a:bodyPr/>
                    <a:lstStyle/>
                    <a:p>
                      <a:pPr algn="l" fontAlgn="b"/>
                      <a:r>
                        <a:rPr lang="en-US" sz="1400" b="1" i="0" u="none" strike="noStrike">
                          <a:solidFill>
                            <a:srgbClr val="000000"/>
                          </a:solidFill>
                          <a:effectLst/>
                          <a:latin typeface="Calibri" panose="020F0502020204030204" pitchFamily="34" charset="0"/>
                        </a:rPr>
                        <a:t>Reliability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weak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8451">
                <a:tc>
                  <a:txBody>
                    <a:bodyPr/>
                    <a:lstStyle/>
                    <a:p>
                      <a:pPr algn="l" fontAlgn="b"/>
                      <a:r>
                        <a:rPr lang="en-US" sz="1400" b="1" i="0" u="none" strike="noStrike">
                          <a:solidFill>
                            <a:srgbClr val="000000"/>
                          </a:solidFill>
                          <a:effectLst/>
                          <a:latin typeface="Calibri" panose="020F0502020204030204" pitchFamily="34" charset="0"/>
                        </a:rPr>
                        <a:t>Flexibility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730589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US" dirty="0" smtClean="0"/>
              <a:t>The MACBETH method is typically performed using a software program</a:t>
            </a:r>
            <a:r>
              <a:rPr lang="en-US" dirty="0"/>
              <a:t> </a:t>
            </a:r>
            <a:r>
              <a:rPr lang="en-US" dirty="0" smtClean="0"/>
              <a:t>to calculate the weights and scores</a:t>
            </a:r>
          </a:p>
          <a:p>
            <a:pPr lvl="1"/>
            <a:r>
              <a:rPr lang="en-US" dirty="0" smtClean="0"/>
              <a:t>Least attractive option is grounded to 0</a:t>
            </a:r>
          </a:p>
          <a:p>
            <a:pPr lvl="1"/>
            <a:r>
              <a:rPr lang="en-US" dirty="0" smtClean="0"/>
              <a:t>List of conditions reflecting the user’s judgements are set</a:t>
            </a:r>
          </a:p>
          <a:p>
            <a:pPr lvl="1"/>
            <a:r>
              <a:rPr lang="en-US" dirty="0" smtClean="0"/>
              <a:t>A linear optimization is used to minimize the score of the most attractive option/criterion</a:t>
            </a:r>
          </a:p>
          <a:p>
            <a:pPr lvl="1"/>
            <a:r>
              <a:rPr lang="en-US" dirty="0" smtClean="0"/>
              <a:t>Multiple solutions may exist</a:t>
            </a:r>
          </a:p>
          <a:p>
            <a:pPr lvl="1"/>
            <a:r>
              <a:rPr lang="en-US" dirty="0" smtClean="0"/>
              <a:t>Inconsistencies in the scoring are not well tolerated by the program</a:t>
            </a:r>
          </a:p>
        </p:txBody>
      </p:sp>
    </p:spTree>
    <p:extLst>
      <p:ext uri="{BB962C8B-B14F-4D97-AF65-F5344CB8AC3E}">
        <p14:creationId xmlns:p14="http://schemas.microsoft.com/office/powerpoint/2010/main" val="14467203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normAutofit/>
          </a:bodyPr>
          <a:lstStyle/>
          <a:p>
            <a:r>
              <a:rPr lang="en-US" dirty="0" smtClean="0"/>
              <a:t>Incompatibility Check</a:t>
            </a:r>
          </a:p>
          <a:p>
            <a:pPr lvl="1"/>
            <a:r>
              <a:rPr lang="en-US" dirty="0" smtClean="0"/>
              <a:t>Two types of judgement in the process</a:t>
            </a:r>
          </a:p>
          <a:p>
            <a:pPr lvl="2"/>
            <a:r>
              <a:rPr lang="en-US" dirty="0" smtClean="0"/>
              <a:t>Comparative judgement – two actions on a semantic category</a:t>
            </a:r>
          </a:p>
          <a:p>
            <a:pPr lvl="2"/>
            <a:r>
              <a:rPr lang="en-US" dirty="0" smtClean="0"/>
              <a:t>Semantic judgement – comparison between two comparative judgement</a:t>
            </a:r>
          </a:p>
        </p:txBody>
      </p:sp>
    </p:spTree>
    <p:extLst>
      <p:ext uri="{BB962C8B-B14F-4D97-AF65-F5344CB8AC3E}">
        <p14:creationId xmlns:p14="http://schemas.microsoft.com/office/powerpoint/2010/main" val="317065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normAutofit/>
          </a:bodyPr>
          <a:lstStyle/>
          <a:p>
            <a:r>
              <a:rPr lang="en-US" dirty="0" smtClean="0"/>
              <a:t>Incompatibility Check</a:t>
            </a:r>
          </a:p>
          <a:p>
            <a:pPr lvl="1"/>
            <a:r>
              <a:rPr lang="en-US" dirty="0" smtClean="0"/>
              <a:t>Type of Incompatibility in MACBETH</a:t>
            </a:r>
          </a:p>
          <a:p>
            <a:pPr lvl="2"/>
            <a:r>
              <a:rPr lang="en-US" dirty="0" smtClean="0"/>
              <a:t>Incoherence inconsistency – conflict between comparative judgement and semantic judgement</a:t>
            </a:r>
          </a:p>
          <a:p>
            <a:pPr lvl="2"/>
            <a:r>
              <a:rPr lang="en-US" dirty="0" smtClean="0"/>
              <a:t>Semantic inconsistency – tests two paths between two points to see if they have the same length</a:t>
            </a:r>
          </a:p>
          <a:p>
            <a:pPr lvl="2"/>
            <a:endParaRPr lang="en-US" dirty="0" smtClean="0"/>
          </a:p>
        </p:txBody>
      </p:sp>
    </p:spTree>
    <p:extLst>
      <p:ext uri="{BB962C8B-B14F-4D97-AF65-F5344CB8AC3E}">
        <p14:creationId xmlns:p14="http://schemas.microsoft.com/office/powerpoint/2010/main" val="363977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Essential Concepts</a:t>
            </a:r>
          </a:p>
          <a:p>
            <a:pPr lvl="1"/>
            <a:r>
              <a:rPr lang="en-US" dirty="0" smtClean="0"/>
              <a:t>The utility function is composed of various criteria which enable the assessment of the global utility of an </a:t>
            </a:r>
            <a:r>
              <a:rPr lang="en-US" dirty="0" smtClean="0"/>
              <a:t>alternative.</a:t>
            </a:r>
            <a:endParaRPr lang="en-US" dirty="0" smtClean="0"/>
          </a:p>
          <a:p>
            <a:pPr lvl="1"/>
            <a:r>
              <a:rPr lang="en-US" dirty="0" smtClean="0"/>
              <a:t>Decision maker assesses individual criteria which are called the marginal utility </a:t>
            </a:r>
            <a:r>
              <a:rPr lang="en-US" dirty="0" smtClean="0"/>
              <a:t>score.</a:t>
            </a:r>
            <a:endParaRPr lang="en-US" dirty="0" smtClean="0"/>
          </a:p>
          <a:p>
            <a:pPr lvl="1"/>
            <a:r>
              <a:rPr lang="en-US" dirty="0" smtClean="0"/>
              <a:t>Marginal utility score are aggregated into the global utility </a:t>
            </a:r>
            <a:r>
              <a:rPr lang="en-US" dirty="0" smtClean="0"/>
              <a:t>score.</a:t>
            </a:r>
            <a:endParaRPr lang="en-US" dirty="0" smtClean="0"/>
          </a:p>
          <a:p>
            <a:pPr lvl="1"/>
            <a:endParaRPr lang="en-US" dirty="0" smtClean="0"/>
          </a:p>
          <a:p>
            <a:pPr marL="457200" lvl="1" indent="0">
              <a:buNone/>
            </a:pPr>
            <a:endParaRPr lang="en-US" dirty="0" smtClean="0"/>
          </a:p>
          <a:p>
            <a:pPr lvl="1"/>
            <a:endParaRPr lang="en-US" dirty="0"/>
          </a:p>
        </p:txBody>
      </p:sp>
    </p:spTree>
    <p:extLst>
      <p:ext uri="{BB962C8B-B14F-4D97-AF65-F5344CB8AC3E}">
        <p14:creationId xmlns:p14="http://schemas.microsoft.com/office/powerpoint/2010/main" val="28051851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normAutofit/>
          </a:bodyPr>
          <a:lstStyle/>
          <a:p>
            <a:r>
              <a:rPr lang="en-US" dirty="0" smtClean="0"/>
              <a:t>Discussion</a:t>
            </a:r>
          </a:p>
          <a:p>
            <a:pPr lvl="1"/>
            <a:r>
              <a:rPr lang="en-US" dirty="0" smtClean="0"/>
              <a:t>Not an overly practical MCDM method</a:t>
            </a:r>
          </a:p>
          <a:p>
            <a:pPr lvl="1"/>
            <a:r>
              <a:rPr lang="en-US" dirty="0" smtClean="0"/>
              <a:t>Other methods can handle these types of problems</a:t>
            </a:r>
          </a:p>
          <a:p>
            <a:pPr lvl="1"/>
            <a:r>
              <a:rPr lang="en-US" dirty="0" smtClean="0"/>
              <a:t>Lack of consistency impacts the ability to solve the problems</a:t>
            </a:r>
          </a:p>
        </p:txBody>
      </p:sp>
    </p:spTree>
    <p:extLst>
      <p:ext uri="{BB962C8B-B14F-4D97-AF65-F5344CB8AC3E}">
        <p14:creationId xmlns:p14="http://schemas.microsoft.com/office/powerpoint/2010/main" val="8994372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normAutofit/>
          </a:bodyPr>
          <a:lstStyle/>
          <a:p>
            <a:r>
              <a:rPr lang="en-US" dirty="0" smtClean="0"/>
              <a:t>Discussion</a:t>
            </a:r>
          </a:p>
          <a:p>
            <a:pPr lvl="1"/>
            <a:r>
              <a:rPr lang="en-US" dirty="0" smtClean="0"/>
              <a:t>The decision maker will be forced to enter judgments proposed by MACBETH software to be able to run the program</a:t>
            </a:r>
          </a:p>
          <a:p>
            <a:pPr lvl="1"/>
            <a:r>
              <a:rPr lang="en-US" dirty="0"/>
              <a:t>The final ranking may not reflect the decision maker’s wished</a:t>
            </a:r>
          </a:p>
          <a:p>
            <a:pPr lvl="1"/>
            <a:r>
              <a:rPr lang="en-US" dirty="0"/>
              <a:t>Several optimal solutions may be obtained</a:t>
            </a:r>
          </a:p>
          <a:p>
            <a:pPr lvl="1"/>
            <a:r>
              <a:rPr lang="en-US" dirty="0"/>
              <a:t>Differing rankings may confuse the decision maker</a:t>
            </a:r>
          </a:p>
          <a:p>
            <a:pPr lvl="1"/>
            <a:endParaRPr lang="en-US" dirty="0" smtClean="0"/>
          </a:p>
        </p:txBody>
      </p:sp>
    </p:spTree>
    <p:extLst>
      <p:ext uri="{BB962C8B-B14F-4D97-AF65-F5344CB8AC3E}">
        <p14:creationId xmlns:p14="http://schemas.microsoft.com/office/powerpoint/2010/main" val="1975596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MACBETH</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smtClean="0"/>
              <a:t>In many ways, this method violates some of the fundamental ideas in developing decision models, i.e., must be easy to use, must be easy for the decision maker to understand, support the goals and objectives of the organization, not the goals and objectives of using a method!</a:t>
            </a:r>
          </a:p>
          <a:p>
            <a:endParaRPr lang="en-US" dirty="0" smtClean="0"/>
          </a:p>
        </p:txBody>
      </p:sp>
    </p:spTree>
    <p:extLst>
      <p:ext uri="{BB962C8B-B14F-4D97-AF65-F5344CB8AC3E}">
        <p14:creationId xmlns:p14="http://schemas.microsoft.com/office/powerpoint/2010/main" val="39135982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lstStyle/>
          <a:p>
            <a:r>
              <a:rPr lang="en-US" dirty="0" smtClean="0"/>
              <a:t>Paper – An Example on the Unreliability of MACBETH Applications</a:t>
            </a:r>
          </a:p>
          <a:p>
            <a:pPr lvl="1"/>
            <a:r>
              <a:rPr lang="en-US" dirty="0" smtClean="0"/>
              <a:t>Presented at: 4th </a:t>
            </a:r>
            <a:r>
              <a:rPr lang="en-US" dirty="0"/>
              <a:t>International Conference on Production Research - ICPR Americas’ </a:t>
            </a:r>
            <a:r>
              <a:rPr lang="en-US" dirty="0" smtClean="0"/>
              <a:t>2008</a:t>
            </a:r>
          </a:p>
          <a:p>
            <a:pPr lvl="1"/>
            <a:r>
              <a:rPr lang="en-US" dirty="0" smtClean="0"/>
              <a:t>Valerio A.P. Salomon</a:t>
            </a:r>
            <a:endParaRPr lang="en-US" dirty="0"/>
          </a:p>
        </p:txBody>
      </p:sp>
    </p:spTree>
    <p:extLst>
      <p:ext uri="{BB962C8B-B14F-4D97-AF65-F5344CB8AC3E}">
        <p14:creationId xmlns:p14="http://schemas.microsoft.com/office/powerpoint/2010/main" val="187542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lstStyle/>
          <a:p>
            <a:r>
              <a:rPr lang="en-US" dirty="0" smtClean="0"/>
              <a:t>Three different approaches were used to decide on a new auto</a:t>
            </a:r>
          </a:p>
          <a:p>
            <a:pPr lvl="1"/>
            <a:r>
              <a:rPr lang="en-US" dirty="0" smtClean="0"/>
              <a:t>AHP</a:t>
            </a:r>
          </a:p>
          <a:p>
            <a:pPr lvl="1"/>
            <a:r>
              <a:rPr lang="en-US" dirty="0" smtClean="0"/>
              <a:t>MACBETH</a:t>
            </a:r>
          </a:p>
          <a:p>
            <a:pPr lvl="1"/>
            <a:r>
              <a:rPr lang="en-US" dirty="0" smtClean="0"/>
              <a:t>Cash Flow Analysis</a:t>
            </a:r>
          </a:p>
          <a:p>
            <a:r>
              <a:rPr lang="en-US" dirty="0" smtClean="0"/>
              <a:t>Comparison made with the results generated by the three approaches</a:t>
            </a:r>
            <a:endParaRPr lang="en-US" dirty="0"/>
          </a:p>
        </p:txBody>
      </p:sp>
    </p:spTree>
    <p:extLst>
      <p:ext uri="{BB962C8B-B14F-4D97-AF65-F5344CB8AC3E}">
        <p14:creationId xmlns:p14="http://schemas.microsoft.com/office/powerpoint/2010/main" val="4124457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lstStyle/>
          <a:p>
            <a:r>
              <a:rPr lang="en-US" dirty="0" smtClean="0"/>
              <a:t>Real data was used and involved different cost considerations and similar features</a:t>
            </a:r>
          </a:p>
          <a:p>
            <a:pPr lvl="1"/>
            <a:r>
              <a:rPr lang="en-US" dirty="0" smtClean="0"/>
              <a:t>Body type, comfort and convenience, interior specifications, horsepower</a:t>
            </a:r>
          </a:p>
          <a:p>
            <a:pPr lvl="1"/>
            <a:r>
              <a:rPr lang="en-US" dirty="0" smtClean="0"/>
              <a:t>Price – Initial cost of vehicle</a:t>
            </a:r>
          </a:p>
          <a:p>
            <a:r>
              <a:rPr lang="en-US" dirty="0" smtClean="0"/>
              <a:t>Tradeoffs exist with decision</a:t>
            </a:r>
          </a:p>
          <a:p>
            <a:endParaRPr lang="en-US" dirty="0"/>
          </a:p>
        </p:txBody>
      </p:sp>
      <p:pic>
        <p:nvPicPr>
          <p:cNvPr id="4" name="Picture 3"/>
          <p:cNvPicPr>
            <a:picLocks noChangeAspect="1"/>
          </p:cNvPicPr>
          <p:nvPr/>
        </p:nvPicPr>
        <p:blipFill>
          <a:blip r:embed="rId2"/>
          <a:stretch>
            <a:fillRect/>
          </a:stretch>
        </p:blipFill>
        <p:spPr>
          <a:xfrm>
            <a:off x="1548499" y="4686768"/>
            <a:ext cx="6458679" cy="1548117"/>
          </a:xfrm>
          <a:prstGeom prst="rect">
            <a:avLst/>
          </a:prstGeom>
        </p:spPr>
      </p:pic>
    </p:spTree>
    <p:extLst>
      <p:ext uri="{BB962C8B-B14F-4D97-AF65-F5344CB8AC3E}">
        <p14:creationId xmlns:p14="http://schemas.microsoft.com/office/powerpoint/2010/main" val="3338363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lstStyle/>
          <a:p>
            <a:r>
              <a:rPr lang="en-US" dirty="0" smtClean="0"/>
              <a:t>AHP Application</a:t>
            </a:r>
          </a:p>
          <a:p>
            <a:pPr lvl="1"/>
            <a:r>
              <a:rPr lang="en-US" dirty="0" smtClean="0"/>
              <a:t>Resulting priorities of criteria</a:t>
            </a:r>
          </a:p>
          <a:p>
            <a:pPr lvl="1"/>
            <a:endParaRPr lang="en-US" dirty="0"/>
          </a:p>
          <a:p>
            <a:pPr lvl="1"/>
            <a:endParaRPr lang="en-US" dirty="0" smtClean="0"/>
          </a:p>
          <a:p>
            <a:pPr lvl="1"/>
            <a:endParaRPr lang="en-US" dirty="0"/>
          </a:p>
          <a:p>
            <a:pPr lvl="1"/>
            <a:endParaRPr lang="en-US" dirty="0" smtClean="0"/>
          </a:p>
          <a:p>
            <a:pPr lvl="1"/>
            <a:r>
              <a:rPr lang="en-US" dirty="0" smtClean="0"/>
              <a:t>Accepted as consistent</a:t>
            </a:r>
          </a:p>
          <a:p>
            <a:pPr lvl="1"/>
            <a:endParaRPr lang="en-US" dirty="0"/>
          </a:p>
        </p:txBody>
      </p:sp>
      <p:pic>
        <p:nvPicPr>
          <p:cNvPr id="5" name="Picture 4"/>
          <p:cNvPicPr>
            <a:picLocks noChangeAspect="1"/>
          </p:cNvPicPr>
          <p:nvPr/>
        </p:nvPicPr>
        <p:blipFill>
          <a:blip r:embed="rId2"/>
          <a:stretch>
            <a:fillRect/>
          </a:stretch>
        </p:blipFill>
        <p:spPr>
          <a:xfrm>
            <a:off x="1069560" y="2743821"/>
            <a:ext cx="6591630" cy="2106647"/>
          </a:xfrm>
          <a:prstGeom prst="rect">
            <a:avLst/>
          </a:prstGeom>
        </p:spPr>
      </p:pic>
      <p:pic>
        <p:nvPicPr>
          <p:cNvPr id="6" name="Picture 5"/>
          <p:cNvPicPr>
            <a:picLocks noChangeAspect="1"/>
          </p:cNvPicPr>
          <p:nvPr/>
        </p:nvPicPr>
        <p:blipFill>
          <a:blip r:embed="rId3"/>
          <a:stretch>
            <a:fillRect/>
          </a:stretch>
        </p:blipFill>
        <p:spPr>
          <a:xfrm>
            <a:off x="3049147" y="5185472"/>
            <a:ext cx="1167480" cy="368880"/>
          </a:xfrm>
          <a:prstGeom prst="rect">
            <a:avLst/>
          </a:prstGeom>
        </p:spPr>
      </p:pic>
      <p:pic>
        <p:nvPicPr>
          <p:cNvPr id="7" name="Picture 6"/>
          <p:cNvPicPr>
            <a:picLocks noChangeAspect="1"/>
          </p:cNvPicPr>
          <p:nvPr/>
        </p:nvPicPr>
        <p:blipFill>
          <a:blip r:embed="rId4"/>
          <a:stretch>
            <a:fillRect/>
          </a:stretch>
        </p:blipFill>
        <p:spPr>
          <a:xfrm>
            <a:off x="3147135" y="5613330"/>
            <a:ext cx="1218240" cy="292560"/>
          </a:xfrm>
          <a:prstGeom prst="rect">
            <a:avLst/>
          </a:prstGeom>
        </p:spPr>
      </p:pic>
    </p:spTree>
    <p:extLst>
      <p:ext uri="{BB962C8B-B14F-4D97-AF65-F5344CB8AC3E}">
        <p14:creationId xmlns:p14="http://schemas.microsoft.com/office/powerpoint/2010/main" val="29758332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lstStyle/>
          <a:p>
            <a:r>
              <a:rPr lang="en-US" dirty="0" smtClean="0"/>
              <a:t>AHP Application</a:t>
            </a:r>
          </a:p>
          <a:p>
            <a:pPr lvl="1"/>
            <a:r>
              <a:rPr lang="en-US" dirty="0" smtClean="0"/>
              <a:t>Alternative priorities for each criterion</a:t>
            </a:r>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232019" y="2942377"/>
            <a:ext cx="8679962" cy="2060640"/>
          </a:xfrm>
          <a:prstGeom prst="rect">
            <a:avLst/>
          </a:prstGeom>
        </p:spPr>
      </p:pic>
    </p:spTree>
    <p:extLst>
      <p:ext uri="{BB962C8B-B14F-4D97-AF65-F5344CB8AC3E}">
        <p14:creationId xmlns:p14="http://schemas.microsoft.com/office/powerpoint/2010/main" val="2595642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lstStyle/>
          <a:p>
            <a:r>
              <a:rPr lang="en-US" dirty="0" smtClean="0"/>
              <a:t>AHP Application</a:t>
            </a:r>
          </a:p>
          <a:p>
            <a:pPr lvl="1"/>
            <a:r>
              <a:rPr lang="en-US" dirty="0" smtClean="0"/>
              <a:t>Alternative priorities for each criterion</a:t>
            </a:r>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2"/>
          <a:stretch>
            <a:fillRect/>
          </a:stretch>
        </p:blipFill>
        <p:spPr>
          <a:xfrm>
            <a:off x="2421364" y="2966421"/>
            <a:ext cx="3807001" cy="1793520"/>
          </a:xfrm>
          <a:prstGeom prst="rect">
            <a:avLst/>
          </a:prstGeom>
        </p:spPr>
      </p:pic>
    </p:spTree>
    <p:extLst>
      <p:ext uri="{BB962C8B-B14F-4D97-AF65-F5344CB8AC3E}">
        <p14:creationId xmlns:p14="http://schemas.microsoft.com/office/powerpoint/2010/main" val="13454531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lstStyle/>
          <a:p>
            <a:r>
              <a:rPr lang="en-US" dirty="0" smtClean="0"/>
              <a:t>MACBETH Application</a:t>
            </a:r>
          </a:p>
          <a:p>
            <a:pPr lvl="1"/>
            <a:r>
              <a:rPr lang="en-US" dirty="0" smtClean="0"/>
              <a:t>Ranges of data established for MACBETH Application</a:t>
            </a:r>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2"/>
          <a:stretch>
            <a:fillRect/>
          </a:stretch>
        </p:blipFill>
        <p:spPr>
          <a:xfrm>
            <a:off x="561959" y="3294179"/>
            <a:ext cx="8020081" cy="1653600"/>
          </a:xfrm>
          <a:prstGeom prst="rect">
            <a:avLst/>
          </a:prstGeom>
        </p:spPr>
      </p:pic>
    </p:spTree>
    <p:extLst>
      <p:ext uri="{BB962C8B-B14F-4D97-AF65-F5344CB8AC3E}">
        <p14:creationId xmlns:p14="http://schemas.microsoft.com/office/powerpoint/2010/main" val="381671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Formulation</a:t>
            </a:r>
          </a:p>
          <a:p>
            <a:pPr lvl="1"/>
            <a:r>
              <a:rPr lang="en-US" dirty="0" smtClean="0"/>
              <a:t>Each alternative of set A is evaluated on the basis of function U and receives a “utility score” U(a)</a:t>
            </a:r>
          </a:p>
          <a:p>
            <a:pPr lvl="1"/>
            <a:endParaRPr lang="en-US" dirty="0" smtClean="0"/>
          </a:p>
          <a:p>
            <a:pPr marL="457200" lvl="1" indent="0">
              <a:buNone/>
            </a:pPr>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2443851" y="3863181"/>
            <a:ext cx="4686384" cy="2601828"/>
          </a:xfrm>
          <a:prstGeom prst="rect">
            <a:avLst/>
          </a:prstGeom>
        </p:spPr>
      </p:pic>
      <p:pic>
        <p:nvPicPr>
          <p:cNvPr id="5" name="Picture 4"/>
          <p:cNvPicPr>
            <a:picLocks noChangeAspect="1"/>
          </p:cNvPicPr>
          <p:nvPr/>
        </p:nvPicPr>
        <p:blipFill>
          <a:blip r:embed="rId3"/>
          <a:stretch>
            <a:fillRect/>
          </a:stretch>
        </p:blipFill>
        <p:spPr>
          <a:xfrm>
            <a:off x="1932479" y="3085560"/>
            <a:ext cx="5279041" cy="686880"/>
          </a:xfrm>
          <a:prstGeom prst="rect">
            <a:avLst/>
          </a:prstGeom>
        </p:spPr>
      </p:pic>
    </p:spTree>
    <p:extLst>
      <p:ext uri="{BB962C8B-B14F-4D97-AF65-F5344CB8AC3E}">
        <p14:creationId xmlns:p14="http://schemas.microsoft.com/office/powerpoint/2010/main" val="20384827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lstStyle/>
          <a:p>
            <a:r>
              <a:rPr lang="en-US" dirty="0" smtClean="0"/>
              <a:t>MACBETH Application</a:t>
            </a:r>
          </a:p>
          <a:p>
            <a:pPr lvl="1"/>
            <a:r>
              <a:rPr lang="en-US" dirty="0" smtClean="0"/>
              <a:t>Alternative attractiveness for each criterion</a:t>
            </a:r>
          </a:p>
          <a:p>
            <a:pPr lvl="1"/>
            <a:r>
              <a:rPr lang="en-US" dirty="0" smtClean="0"/>
              <a:t>Best value = 1, worst value = 0, linear interpolation for intermediate values</a:t>
            </a:r>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308159" y="3728666"/>
            <a:ext cx="8527682" cy="1946160"/>
          </a:xfrm>
          <a:prstGeom prst="rect">
            <a:avLst/>
          </a:prstGeom>
        </p:spPr>
      </p:pic>
    </p:spTree>
    <p:extLst>
      <p:ext uri="{BB962C8B-B14F-4D97-AF65-F5344CB8AC3E}">
        <p14:creationId xmlns:p14="http://schemas.microsoft.com/office/powerpoint/2010/main" val="8797752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lstStyle/>
          <a:p>
            <a:r>
              <a:rPr lang="en-US" dirty="0" smtClean="0"/>
              <a:t>MACBETH Application</a:t>
            </a:r>
          </a:p>
          <a:p>
            <a:pPr lvl="1"/>
            <a:r>
              <a:rPr lang="en-US" dirty="0" smtClean="0"/>
              <a:t>Determine the priorities of the criterion with judgements provided by the decision-maker</a:t>
            </a:r>
          </a:p>
          <a:p>
            <a:pPr lvl="1"/>
            <a:r>
              <a:rPr lang="en-US" dirty="0" smtClean="0"/>
              <a:t>Six semantic categories of difference of attractiveness are possible answers</a:t>
            </a:r>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2"/>
          <a:stretch>
            <a:fillRect/>
          </a:stretch>
        </p:blipFill>
        <p:spPr>
          <a:xfrm>
            <a:off x="2404802" y="4080658"/>
            <a:ext cx="4334396" cy="2253529"/>
          </a:xfrm>
          <a:prstGeom prst="rect">
            <a:avLst/>
          </a:prstGeom>
        </p:spPr>
      </p:pic>
    </p:spTree>
    <p:extLst>
      <p:ext uri="{BB962C8B-B14F-4D97-AF65-F5344CB8AC3E}">
        <p14:creationId xmlns:p14="http://schemas.microsoft.com/office/powerpoint/2010/main" val="6273599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MACBETH Application</a:t>
            </a:r>
          </a:p>
          <a:p>
            <a:pPr lvl="1"/>
            <a:r>
              <a:rPr lang="en-US" dirty="0" smtClean="0"/>
              <a:t>Judgement matrix and priorities of the criteria</a:t>
            </a:r>
          </a:p>
          <a:p>
            <a:pPr lvl="1"/>
            <a:r>
              <a:rPr lang="en-US" dirty="0" smtClean="0"/>
              <a:t>Priority vector is obtained with a LP model</a:t>
            </a:r>
          </a:p>
          <a:p>
            <a:pPr lvl="1"/>
            <a:r>
              <a:rPr lang="en-US" dirty="0" smtClean="0"/>
              <a:t>Cannot be conducted easily with spreadsheets</a:t>
            </a:r>
          </a:p>
          <a:p>
            <a:pPr lvl="1"/>
            <a:r>
              <a:rPr lang="en-US" dirty="0" smtClean="0"/>
              <a:t>Free demonstration software from </a:t>
            </a:r>
            <a:r>
              <a:rPr lang="en-US" dirty="0" smtClean="0">
                <a:hlinkClick r:id="rId2"/>
              </a:rPr>
              <a:t>www.m-Macbeth.com</a:t>
            </a:r>
            <a:endParaRPr lang="en-US" dirty="0" smtClean="0"/>
          </a:p>
          <a:p>
            <a:pPr lvl="1"/>
            <a:r>
              <a:rPr lang="en-US" dirty="0" smtClean="0"/>
              <a:t>Neutral expresses the worst level of performance in all criterion</a:t>
            </a:r>
          </a:p>
          <a:p>
            <a:pPr lvl="1"/>
            <a:r>
              <a:rPr lang="en-US" dirty="0" smtClean="0"/>
              <a:t>Needed to compute the priority for the less preferable criteria</a:t>
            </a:r>
          </a:p>
          <a:p>
            <a:pPr lvl="1"/>
            <a:r>
              <a:rPr lang="en-US" dirty="0" smtClean="0"/>
              <a:t>If Neutral is not included, LP model may return zero for the priority of a criterion </a:t>
            </a:r>
          </a:p>
          <a:p>
            <a:pPr lvl="1"/>
            <a:endParaRPr lang="en-US" dirty="0"/>
          </a:p>
        </p:txBody>
      </p:sp>
    </p:spTree>
    <p:extLst>
      <p:ext uri="{BB962C8B-B14F-4D97-AF65-F5344CB8AC3E}">
        <p14:creationId xmlns:p14="http://schemas.microsoft.com/office/powerpoint/2010/main" val="3566318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normAutofit/>
          </a:bodyPr>
          <a:lstStyle/>
          <a:p>
            <a:r>
              <a:rPr lang="en-US" dirty="0" smtClean="0"/>
              <a:t>MACBETH Application</a:t>
            </a:r>
          </a:p>
          <a:p>
            <a:pPr lvl="1"/>
            <a:r>
              <a:rPr lang="en-US" dirty="0" smtClean="0"/>
              <a:t>Judgement matrix and priorities of the criteria</a:t>
            </a:r>
          </a:p>
          <a:p>
            <a:pPr lvl="1"/>
            <a:endParaRPr lang="en-US" dirty="0"/>
          </a:p>
        </p:txBody>
      </p:sp>
      <p:pic>
        <p:nvPicPr>
          <p:cNvPr id="4" name="Picture 3"/>
          <p:cNvPicPr>
            <a:picLocks noChangeAspect="1"/>
          </p:cNvPicPr>
          <p:nvPr/>
        </p:nvPicPr>
        <p:blipFill>
          <a:blip r:embed="rId2"/>
          <a:stretch>
            <a:fillRect/>
          </a:stretch>
        </p:blipFill>
        <p:spPr>
          <a:xfrm>
            <a:off x="358919" y="2913668"/>
            <a:ext cx="8426162" cy="2340480"/>
          </a:xfrm>
          <a:prstGeom prst="rect">
            <a:avLst/>
          </a:prstGeom>
        </p:spPr>
      </p:pic>
    </p:spTree>
    <p:extLst>
      <p:ext uri="{BB962C8B-B14F-4D97-AF65-F5344CB8AC3E}">
        <p14:creationId xmlns:p14="http://schemas.microsoft.com/office/powerpoint/2010/main" val="1195398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normAutofit/>
          </a:bodyPr>
          <a:lstStyle/>
          <a:p>
            <a:r>
              <a:rPr lang="en-US" dirty="0" smtClean="0"/>
              <a:t>MACBETH Application</a:t>
            </a:r>
          </a:p>
          <a:p>
            <a:pPr lvl="1"/>
            <a:r>
              <a:rPr lang="en-US" dirty="0" smtClean="0"/>
              <a:t>Alternative overall attractiveness</a:t>
            </a:r>
          </a:p>
          <a:p>
            <a:pPr lvl="1"/>
            <a:r>
              <a:rPr lang="en-US" dirty="0" smtClean="0"/>
              <a:t>Vector obtained by multiplying the alternative local attractiveness by the criteria priority vector</a:t>
            </a:r>
          </a:p>
          <a:p>
            <a:pPr lvl="1"/>
            <a:endParaRPr lang="en-US" dirty="0"/>
          </a:p>
        </p:txBody>
      </p:sp>
      <p:pic>
        <p:nvPicPr>
          <p:cNvPr id="5" name="Picture 4"/>
          <p:cNvPicPr>
            <a:picLocks noChangeAspect="1"/>
          </p:cNvPicPr>
          <p:nvPr/>
        </p:nvPicPr>
        <p:blipFill>
          <a:blip r:embed="rId2"/>
          <a:stretch>
            <a:fillRect/>
          </a:stretch>
        </p:blipFill>
        <p:spPr>
          <a:xfrm>
            <a:off x="2592359" y="3863181"/>
            <a:ext cx="3959281" cy="1666320"/>
          </a:xfrm>
          <a:prstGeom prst="rect">
            <a:avLst/>
          </a:prstGeom>
        </p:spPr>
      </p:pic>
    </p:spTree>
    <p:extLst>
      <p:ext uri="{BB962C8B-B14F-4D97-AF65-F5344CB8AC3E}">
        <p14:creationId xmlns:p14="http://schemas.microsoft.com/office/powerpoint/2010/main" val="26067931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normAutofit/>
          </a:bodyPr>
          <a:lstStyle/>
          <a:p>
            <a:r>
              <a:rPr lang="en-US" dirty="0" smtClean="0"/>
              <a:t>Cash-Flow Analysis</a:t>
            </a:r>
          </a:p>
          <a:p>
            <a:pPr lvl="1"/>
            <a:r>
              <a:rPr lang="en-US" dirty="0" smtClean="0"/>
              <a:t>Assume 15k miles driven per year</a:t>
            </a:r>
          </a:p>
          <a:p>
            <a:pPr lvl="1"/>
            <a:r>
              <a:rPr lang="en-US" dirty="0" smtClean="0"/>
              <a:t>$2 per gallon of fuel</a:t>
            </a:r>
          </a:p>
          <a:p>
            <a:pPr lvl="1"/>
            <a:r>
              <a:rPr lang="en-US" dirty="0" smtClean="0"/>
              <a:t>Annual interest rate 5%</a:t>
            </a:r>
          </a:p>
          <a:p>
            <a:pPr lvl="1"/>
            <a:r>
              <a:rPr lang="en-US" dirty="0" smtClean="0"/>
              <a:t>Costs at the end of the 3</a:t>
            </a:r>
            <a:r>
              <a:rPr lang="en-US" baseline="30000" dirty="0" smtClean="0"/>
              <a:t>rd</a:t>
            </a:r>
            <a:r>
              <a:rPr lang="en-US" dirty="0" smtClean="0"/>
              <a:t> year</a:t>
            </a:r>
          </a:p>
        </p:txBody>
      </p:sp>
      <p:pic>
        <p:nvPicPr>
          <p:cNvPr id="4" name="Picture 3"/>
          <p:cNvPicPr>
            <a:picLocks noChangeAspect="1"/>
          </p:cNvPicPr>
          <p:nvPr/>
        </p:nvPicPr>
        <p:blipFill>
          <a:blip r:embed="rId2"/>
          <a:stretch>
            <a:fillRect/>
          </a:stretch>
        </p:blipFill>
        <p:spPr>
          <a:xfrm>
            <a:off x="642551" y="4264857"/>
            <a:ext cx="7278130" cy="1823834"/>
          </a:xfrm>
          <a:prstGeom prst="rect">
            <a:avLst/>
          </a:prstGeom>
        </p:spPr>
      </p:pic>
      <p:sp>
        <p:nvSpPr>
          <p:cNvPr id="6" name="TextBox 5"/>
          <p:cNvSpPr txBox="1"/>
          <p:nvPr/>
        </p:nvSpPr>
        <p:spPr>
          <a:xfrm>
            <a:off x="7154562" y="4764418"/>
            <a:ext cx="1532238" cy="1200329"/>
          </a:xfrm>
          <a:prstGeom prst="rect">
            <a:avLst/>
          </a:prstGeom>
          <a:noFill/>
        </p:spPr>
        <p:txBody>
          <a:bodyPr wrap="square" rtlCol="0">
            <a:spAutoFit/>
          </a:bodyPr>
          <a:lstStyle/>
          <a:p>
            <a:r>
              <a:rPr lang="en-US" b="1" dirty="0" smtClean="0"/>
              <a:t>Total Costs</a:t>
            </a:r>
          </a:p>
          <a:p>
            <a:r>
              <a:rPr lang="en-US" b="1" dirty="0" smtClean="0"/>
              <a:t>A1 = $30,810</a:t>
            </a:r>
          </a:p>
          <a:p>
            <a:r>
              <a:rPr lang="en-US" b="1" dirty="0" smtClean="0"/>
              <a:t>A2 = $28,120</a:t>
            </a:r>
          </a:p>
          <a:p>
            <a:r>
              <a:rPr lang="en-US" b="1" dirty="0" smtClean="0"/>
              <a:t>A3 = $24,845</a:t>
            </a:r>
            <a:endParaRPr lang="en-US" b="1" dirty="0"/>
          </a:p>
        </p:txBody>
      </p:sp>
    </p:spTree>
    <p:extLst>
      <p:ext uri="{BB962C8B-B14F-4D97-AF65-F5344CB8AC3E}">
        <p14:creationId xmlns:p14="http://schemas.microsoft.com/office/powerpoint/2010/main" val="41319600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 Unreliability of MACBETH</a:t>
            </a:r>
            <a:endParaRPr lang="en-US" dirty="0"/>
          </a:p>
        </p:txBody>
      </p:sp>
      <p:sp>
        <p:nvSpPr>
          <p:cNvPr id="3" name="Content Placeholder 2"/>
          <p:cNvSpPr>
            <a:spLocks noGrp="1"/>
          </p:cNvSpPr>
          <p:nvPr>
            <p:ph idx="1"/>
          </p:nvPr>
        </p:nvSpPr>
        <p:spPr/>
        <p:txBody>
          <a:bodyPr>
            <a:normAutofit/>
          </a:bodyPr>
          <a:lstStyle/>
          <a:p>
            <a:r>
              <a:rPr lang="en-US" dirty="0" smtClean="0"/>
              <a:t>Comparison of Results</a:t>
            </a:r>
          </a:p>
          <a:p>
            <a:pPr lvl="1"/>
            <a:r>
              <a:rPr lang="en-US" dirty="0" smtClean="0"/>
              <a:t>AHP and Cash-flow analysis are the same</a:t>
            </a:r>
          </a:p>
          <a:p>
            <a:pPr lvl="1"/>
            <a:r>
              <a:rPr lang="en-US" dirty="0" smtClean="0"/>
              <a:t>MACBETH is different - primary reasons cited</a:t>
            </a:r>
          </a:p>
          <a:p>
            <a:pPr lvl="2"/>
            <a:r>
              <a:rPr lang="en-US" dirty="0" smtClean="0"/>
              <a:t>Use of the 0 to 6 scale</a:t>
            </a:r>
          </a:p>
          <a:p>
            <a:pPr lvl="2"/>
            <a:r>
              <a:rPr lang="en-US" dirty="0" smtClean="0"/>
              <a:t>Inclusion of a virtual element for the judgements on the criteria priority (additional judgements and subjectivity of neutral judgements)</a:t>
            </a:r>
            <a:endParaRPr lang="en-US" dirty="0"/>
          </a:p>
        </p:txBody>
      </p:sp>
      <p:pic>
        <p:nvPicPr>
          <p:cNvPr id="4" name="Picture 3"/>
          <p:cNvPicPr>
            <a:picLocks noChangeAspect="1"/>
          </p:cNvPicPr>
          <p:nvPr/>
        </p:nvPicPr>
        <p:blipFill>
          <a:blip r:embed="rId2"/>
          <a:stretch>
            <a:fillRect/>
          </a:stretch>
        </p:blipFill>
        <p:spPr>
          <a:xfrm>
            <a:off x="1979294" y="4770148"/>
            <a:ext cx="5793106" cy="1601876"/>
          </a:xfrm>
          <a:prstGeom prst="rect">
            <a:avLst/>
          </a:prstGeom>
        </p:spPr>
      </p:pic>
    </p:spTree>
    <p:extLst>
      <p:ext uri="{BB962C8B-B14F-4D97-AF65-F5344CB8AC3E}">
        <p14:creationId xmlns:p14="http://schemas.microsoft.com/office/powerpoint/2010/main" val="27455138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Discussion</a:t>
            </a:r>
            <a:endParaRPr lang="en-US" dirty="0"/>
          </a:p>
        </p:txBody>
      </p:sp>
      <p:sp>
        <p:nvSpPr>
          <p:cNvPr id="3" name="Content Placeholder 2"/>
          <p:cNvSpPr>
            <a:spLocks noGrp="1"/>
          </p:cNvSpPr>
          <p:nvPr>
            <p:ph idx="1"/>
          </p:nvPr>
        </p:nvSpPr>
        <p:spPr/>
        <p:txBody>
          <a:bodyPr>
            <a:normAutofit/>
          </a:bodyPr>
          <a:lstStyle/>
          <a:p>
            <a:r>
              <a:rPr lang="en-US" dirty="0" smtClean="0"/>
              <a:t>Compari</a:t>
            </a:r>
            <a:r>
              <a:rPr lang="en-US" dirty="0" smtClean="0"/>
              <a:t>son </a:t>
            </a:r>
            <a:r>
              <a:rPr lang="en-US" dirty="0" smtClean="0"/>
              <a:t>of methods and </a:t>
            </a:r>
            <a:r>
              <a:rPr lang="en-US" dirty="0" smtClean="0"/>
              <a:t>results which could be repeated with other methods.</a:t>
            </a:r>
            <a:endParaRPr lang="en-US" dirty="0" smtClean="0"/>
          </a:p>
          <a:p>
            <a:r>
              <a:rPr lang="en-US" dirty="0" smtClean="0"/>
              <a:t>Especially </a:t>
            </a:r>
            <a:r>
              <a:rPr lang="en-US" dirty="0" smtClean="0"/>
              <a:t>like the use of the Cash-Flow analysis as a means of comparison</a:t>
            </a:r>
          </a:p>
          <a:p>
            <a:r>
              <a:rPr lang="en-US" dirty="0" smtClean="0"/>
              <a:t>Demonstrates use of appropriate methods and tools for comparisons.</a:t>
            </a:r>
            <a:endParaRPr lang="en-US" dirty="0"/>
          </a:p>
        </p:txBody>
      </p:sp>
    </p:spTree>
    <p:extLst>
      <p:ext uri="{BB962C8B-B14F-4D97-AF65-F5344CB8AC3E}">
        <p14:creationId xmlns:p14="http://schemas.microsoft.com/office/powerpoint/2010/main" val="23984684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IMSE 991</a:t>
            </a:r>
            <a:br>
              <a:rPr lang="en-US" dirty="0" smtClean="0"/>
            </a:br>
            <a:r>
              <a:rPr lang="en-US" dirty="0" smtClean="0"/>
              <a:t>Multiple Criteria Decision Making</a:t>
            </a:r>
            <a:endParaRPr lang="en-US" dirty="0"/>
          </a:p>
        </p:txBody>
      </p:sp>
      <p:sp>
        <p:nvSpPr>
          <p:cNvPr id="3" name="Subtitle 2"/>
          <p:cNvSpPr>
            <a:spLocks noGrp="1"/>
          </p:cNvSpPr>
          <p:nvPr>
            <p:ph type="subTitle" idx="1"/>
          </p:nvPr>
        </p:nvSpPr>
        <p:spPr/>
        <p:txBody>
          <a:bodyPr/>
          <a:lstStyle/>
          <a:p>
            <a:r>
              <a:rPr lang="en-US" dirty="0"/>
              <a:t>Lecture </a:t>
            </a:r>
            <a:r>
              <a:rPr lang="en-US" dirty="0" smtClean="0"/>
              <a:t>6</a:t>
            </a:r>
            <a:endParaRPr lang="en-US" dirty="0"/>
          </a:p>
          <a:p>
            <a:r>
              <a:rPr lang="en-US" dirty="0" smtClean="0"/>
              <a:t>Multi-Attribute Utility </a:t>
            </a:r>
            <a:r>
              <a:rPr lang="en-US" dirty="0"/>
              <a:t>Theory and MACBETH</a:t>
            </a:r>
          </a:p>
          <a:p>
            <a:endParaRPr lang="en-US" dirty="0"/>
          </a:p>
        </p:txBody>
      </p:sp>
    </p:spTree>
    <p:extLst>
      <p:ext uri="{BB962C8B-B14F-4D97-AF65-F5344CB8AC3E}">
        <p14:creationId xmlns:p14="http://schemas.microsoft.com/office/powerpoint/2010/main" val="116017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normAutofit/>
          </a:bodyPr>
          <a:lstStyle/>
          <a:p>
            <a:r>
              <a:rPr lang="en-US" dirty="0" smtClean="0"/>
              <a:t>Essential Concepts</a:t>
            </a:r>
          </a:p>
          <a:p>
            <a:pPr lvl="1"/>
            <a:r>
              <a:rPr lang="en-US" dirty="0" smtClean="0"/>
              <a:t>There is no issue of incomparability between alternatives since the utility scores are always comparable (real numbers)</a:t>
            </a:r>
          </a:p>
          <a:p>
            <a:pPr lvl="1"/>
            <a:r>
              <a:rPr lang="en-US" dirty="0" smtClean="0"/>
              <a:t>The preference relationship on A is transitive</a:t>
            </a:r>
            <a:endParaRPr lang="en-US" dirty="0"/>
          </a:p>
        </p:txBody>
      </p:sp>
    </p:spTree>
    <p:extLst>
      <p:ext uri="{BB962C8B-B14F-4D97-AF65-F5344CB8AC3E}">
        <p14:creationId xmlns:p14="http://schemas.microsoft.com/office/powerpoint/2010/main" val="3005023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PSY 5018H: Math Models Hum Behavior, Prof. Paul Schrater, Spring 2005</a:t>
            </a:r>
          </a:p>
        </p:txBody>
      </p:sp>
      <p:sp>
        <p:nvSpPr>
          <p:cNvPr id="23554" name="Rectangle 2"/>
          <p:cNvSpPr>
            <a:spLocks noGrp="1" noChangeArrowheads="1"/>
          </p:cNvSpPr>
          <p:nvPr>
            <p:ph type="title"/>
          </p:nvPr>
        </p:nvSpPr>
        <p:spPr/>
        <p:txBody>
          <a:bodyPr>
            <a:normAutofit/>
          </a:bodyPr>
          <a:lstStyle/>
          <a:p>
            <a:r>
              <a:rPr lang="en-US" altLang="en-US" dirty="0" smtClean="0"/>
              <a:t>Types of Utilities</a:t>
            </a:r>
            <a:endParaRPr lang="en-US" altLang="en-US" dirty="0"/>
          </a:p>
        </p:txBody>
      </p:sp>
      <p:sp>
        <p:nvSpPr>
          <p:cNvPr id="23555" name="Rectangle 3"/>
          <p:cNvSpPr>
            <a:spLocks noGrp="1" noChangeArrowheads="1"/>
          </p:cNvSpPr>
          <p:nvPr>
            <p:ph type="body" idx="1"/>
          </p:nvPr>
        </p:nvSpPr>
        <p:spPr/>
        <p:txBody>
          <a:bodyPr>
            <a:normAutofit/>
          </a:bodyPr>
          <a:lstStyle/>
          <a:p>
            <a:r>
              <a:rPr lang="en-US" altLang="en-US" dirty="0" smtClean="0"/>
              <a:t>Different </a:t>
            </a:r>
            <a:r>
              <a:rPr lang="en-US" altLang="en-US" dirty="0"/>
              <a:t>kinds of </a:t>
            </a:r>
            <a:r>
              <a:rPr lang="en-US" altLang="en-US" dirty="0" smtClean="0"/>
              <a:t>utility:</a:t>
            </a:r>
            <a:endParaRPr lang="en-US" altLang="en-US" dirty="0"/>
          </a:p>
          <a:p>
            <a:pPr lvl="1"/>
            <a:r>
              <a:rPr lang="en-US" altLang="en-US" dirty="0"/>
              <a:t>Experienced utility</a:t>
            </a:r>
          </a:p>
          <a:p>
            <a:pPr lvl="2"/>
            <a:r>
              <a:rPr lang="en-US" altLang="en-US" dirty="0"/>
              <a:t>E.g. Pain during treatment</a:t>
            </a:r>
          </a:p>
          <a:p>
            <a:pPr lvl="1"/>
            <a:r>
              <a:rPr lang="en-US" altLang="en-US" dirty="0"/>
              <a:t>Remembered utility</a:t>
            </a:r>
          </a:p>
          <a:p>
            <a:pPr lvl="2"/>
            <a:r>
              <a:rPr lang="en-US" altLang="en-US" dirty="0"/>
              <a:t>E.g. Pain remembered after treatment</a:t>
            </a:r>
          </a:p>
          <a:p>
            <a:pPr lvl="1"/>
            <a:r>
              <a:rPr lang="en-US" altLang="en-US" dirty="0"/>
              <a:t>Predicted utility</a:t>
            </a:r>
          </a:p>
          <a:p>
            <a:pPr lvl="2"/>
            <a:r>
              <a:rPr lang="en-US" altLang="en-US" i="1" dirty="0"/>
              <a:t>Do people know what will be good for them?</a:t>
            </a:r>
            <a:endParaRPr lang="en-US" altLang="en-US" dirty="0"/>
          </a:p>
          <a:p>
            <a:pPr lvl="1"/>
            <a:r>
              <a:rPr lang="en-US" altLang="en-US" dirty="0"/>
              <a:t>Decision utility</a:t>
            </a:r>
          </a:p>
          <a:p>
            <a:pPr lvl="2"/>
            <a:r>
              <a:rPr lang="en-US" altLang="en-US" i="1" dirty="0"/>
              <a:t>Do people use their knowledge when making decisions?</a:t>
            </a:r>
            <a:endParaRPr lang="en-US" altLang="en-US" dirty="0"/>
          </a:p>
          <a:p>
            <a:pPr lvl="2"/>
            <a:endParaRPr lang="en-US" altLang="en-US" dirty="0"/>
          </a:p>
        </p:txBody>
      </p:sp>
    </p:spTree>
    <p:extLst>
      <p:ext uri="{BB962C8B-B14F-4D97-AF65-F5344CB8AC3E}">
        <p14:creationId xmlns:p14="http://schemas.microsoft.com/office/powerpoint/2010/main" val="936838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Theory Axioms</a:t>
            </a:r>
            <a:endParaRPr lang="en-US" dirty="0"/>
          </a:p>
        </p:txBody>
      </p:sp>
      <p:sp>
        <p:nvSpPr>
          <p:cNvPr id="3" name="Content Placeholder 2"/>
          <p:cNvSpPr>
            <a:spLocks noGrp="1"/>
          </p:cNvSpPr>
          <p:nvPr>
            <p:ph idx="1"/>
          </p:nvPr>
        </p:nvSpPr>
        <p:spPr/>
        <p:txBody>
          <a:bodyPr>
            <a:normAutofit/>
          </a:bodyPr>
          <a:lstStyle/>
          <a:p>
            <a:r>
              <a:rPr lang="en-US" b="1" dirty="0" smtClean="0"/>
              <a:t>Orderability:</a:t>
            </a:r>
            <a:r>
              <a:rPr lang="en-US" dirty="0" smtClean="0"/>
              <a:t>  Given any two states, a rational agent much either prefer one to the other or else rate the two as equally preferable</a:t>
            </a:r>
          </a:p>
          <a:p>
            <a:r>
              <a:rPr lang="en-US" b="1" dirty="0" smtClean="0"/>
              <a:t>Transitivity:</a:t>
            </a:r>
            <a:r>
              <a:rPr lang="en-US" dirty="0" smtClean="0"/>
              <a:t>  Given any three states, if an agent prefers A to B and prefers B to C, then the agent must prefer A to C</a:t>
            </a:r>
          </a:p>
        </p:txBody>
      </p:sp>
    </p:spTree>
    <p:extLst>
      <p:ext uri="{BB962C8B-B14F-4D97-AF65-F5344CB8AC3E}">
        <p14:creationId xmlns:p14="http://schemas.microsoft.com/office/powerpoint/2010/main" val="3645381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1355</TotalTime>
  <Words>2674</Words>
  <Application>Microsoft Office PowerPoint</Application>
  <PresentationFormat>On-screen Show (4:3)</PresentationFormat>
  <Paragraphs>818</Paragraphs>
  <Slides>68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Lucida Console</vt:lpstr>
      <vt:lpstr>Office Theme</vt:lpstr>
      <vt:lpstr>IMSE 991 Multiple Criteria Decision Making</vt:lpstr>
      <vt:lpstr>Multi-Attribute Utility Theory and  MACBETH</vt:lpstr>
      <vt:lpstr>Multi-Attribute Utility Theory</vt:lpstr>
      <vt:lpstr>Multi-Attribute Utility Theory</vt:lpstr>
      <vt:lpstr>Multi-Attribute Utility Theory</vt:lpstr>
      <vt:lpstr>Multi-Attribute Utility Theory</vt:lpstr>
      <vt:lpstr>Multi-Attribute Utility Theory</vt:lpstr>
      <vt:lpstr>Types of Utilities</vt:lpstr>
      <vt:lpstr>Utility Theory Axioms</vt:lpstr>
      <vt:lpstr>Utility Theory Axioms</vt:lpstr>
      <vt:lpstr>Utility Theory Axioms</vt:lpstr>
      <vt:lpstr>What do Axioms Guarantee?</vt:lpstr>
      <vt:lpstr>Multi-Attribute Utility Theory</vt:lpstr>
      <vt:lpstr>Multi-Attribute Utility Theory</vt:lpstr>
      <vt:lpstr>Multi-Attribute Utility Theory</vt:lpstr>
      <vt:lpstr>Multi-Attribute Utility Theory</vt:lpstr>
      <vt:lpstr>Multi-Attribute Utility Theory</vt:lpstr>
      <vt:lpstr>Multi-Attribute Utility Theory</vt:lpstr>
      <vt:lpstr>Multi-Attribute Utility Theory</vt:lpstr>
      <vt:lpstr>Multi-Attribute Utility Theory</vt:lpstr>
      <vt:lpstr>Multi-Attribute Utility Theory</vt:lpstr>
      <vt:lpstr>Multi-Attribute Utility Theory</vt:lpstr>
      <vt:lpstr>Multi-Attribute Utility Theory</vt:lpstr>
      <vt:lpstr>Multi-Attribute Utility Theory</vt:lpstr>
      <vt:lpstr>Multi-Attribute Utility Theory</vt:lpstr>
      <vt:lpstr>Multi-Attribute Utility Theory</vt:lpstr>
      <vt:lpstr>Marginal Utility - Price</vt:lpstr>
      <vt:lpstr>Marginal Utility – Customer Review</vt:lpstr>
      <vt:lpstr>Marginal Utility – Screen Size</vt:lpstr>
      <vt:lpstr>Marginal Utility – Storage Size</vt:lpstr>
      <vt:lpstr>Multi-Attribute Utility Theory</vt:lpstr>
      <vt:lpstr>Multi-Attribute Utility Theory</vt:lpstr>
      <vt:lpstr>Data Plots</vt:lpstr>
      <vt:lpstr>Multi-Attribute Utility Theory</vt:lpstr>
      <vt:lpstr>Multi-Attribute Utility Theory</vt:lpstr>
      <vt:lpstr>Sensitivity Analysis - Data Plots</vt:lpstr>
      <vt:lpstr>MACBETH</vt:lpstr>
      <vt:lpstr>MACBETH</vt:lpstr>
      <vt:lpstr>MACBETH</vt:lpstr>
      <vt:lpstr>MACBETH</vt:lpstr>
      <vt:lpstr>MACBETH</vt:lpstr>
      <vt:lpstr>MACBETH</vt:lpstr>
      <vt:lpstr>MACBETH</vt:lpstr>
      <vt:lpstr>MACBETH</vt:lpstr>
      <vt:lpstr>MACBETH</vt:lpstr>
      <vt:lpstr>MACBETH</vt:lpstr>
      <vt:lpstr>MACBETH</vt:lpstr>
      <vt:lpstr>MACBETH</vt:lpstr>
      <vt:lpstr>MACBETH</vt:lpstr>
      <vt:lpstr>MACBETH</vt:lpstr>
      <vt:lpstr>MACBETH</vt:lpstr>
      <vt:lpstr>MACBETH</vt:lpstr>
      <vt:lpstr>Study – Unreliability of MACBETH</vt:lpstr>
      <vt:lpstr>Study - Unreliability of MACBETH</vt:lpstr>
      <vt:lpstr>Study - Unreliability of MACBETH</vt:lpstr>
      <vt:lpstr>Study - Unreliability of MACBETH</vt:lpstr>
      <vt:lpstr>Study - Unreliability of MACBETH</vt:lpstr>
      <vt:lpstr>Study - Unreliability of MACBETH</vt:lpstr>
      <vt:lpstr>Study - Unreliability of MACBETH</vt:lpstr>
      <vt:lpstr>Study - Unreliability of MACBETH</vt:lpstr>
      <vt:lpstr>Study - Unreliability of MACBETH</vt:lpstr>
      <vt:lpstr>Study - Unreliability of MACBETH</vt:lpstr>
      <vt:lpstr>Study - Unreliability of MACBETH</vt:lpstr>
      <vt:lpstr>Study - Unreliability of MACBETH</vt:lpstr>
      <vt:lpstr>Study - Unreliability of MACBETH</vt:lpstr>
      <vt:lpstr>Study - Unreliability of MACBETH</vt:lpstr>
      <vt:lpstr>Study Discussion</vt:lpstr>
      <vt:lpstr>IMSE 991 Multiple Criteria Decision Making</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Jeffery Morris</dc:creator>
  <cp:lastModifiedBy>Deandra Cassone</cp:lastModifiedBy>
  <cp:revision>131</cp:revision>
  <cp:lastPrinted>2015-12-11T17:04:30Z</cp:lastPrinted>
  <dcterms:created xsi:type="dcterms:W3CDTF">2011-05-09T20:00:01Z</dcterms:created>
  <dcterms:modified xsi:type="dcterms:W3CDTF">2017-10-01T16:41:04Z</dcterms:modified>
</cp:coreProperties>
</file>