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81"/>
  </p:notesMasterIdLst>
  <p:handoutMasterIdLst>
    <p:handoutMasterId r:id="rId82"/>
  </p:handoutMasterIdLst>
  <p:sldIdLst>
    <p:sldId id="256" r:id="rId2"/>
    <p:sldId id="285" r:id="rId3"/>
    <p:sldId id="349" r:id="rId4"/>
    <p:sldId id="336" r:id="rId5"/>
    <p:sldId id="350" r:id="rId6"/>
    <p:sldId id="335" r:id="rId7"/>
    <p:sldId id="351" r:id="rId8"/>
    <p:sldId id="286" r:id="rId9"/>
    <p:sldId id="287" r:id="rId10"/>
    <p:sldId id="288" r:id="rId11"/>
    <p:sldId id="289" r:id="rId12"/>
    <p:sldId id="338" r:id="rId13"/>
    <p:sldId id="352" r:id="rId14"/>
    <p:sldId id="337" r:id="rId15"/>
    <p:sldId id="353" r:id="rId16"/>
    <p:sldId id="339" r:id="rId17"/>
    <p:sldId id="290" r:id="rId18"/>
    <p:sldId id="291" r:id="rId19"/>
    <p:sldId id="292" r:id="rId20"/>
    <p:sldId id="293" r:id="rId21"/>
    <p:sldId id="294" r:id="rId22"/>
    <p:sldId id="354" r:id="rId23"/>
    <p:sldId id="340" r:id="rId24"/>
    <p:sldId id="355" r:id="rId25"/>
    <p:sldId id="295" r:id="rId26"/>
    <p:sldId id="342" r:id="rId27"/>
    <p:sldId id="356" r:id="rId28"/>
    <p:sldId id="341" r:id="rId29"/>
    <p:sldId id="296" r:id="rId30"/>
    <p:sldId id="297" r:id="rId31"/>
    <p:sldId id="298" r:id="rId32"/>
    <p:sldId id="299" r:id="rId33"/>
    <p:sldId id="357" r:id="rId34"/>
    <p:sldId id="306" r:id="rId35"/>
    <p:sldId id="358" r:id="rId36"/>
    <p:sldId id="300" r:id="rId37"/>
    <p:sldId id="307" r:id="rId38"/>
    <p:sldId id="308" r:id="rId39"/>
    <p:sldId id="309" r:id="rId40"/>
    <p:sldId id="359" r:id="rId41"/>
    <p:sldId id="343" r:id="rId42"/>
    <p:sldId id="360" r:id="rId43"/>
    <p:sldId id="344" r:id="rId44"/>
    <p:sldId id="361" r:id="rId45"/>
    <p:sldId id="310" r:id="rId46"/>
    <p:sldId id="311" r:id="rId47"/>
    <p:sldId id="362" r:id="rId48"/>
    <p:sldId id="345" r:id="rId49"/>
    <p:sldId id="363" r:id="rId50"/>
    <p:sldId id="346" r:id="rId51"/>
    <p:sldId id="364" r:id="rId52"/>
    <p:sldId id="312" r:id="rId53"/>
    <p:sldId id="301" r:id="rId54"/>
    <p:sldId id="365" r:id="rId55"/>
    <p:sldId id="302" r:id="rId56"/>
    <p:sldId id="303" r:id="rId57"/>
    <p:sldId id="313" r:id="rId58"/>
    <p:sldId id="315" r:id="rId59"/>
    <p:sldId id="317" r:id="rId60"/>
    <p:sldId id="366" r:id="rId61"/>
    <p:sldId id="304" r:id="rId62"/>
    <p:sldId id="318" r:id="rId63"/>
    <p:sldId id="320" r:id="rId64"/>
    <p:sldId id="321" r:id="rId65"/>
    <p:sldId id="325" r:id="rId66"/>
    <p:sldId id="326" r:id="rId67"/>
    <p:sldId id="347" r:id="rId68"/>
    <p:sldId id="323" r:id="rId69"/>
    <p:sldId id="330" r:id="rId70"/>
    <p:sldId id="331" r:id="rId71"/>
    <p:sldId id="332" r:id="rId72"/>
    <p:sldId id="367" r:id="rId73"/>
    <p:sldId id="333" r:id="rId74"/>
    <p:sldId id="368" r:id="rId75"/>
    <p:sldId id="334" r:id="rId76"/>
    <p:sldId id="348" r:id="rId77"/>
    <p:sldId id="328" r:id="rId78"/>
    <p:sldId id="369" r:id="rId79"/>
    <p:sldId id="284" r:id="rId8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84" d="100"/>
          <a:sy n="84" d="100"/>
        </p:scale>
        <p:origin x="150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D614E56-D38F-4437-B486-00D0D57D3C74}" type="datetimeFigureOut">
              <a:rPr lang="en-US" smtClean="0"/>
              <a:t>11/13/2017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E466759-BD3F-43FD-B1F5-EAFCB1A17659}" type="slidenum">
              <a:rPr lang="en-US" smtClean="0"/>
              <a:t>‹#›</a:t>
            </a:fld>
            <a:endParaRPr lang="en-US"/>
          </a:p>
        </p:txBody>
      </p:sp>
    </p:spTree>
    <p:extLst>
      <p:ext uri="{BB962C8B-B14F-4D97-AF65-F5344CB8AC3E}">
        <p14:creationId xmlns:p14="http://schemas.microsoft.com/office/powerpoint/2010/main" val="3594385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15963C8-129B-467B-A66C-E6532C292FF3}" type="datetimeFigureOut">
              <a:rPr lang="en-US" smtClean="0"/>
              <a:t>11/13/2017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8689197-576E-4FDC-B946-E14195FBBCF1}" type="slidenum">
              <a:rPr lang="en-US" smtClean="0"/>
              <a:t>‹#›</a:t>
            </a:fld>
            <a:endParaRPr lang="en-US"/>
          </a:p>
        </p:txBody>
      </p:sp>
    </p:spTree>
    <p:extLst>
      <p:ext uri="{BB962C8B-B14F-4D97-AF65-F5344CB8AC3E}">
        <p14:creationId xmlns:p14="http://schemas.microsoft.com/office/powerpoint/2010/main" val="14657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11/13/2017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normAutofit fontScale="92500"/>
          </a:bodyPr>
          <a:lstStyle/>
          <a:p>
            <a:r>
              <a:rPr lang="en-US" dirty="0" smtClean="0"/>
              <a:t>Lecture 12</a:t>
            </a:r>
          </a:p>
          <a:p>
            <a:r>
              <a:rPr lang="en-US" dirty="0" smtClean="0"/>
              <a:t>Investment Strategy for Product Development in the Aerospace Industry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Establish Goals and Objectives and Decision Criteria</a:t>
            </a:r>
          </a:p>
          <a:p>
            <a:pPr lvl="1"/>
            <a:r>
              <a:rPr lang="en-US" dirty="0"/>
              <a:t>The first step develops the initial framework for the goals, objectives, and decision criteria that are used for the DP evaluation process. </a:t>
            </a:r>
            <a:endParaRPr lang="en-US" dirty="0" smtClean="0"/>
          </a:p>
          <a:p>
            <a:pPr lvl="1"/>
            <a:r>
              <a:rPr lang="en-US" dirty="0" smtClean="0"/>
              <a:t>Key </a:t>
            </a:r>
            <a:r>
              <a:rPr lang="en-US" dirty="0"/>
              <a:t>decision makers must be identified, a reasonable set of initial of goals, objectives, and decisions must be established to provide a starting point for the executives. </a:t>
            </a:r>
            <a:endParaRPr lang="en-US" dirty="0" smtClean="0"/>
          </a:p>
          <a:p>
            <a:pPr lvl="1"/>
            <a:r>
              <a:rPr lang="en-US" dirty="0" smtClean="0"/>
              <a:t>Key </a:t>
            </a:r>
            <a:r>
              <a:rPr lang="en-US" dirty="0"/>
              <a:t>budgetary considerations must also be identified so the framework for the process can be discussed and agreed upon by the group.</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88943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Establish </a:t>
            </a:r>
            <a:r>
              <a:rPr lang="en-US" dirty="0"/>
              <a:t>"straw man" list of goals and decision </a:t>
            </a:r>
            <a:r>
              <a:rPr lang="en-US" dirty="0" smtClean="0"/>
              <a:t>criteria</a:t>
            </a:r>
          </a:p>
          <a:p>
            <a:pPr lvl="3"/>
            <a:r>
              <a:rPr lang="en-US" dirty="0" smtClean="0"/>
              <a:t>A </a:t>
            </a:r>
            <a:r>
              <a:rPr lang="en-US" dirty="0"/>
              <a:t>working group of facilitators developed a "straw man" list of goals and decision criteria</a:t>
            </a:r>
            <a:r>
              <a:rPr lang="en-US" dirty="0" smtClean="0"/>
              <a:t>.</a:t>
            </a:r>
          </a:p>
          <a:p>
            <a:pPr lvl="3"/>
            <a:r>
              <a:rPr lang="en-US" dirty="0" smtClean="0"/>
              <a:t>Provided the Executive </a:t>
            </a:r>
            <a:r>
              <a:rPr lang="en-US" dirty="0"/>
              <a:t>Group with a starting point in establishing the military’s technical goals and decision criteria that are used to evaluate decision packages</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71869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Conduct </a:t>
            </a:r>
            <a:r>
              <a:rPr lang="en-US" dirty="0"/>
              <a:t>Executive Group </a:t>
            </a:r>
            <a:r>
              <a:rPr lang="en-US" dirty="0" smtClean="0"/>
              <a:t>surveys</a:t>
            </a:r>
          </a:p>
          <a:p>
            <a:pPr lvl="3"/>
            <a:r>
              <a:rPr lang="en-US" dirty="0" smtClean="0"/>
              <a:t>The </a:t>
            </a:r>
            <a:r>
              <a:rPr lang="en-US" dirty="0"/>
              <a:t>process used to develop the military’s goals and objectives with the Executive Group is a version of the Nominal Group Technique (NGT). </a:t>
            </a:r>
            <a:endParaRPr lang="en-US" dirty="0" smtClean="0"/>
          </a:p>
          <a:p>
            <a:pPr lvl="3"/>
            <a:r>
              <a:rPr lang="en-US" dirty="0" smtClean="0"/>
              <a:t>Surveys </a:t>
            </a:r>
            <a:r>
              <a:rPr lang="en-US" dirty="0"/>
              <a:t>with the Executive Group are then conducted to establish key goals and decision criteria to be used to evaluate decision packages beyond core programs. </a:t>
            </a:r>
            <a:endParaRPr lang="en-US" dirty="0" smtClean="0"/>
          </a:p>
          <a:p>
            <a:pPr lvl="3"/>
            <a:r>
              <a:rPr lang="en-US" dirty="0" smtClean="0"/>
              <a:t>The </a:t>
            </a:r>
            <a:r>
              <a:rPr lang="en-US" dirty="0"/>
              <a:t>"straw man" list developed initially was used as a starting point for the surveys; however, it changes significantly early in the survey process</a:t>
            </a:r>
            <a:r>
              <a:rPr lang="en-US" dirty="0" smtClean="0"/>
              <a:t>.</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93757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Conduct </a:t>
            </a:r>
            <a:r>
              <a:rPr lang="en-US" dirty="0"/>
              <a:t>Executive Group </a:t>
            </a:r>
            <a:r>
              <a:rPr lang="en-US" dirty="0" smtClean="0"/>
              <a:t>surveys</a:t>
            </a:r>
          </a:p>
          <a:p>
            <a:pPr lvl="3"/>
            <a:r>
              <a:rPr lang="en-US" dirty="0" smtClean="0"/>
              <a:t>Each </a:t>
            </a:r>
            <a:r>
              <a:rPr lang="en-US" dirty="0"/>
              <a:t>Executive Group member is asked to brainstorm their ideas for goals and decision criteria. </a:t>
            </a:r>
            <a:endParaRPr lang="en-US" dirty="0" smtClean="0"/>
          </a:p>
          <a:p>
            <a:pPr lvl="3"/>
            <a:r>
              <a:rPr lang="en-US" dirty="0" smtClean="0"/>
              <a:t>Suggestions </a:t>
            </a:r>
            <a:r>
              <a:rPr lang="en-US" dirty="0"/>
              <a:t>from each of the members of the Executive Group are discussed and used to prompt the other members. </a:t>
            </a:r>
            <a:endParaRPr lang="en-US" dirty="0" smtClean="0"/>
          </a:p>
          <a:p>
            <a:pPr lvl="3"/>
            <a:r>
              <a:rPr lang="en-US" dirty="0" smtClean="0"/>
              <a:t>The </a:t>
            </a:r>
            <a:r>
              <a:rPr lang="en-US" dirty="0"/>
              <a:t>survey results are documented and provided to the Executive Group for their feedback.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300928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Executive </a:t>
            </a:r>
            <a:r>
              <a:rPr lang="en-US" dirty="0"/>
              <a:t>Group and working group meetings and manager’s </a:t>
            </a:r>
            <a:r>
              <a:rPr lang="en-US" dirty="0" smtClean="0"/>
              <a:t>feedback</a:t>
            </a:r>
          </a:p>
          <a:p>
            <a:pPr lvl="3"/>
            <a:r>
              <a:rPr lang="en-US" dirty="0" smtClean="0"/>
              <a:t>The </a:t>
            </a:r>
            <a:r>
              <a:rPr lang="en-US" dirty="0"/>
              <a:t>goals and decision criteria developed in the survey process are documented and then presented to the Executive Group. </a:t>
            </a:r>
            <a:endParaRPr lang="en-US" dirty="0" smtClean="0"/>
          </a:p>
          <a:p>
            <a:pPr lvl="3"/>
            <a:r>
              <a:rPr lang="en-US" dirty="0" smtClean="0"/>
              <a:t>A </a:t>
            </a:r>
            <a:r>
              <a:rPr lang="en-US" dirty="0"/>
              <a:t>working group is assigned to refine and consolidate the goal and decision criteria and develop specific measures associated with the decision criteria.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90635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Executive </a:t>
            </a:r>
            <a:r>
              <a:rPr lang="en-US" dirty="0"/>
              <a:t>Group and working group meetings and manager’s </a:t>
            </a:r>
            <a:r>
              <a:rPr lang="en-US" dirty="0" smtClean="0"/>
              <a:t>feedback</a:t>
            </a:r>
          </a:p>
          <a:p>
            <a:pPr lvl="3"/>
            <a:r>
              <a:rPr lang="en-US" dirty="0" smtClean="0"/>
              <a:t>The </a:t>
            </a:r>
            <a:r>
              <a:rPr lang="en-US" dirty="0"/>
              <a:t>results from the working group are documented and provided to the Executive Group for review. </a:t>
            </a:r>
            <a:endParaRPr lang="en-US" dirty="0" smtClean="0"/>
          </a:p>
          <a:p>
            <a:pPr lvl="3"/>
            <a:r>
              <a:rPr lang="en-US" dirty="0" smtClean="0"/>
              <a:t>Changes </a:t>
            </a:r>
            <a:r>
              <a:rPr lang="en-US" dirty="0"/>
              <a:t>to the criteria set are documented based on feedback from the Executive Group and are sent to the managers working for the Executive Group for their review and feedback. </a:t>
            </a:r>
            <a:endParaRPr lang="en-US" dirty="0" smtClean="0"/>
          </a:p>
          <a:p>
            <a:pPr lvl="3"/>
            <a:r>
              <a:rPr lang="en-US" dirty="0" smtClean="0"/>
              <a:t>Their </a:t>
            </a:r>
            <a:r>
              <a:rPr lang="en-US" dirty="0"/>
              <a:t>changes are incorporated into the goal and decision criteria data set.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019278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Goals, Objectives, and Decision Criteria</a:t>
            </a:r>
          </a:p>
          <a:p>
            <a:pPr lvl="1"/>
            <a:r>
              <a:rPr lang="en-US" dirty="0" smtClean="0"/>
              <a:t>Key Steps</a:t>
            </a:r>
            <a:endParaRPr lang="en-US" dirty="0"/>
          </a:p>
          <a:p>
            <a:pPr lvl="2"/>
            <a:r>
              <a:rPr lang="en-US" dirty="0" smtClean="0"/>
              <a:t>Finalized </a:t>
            </a:r>
            <a:r>
              <a:rPr lang="en-US" dirty="0"/>
              <a:t>list of goals and decision </a:t>
            </a:r>
            <a:r>
              <a:rPr lang="en-US" dirty="0" smtClean="0"/>
              <a:t>criteria</a:t>
            </a:r>
          </a:p>
          <a:p>
            <a:pPr lvl="3"/>
            <a:r>
              <a:rPr lang="en-US" dirty="0" smtClean="0"/>
              <a:t>The </a:t>
            </a:r>
            <a:r>
              <a:rPr lang="en-US" dirty="0"/>
              <a:t>results in the finalized list of goals and decision criteria for evaluating </a:t>
            </a:r>
            <a:r>
              <a:rPr lang="en-US" dirty="0" smtClean="0"/>
              <a:t>DPs.</a:t>
            </a:r>
            <a:endParaRPr lang="en-US" dirty="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962705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Technical Goals</a:t>
            </a:r>
          </a:p>
          <a:p>
            <a:pPr lvl="1"/>
            <a:r>
              <a:rPr lang="en-US" dirty="0" smtClean="0"/>
              <a:t>Goal </a:t>
            </a:r>
            <a:r>
              <a:rPr lang="en-US" dirty="0"/>
              <a:t>1—Satisfy customer needs.</a:t>
            </a:r>
          </a:p>
          <a:p>
            <a:pPr lvl="1"/>
            <a:r>
              <a:rPr lang="en-US" dirty="0" smtClean="0"/>
              <a:t>Goal </a:t>
            </a:r>
            <a:r>
              <a:rPr lang="en-US" dirty="0"/>
              <a:t>2—Make a difference for the military in this technical area.</a:t>
            </a:r>
          </a:p>
          <a:p>
            <a:pPr lvl="1"/>
            <a:r>
              <a:rPr lang="en-US" dirty="0" smtClean="0"/>
              <a:t>Goal </a:t>
            </a:r>
            <a:r>
              <a:rPr lang="en-US" dirty="0"/>
              <a:t>3—Have a transition strategy/technology plan.</a:t>
            </a:r>
          </a:p>
          <a:p>
            <a:r>
              <a:rPr lang="en-US" dirty="0"/>
              <a:t>For each goal, a set of decision criteria is developed to provide measures to evaluate the achievement of those goals. </a:t>
            </a:r>
            <a:endParaRPr lang="en-US" dirty="0" smtClean="0"/>
          </a:p>
          <a:p>
            <a:r>
              <a:rPr lang="en-US" dirty="0" smtClean="0"/>
              <a:t>Each high level goals has associated decision criteria</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525708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Goal </a:t>
            </a:r>
            <a:r>
              <a:rPr lang="en-US" dirty="0"/>
              <a:t>1—Satisfy customer needs.</a:t>
            </a:r>
          </a:p>
          <a:p>
            <a:pPr lvl="1"/>
            <a:r>
              <a:rPr lang="en-US" dirty="0"/>
              <a:t>1.a	Documentable customer need</a:t>
            </a:r>
          </a:p>
          <a:p>
            <a:pPr lvl="1"/>
            <a:r>
              <a:rPr lang="en-US" dirty="0"/>
              <a:t>1.b	Broad applicability</a:t>
            </a:r>
          </a:p>
          <a:p>
            <a:pPr lvl="1"/>
            <a:r>
              <a:rPr lang="en-US" dirty="0"/>
              <a:t>1.c	Importance of need to the military</a:t>
            </a:r>
          </a:p>
          <a:p>
            <a:pPr lvl="1"/>
            <a:r>
              <a:rPr lang="en-US" dirty="0"/>
              <a:t>1.d	Breakthrough</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239743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Goal </a:t>
            </a:r>
            <a:r>
              <a:rPr lang="en-US" dirty="0"/>
              <a:t>2—Make a difference for the military in this technical area.</a:t>
            </a:r>
          </a:p>
          <a:p>
            <a:pPr lvl="1"/>
            <a:r>
              <a:rPr lang="en-US" dirty="0"/>
              <a:t>2.a	Leadership</a:t>
            </a:r>
          </a:p>
          <a:p>
            <a:pPr lvl="1"/>
            <a:r>
              <a:rPr lang="en-US" dirty="0"/>
              <a:t>2.b	Adequate funding</a:t>
            </a:r>
          </a:p>
          <a:p>
            <a:pPr lvl="1"/>
            <a:r>
              <a:rPr lang="en-US" dirty="0"/>
              <a:t>2.c	Adequate work years</a:t>
            </a:r>
          </a:p>
          <a:p>
            <a:pPr lvl="1"/>
            <a:r>
              <a:rPr lang="en-US" dirty="0"/>
              <a:t>2.c	Payoff</a:t>
            </a:r>
          </a:p>
          <a:p>
            <a:pPr lvl="1"/>
            <a:r>
              <a:rPr lang="en-US" dirty="0"/>
              <a:t>2.d	Soundness of technical approach</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20261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53"/>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a:bodyPr>
          <a:lstStyle/>
          <a:p>
            <a:r>
              <a:rPr lang="en-US" dirty="0" smtClean="0"/>
              <a:t>Introduction</a:t>
            </a:r>
            <a:endParaRPr lang="en-US" dirty="0"/>
          </a:p>
          <a:p>
            <a:pPr lvl="1"/>
            <a:r>
              <a:rPr lang="en-US" dirty="0"/>
              <a:t>This study shows the process used for the development of an investment strategy for the Air Force Material command that develops products for the military aerospace industry. </a:t>
            </a:r>
            <a:endParaRPr lang="en-US" dirty="0" smtClean="0"/>
          </a:p>
          <a:p>
            <a:pPr lvl="1"/>
            <a:r>
              <a:rPr lang="en-US" dirty="0" smtClean="0"/>
              <a:t>There </a:t>
            </a:r>
            <a:r>
              <a:rPr lang="en-US" dirty="0"/>
              <a:t>is a diverse set of projects, and it requires a set of goals, objectives, and metrics that can equally represent the projects so they can be compared with each other. </a:t>
            </a:r>
            <a:endParaRPr lang="en-US" dirty="0" smtClean="0"/>
          </a:p>
        </p:txBody>
      </p:sp>
    </p:spTree>
    <p:extLst>
      <p:ext uri="{BB962C8B-B14F-4D97-AF65-F5344CB8AC3E}">
        <p14:creationId xmlns:p14="http://schemas.microsoft.com/office/powerpoint/2010/main" val="3667650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Goal </a:t>
            </a:r>
            <a:r>
              <a:rPr lang="en-US" dirty="0"/>
              <a:t>3—Have a transition strategy/technology plan.</a:t>
            </a:r>
          </a:p>
          <a:p>
            <a:pPr lvl="1"/>
            <a:r>
              <a:rPr lang="en-US" dirty="0"/>
              <a:t>3.a	Customer flow</a:t>
            </a:r>
          </a:p>
          <a:p>
            <a:pPr lvl="1"/>
            <a:r>
              <a:rPr lang="en-US" dirty="0"/>
              <a:t>3.b	Risk of transition strategy/technology plan</a:t>
            </a:r>
          </a:p>
          <a:p>
            <a:pPr lvl="1"/>
            <a:r>
              <a:rPr lang="en-US" dirty="0"/>
              <a:t>3.c	Leverage of other resources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278106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Budgeting Constraints</a:t>
            </a:r>
          </a:p>
          <a:p>
            <a:pPr lvl="1"/>
            <a:r>
              <a:rPr lang="en-US" dirty="0" smtClean="0"/>
              <a:t>Total Budget - Total </a:t>
            </a:r>
            <a:r>
              <a:rPr lang="en-US" dirty="0"/>
              <a:t>funds available to the Materials Directorate.</a:t>
            </a:r>
          </a:p>
          <a:p>
            <a:pPr lvl="1"/>
            <a:r>
              <a:rPr lang="en-US" dirty="0"/>
              <a:t>DP Budget </a:t>
            </a:r>
            <a:r>
              <a:rPr lang="en-US" dirty="0" smtClean="0"/>
              <a:t> - Total </a:t>
            </a:r>
            <a:r>
              <a:rPr lang="en-US" dirty="0"/>
              <a:t>funds available to the Materials Directorate for applied research and development activities</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444829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Budgeting Constraints</a:t>
            </a:r>
          </a:p>
          <a:p>
            <a:pPr lvl="1"/>
            <a:r>
              <a:rPr lang="en-US" dirty="0" smtClean="0"/>
              <a:t>Development </a:t>
            </a:r>
            <a:r>
              <a:rPr lang="en-US" dirty="0"/>
              <a:t>Cycle Percentage Allocation of </a:t>
            </a:r>
            <a:r>
              <a:rPr lang="en-US" dirty="0" smtClean="0"/>
              <a:t>Resources - The </a:t>
            </a:r>
            <a:r>
              <a:rPr lang="en-US" dirty="0"/>
              <a:t>percentage of available funds to be allocated to research and development activities based on the time required to complete the activities.</a:t>
            </a:r>
          </a:p>
          <a:p>
            <a:pPr lvl="2"/>
            <a:r>
              <a:rPr lang="en-US" dirty="0" smtClean="0"/>
              <a:t>Near </a:t>
            </a:r>
            <a:r>
              <a:rPr lang="en-US" dirty="0"/>
              <a:t>Term (25%)</a:t>
            </a:r>
          </a:p>
          <a:p>
            <a:pPr lvl="2"/>
            <a:r>
              <a:rPr lang="en-US" dirty="0" smtClean="0"/>
              <a:t>Mid </a:t>
            </a:r>
            <a:r>
              <a:rPr lang="en-US" dirty="0"/>
              <a:t>Term (50%)</a:t>
            </a:r>
          </a:p>
          <a:p>
            <a:pPr lvl="2"/>
            <a:r>
              <a:rPr lang="en-US" dirty="0" smtClean="0"/>
              <a:t>Far </a:t>
            </a:r>
            <a:r>
              <a:rPr lang="en-US" dirty="0"/>
              <a:t>Term (25</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957964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Budgeting Constraints</a:t>
            </a:r>
          </a:p>
          <a:p>
            <a:pPr lvl="1"/>
            <a:r>
              <a:rPr lang="en-US" dirty="0" smtClean="0"/>
              <a:t>Directed/Fenced Dollars - The </a:t>
            </a:r>
            <a:r>
              <a:rPr lang="en-US" dirty="0"/>
              <a:t>funds that are designated for a specific project or use.</a:t>
            </a:r>
          </a:p>
          <a:p>
            <a:pPr lvl="1"/>
            <a:r>
              <a:rPr lang="en-US" dirty="0"/>
              <a:t>Space-Related </a:t>
            </a:r>
            <a:r>
              <a:rPr lang="en-US" dirty="0" smtClean="0"/>
              <a:t>Project - Whether </a:t>
            </a:r>
            <a:r>
              <a:rPr lang="en-US" dirty="0"/>
              <a:t>this project is a space related project</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605163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Budgeting Constraints</a:t>
            </a:r>
          </a:p>
          <a:p>
            <a:pPr lvl="1"/>
            <a:r>
              <a:rPr lang="en-US" dirty="0" smtClean="0"/>
              <a:t>Strategic </a:t>
            </a:r>
            <a:r>
              <a:rPr lang="en-US" dirty="0"/>
              <a:t>Emphasis </a:t>
            </a:r>
            <a:r>
              <a:rPr lang="en-US" dirty="0" smtClean="0"/>
              <a:t>Areas - The </a:t>
            </a:r>
            <a:r>
              <a:rPr lang="en-US" dirty="0"/>
              <a:t>percentage of available funds to be allocated to meet fundamental technology development requirements.</a:t>
            </a:r>
          </a:p>
          <a:p>
            <a:pPr lvl="2"/>
            <a:r>
              <a:rPr lang="en-US" dirty="0" smtClean="0"/>
              <a:t>Structures </a:t>
            </a:r>
            <a:endParaRPr lang="en-US" dirty="0"/>
          </a:p>
          <a:p>
            <a:pPr lvl="2"/>
            <a:r>
              <a:rPr lang="en-US" dirty="0" smtClean="0"/>
              <a:t>Propulsion</a:t>
            </a:r>
            <a:endParaRPr lang="en-US" dirty="0"/>
          </a:p>
          <a:p>
            <a:pPr lvl="2"/>
            <a:r>
              <a:rPr lang="en-US" dirty="0" smtClean="0"/>
              <a:t>Electronics</a:t>
            </a:r>
            <a:r>
              <a:rPr lang="en-US" dirty="0"/>
              <a:t>, Optics, Survivability</a:t>
            </a:r>
          </a:p>
          <a:p>
            <a:pPr lvl="2"/>
            <a:r>
              <a:rPr lang="en-US" dirty="0" smtClean="0"/>
              <a:t>Non-structural</a:t>
            </a:r>
            <a:endParaRPr lang="en-US" dirty="0"/>
          </a:p>
          <a:p>
            <a:pPr lvl="1"/>
            <a:r>
              <a:rPr lang="en-US" dirty="0"/>
              <a:t>Minimum Number of DPs Funded </a:t>
            </a:r>
            <a:r>
              <a:rPr lang="en-US" dirty="0" smtClean="0"/>
              <a:t>- The </a:t>
            </a:r>
            <a:r>
              <a:rPr lang="en-US" dirty="0"/>
              <a:t>minimum number of DPs to be funded per Direction (focus area). All Directions must have at least one DP funded before any can have more than 1.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618178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Develop Decision Criteria Definitions and Measures</a:t>
            </a:r>
          </a:p>
          <a:p>
            <a:pPr lvl="1"/>
            <a:r>
              <a:rPr lang="en-US" dirty="0" smtClean="0"/>
              <a:t>Development parameters</a:t>
            </a:r>
            <a:endParaRPr lang="en-US" dirty="0"/>
          </a:p>
          <a:p>
            <a:pPr lvl="2"/>
            <a:r>
              <a:rPr lang="en-US" dirty="0" smtClean="0"/>
              <a:t>Goals </a:t>
            </a:r>
            <a:r>
              <a:rPr lang="en-US" dirty="0"/>
              <a:t>and decision criteria must represent actual and important considerations in making DP funding decisions. </a:t>
            </a:r>
          </a:p>
          <a:p>
            <a:pPr lvl="2"/>
            <a:r>
              <a:rPr lang="en-US" dirty="0" smtClean="0"/>
              <a:t>Decision </a:t>
            </a:r>
            <a:r>
              <a:rPr lang="en-US" dirty="0"/>
              <a:t>criteria must differentiate one project from another in terms of higher or lower priority</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020498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Develop Decision Criteria Definitions and Measures</a:t>
            </a:r>
          </a:p>
          <a:p>
            <a:pPr lvl="1"/>
            <a:r>
              <a:rPr lang="en-US" dirty="0" smtClean="0"/>
              <a:t>Development parameters</a:t>
            </a:r>
            <a:endParaRPr lang="en-US" dirty="0"/>
          </a:p>
          <a:p>
            <a:pPr lvl="2"/>
            <a:r>
              <a:rPr lang="en-US" dirty="0"/>
              <a:t>Decision criteria must be independent, not overlapping in content or intent, to avoid accounting for the same thought or idea more than once. </a:t>
            </a:r>
          </a:p>
          <a:p>
            <a:pPr lvl="2"/>
            <a:r>
              <a:rPr lang="en-US" dirty="0" smtClean="0"/>
              <a:t>Decision </a:t>
            </a:r>
            <a:r>
              <a:rPr lang="en-US" dirty="0"/>
              <a:t>criteria must be defined as clearly as possible to ensure that the decision criteria in the DP evaluation process are viewed in the same context.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797569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Develop Decision Criteria Definitions and Measures</a:t>
            </a:r>
          </a:p>
          <a:p>
            <a:pPr lvl="1"/>
            <a:r>
              <a:rPr lang="en-US" dirty="0" smtClean="0"/>
              <a:t>Development parameters</a:t>
            </a:r>
            <a:endParaRPr lang="en-US" dirty="0"/>
          </a:p>
          <a:p>
            <a:pPr lvl="2"/>
            <a:r>
              <a:rPr lang="en-US" dirty="0" smtClean="0"/>
              <a:t>Measures </a:t>
            </a:r>
            <a:r>
              <a:rPr lang="en-US" dirty="0"/>
              <a:t>and scales developed for the decision criteria must be meaningful in the evaluation process and the data </a:t>
            </a:r>
            <a:r>
              <a:rPr lang="en-US" dirty="0" smtClean="0"/>
              <a:t>easily </a:t>
            </a:r>
            <a:r>
              <a:rPr lang="en-US" dirty="0"/>
              <a:t>accessible. </a:t>
            </a:r>
          </a:p>
          <a:p>
            <a:pPr lvl="2"/>
            <a:r>
              <a:rPr lang="en-US" dirty="0" smtClean="0"/>
              <a:t>Constraints </a:t>
            </a:r>
            <a:r>
              <a:rPr lang="en-US" dirty="0"/>
              <a:t>that represent types of DP mixes, qualifiers, and conditions </a:t>
            </a:r>
            <a:r>
              <a:rPr lang="en-US" dirty="0" smtClean="0"/>
              <a:t>must </a:t>
            </a:r>
            <a:r>
              <a:rPr lang="en-US" dirty="0"/>
              <a:t>be identified and differentiated from the evaluation decision criteria.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170109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Develop Decision Criteria Definitions and Measures</a:t>
            </a:r>
          </a:p>
          <a:p>
            <a:pPr lvl="1"/>
            <a:r>
              <a:rPr lang="en-US" dirty="0" smtClean="0"/>
              <a:t>The </a:t>
            </a:r>
            <a:r>
              <a:rPr lang="en-US" dirty="0"/>
              <a:t>DPs being evaluated represent a broad group of research and development projects. </a:t>
            </a:r>
            <a:endParaRPr lang="en-US" dirty="0" smtClean="0"/>
          </a:p>
          <a:p>
            <a:pPr lvl="1"/>
            <a:r>
              <a:rPr lang="en-US" dirty="0" smtClean="0"/>
              <a:t>It </a:t>
            </a:r>
            <a:r>
              <a:rPr lang="en-US" dirty="0"/>
              <a:t>is important that the decision criteria are developed so they could address these varied projects. </a:t>
            </a:r>
            <a:endParaRPr lang="en-US" dirty="0" smtClean="0"/>
          </a:p>
          <a:p>
            <a:pPr lvl="1"/>
            <a:r>
              <a:rPr lang="en-US" dirty="0" smtClean="0"/>
              <a:t>This </a:t>
            </a:r>
            <a:r>
              <a:rPr lang="en-US" dirty="0"/>
              <a:t>means that careful consideration must be made so the evaluations of the DPs using the criteria are applicable to the different types of research projects.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26033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62019061"/>
              </p:ext>
            </p:extLst>
          </p:nvPr>
        </p:nvGraphicFramePr>
        <p:xfrm>
          <a:off x="1235244" y="1198554"/>
          <a:ext cx="6322843" cy="4873635"/>
        </p:xfrm>
        <a:graphic>
          <a:graphicData uri="http://schemas.openxmlformats.org/drawingml/2006/table">
            <a:tbl>
              <a:tblPr/>
              <a:tblGrid>
                <a:gridCol w="923561">
                  <a:extLst>
                    <a:ext uri="{9D8B030D-6E8A-4147-A177-3AD203B41FA5}">
                      <a16:colId xmlns:a16="http://schemas.microsoft.com/office/drawing/2014/main" val="20000"/>
                    </a:ext>
                  </a:extLst>
                </a:gridCol>
                <a:gridCol w="1326139">
                  <a:extLst>
                    <a:ext uri="{9D8B030D-6E8A-4147-A177-3AD203B41FA5}">
                      <a16:colId xmlns:a16="http://schemas.microsoft.com/office/drawing/2014/main" val="20001"/>
                    </a:ext>
                  </a:extLst>
                </a:gridCol>
                <a:gridCol w="1977369">
                  <a:extLst>
                    <a:ext uri="{9D8B030D-6E8A-4147-A177-3AD203B41FA5}">
                      <a16:colId xmlns:a16="http://schemas.microsoft.com/office/drawing/2014/main" val="20002"/>
                    </a:ext>
                  </a:extLst>
                </a:gridCol>
                <a:gridCol w="2095774">
                  <a:extLst>
                    <a:ext uri="{9D8B030D-6E8A-4147-A177-3AD203B41FA5}">
                      <a16:colId xmlns:a16="http://schemas.microsoft.com/office/drawing/2014/main" val="20003"/>
                    </a:ext>
                  </a:extLst>
                </a:gridCol>
              </a:tblGrid>
              <a:tr h="172911">
                <a:tc>
                  <a:txBody>
                    <a:bodyPr/>
                    <a:lstStyle/>
                    <a:p>
                      <a:pPr algn="l" fontAlgn="b"/>
                      <a:r>
                        <a:rPr lang="en-US" sz="1000" b="1" i="0" u="none" strike="noStrike" dirty="0">
                          <a:solidFill>
                            <a:srgbClr val="000000"/>
                          </a:solidFill>
                          <a:effectLst/>
                          <a:latin typeface="Times New Roman" panose="02020603050405020304" pitchFamily="18" charset="0"/>
                        </a:rPr>
                        <a:t>Goal</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Times New Roman" panose="02020603050405020304" pitchFamily="18" charset="0"/>
                        </a:rPr>
                        <a:t>Decision Criteria</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Times New Roman" panose="02020603050405020304" pitchFamily="18" charset="0"/>
                        </a:rPr>
                        <a:t>Description</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dirty="0">
                          <a:solidFill>
                            <a:srgbClr val="000000"/>
                          </a:solidFill>
                          <a:effectLst/>
                          <a:latin typeface="Times New Roman" panose="02020603050405020304" pitchFamily="18" charset="0"/>
                        </a:rPr>
                        <a:t>Measure</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61454">
                <a:tc>
                  <a:txBody>
                    <a:bodyPr/>
                    <a:lstStyle/>
                    <a:p>
                      <a:pPr algn="l" fontAlgn="b"/>
                      <a:r>
                        <a:rPr lang="en-US" sz="900" b="1" i="0" u="none" strike="noStrike">
                          <a:solidFill>
                            <a:srgbClr val="000000"/>
                          </a:solidFill>
                          <a:effectLst/>
                          <a:latin typeface="Times New Roman" panose="02020603050405020304" pitchFamily="18" charset="0"/>
                        </a:rPr>
                        <a:t>Goal 1. Satisfy Customer Needs</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Times New Roman" panose="02020603050405020304" pitchFamily="18" charset="0"/>
                        </a:rPr>
                        <a:t>Customer is defined as the following:</a:t>
                      </a:r>
                      <a:br>
                        <a:rPr lang="en-US" sz="900" b="1" i="0" u="none" strike="noStrike">
                          <a:solidFill>
                            <a:srgbClr val="000000"/>
                          </a:solidFill>
                          <a:effectLst/>
                          <a:latin typeface="Times New Roman" panose="02020603050405020304" pitchFamily="18" charset="0"/>
                        </a:rPr>
                      </a:br>
                      <a:r>
                        <a:rPr lang="en-US" sz="900" b="1" i="0" u="none" strike="noStrike">
                          <a:solidFill>
                            <a:srgbClr val="000000"/>
                          </a:solidFill>
                          <a:effectLst/>
                          <a:latin typeface="Times New Roman" panose="02020603050405020304" pitchFamily="18" charset="0"/>
                        </a:rPr>
                        <a:t>• Major Commands (MAJCOMs) </a:t>
                      </a:r>
                      <a:br>
                        <a:rPr lang="en-US" sz="900" b="1" i="0" u="none" strike="noStrike">
                          <a:solidFill>
                            <a:srgbClr val="000000"/>
                          </a:solidFill>
                          <a:effectLst/>
                          <a:latin typeface="Times New Roman" panose="02020603050405020304" pitchFamily="18" charset="0"/>
                        </a:rPr>
                      </a:br>
                      <a:r>
                        <a:rPr lang="en-US" sz="900" b="1" i="0" u="none" strike="noStrike">
                          <a:solidFill>
                            <a:srgbClr val="000000"/>
                          </a:solidFill>
                          <a:effectLst/>
                          <a:latin typeface="Times New Roman" panose="02020603050405020304" pitchFamily="18" charset="0"/>
                        </a:rPr>
                        <a:t>• Operating Bases</a:t>
                      </a:r>
                      <a:br>
                        <a:rPr lang="en-US" sz="900" b="1" i="0" u="none" strike="noStrike">
                          <a:solidFill>
                            <a:srgbClr val="000000"/>
                          </a:solidFill>
                          <a:effectLst/>
                          <a:latin typeface="Times New Roman" panose="02020603050405020304" pitchFamily="18" charset="0"/>
                        </a:rPr>
                      </a:br>
                      <a:r>
                        <a:rPr lang="en-US" sz="900" b="1" i="0" u="none" strike="noStrike">
                          <a:solidFill>
                            <a:srgbClr val="000000"/>
                          </a:solidFill>
                          <a:effectLst/>
                          <a:latin typeface="Times New Roman" panose="02020603050405020304" pitchFamily="18" charset="0"/>
                        </a:rPr>
                        <a:t>• Test and Evaluation Centers</a:t>
                      </a:r>
                      <a:br>
                        <a:rPr lang="en-US" sz="900" b="1" i="0" u="none" strike="noStrike">
                          <a:solidFill>
                            <a:srgbClr val="000000"/>
                          </a:solidFill>
                          <a:effectLst/>
                          <a:latin typeface="Times New Roman" panose="02020603050405020304" pitchFamily="18" charset="0"/>
                        </a:rPr>
                      </a:br>
                      <a:r>
                        <a:rPr lang="en-US" sz="900" b="1" i="0" u="none" strike="noStrike">
                          <a:solidFill>
                            <a:srgbClr val="000000"/>
                          </a:solidFill>
                          <a:effectLst/>
                          <a:latin typeface="Times New Roman" panose="02020603050405020304" pitchFamily="18" charset="0"/>
                        </a:rPr>
                        <a:t>• Intelligence Centers</a:t>
                      </a:r>
                      <a:br>
                        <a:rPr lang="en-US" sz="900" b="1" i="0" u="none" strike="noStrike">
                          <a:solidFill>
                            <a:srgbClr val="000000"/>
                          </a:solidFill>
                          <a:effectLst/>
                          <a:latin typeface="Times New Roman" panose="02020603050405020304" pitchFamily="18" charset="0"/>
                        </a:rPr>
                      </a:br>
                      <a:r>
                        <a:rPr lang="en-US" sz="900" b="1" i="0" u="none" strike="noStrike">
                          <a:solidFill>
                            <a:srgbClr val="000000"/>
                          </a:solidFill>
                          <a:effectLst/>
                          <a:latin typeface="Times New Roman" panose="02020603050405020304" pitchFamily="18" charset="0"/>
                        </a:rPr>
                        <a:t>• Aerospace Industry, including primes, subs, suppliers, and vendors</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545">
                <a:tc>
                  <a:txBody>
                    <a:bodyPr/>
                    <a:lstStyle/>
                    <a:p>
                      <a:pPr algn="l" fontAlgn="b"/>
                      <a:r>
                        <a:rPr lang="en-US" sz="900" b="0"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1.a Documentable customer need</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A user need which is documentable where the need and a point of contact at the customer location can be identified.</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Range of 0 to 10 where                                     0 -- need and Point of Contact not specified 10 -- both are clearly specified</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58181">
                <a:tc>
                  <a:txBody>
                    <a:bodyPr/>
                    <a:lstStyle/>
                    <a:p>
                      <a:pPr algn="l" fontAlgn="b"/>
                      <a:r>
                        <a:rPr lang="en-US" sz="900" b="0"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1.b Broad applicability</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Broad refers to either broad range of customers, broad range of specific applications (aircraft wings, satellite structure, missile structure), or broad range of systems (F-22, F-117, B-2).</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Range of 0 to 10 where                                    0 -- no direct application</a:t>
                      </a:r>
                      <a:br>
                        <a:rPr lang="en-US" sz="900" b="0" i="0" u="none" strike="noStrike">
                          <a:solidFill>
                            <a:srgbClr val="000000"/>
                          </a:solidFill>
                          <a:effectLst/>
                          <a:latin typeface="Times New Roman" panose="02020603050405020304" pitchFamily="18" charset="0"/>
                        </a:rPr>
                      </a:br>
                      <a:r>
                        <a:rPr lang="en-US" sz="900" b="0" i="0" u="none" strike="noStrike">
                          <a:solidFill>
                            <a:srgbClr val="000000"/>
                          </a:solidFill>
                          <a:effectLst/>
                          <a:latin typeface="Times New Roman" panose="02020603050405020304" pitchFamily="18" charset="0"/>
                        </a:rPr>
                        <a:t>10 -- pervasive</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67999">
                <a:tc>
                  <a:txBody>
                    <a:bodyPr/>
                    <a:lstStyle/>
                    <a:p>
                      <a:pPr algn="l" fontAlgn="b"/>
                      <a:r>
                        <a:rPr lang="en-US" sz="900" b="0"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1.c Importance of need to the Military</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Times New Roman" panose="02020603050405020304" pitchFamily="18" charset="0"/>
                        </a:rPr>
                        <a:t>Importance refers to the priority of the need to the military.</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Range of 0 to 10 where                                    0 -- not demonstrated</a:t>
                      </a:r>
                      <a:br>
                        <a:rPr lang="en-US" sz="900" b="0" i="0" u="none" strike="noStrike">
                          <a:solidFill>
                            <a:srgbClr val="000000"/>
                          </a:solidFill>
                          <a:effectLst/>
                          <a:latin typeface="Times New Roman" panose="02020603050405020304" pitchFamily="18" charset="0"/>
                        </a:rPr>
                      </a:br>
                      <a:r>
                        <a:rPr lang="en-US" sz="900" b="0" i="0" u="none" strike="noStrike">
                          <a:solidFill>
                            <a:srgbClr val="000000"/>
                          </a:solidFill>
                          <a:effectLst/>
                          <a:latin typeface="Times New Roman" panose="02020603050405020304" pitchFamily="18" charset="0"/>
                        </a:rPr>
                        <a:t>5 -- enhances a system</a:t>
                      </a:r>
                      <a:br>
                        <a:rPr lang="en-US" sz="900" b="0" i="0" u="none" strike="noStrike">
                          <a:solidFill>
                            <a:srgbClr val="000000"/>
                          </a:solidFill>
                          <a:effectLst/>
                          <a:latin typeface="Times New Roman" panose="02020603050405020304" pitchFamily="18" charset="0"/>
                        </a:rPr>
                      </a:br>
                      <a:r>
                        <a:rPr lang="en-US" sz="900" b="0" i="0" u="none" strike="noStrike">
                          <a:solidFill>
                            <a:srgbClr val="000000"/>
                          </a:solidFill>
                          <a:effectLst/>
                          <a:latin typeface="Times New Roman" panose="02020603050405020304" pitchFamily="18" charset="0"/>
                        </a:rPr>
                        <a:t>10 -- critical or enabling for system</a:t>
                      </a:r>
                      <a:br>
                        <a:rPr lang="en-US" sz="900" b="0" i="0" u="none" strike="noStrike">
                          <a:solidFill>
                            <a:srgbClr val="000000"/>
                          </a:solidFill>
                          <a:effectLst/>
                          <a:latin typeface="Times New Roman" panose="02020603050405020304" pitchFamily="18" charset="0"/>
                        </a:rPr>
                      </a:br>
                      <a:r>
                        <a:rPr lang="en-US" sz="900" b="0" i="1" u="none" strike="noStrike">
                          <a:solidFill>
                            <a:srgbClr val="000000"/>
                          </a:solidFill>
                          <a:effectLst/>
                          <a:latin typeface="Times New Roman" panose="02020603050405020304" pitchFamily="18" charset="0"/>
                        </a:rPr>
                        <a:t>Enhancement</a:t>
                      </a:r>
                      <a:r>
                        <a:rPr lang="en-US" sz="900" b="0" i="0" u="none" strike="noStrike">
                          <a:solidFill>
                            <a:srgbClr val="000000"/>
                          </a:solidFill>
                          <a:effectLst/>
                          <a:latin typeface="Times New Roman" panose="02020603050405020304" pitchFamily="18" charset="0"/>
                        </a:rPr>
                        <a:t> is an improvement to performance.  The technology allows the military to do what it is doing now, better.</a:t>
                      </a:r>
                      <a:br>
                        <a:rPr lang="en-US" sz="900" b="0" i="0" u="none" strike="noStrike">
                          <a:solidFill>
                            <a:srgbClr val="000000"/>
                          </a:solidFill>
                          <a:effectLst/>
                          <a:latin typeface="Times New Roman" panose="02020603050405020304" pitchFamily="18" charset="0"/>
                        </a:rPr>
                      </a:br>
                      <a:r>
                        <a:rPr lang="en-US" sz="900" b="0" i="1" u="none" strike="noStrike">
                          <a:solidFill>
                            <a:srgbClr val="000000"/>
                          </a:solidFill>
                          <a:effectLst/>
                          <a:latin typeface="Times New Roman" panose="02020603050405020304" pitchFamily="18" charset="0"/>
                        </a:rPr>
                        <a:t>Critical</a:t>
                      </a:r>
                      <a:r>
                        <a:rPr lang="en-US" sz="900" b="0" i="0" u="none" strike="noStrike">
                          <a:solidFill>
                            <a:srgbClr val="000000"/>
                          </a:solidFill>
                          <a:effectLst/>
                          <a:latin typeface="Times New Roman" panose="02020603050405020304" pitchFamily="18" charset="0"/>
                        </a:rPr>
                        <a:t>  is a technology needed to meet system requirements.</a:t>
                      </a:r>
                      <a:br>
                        <a:rPr lang="en-US" sz="900" b="0" i="0" u="none" strike="noStrike">
                          <a:solidFill>
                            <a:srgbClr val="000000"/>
                          </a:solidFill>
                          <a:effectLst/>
                          <a:latin typeface="Times New Roman" panose="02020603050405020304" pitchFamily="18" charset="0"/>
                        </a:rPr>
                      </a:br>
                      <a:r>
                        <a:rPr lang="en-US" sz="900" b="0" i="1" u="none" strike="noStrike">
                          <a:solidFill>
                            <a:srgbClr val="000000"/>
                          </a:solidFill>
                          <a:effectLst/>
                          <a:latin typeface="Times New Roman" panose="02020603050405020304" pitchFamily="18" charset="0"/>
                        </a:rPr>
                        <a:t>Enabling </a:t>
                      </a:r>
                      <a:r>
                        <a:rPr lang="en-US" sz="900" b="0" i="0" u="none" strike="noStrike">
                          <a:solidFill>
                            <a:srgbClr val="000000"/>
                          </a:solidFill>
                          <a:effectLst/>
                          <a:latin typeface="Times New Roman" panose="02020603050405020304" pitchFamily="18" charset="0"/>
                        </a:rPr>
                        <a:t> is a technology needed to do a new mission.</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6545">
                <a:tc>
                  <a:txBody>
                    <a:bodyPr/>
                    <a:lstStyle/>
                    <a:p>
                      <a:pPr algn="l" fontAlgn="b"/>
                      <a:r>
                        <a:rPr lang="en-US" sz="900" b="0" i="0" u="none" strike="noStrike">
                          <a:solidFill>
                            <a:srgbClr val="000000"/>
                          </a:solidFill>
                          <a:effectLst/>
                          <a:latin typeface="Times New Roman" panose="02020603050405020304" pitchFamily="18" charset="0"/>
                        </a:rPr>
                        <a:t> </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1.d Breakthrough</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Times New Roman" panose="02020603050405020304" pitchFamily="18" charset="0"/>
                        </a:rPr>
                        <a:t>Breakthrough technology that could provide a profound impact on a mission capability.</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Times New Roman" panose="02020603050405020304" pitchFamily="18" charset="0"/>
                        </a:rPr>
                        <a:t>Range of 0 to 10 where                                    0 -- evolutionary or enhancement</a:t>
                      </a:r>
                      <a:br>
                        <a:rPr lang="en-US" sz="900" b="0" i="0" u="none" strike="noStrike" dirty="0">
                          <a:solidFill>
                            <a:srgbClr val="000000"/>
                          </a:solidFill>
                          <a:effectLst/>
                          <a:latin typeface="Times New Roman" panose="02020603050405020304" pitchFamily="18" charset="0"/>
                        </a:rPr>
                      </a:br>
                      <a:r>
                        <a:rPr lang="en-US" sz="900" b="0" i="0" u="none" strike="noStrike" dirty="0">
                          <a:solidFill>
                            <a:srgbClr val="000000"/>
                          </a:solidFill>
                          <a:effectLst/>
                          <a:latin typeface="Times New Roman" panose="02020603050405020304" pitchFamily="18" charset="0"/>
                        </a:rPr>
                        <a:t>5 -- leaps to state-of-the-art</a:t>
                      </a:r>
                      <a:br>
                        <a:rPr lang="en-US" sz="900" b="0" i="0" u="none" strike="noStrike" dirty="0">
                          <a:solidFill>
                            <a:srgbClr val="000000"/>
                          </a:solidFill>
                          <a:effectLst/>
                          <a:latin typeface="Times New Roman" panose="02020603050405020304" pitchFamily="18" charset="0"/>
                        </a:rPr>
                      </a:br>
                      <a:r>
                        <a:rPr lang="en-US" sz="900" b="0" i="0" u="none" strike="noStrike" dirty="0">
                          <a:solidFill>
                            <a:srgbClr val="000000"/>
                          </a:solidFill>
                          <a:effectLst/>
                          <a:latin typeface="Times New Roman" panose="02020603050405020304" pitchFamily="18" charset="0"/>
                        </a:rPr>
                        <a:t>10 -- provides a unique capability</a:t>
                      </a:r>
                    </a:p>
                  </a:txBody>
                  <a:tcPr marL="8289" marR="8289" marT="82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47182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53"/>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a:bodyPr>
          <a:lstStyle/>
          <a:p>
            <a:r>
              <a:rPr lang="en-US" dirty="0" smtClean="0"/>
              <a:t>Introduction</a:t>
            </a:r>
            <a:endParaRPr lang="en-US" dirty="0"/>
          </a:p>
          <a:p>
            <a:pPr lvl="1"/>
            <a:r>
              <a:rPr lang="en-US" dirty="0" smtClean="0"/>
              <a:t>We </a:t>
            </a:r>
            <a:r>
              <a:rPr lang="en-US" dirty="0"/>
              <a:t>then determine the best list of projects to fund with the budget constraints. </a:t>
            </a:r>
            <a:endParaRPr lang="en-US" dirty="0" smtClean="0"/>
          </a:p>
          <a:p>
            <a:pPr lvl="1"/>
            <a:r>
              <a:rPr lang="en-US" dirty="0" smtClean="0"/>
              <a:t>This approach </a:t>
            </a:r>
            <a:r>
              <a:rPr lang="en-US" dirty="0"/>
              <a:t>is used to facilitate the Air Force in establishing their goals and objectives and relating them to decision criteria that can be used to analytically prioritize programs and allocate resources for the military projects. </a:t>
            </a:r>
            <a:endParaRPr lang="en-US" dirty="0" smtClean="0"/>
          </a:p>
        </p:txBody>
      </p:sp>
    </p:spTree>
    <p:extLst>
      <p:ext uri="{BB962C8B-B14F-4D97-AF65-F5344CB8AC3E}">
        <p14:creationId xmlns:p14="http://schemas.microsoft.com/office/powerpoint/2010/main" val="1697815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130188332"/>
              </p:ext>
            </p:extLst>
          </p:nvPr>
        </p:nvGraphicFramePr>
        <p:xfrm>
          <a:off x="1096429" y="1143000"/>
          <a:ext cx="6633109" cy="4914902"/>
        </p:xfrm>
        <a:graphic>
          <a:graphicData uri="http://schemas.openxmlformats.org/drawingml/2006/table">
            <a:tbl>
              <a:tblPr/>
              <a:tblGrid>
                <a:gridCol w="968881">
                  <a:extLst>
                    <a:ext uri="{9D8B030D-6E8A-4147-A177-3AD203B41FA5}">
                      <a16:colId xmlns:a16="http://schemas.microsoft.com/office/drawing/2014/main" val="20000"/>
                    </a:ext>
                  </a:extLst>
                </a:gridCol>
                <a:gridCol w="1391214">
                  <a:extLst>
                    <a:ext uri="{9D8B030D-6E8A-4147-A177-3AD203B41FA5}">
                      <a16:colId xmlns:a16="http://schemas.microsoft.com/office/drawing/2014/main" val="20001"/>
                    </a:ext>
                  </a:extLst>
                </a:gridCol>
                <a:gridCol w="2074399">
                  <a:extLst>
                    <a:ext uri="{9D8B030D-6E8A-4147-A177-3AD203B41FA5}">
                      <a16:colId xmlns:a16="http://schemas.microsoft.com/office/drawing/2014/main" val="20002"/>
                    </a:ext>
                  </a:extLst>
                </a:gridCol>
                <a:gridCol w="2198615">
                  <a:extLst>
                    <a:ext uri="{9D8B030D-6E8A-4147-A177-3AD203B41FA5}">
                      <a16:colId xmlns:a16="http://schemas.microsoft.com/office/drawing/2014/main" val="20003"/>
                    </a:ext>
                  </a:extLst>
                </a:gridCol>
              </a:tblGrid>
              <a:tr h="182389">
                <a:tc>
                  <a:txBody>
                    <a:bodyPr/>
                    <a:lstStyle/>
                    <a:p>
                      <a:pPr algn="l" fontAlgn="b"/>
                      <a:r>
                        <a:rPr lang="en-US" sz="1050" b="1" i="0" u="none" strike="noStrike" dirty="0">
                          <a:solidFill>
                            <a:srgbClr val="000000"/>
                          </a:solidFill>
                          <a:effectLst/>
                          <a:latin typeface="Times New Roman" panose="02020603050405020304" pitchFamily="18" charset="0"/>
                        </a:rPr>
                        <a:t>Goal</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a:solidFill>
                            <a:srgbClr val="000000"/>
                          </a:solidFill>
                          <a:effectLst/>
                          <a:latin typeface="Times New Roman" panose="02020603050405020304" pitchFamily="18" charset="0"/>
                        </a:rPr>
                        <a:t>Decision Criteria</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a:solidFill>
                            <a:srgbClr val="000000"/>
                          </a:solidFill>
                          <a:effectLst/>
                          <a:latin typeface="Times New Roman" panose="02020603050405020304" pitchFamily="18" charset="0"/>
                        </a:rPr>
                        <a:t>Description</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dirty="0">
                          <a:solidFill>
                            <a:srgbClr val="000000"/>
                          </a:solidFill>
                          <a:effectLst/>
                          <a:latin typeface="Times New Roman" panose="02020603050405020304" pitchFamily="18" charset="0"/>
                        </a:rPr>
                        <a:t>Measure</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52760">
                <a:tc>
                  <a:txBody>
                    <a:bodyPr/>
                    <a:lstStyle/>
                    <a:p>
                      <a:pPr algn="l" fontAlgn="b"/>
                      <a:r>
                        <a:rPr lang="en-US" sz="1000" b="1" i="0" u="none" strike="noStrike">
                          <a:solidFill>
                            <a:srgbClr val="000000"/>
                          </a:solidFill>
                          <a:effectLst/>
                          <a:latin typeface="Times New Roman" panose="02020603050405020304" pitchFamily="18" charset="0"/>
                        </a:rPr>
                        <a:t>Goal 2. Make a difference for the Military in this Technical Area.</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9141">
                <a:tc>
                  <a:txBody>
                    <a:bodyPr/>
                    <a:lstStyle/>
                    <a:p>
                      <a:pPr algn="l" fontAlgn="b"/>
                      <a:r>
                        <a:rPr lang="en-US" sz="1000" b="0"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2.a Leadership</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Can we provide the vision for this technical area or set future direction?  Are other organizations successfully working in this technical area?  Do we have a well-defined niche and the personnel to lead the effort?</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0 to 10 where                                         0 -- no unique role for us</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only we can meet this need</a:t>
                      </a:r>
                      <a:br>
                        <a:rPr lang="en-US" sz="1000" b="0" i="0" u="none" strike="noStrike">
                          <a:solidFill>
                            <a:srgbClr val="000000"/>
                          </a:solidFill>
                          <a:effectLst/>
                          <a:latin typeface="Times New Roman" panose="02020603050405020304" pitchFamily="18" charset="0"/>
                        </a:rPr>
                      </a:br>
                      <a:endParaRPr lang="en-US" sz="1000" b="0" i="0" u="none" strike="noStrike">
                        <a:solidFill>
                          <a:srgbClr val="000000"/>
                        </a:solidFill>
                        <a:effectLst/>
                        <a:latin typeface="Times New Roman" panose="02020603050405020304" pitchFamily="18" charset="0"/>
                      </a:endParaRP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5951">
                <a:tc>
                  <a:txBody>
                    <a:bodyPr/>
                    <a:lstStyle/>
                    <a:p>
                      <a:pPr algn="l" fontAlgn="b"/>
                      <a:r>
                        <a:rPr lang="en-US" sz="1000" b="0"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2.b Adequate Funding</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Adequacy of the proposed funding.</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of 0 to 10 where                                    0 -- unrealistic to do the task</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5 -- adequate to meet minimum requirements</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perfect fit of funding to task</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79141">
                <a:tc>
                  <a:txBody>
                    <a:bodyPr/>
                    <a:lstStyle/>
                    <a:p>
                      <a:pPr algn="l" fontAlgn="b"/>
                      <a:r>
                        <a:rPr lang="en-US" sz="1000" b="0"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2.c Adequate Work Years</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Adequacy of the proposed work years, and whether or not the right people are proposed for performing or managing the work.</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of 0 to 10 where                                    0 -- unrealistic to do the task</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5 -- adequate to meet minimum requirements</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perfect fit of work years/people to task</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2760">
                <a:tc>
                  <a:txBody>
                    <a:bodyPr/>
                    <a:lstStyle/>
                    <a:p>
                      <a:pPr algn="l" fontAlgn="b"/>
                      <a:r>
                        <a:rPr lang="en-US" sz="1000" b="0"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2.d Payoff</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The potential technological payoff of the development effort.</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of 0 to 10 where                                     0 -- low</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5 -- moderate</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high</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2760">
                <a:tc>
                  <a:txBody>
                    <a:bodyPr/>
                    <a:lstStyle/>
                    <a:p>
                      <a:pPr algn="l" fontAlgn="b"/>
                      <a:r>
                        <a:rPr lang="en-US" sz="1000" b="0" i="0" u="none" strike="noStrike">
                          <a:solidFill>
                            <a:srgbClr val="000000"/>
                          </a:solidFill>
                          <a:effectLst/>
                          <a:latin typeface="Times New Roman" panose="02020603050405020304" pitchFamily="18" charset="0"/>
                        </a:rPr>
                        <a:t>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2.e Soundness of technical approach</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This should include whether or not the approach is scientifically valid, information is presented to support the technical approach, and is logical.  </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Range of 0 to 10 where                                     0 -- unreasonable and unsupported</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10 -- sound and well thought out</a:t>
                      </a:r>
                    </a:p>
                  </a:txBody>
                  <a:tcPr marL="8840" marR="8840" marT="8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070756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15089232"/>
              </p:ext>
            </p:extLst>
          </p:nvPr>
        </p:nvGraphicFramePr>
        <p:xfrm>
          <a:off x="1173014" y="1199801"/>
          <a:ext cx="6956575" cy="4885461"/>
        </p:xfrm>
        <a:graphic>
          <a:graphicData uri="http://schemas.openxmlformats.org/drawingml/2006/table">
            <a:tbl>
              <a:tblPr/>
              <a:tblGrid>
                <a:gridCol w="1016128">
                  <a:extLst>
                    <a:ext uri="{9D8B030D-6E8A-4147-A177-3AD203B41FA5}">
                      <a16:colId xmlns:a16="http://schemas.microsoft.com/office/drawing/2014/main" val="20000"/>
                    </a:ext>
                  </a:extLst>
                </a:gridCol>
                <a:gridCol w="1268433">
                  <a:extLst>
                    <a:ext uri="{9D8B030D-6E8A-4147-A177-3AD203B41FA5}">
                      <a16:colId xmlns:a16="http://schemas.microsoft.com/office/drawing/2014/main" val="20001"/>
                    </a:ext>
                  </a:extLst>
                </a:gridCol>
                <a:gridCol w="2366182">
                  <a:extLst>
                    <a:ext uri="{9D8B030D-6E8A-4147-A177-3AD203B41FA5}">
                      <a16:colId xmlns:a16="http://schemas.microsoft.com/office/drawing/2014/main" val="20002"/>
                    </a:ext>
                  </a:extLst>
                </a:gridCol>
                <a:gridCol w="2305832">
                  <a:extLst>
                    <a:ext uri="{9D8B030D-6E8A-4147-A177-3AD203B41FA5}">
                      <a16:colId xmlns:a16="http://schemas.microsoft.com/office/drawing/2014/main" val="20003"/>
                    </a:ext>
                  </a:extLst>
                </a:gridCol>
              </a:tblGrid>
              <a:tr h="153511">
                <a:tc>
                  <a:txBody>
                    <a:bodyPr/>
                    <a:lstStyle/>
                    <a:p>
                      <a:pPr algn="l" fontAlgn="b"/>
                      <a:r>
                        <a:rPr lang="en-US" sz="1050" b="1" i="0" u="none" strike="noStrike" dirty="0">
                          <a:solidFill>
                            <a:srgbClr val="000000"/>
                          </a:solidFill>
                          <a:effectLst/>
                          <a:latin typeface="Times New Roman" panose="02020603050405020304" pitchFamily="18" charset="0"/>
                        </a:rPr>
                        <a:t>Goal</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a:solidFill>
                            <a:srgbClr val="000000"/>
                          </a:solidFill>
                          <a:effectLst/>
                          <a:latin typeface="Times New Roman" panose="02020603050405020304" pitchFamily="18" charset="0"/>
                        </a:rPr>
                        <a:t>Decision Criteria</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a:solidFill>
                            <a:srgbClr val="000000"/>
                          </a:solidFill>
                          <a:effectLst/>
                          <a:latin typeface="Times New Roman" panose="02020603050405020304" pitchFamily="18" charset="0"/>
                        </a:rPr>
                        <a:t>Description</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50" b="1" i="0" u="none" strike="noStrike">
                          <a:solidFill>
                            <a:srgbClr val="000000"/>
                          </a:solidFill>
                          <a:effectLst/>
                          <a:latin typeface="Times New Roman" panose="02020603050405020304" pitchFamily="18" charset="0"/>
                        </a:rPr>
                        <a:t>Measure</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6757">
                <a:tc>
                  <a:txBody>
                    <a:bodyPr/>
                    <a:lstStyle/>
                    <a:p>
                      <a:pPr algn="l" fontAlgn="b"/>
                      <a:r>
                        <a:rPr lang="en-US" sz="1000" b="1" i="0" u="none" strike="noStrike">
                          <a:solidFill>
                            <a:srgbClr val="000000"/>
                          </a:solidFill>
                          <a:effectLst/>
                          <a:latin typeface="Times New Roman" panose="02020603050405020304" pitchFamily="18" charset="0"/>
                        </a:rPr>
                        <a:t>Goal 3. Have a Transition Strategy / Technology Plan</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66893">
                <a:tc>
                  <a:txBody>
                    <a:bodyPr/>
                    <a:lstStyle/>
                    <a:p>
                      <a:pPr algn="l" fontAlgn="b"/>
                      <a:r>
                        <a:rPr lang="en-US" sz="1000" b="0"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3.a Customer Flow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All customers excluded previously (described in Goal 1) are included.  Logical flow of customer to customer planned (logical stages of progression are specified for technology development/ transition /transfer to ultimate customer).  Partnerships and/or commitments established.  Specific end use requirements identified.</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0 to 10 where                                          0 -- plan is unworkable</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good progression of technology</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76961">
                <a:tc>
                  <a:txBody>
                    <a:bodyPr/>
                    <a:lstStyle/>
                    <a:p>
                      <a:pPr algn="l" fontAlgn="b"/>
                      <a:r>
                        <a:rPr lang="en-US" sz="1000" b="0"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3.b Risk of Transition Strategy / Technology Plan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Components of risk include:</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 All key technical issues are addressed</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 Schedule meets time frame of customer needs</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 Schedule realistically allows enough time for technology development</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 Major milestones for each stage of development are defined and measurable</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 Supporting technology demonstrations (production environment, propulsion, structures, etc.) is in place in time.</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Range 0 to 10 where                                          0 -- risk is unacceptable</a:t>
                      </a:r>
                      <a:br>
                        <a:rPr lang="en-US" sz="1000" b="0" i="0" u="none" strike="noStrike">
                          <a:solidFill>
                            <a:srgbClr val="000000"/>
                          </a:solidFill>
                          <a:effectLst/>
                          <a:latin typeface="Times New Roman" panose="02020603050405020304" pitchFamily="18" charset="0"/>
                        </a:rPr>
                      </a:br>
                      <a:r>
                        <a:rPr lang="en-US" sz="1000" b="0" i="0" u="none" strike="noStrike">
                          <a:solidFill>
                            <a:srgbClr val="000000"/>
                          </a:solidFill>
                          <a:effectLst/>
                          <a:latin typeface="Times New Roman" panose="02020603050405020304" pitchFamily="18" charset="0"/>
                        </a:rPr>
                        <a:t>10 -- risk is acceptable considering the potential payoff</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56825">
                <a:tc>
                  <a:txBody>
                    <a:bodyPr/>
                    <a:lstStyle/>
                    <a:p>
                      <a:pPr algn="l" fontAlgn="b"/>
                      <a:r>
                        <a:rPr lang="en-US" sz="1000" b="0" i="0" u="none" strike="noStrike">
                          <a:solidFill>
                            <a:srgbClr val="000000"/>
                          </a:solidFill>
                          <a:effectLst/>
                          <a:latin typeface="Times New Roman" panose="02020603050405020304" pitchFamily="18" charset="0"/>
                        </a:rPr>
                        <a:t> </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3.c Leverage of Other Resources</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Resources external to normal resources are being used to accomplish development and transition / transfer of this technology.  Customer or other government organization is willing to provide some transition funding and/or DP is leveraging core money.</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Range of 0 to 10 where                                     0 -- no attempt to leverage resources</a:t>
                      </a:r>
                      <a:br>
                        <a:rPr lang="en-US" sz="1000" b="0" i="0" u="none" strike="noStrike" dirty="0">
                          <a:solidFill>
                            <a:srgbClr val="000000"/>
                          </a:solidFill>
                          <a:effectLst/>
                          <a:latin typeface="Times New Roman" panose="02020603050405020304" pitchFamily="18" charset="0"/>
                        </a:rPr>
                      </a:br>
                      <a:r>
                        <a:rPr lang="en-US" sz="1000" b="0" i="0" u="none" strike="noStrike" dirty="0">
                          <a:solidFill>
                            <a:srgbClr val="000000"/>
                          </a:solidFill>
                          <a:effectLst/>
                          <a:latin typeface="Times New Roman" panose="02020603050405020304" pitchFamily="18" charset="0"/>
                        </a:rPr>
                        <a:t>10 -- outstanding use of other resources</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475023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Establish Group Consensus/Tolerance of Goals and Decision Criteria</a:t>
            </a:r>
          </a:p>
          <a:p>
            <a:pPr lvl="1"/>
            <a:r>
              <a:rPr lang="en-US" dirty="0"/>
              <a:t>Executives differ in their opinions and objectives for their individual groups. </a:t>
            </a:r>
            <a:endParaRPr lang="en-US" dirty="0" smtClean="0"/>
          </a:p>
          <a:p>
            <a:pPr lvl="1"/>
            <a:r>
              <a:rPr lang="en-US" dirty="0" smtClean="0"/>
              <a:t>It is </a:t>
            </a:r>
            <a:r>
              <a:rPr lang="en-US" dirty="0"/>
              <a:t>important to assemble the key decision makers together to discuss in detail, the goals, decision criteria, definitions, measures, and constraints.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791512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Establish Group Consensus/Tolerance of Goals and Decision Criteria</a:t>
            </a:r>
          </a:p>
          <a:p>
            <a:pPr lvl="1"/>
            <a:r>
              <a:rPr lang="en-US" dirty="0" smtClean="0"/>
              <a:t>The group </a:t>
            </a:r>
            <a:r>
              <a:rPr lang="en-US" dirty="0"/>
              <a:t>agreed on many of the measures. </a:t>
            </a:r>
            <a:endParaRPr lang="en-US" dirty="0" smtClean="0"/>
          </a:p>
          <a:p>
            <a:pPr lvl="1"/>
            <a:r>
              <a:rPr lang="en-US" dirty="0" smtClean="0"/>
              <a:t>Some </a:t>
            </a:r>
            <a:r>
              <a:rPr lang="en-US" dirty="0"/>
              <a:t>are refined and redefined to represent the holistic perspective of the group. </a:t>
            </a:r>
            <a:endParaRPr lang="en-US" dirty="0" smtClean="0"/>
          </a:p>
          <a:p>
            <a:pPr lvl="1"/>
            <a:r>
              <a:rPr lang="en-US" dirty="0" smtClean="0"/>
              <a:t>In </a:t>
            </a:r>
            <a:r>
              <a:rPr lang="en-US" dirty="0"/>
              <a:t>one or two cases, one Executive Group member agreed to “tolerate” the evaluation criteria to enable the group to gain an overall consensus of how the DPs are measured.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619995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Weighting Technical Objectives and Decision Criteria</a:t>
            </a:r>
          </a:p>
          <a:p>
            <a:pPr lvl="1"/>
            <a:r>
              <a:rPr lang="en-US" dirty="0"/>
              <a:t>A criteria weighting was performed by each of the Executive Group members to develop a group consensus weighting of the high-level goals for the military’s DP evaluation.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941215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Weighting Technical Objectives and Decision Criteria</a:t>
            </a:r>
          </a:p>
          <a:p>
            <a:pPr lvl="1"/>
            <a:r>
              <a:rPr lang="en-US" dirty="0" smtClean="0"/>
              <a:t>In </a:t>
            </a:r>
            <a:r>
              <a:rPr lang="en-US" dirty="0"/>
              <a:t>the same meeting, the CEO provided sample weightings for the decision criteria established in the meeting and both sets of weights are shown next. </a:t>
            </a:r>
            <a:endParaRPr lang="en-US" dirty="0" smtClean="0"/>
          </a:p>
          <a:p>
            <a:pPr lvl="1"/>
            <a:r>
              <a:rPr lang="en-US" dirty="0" smtClean="0"/>
              <a:t>The </a:t>
            </a:r>
            <a:r>
              <a:rPr lang="en-US" dirty="0"/>
              <a:t>weights developed in the Executive Group meeting are only sample weights and are re-established for the actual DP prioritization process</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971939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1793586"/>
              </p:ext>
            </p:extLst>
          </p:nvPr>
        </p:nvGraphicFramePr>
        <p:xfrm>
          <a:off x="901700" y="1772445"/>
          <a:ext cx="7227887" cy="3325117"/>
        </p:xfrm>
        <a:graphic>
          <a:graphicData uri="http://schemas.openxmlformats.org/drawingml/2006/table">
            <a:tbl>
              <a:tblPr/>
              <a:tblGrid>
                <a:gridCol w="2087241">
                  <a:extLst>
                    <a:ext uri="{9D8B030D-6E8A-4147-A177-3AD203B41FA5}">
                      <a16:colId xmlns:a16="http://schemas.microsoft.com/office/drawing/2014/main" val="20000"/>
                    </a:ext>
                  </a:extLst>
                </a:gridCol>
                <a:gridCol w="1712190">
                  <a:extLst>
                    <a:ext uri="{9D8B030D-6E8A-4147-A177-3AD203B41FA5}">
                      <a16:colId xmlns:a16="http://schemas.microsoft.com/office/drawing/2014/main" val="20001"/>
                    </a:ext>
                  </a:extLst>
                </a:gridCol>
                <a:gridCol w="1875255">
                  <a:extLst>
                    <a:ext uri="{9D8B030D-6E8A-4147-A177-3AD203B41FA5}">
                      <a16:colId xmlns:a16="http://schemas.microsoft.com/office/drawing/2014/main" val="20002"/>
                    </a:ext>
                  </a:extLst>
                </a:gridCol>
                <a:gridCol w="1553201">
                  <a:extLst>
                    <a:ext uri="{9D8B030D-6E8A-4147-A177-3AD203B41FA5}">
                      <a16:colId xmlns:a16="http://schemas.microsoft.com/office/drawing/2014/main" val="20003"/>
                    </a:ext>
                  </a:extLst>
                </a:gridCol>
              </a:tblGrid>
              <a:tr h="845085">
                <a:tc>
                  <a:txBody>
                    <a:bodyPr/>
                    <a:lstStyle/>
                    <a:p>
                      <a:pPr algn="l" fontAlgn="t"/>
                      <a:r>
                        <a:rPr lang="en-US" sz="1600" b="0" i="0" u="none" strike="noStrike">
                          <a:effectLst/>
                          <a:latin typeface="Times New Roman" panose="02020603050405020304" pitchFamily="18" charset="0"/>
                        </a:rPr>
                        <a:t>Executive  Group Members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effectLst/>
                          <a:latin typeface="Times New Roman" panose="02020603050405020304" pitchFamily="18" charset="0"/>
                        </a:rPr>
                        <a:t>Goal 1.  Satisfy Customer Needs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effectLst/>
                          <a:latin typeface="Times New Roman" panose="02020603050405020304" pitchFamily="18" charset="0"/>
                        </a:rPr>
                        <a:t>Goal 2.  Make a Difference for the Military in this Technical Area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a:effectLst/>
                          <a:latin typeface="Times New Roman" panose="02020603050405020304" pitchFamily="18" charset="0"/>
                        </a:rPr>
                        <a:t>Goal 3.  Have Transition Strategy /Technology Plan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529">
                <a:tc>
                  <a:txBody>
                    <a:bodyPr/>
                    <a:lstStyle/>
                    <a:p>
                      <a:pPr algn="l" fontAlgn="t"/>
                      <a:r>
                        <a:rPr lang="en-US" sz="1600" b="0" i="0" u="none" strike="noStrike">
                          <a:effectLst/>
                          <a:latin typeface="Times New Roman" panose="02020603050405020304" pitchFamily="18" charset="0"/>
                        </a:rPr>
                        <a:t>Member 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78.17%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14.65%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529">
                <a:tc>
                  <a:txBody>
                    <a:bodyPr/>
                    <a:lstStyle/>
                    <a:p>
                      <a:pPr algn="l" fontAlgn="t"/>
                      <a:r>
                        <a:rPr lang="en-US" sz="1600" b="0" i="0" u="none" strike="noStrike">
                          <a:effectLst/>
                          <a:latin typeface="Times New Roman" panose="02020603050405020304" pitchFamily="18" charset="0"/>
                        </a:rPr>
                        <a:t>Member 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76.22%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6.69%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17.09%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529">
                <a:tc>
                  <a:txBody>
                    <a:bodyPr/>
                    <a:lstStyle/>
                    <a:p>
                      <a:pPr algn="l" fontAlgn="t"/>
                      <a:r>
                        <a:rPr lang="en-US" sz="1600" b="0" i="0" u="none" strike="noStrike">
                          <a:effectLst/>
                          <a:latin typeface="Times New Roman" panose="02020603050405020304" pitchFamily="18" charset="0"/>
                        </a:rPr>
                        <a:t>Member 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70.63%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9.09%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20.28%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529">
                <a:tc>
                  <a:txBody>
                    <a:bodyPr/>
                    <a:lstStyle/>
                    <a:p>
                      <a:pPr algn="l" fontAlgn="t"/>
                      <a:r>
                        <a:rPr lang="en-US" sz="1600" b="0" i="0" u="none" strike="noStrike">
                          <a:effectLst/>
                          <a:latin typeface="Times New Roman" panose="02020603050405020304" pitchFamily="18" charset="0"/>
                        </a:rPr>
                        <a:t>Member 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72.02%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15.30%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12.68%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529">
                <a:tc>
                  <a:txBody>
                    <a:bodyPr/>
                    <a:lstStyle/>
                    <a:p>
                      <a:pPr algn="l" fontAlgn="t"/>
                      <a:r>
                        <a:rPr lang="en-US" sz="1600" b="0" i="0" u="none" strike="noStrike">
                          <a:effectLst/>
                          <a:latin typeface="Times New Roman" panose="02020603050405020304" pitchFamily="18" charset="0"/>
                        </a:rPr>
                        <a:t>Member 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60.25%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24.08%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15.67%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529">
                <a:tc>
                  <a:txBody>
                    <a:bodyPr/>
                    <a:lstStyle/>
                    <a:p>
                      <a:pPr algn="l" fontAlgn="t"/>
                      <a:r>
                        <a:rPr lang="en-US" sz="1600" b="0" i="0" u="none" strike="noStrike">
                          <a:effectLst/>
                          <a:latin typeface="Times New Roman" panose="02020603050405020304" pitchFamily="18" charset="0"/>
                        </a:rPr>
                        <a:t>Member 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16.78%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54.57%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28.65%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529">
                <a:tc>
                  <a:txBody>
                    <a:bodyPr/>
                    <a:lstStyle/>
                    <a:p>
                      <a:pPr algn="l" fontAlgn="t"/>
                      <a:r>
                        <a:rPr lang="en-US" sz="1600" b="0" i="0" u="none" strike="noStrike">
                          <a:effectLst/>
                          <a:latin typeface="Times New Roman" panose="02020603050405020304" pitchFamily="18" charset="0"/>
                        </a:rPr>
                        <a:t>Member 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10.08%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74.46%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0" i="0" u="none" strike="noStrike">
                          <a:effectLst/>
                          <a:latin typeface="Times New Roman" panose="02020603050405020304" pitchFamily="18" charset="0"/>
                        </a:rPr>
                        <a:t>15.46%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2529">
                <a:tc>
                  <a:txBody>
                    <a:bodyPr/>
                    <a:lstStyle/>
                    <a:p>
                      <a:pPr algn="l" fontAlgn="t"/>
                      <a:r>
                        <a:rPr lang="en-US" sz="1600" b="1" i="0" u="none" strike="noStrike">
                          <a:effectLst/>
                          <a:latin typeface="Times New Roman" panose="02020603050405020304" pitchFamily="18" charset="0"/>
                        </a:rPr>
                        <a:t>Consensus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1" i="0" u="none" strike="noStrike">
                          <a:effectLst/>
                          <a:latin typeface="Times New Roman" panose="02020603050405020304" pitchFamily="18" charset="0"/>
                        </a:rPr>
                        <a:t>54.88%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1" i="0" u="none" strike="noStrike">
                          <a:effectLst/>
                          <a:latin typeface="Times New Roman" panose="02020603050405020304" pitchFamily="18" charset="0"/>
                        </a:rPr>
                        <a:t>28.41%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600" b="1" i="0" u="none" strike="noStrike" dirty="0">
                          <a:effectLst/>
                          <a:latin typeface="Times New Roman" panose="02020603050405020304" pitchFamily="18" charset="0"/>
                        </a:rPr>
                        <a:t>16.72%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908806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Sample Decision Criteria Weighting</a:t>
            </a:r>
          </a:p>
          <a:p>
            <a:pPr lvl="1"/>
            <a:r>
              <a:rPr lang="en-US" dirty="0"/>
              <a:t>At the same meeting, the CEO weighted the decision criteria associated with each of the goals</a:t>
            </a:r>
            <a:r>
              <a:rPr lang="en-US" dirty="0" smtClean="0"/>
              <a:t>.</a:t>
            </a:r>
          </a:p>
          <a:p>
            <a:pPr lvl="1"/>
            <a:r>
              <a:rPr lang="en-US" dirty="0" smtClean="0"/>
              <a:t>The </a:t>
            </a:r>
            <a:r>
              <a:rPr lang="en-US" dirty="0"/>
              <a:t>resulting weighting factors for the decision criteria have been calculated by multiplying the goals weights by the decision criteria weights.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404471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0484789"/>
              </p:ext>
            </p:extLst>
          </p:nvPr>
        </p:nvGraphicFramePr>
        <p:xfrm>
          <a:off x="822324" y="1372394"/>
          <a:ext cx="7835901" cy="4642640"/>
        </p:xfrm>
        <a:graphic>
          <a:graphicData uri="http://schemas.openxmlformats.org/drawingml/2006/table">
            <a:tbl>
              <a:tblPr/>
              <a:tblGrid>
                <a:gridCol w="1379614">
                  <a:extLst>
                    <a:ext uri="{9D8B030D-6E8A-4147-A177-3AD203B41FA5}">
                      <a16:colId xmlns:a16="http://schemas.microsoft.com/office/drawing/2014/main" val="20000"/>
                    </a:ext>
                  </a:extLst>
                </a:gridCol>
                <a:gridCol w="2406575">
                  <a:extLst>
                    <a:ext uri="{9D8B030D-6E8A-4147-A177-3AD203B41FA5}">
                      <a16:colId xmlns:a16="http://schemas.microsoft.com/office/drawing/2014/main" val="20001"/>
                    </a:ext>
                  </a:extLst>
                </a:gridCol>
                <a:gridCol w="1104467">
                  <a:extLst>
                    <a:ext uri="{9D8B030D-6E8A-4147-A177-3AD203B41FA5}">
                      <a16:colId xmlns:a16="http://schemas.microsoft.com/office/drawing/2014/main" val="20002"/>
                    </a:ext>
                  </a:extLst>
                </a:gridCol>
                <a:gridCol w="1751646">
                  <a:extLst>
                    <a:ext uri="{9D8B030D-6E8A-4147-A177-3AD203B41FA5}">
                      <a16:colId xmlns:a16="http://schemas.microsoft.com/office/drawing/2014/main" val="20003"/>
                    </a:ext>
                  </a:extLst>
                </a:gridCol>
                <a:gridCol w="1193599">
                  <a:extLst>
                    <a:ext uri="{9D8B030D-6E8A-4147-A177-3AD203B41FA5}">
                      <a16:colId xmlns:a16="http://schemas.microsoft.com/office/drawing/2014/main" val="20004"/>
                    </a:ext>
                  </a:extLst>
                </a:gridCol>
              </a:tblGrid>
              <a:tr h="428740">
                <a:tc>
                  <a:txBody>
                    <a:bodyPr/>
                    <a:lstStyle/>
                    <a:p>
                      <a:pPr algn="l" fontAlgn="t"/>
                      <a:r>
                        <a:rPr lang="en-US" sz="1200" b="0" i="0" u="none" strike="noStrike" dirty="0">
                          <a:effectLst/>
                          <a:latin typeface="Times New Roman" panose="02020603050405020304" pitchFamily="18" charset="0"/>
                        </a:rPr>
                        <a:t>Consensus Weight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Goals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effectLst/>
                          <a:latin typeface="Times New Roman" panose="02020603050405020304" pitchFamily="18" charset="0"/>
                        </a:rPr>
                        <a:t>Sample Weights (C.E.O.)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Decision  Criteria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Resulting Weight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8245">
                <a:tc>
                  <a:txBody>
                    <a:bodyPr/>
                    <a:lstStyle/>
                    <a:p>
                      <a:pPr algn="ctr" fontAlgn="t"/>
                      <a:r>
                        <a:rPr lang="en-US" sz="1200" b="0" i="0" u="none" strike="noStrike">
                          <a:effectLst/>
                          <a:latin typeface="Times New Roman" panose="02020603050405020304" pitchFamily="18" charset="0"/>
                        </a:rPr>
                        <a:t>55%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1. Satisfy Customer Needs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12%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1.1 Documented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16%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1.2 Broad Applicability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37%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1.3 Importance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20%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2049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34%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1.4 Long Range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6490">
                <a:tc>
                  <a:txBody>
                    <a:bodyPr/>
                    <a:lstStyle/>
                    <a:p>
                      <a:pPr algn="ctr" fontAlgn="t"/>
                      <a:r>
                        <a:rPr lang="en-US" sz="1200" b="0" i="0" u="none" strike="noStrike">
                          <a:effectLst/>
                          <a:latin typeface="Times New Roman" panose="02020603050405020304" pitchFamily="18" charset="0"/>
                        </a:rPr>
                        <a:t>28%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2. Make a Difference for the Military in this Technical Area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55%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2.1 Leadership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16%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2.2 Adequate Funding</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2.3 Adequate Work Years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2.4 Payoff</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2049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15%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2.5 Sound Tech Approach</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16490">
                <a:tc>
                  <a:txBody>
                    <a:bodyPr/>
                    <a:lstStyle/>
                    <a:p>
                      <a:pPr algn="ctr" fontAlgn="t"/>
                      <a:r>
                        <a:rPr lang="en-US" sz="1200" b="0" i="0" u="none" strike="noStrike">
                          <a:effectLst/>
                          <a:latin typeface="Times New Roman" panose="02020603050405020304" pitchFamily="18" charset="0"/>
                        </a:rPr>
                        <a:t>17%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3. Have Transition Strategy /Technology Plan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43%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3.1 Customer Flow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08245">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22%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t"/>
                      <a:r>
                        <a:rPr lang="en-US" sz="1200" b="0" i="0" u="none" strike="noStrike">
                          <a:effectLst/>
                          <a:latin typeface="Times New Roman" panose="02020603050405020304" pitchFamily="18" charset="0"/>
                        </a:rPr>
                        <a:t>3.2 Risk of Plan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sz="1200" b="0" i="0" u="none" strike="noStrike">
                          <a:effectLst/>
                          <a:latin typeface="Times New Roman" panose="02020603050405020304" pitchFamily="18" charset="0"/>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428740">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Arial" panose="020B0604020202020204" pitchFamily="34"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34%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3.3 Leverage Other Resources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effectLst/>
                          <a:latin typeface="Times New Roman" panose="02020603050405020304" pitchFamily="18" charset="0"/>
                        </a:rPr>
                        <a:t>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8245">
                <a:tc rowSpan="2">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200" b="0" i="0" u="none" strike="noStrike">
                          <a:effectLst/>
                          <a:latin typeface="Times New Roman" panose="02020603050405020304" pitchFamily="18" charset="0"/>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6"/>
                  </a:ext>
                </a:extLst>
              </a:tr>
              <a:tr h="22049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t"/>
                      <a:r>
                        <a:rPr lang="en-US" sz="1200" b="0" i="0" u="none" strike="noStrike" dirty="0">
                          <a:effectLst/>
                          <a:latin typeface="Times New Roman" panose="02020603050405020304" pitchFamily="18" charset="0"/>
                        </a:rPr>
                        <a:t>100%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111540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Conducting Planning Study and Project Prioritization for Budget Cycle</a:t>
            </a:r>
          </a:p>
          <a:p>
            <a:pPr lvl="1"/>
            <a:r>
              <a:rPr lang="en-US" dirty="0" smtClean="0"/>
              <a:t>The </a:t>
            </a:r>
            <a:r>
              <a:rPr lang="en-US" dirty="0"/>
              <a:t>primary stages involved in this task are to evaluate projects with the decision criteria, Prioritize the programs, generate resource allocation decisions and perform sensitivity analysis. </a:t>
            </a:r>
            <a:endParaRPr lang="en-US" dirty="0" smtClean="0"/>
          </a:p>
          <a:p>
            <a:pPr lvl="1"/>
            <a:r>
              <a:rPr lang="en-US" dirty="0" smtClean="0"/>
              <a:t>The </a:t>
            </a:r>
            <a:r>
              <a:rPr lang="en-US" dirty="0"/>
              <a:t>facilitators help to lead the military through the process to evaluate DPs with the established decision criteria for the planning period.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048281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7078"/>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fontScale="92500"/>
          </a:bodyPr>
          <a:lstStyle/>
          <a:p>
            <a:r>
              <a:rPr lang="en-US" dirty="0" smtClean="0"/>
              <a:t>Introduction</a:t>
            </a:r>
            <a:endParaRPr lang="en-US" dirty="0"/>
          </a:p>
          <a:p>
            <a:pPr lvl="1"/>
            <a:r>
              <a:rPr lang="en-US" dirty="0" smtClean="0"/>
              <a:t>This </a:t>
            </a:r>
            <a:r>
              <a:rPr lang="en-US" dirty="0"/>
              <a:t>approach requires the Executive Group, a group of senior managers in the Air Force Material command, to critically examine their goals and objectives and their relative importance in the final decision. </a:t>
            </a:r>
            <a:endParaRPr lang="en-US" dirty="0" smtClean="0"/>
          </a:p>
          <a:p>
            <a:pPr lvl="1"/>
            <a:r>
              <a:rPr lang="en-US" dirty="0" smtClean="0"/>
              <a:t>The </a:t>
            </a:r>
            <a:r>
              <a:rPr lang="en-US" dirty="0"/>
              <a:t>decision criteria and measures are then developed to provide a means to evaluate Decision Packages (DPs), which are proposed research and development projects for the military. </a:t>
            </a:r>
            <a:endParaRPr lang="en-US" dirty="0" smtClean="0"/>
          </a:p>
        </p:txBody>
      </p:sp>
    </p:spTree>
    <p:extLst>
      <p:ext uri="{BB962C8B-B14F-4D97-AF65-F5344CB8AC3E}">
        <p14:creationId xmlns:p14="http://schemas.microsoft.com/office/powerpoint/2010/main" val="256824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Conducting Planning Study and Project Prioritization for Budget Cycle</a:t>
            </a:r>
          </a:p>
          <a:p>
            <a:pPr lvl="1"/>
            <a:r>
              <a:rPr lang="en-US" dirty="0" smtClean="0"/>
              <a:t>The </a:t>
            </a:r>
            <a:r>
              <a:rPr lang="en-US" dirty="0"/>
              <a:t>Executive Group are asked to re-weight the goals and decision criteria based on the finalized list of criteria. </a:t>
            </a:r>
            <a:endParaRPr lang="en-US" dirty="0" smtClean="0"/>
          </a:p>
          <a:p>
            <a:pPr lvl="1"/>
            <a:r>
              <a:rPr lang="en-US" dirty="0" smtClean="0"/>
              <a:t>Each </a:t>
            </a:r>
            <a:r>
              <a:rPr lang="en-US" dirty="0"/>
              <a:t>of the Executive Group members evaluate the DPs presented to them. </a:t>
            </a:r>
            <a:endParaRPr lang="en-US" dirty="0" smtClean="0"/>
          </a:p>
          <a:p>
            <a:pPr lvl="1"/>
            <a:r>
              <a:rPr lang="en-US" dirty="0" smtClean="0"/>
              <a:t>A </a:t>
            </a:r>
            <a:r>
              <a:rPr lang="en-US" dirty="0"/>
              <a:t>group evaluation score is generated from these individual Executive Group DP evaluations.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945950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Conducting Planning Study and Project Prioritization for Budget Cycle</a:t>
            </a:r>
          </a:p>
          <a:p>
            <a:pPr lvl="1"/>
            <a:r>
              <a:rPr lang="en-US" dirty="0" smtClean="0"/>
              <a:t>The </a:t>
            </a:r>
            <a:r>
              <a:rPr lang="en-US" dirty="0"/>
              <a:t>budgeting constraints and decision rules to be used in the resource allocation decision process are discussed and finalized. </a:t>
            </a:r>
            <a:endParaRPr lang="en-US" dirty="0" smtClean="0"/>
          </a:p>
          <a:p>
            <a:pPr lvl="1"/>
            <a:r>
              <a:rPr lang="en-US" dirty="0" smtClean="0"/>
              <a:t>Key </a:t>
            </a:r>
            <a:r>
              <a:rPr lang="en-US" dirty="0"/>
              <a:t>budgeting targets for research and development for the military overall are established in the areas of space, development cycle, applications areas, and budgeting parameters and set for the overall budgeting process.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254041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Conducting Planning Study and Project Prioritization for Budget Cycle</a:t>
            </a:r>
          </a:p>
          <a:p>
            <a:pPr lvl="1"/>
            <a:r>
              <a:rPr lang="en-US" dirty="0" smtClean="0"/>
              <a:t>The </a:t>
            </a:r>
            <a:r>
              <a:rPr lang="en-US" dirty="0"/>
              <a:t>facilitators captured these requirements in an Excel workbook, which is designed to generate instantaneous resource allocation information from the prioritized list of DPs.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637155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Conducting Planning Study and Project Prioritization for Budget Cycle</a:t>
            </a:r>
          </a:p>
          <a:p>
            <a:pPr lvl="1"/>
            <a:r>
              <a:rPr lang="en-US" dirty="0" smtClean="0"/>
              <a:t>A </a:t>
            </a:r>
            <a:r>
              <a:rPr lang="en-US" dirty="0"/>
              <a:t>prototype in-house decision support model is developed to provide feedback to the Executive Group on their impact of their votes on the DP prioritization and resource allocation results immediately after the completion of the final DP evaluations by the Executive Group. </a:t>
            </a:r>
            <a:endParaRPr lang="en-US" dirty="0" smtClean="0"/>
          </a:p>
          <a:p>
            <a:pPr lvl="1"/>
            <a:r>
              <a:rPr lang="en-US" dirty="0" smtClean="0"/>
              <a:t>The </a:t>
            </a:r>
            <a:r>
              <a:rPr lang="en-US" dirty="0"/>
              <a:t>prioritized list of DPs resulting from this process, with minor modifications, is used by the Executive Group as key input for allocating resources to DPs.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389929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Conducting Planning Study and Project Prioritization for Budget Cycle</a:t>
            </a:r>
          </a:p>
          <a:p>
            <a:pPr lvl="1"/>
            <a:r>
              <a:rPr lang="en-US" dirty="0" smtClean="0"/>
              <a:t>All </a:t>
            </a:r>
            <a:r>
              <a:rPr lang="en-US" dirty="0"/>
              <a:t>the decision makers had input into the decision process, which ensures objectivity in the DP prioritization process. </a:t>
            </a:r>
            <a:endParaRPr lang="en-US" dirty="0" smtClean="0"/>
          </a:p>
          <a:p>
            <a:pPr lvl="1"/>
            <a:r>
              <a:rPr lang="en-US" dirty="0" smtClean="0"/>
              <a:t>The </a:t>
            </a:r>
            <a:r>
              <a:rPr lang="en-US" dirty="0"/>
              <a:t>investment strategy prioritization process provides the foundation for establishing an objective, structured project prioritization and resource allocation process, which provides the military with a traceable and defensible basis for investment decisions.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367501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4565" y="1491478"/>
            <a:ext cx="6514870" cy="4461086"/>
          </a:xfrm>
          <a:prstGeom prst="rect">
            <a:avLst/>
          </a:prstGeom>
        </p:spPr>
      </p:pic>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769558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Process </a:t>
            </a:r>
            <a:r>
              <a:rPr lang="en-US" dirty="0"/>
              <a:t>Flow Diagram for DP Evaluation Process</a:t>
            </a:r>
          </a:p>
          <a:p>
            <a:pPr lvl="1"/>
            <a:r>
              <a:rPr lang="en-US" dirty="0" smtClean="0"/>
              <a:t>Communicate </a:t>
            </a:r>
            <a:r>
              <a:rPr lang="en-US" dirty="0"/>
              <a:t>goals and decision criteria and their importance weighting for DP evaluation to </a:t>
            </a:r>
            <a:r>
              <a:rPr lang="en-US" dirty="0" smtClean="0"/>
              <a:t>managers </a:t>
            </a:r>
          </a:p>
          <a:p>
            <a:pPr lvl="2"/>
            <a:r>
              <a:rPr lang="en-US" dirty="0" smtClean="0"/>
              <a:t>The </a:t>
            </a:r>
            <a:r>
              <a:rPr lang="en-US" dirty="0"/>
              <a:t>goals and decision criteria are first re-weighted based on the finalized list of decision criteria. </a:t>
            </a:r>
            <a:endParaRPr lang="en-US" dirty="0" smtClean="0"/>
          </a:p>
          <a:p>
            <a:pPr lvl="2"/>
            <a:r>
              <a:rPr lang="en-US" dirty="0" smtClean="0"/>
              <a:t>A </a:t>
            </a:r>
            <a:r>
              <a:rPr lang="en-US" dirty="0"/>
              <a:t>group consensus weighting is generated and then communicated to the managers along with the goals and decision </a:t>
            </a:r>
            <a:r>
              <a:rPr lang="en-US" dirty="0" smtClean="0"/>
              <a:t>criteria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878854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Process </a:t>
            </a:r>
            <a:r>
              <a:rPr lang="en-US" dirty="0"/>
              <a:t>Flow Diagram for DP Evaluation Process</a:t>
            </a:r>
          </a:p>
          <a:p>
            <a:pPr lvl="1"/>
            <a:r>
              <a:rPr lang="en-US" dirty="0" smtClean="0"/>
              <a:t>Managers </a:t>
            </a:r>
            <a:r>
              <a:rPr lang="en-US" dirty="0"/>
              <a:t>submit/present packages to the Executive </a:t>
            </a:r>
            <a:r>
              <a:rPr lang="en-US" dirty="0" smtClean="0"/>
              <a:t>Group</a:t>
            </a:r>
          </a:p>
          <a:p>
            <a:pPr lvl="2"/>
            <a:r>
              <a:rPr lang="en-US" dirty="0" smtClean="0"/>
              <a:t>The </a:t>
            </a:r>
            <a:r>
              <a:rPr lang="en-US" dirty="0"/>
              <a:t>managers brief the Executive Group with the DPs and provide briefing packets to the Executive Group as required</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4276994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Process </a:t>
            </a:r>
            <a:r>
              <a:rPr lang="en-US" dirty="0"/>
              <a:t>Flow Diagram for DP Evaluation Process</a:t>
            </a:r>
          </a:p>
          <a:p>
            <a:pPr lvl="1"/>
            <a:r>
              <a:rPr lang="en-US" dirty="0" smtClean="0"/>
              <a:t>Executive </a:t>
            </a:r>
            <a:r>
              <a:rPr lang="en-US" dirty="0"/>
              <a:t>Group evaluates DPs based on established goals and decision </a:t>
            </a:r>
            <a:r>
              <a:rPr lang="en-US" dirty="0" smtClean="0"/>
              <a:t>criteria</a:t>
            </a:r>
          </a:p>
          <a:p>
            <a:pPr lvl="2"/>
            <a:r>
              <a:rPr lang="en-US" dirty="0" smtClean="0"/>
              <a:t>Each </a:t>
            </a:r>
            <a:r>
              <a:rPr lang="en-US" dirty="0"/>
              <a:t>Executive Group member evaluates, via an evaluation form, the DPs with the established goals and decision criteria. </a:t>
            </a:r>
            <a:endParaRPr lang="en-US" dirty="0" smtClean="0"/>
          </a:p>
          <a:p>
            <a:pPr lvl="2"/>
            <a:r>
              <a:rPr lang="en-US" dirty="0" smtClean="0"/>
              <a:t>Evaluations </a:t>
            </a:r>
            <a:r>
              <a:rPr lang="en-US" dirty="0"/>
              <a:t>are combined (averaged) for the group to determine an overall DP evaluation.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075563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Process </a:t>
            </a:r>
            <a:r>
              <a:rPr lang="en-US" dirty="0"/>
              <a:t>Flow Diagram for DP Evaluation Process</a:t>
            </a:r>
          </a:p>
          <a:p>
            <a:pPr lvl="1"/>
            <a:r>
              <a:rPr lang="en-US" dirty="0" smtClean="0"/>
              <a:t>Generate </a:t>
            </a:r>
            <a:r>
              <a:rPr lang="en-US" dirty="0"/>
              <a:t>DP ranking based on DP evaluations and Executive Group weighting of goals and decision </a:t>
            </a:r>
            <a:r>
              <a:rPr lang="en-US" dirty="0" smtClean="0"/>
              <a:t>criteria</a:t>
            </a:r>
          </a:p>
          <a:p>
            <a:pPr lvl="2"/>
            <a:r>
              <a:rPr lang="en-US" dirty="0" smtClean="0"/>
              <a:t>The </a:t>
            </a:r>
            <a:r>
              <a:rPr lang="en-US" dirty="0"/>
              <a:t>goals and decision criteria weighting and project evaluations are the basis for generating the DP ranking. </a:t>
            </a:r>
            <a:endParaRPr lang="en-US" dirty="0" smtClean="0"/>
          </a:p>
          <a:p>
            <a:pPr lvl="2"/>
            <a:r>
              <a:rPr lang="en-US" dirty="0" smtClean="0"/>
              <a:t>The </a:t>
            </a:r>
            <a:r>
              <a:rPr lang="en-US" dirty="0"/>
              <a:t>scores from the evaluations are normalized for each project for each individual decision criteria. </a:t>
            </a:r>
            <a:endParaRPr lang="en-US" dirty="0" smtClean="0"/>
          </a:p>
          <a:p>
            <a:pPr lvl="2"/>
            <a:r>
              <a:rPr lang="en-US" dirty="0" smtClean="0"/>
              <a:t>The </a:t>
            </a:r>
            <a:r>
              <a:rPr lang="en-US" dirty="0"/>
              <a:t>weighting factors are then applied (multiplied) to the normalized project evaluation scores for each project and these scores are then summed across each decision criteria to generate a score for each DP. </a:t>
            </a:r>
            <a:endParaRPr lang="en-US" dirty="0" smtClean="0"/>
          </a:p>
          <a:p>
            <a:pPr lvl="2"/>
            <a:r>
              <a:rPr lang="en-US" dirty="0" smtClean="0"/>
              <a:t>DPs </a:t>
            </a:r>
            <a:r>
              <a:rPr lang="en-US" dirty="0"/>
              <a:t>are then ordered from high to low in rank.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70860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7078"/>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a:bodyPr>
          <a:lstStyle/>
          <a:p>
            <a:r>
              <a:rPr lang="en-US" dirty="0" smtClean="0"/>
              <a:t>Introduction</a:t>
            </a:r>
            <a:endParaRPr lang="en-US" dirty="0"/>
          </a:p>
          <a:p>
            <a:pPr lvl="1"/>
            <a:r>
              <a:rPr lang="en-US" dirty="0" smtClean="0"/>
              <a:t>The </a:t>
            </a:r>
            <a:r>
              <a:rPr lang="en-US" dirty="0"/>
              <a:t>DPs are then ranked using these decision criteria and measures and their relative importance to allocate resources based on the goals and objectives. </a:t>
            </a:r>
            <a:endParaRPr lang="en-US" dirty="0" smtClean="0"/>
          </a:p>
          <a:p>
            <a:pPr lvl="1"/>
            <a:r>
              <a:rPr lang="en-US" dirty="0" smtClean="0"/>
              <a:t>The </a:t>
            </a:r>
            <a:r>
              <a:rPr lang="en-US" dirty="0"/>
              <a:t>challenge to ranking the DPs lies in the wide range of activities covered and to determine a set of criteria that is applicable across the wide range of activities</a:t>
            </a:r>
            <a:r>
              <a:rPr lang="en-US" dirty="0" smtClean="0"/>
              <a:t>.</a:t>
            </a:r>
            <a:endParaRPr lang="en-US" dirty="0"/>
          </a:p>
        </p:txBody>
      </p:sp>
    </p:spTree>
    <p:extLst>
      <p:ext uri="{BB962C8B-B14F-4D97-AF65-F5344CB8AC3E}">
        <p14:creationId xmlns:p14="http://schemas.microsoft.com/office/powerpoint/2010/main" val="2090956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Process </a:t>
            </a:r>
            <a:r>
              <a:rPr lang="en-US" dirty="0"/>
              <a:t>Flow Diagram for DP Evaluation Process</a:t>
            </a:r>
          </a:p>
          <a:p>
            <a:pPr lvl="1"/>
            <a:r>
              <a:rPr lang="en-US" dirty="0" smtClean="0"/>
              <a:t>Apply </a:t>
            </a:r>
            <a:r>
              <a:rPr lang="en-US" dirty="0"/>
              <a:t>budgeting constraints to ranked </a:t>
            </a:r>
            <a:r>
              <a:rPr lang="en-US" dirty="0" smtClean="0"/>
              <a:t>projects</a:t>
            </a:r>
          </a:p>
          <a:p>
            <a:pPr lvl="2"/>
            <a:r>
              <a:rPr lang="en-US" dirty="0" smtClean="0"/>
              <a:t>Budgeting </a:t>
            </a:r>
            <a:r>
              <a:rPr lang="en-US" dirty="0"/>
              <a:t>constraints and budgeting decision rules are applied to the DP ranking to reflect appropriate mixes, qualifiers, and conditions required by the military. </a:t>
            </a:r>
            <a:endParaRPr lang="en-US" dirty="0" smtClean="0"/>
          </a:p>
          <a:p>
            <a:pPr lvl="2"/>
            <a:r>
              <a:rPr lang="en-US" dirty="0" smtClean="0"/>
              <a:t>The </a:t>
            </a:r>
            <a:r>
              <a:rPr lang="en-US" dirty="0"/>
              <a:t>result is a constrained project priority and resource allocation scheme</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9157033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Process </a:t>
            </a:r>
            <a:r>
              <a:rPr lang="en-US" dirty="0"/>
              <a:t>Flow Diagram for DP Evaluation Process</a:t>
            </a:r>
          </a:p>
          <a:p>
            <a:pPr lvl="1"/>
            <a:r>
              <a:rPr lang="en-US" dirty="0" smtClean="0"/>
              <a:t>Perform </a:t>
            </a:r>
            <a:r>
              <a:rPr lang="en-US" dirty="0"/>
              <a:t>sensitivity </a:t>
            </a:r>
            <a:r>
              <a:rPr lang="en-US" dirty="0" smtClean="0"/>
              <a:t>analysis</a:t>
            </a:r>
          </a:p>
          <a:p>
            <a:pPr lvl="2"/>
            <a:r>
              <a:rPr lang="en-US" dirty="0" smtClean="0"/>
              <a:t>"</a:t>
            </a:r>
            <a:r>
              <a:rPr lang="en-US" dirty="0"/>
              <a:t>What-if" analysis is performed on the ranking and constrained resource allocation to determine the impact of alternate funding schemes on the list of funded DPs. </a:t>
            </a:r>
            <a:endParaRPr lang="en-US" dirty="0" smtClean="0"/>
          </a:p>
          <a:p>
            <a:pPr lvl="2"/>
            <a:r>
              <a:rPr lang="en-US" dirty="0" smtClean="0"/>
              <a:t>This </a:t>
            </a:r>
            <a:r>
              <a:rPr lang="en-US" dirty="0"/>
              <a:t>might include revising the weighting scheme, determining "must-have" or "must-fund" projects, and other budgeting decisions that more concisely represent DP funding requirements.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3557134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1842" y="1491478"/>
            <a:ext cx="5557607" cy="5026259"/>
          </a:xfrm>
          <a:prstGeom prst="rect">
            <a:avLst/>
          </a:prstGeom>
        </p:spPr>
      </p:pic>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24406189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Develop In-House Tool to Be Used in the Evaluation, Prioritization, and Resource Allocation Process</a:t>
            </a:r>
          </a:p>
          <a:p>
            <a:pPr lvl="1"/>
            <a:r>
              <a:rPr lang="en-US" dirty="0"/>
              <a:t>A prototype in-house decision support model is developed to meet the military’s requirements for generating real-time prioritization and resource allocation results </a:t>
            </a:r>
            <a:endParaRPr lang="en-US" dirty="0" smtClean="0"/>
          </a:p>
          <a:p>
            <a:pPr lvl="2"/>
            <a:r>
              <a:rPr lang="en-US" dirty="0" smtClean="0"/>
              <a:t>This </a:t>
            </a:r>
            <a:r>
              <a:rPr lang="en-US" dirty="0"/>
              <a:t>activity involves developing a software module </a:t>
            </a:r>
            <a:endParaRPr lang="en-US" dirty="0" smtClean="0"/>
          </a:p>
          <a:p>
            <a:pPr lvl="2"/>
            <a:r>
              <a:rPr lang="en-US" dirty="0" smtClean="0"/>
              <a:t>Developing </a:t>
            </a:r>
            <a:r>
              <a:rPr lang="en-US" dirty="0"/>
              <a:t>an Excel workbook to capture the prioritization results and generate resource allocation </a:t>
            </a:r>
            <a:r>
              <a:rPr lang="en-US" dirty="0" smtClean="0"/>
              <a:t>information</a:t>
            </a:r>
          </a:p>
          <a:p>
            <a:pPr lvl="2"/>
            <a:r>
              <a:rPr lang="en-US" dirty="0" smtClean="0"/>
              <a:t>The </a:t>
            </a:r>
            <a:r>
              <a:rPr lang="en-US" dirty="0"/>
              <a:t>prioritization module used a multiple criteria decision-making </a:t>
            </a:r>
            <a:r>
              <a:rPr lang="en-US" dirty="0" smtClean="0"/>
              <a:t>technique TOPSIS</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460298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Develop In-House Tool to Be Used in the Evaluation, Prioritization, and Resource Allocation Process</a:t>
            </a:r>
          </a:p>
          <a:p>
            <a:pPr lvl="1"/>
            <a:r>
              <a:rPr lang="en-US" dirty="0"/>
              <a:t>A prototype in-house decision support model is developed to meet the military’s requirements for generating real-time prioritization and resource allocation results </a:t>
            </a:r>
            <a:endParaRPr lang="en-US" dirty="0" smtClean="0"/>
          </a:p>
          <a:p>
            <a:pPr lvl="2"/>
            <a:r>
              <a:rPr lang="en-US" dirty="0" smtClean="0"/>
              <a:t>Most </a:t>
            </a:r>
            <a:r>
              <a:rPr lang="en-US" dirty="0"/>
              <a:t>of the budgeting results and reports are keyed off the rank and score generated by the prioritization program. </a:t>
            </a:r>
          </a:p>
          <a:p>
            <a:pPr lvl="2"/>
            <a:r>
              <a:rPr lang="en-US" dirty="0" smtClean="0"/>
              <a:t>Types of “what-if” analysis planned for include</a:t>
            </a:r>
          </a:p>
          <a:p>
            <a:pPr lvl="3"/>
            <a:r>
              <a:rPr lang="en-US" dirty="0" smtClean="0"/>
              <a:t>Changing weighting factors</a:t>
            </a:r>
          </a:p>
          <a:p>
            <a:pPr lvl="3"/>
            <a:r>
              <a:rPr lang="en-US" dirty="0" smtClean="0"/>
              <a:t>Marking projects as funded and unfunded</a:t>
            </a:r>
          </a:p>
          <a:p>
            <a:pPr lvl="3"/>
            <a:r>
              <a:rPr lang="en-US" dirty="0" smtClean="0"/>
              <a:t>Determining </a:t>
            </a:r>
            <a:r>
              <a:rPr lang="en-US" dirty="0"/>
              <a:t>the impact on </a:t>
            </a:r>
            <a:r>
              <a:rPr lang="en-US" dirty="0" smtClean="0"/>
              <a:t>budgets based on budget parameters and constraints</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021774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6118" y="1491477"/>
            <a:ext cx="5600470" cy="4992667"/>
          </a:xfrm>
          <a:prstGeom prst="rect">
            <a:avLst/>
          </a:prstGeom>
        </p:spPr>
      </p:pic>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1976715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executing of the budget cycle</a:t>
            </a:r>
            <a:endParaRPr lang="en-US" dirty="0"/>
          </a:p>
          <a:p>
            <a:pPr lvl="1"/>
            <a:r>
              <a:rPr lang="en-US" dirty="0"/>
              <a:t>This section exemplifies the execution of the budget cycle for the Air Force Material command using the established evaluation framework and the process automated into a decision support tool.</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551156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Weight the Goals and Decision Criteria</a:t>
            </a:r>
          </a:p>
          <a:p>
            <a:pPr marL="0" indent="0">
              <a:buNone/>
            </a:pP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5" name="Content Placeholder 3"/>
          <p:cNvGraphicFramePr>
            <a:graphicFrameLocks/>
          </p:cNvGraphicFramePr>
          <p:nvPr>
            <p:extLst>
              <p:ext uri="{D42A27DB-BD31-4B8C-83A1-F6EECF244321}">
                <p14:modId xmlns:p14="http://schemas.microsoft.com/office/powerpoint/2010/main" val="279624394"/>
              </p:ext>
            </p:extLst>
          </p:nvPr>
        </p:nvGraphicFramePr>
        <p:xfrm>
          <a:off x="342899" y="2250009"/>
          <a:ext cx="8229602" cy="3628428"/>
        </p:xfrm>
        <a:graphic>
          <a:graphicData uri="http://schemas.openxmlformats.org/drawingml/2006/table">
            <a:tbl>
              <a:tblPr/>
              <a:tblGrid>
                <a:gridCol w="501142">
                  <a:extLst>
                    <a:ext uri="{9D8B030D-6E8A-4147-A177-3AD203B41FA5}">
                      <a16:colId xmlns:a16="http://schemas.microsoft.com/office/drawing/2014/main" val="20000"/>
                    </a:ext>
                  </a:extLst>
                </a:gridCol>
                <a:gridCol w="386423">
                  <a:extLst>
                    <a:ext uri="{9D8B030D-6E8A-4147-A177-3AD203B41FA5}">
                      <a16:colId xmlns:a16="http://schemas.microsoft.com/office/drawing/2014/main" val="20001"/>
                    </a:ext>
                  </a:extLst>
                </a:gridCol>
                <a:gridCol w="386423">
                  <a:extLst>
                    <a:ext uri="{9D8B030D-6E8A-4147-A177-3AD203B41FA5}">
                      <a16:colId xmlns:a16="http://schemas.microsoft.com/office/drawing/2014/main" val="20002"/>
                    </a:ext>
                  </a:extLst>
                </a:gridCol>
                <a:gridCol w="386423">
                  <a:extLst>
                    <a:ext uri="{9D8B030D-6E8A-4147-A177-3AD203B41FA5}">
                      <a16:colId xmlns:a16="http://schemas.microsoft.com/office/drawing/2014/main" val="20003"/>
                    </a:ext>
                  </a:extLst>
                </a:gridCol>
                <a:gridCol w="386423">
                  <a:extLst>
                    <a:ext uri="{9D8B030D-6E8A-4147-A177-3AD203B41FA5}">
                      <a16:colId xmlns:a16="http://schemas.microsoft.com/office/drawing/2014/main" val="20004"/>
                    </a:ext>
                  </a:extLst>
                </a:gridCol>
                <a:gridCol w="386423">
                  <a:extLst>
                    <a:ext uri="{9D8B030D-6E8A-4147-A177-3AD203B41FA5}">
                      <a16:colId xmlns:a16="http://schemas.microsoft.com/office/drawing/2014/main" val="20005"/>
                    </a:ext>
                  </a:extLst>
                </a:gridCol>
                <a:gridCol w="386423">
                  <a:extLst>
                    <a:ext uri="{9D8B030D-6E8A-4147-A177-3AD203B41FA5}">
                      <a16:colId xmlns:a16="http://schemas.microsoft.com/office/drawing/2014/main" val="20006"/>
                    </a:ext>
                  </a:extLst>
                </a:gridCol>
                <a:gridCol w="386423">
                  <a:extLst>
                    <a:ext uri="{9D8B030D-6E8A-4147-A177-3AD203B41FA5}">
                      <a16:colId xmlns:a16="http://schemas.microsoft.com/office/drawing/2014/main" val="20007"/>
                    </a:ext>
                  </a:extLst>
                </a:gridCol>
                <a:gridCol w="386423">
                  <a:extLst>
                    <a:ext uri="{9D8B030D-6E8A-4147-A177-3AD203B41FA5}">
                      <a16:colId xmlns:a16="http://schemas.microsoft.com/office/drawing/2014/main" val="20008"/>
                    </a:ext>
                  </a:extLst>
                </a:gridCol>
                <a:gridCol w="386423">
                  <a:extLst>
                    <a:ext uri="{9D8B030D-6E8A-4147-A177-3AD203B41FA5}">
                      <a16:colId xmlns:a16="http://schemas.microsoft.com/office/drawing/2014/main" val="20009"/>
                    </a:ext>
                  </a:extLst>
                </a:gridCol>
                <a:gridCol w="386423">
                  <a:extLst>
                    <a:ext uri="{9D8B030D-6E8A-4147-A177-3AD203B41FA5}">
                      <a16:colId xmlns:a16="http://schemas.microsoft.com/office/drawing/2014/main" val="20010"/>
                    </a:ext>
                  </a:extLst>
                </a:gridCol>
                <a:gridCol w="386423">
                  <a:extLst>
                    <a:ext uri="{9D8B030D-6E8A-4147-A177-3AD203B41FA5}">
                      <a16:colId xmlns:a16="http://schemas.microsoft.com/office/drawing/2014/main" val="20011"/>
                    </a:ext>
                  </a:extLst>
                </a:gridCol>
                <a:gridCol w="386423">
                  <a:extLst>
                    <a:ext uri="{9D8B030D-6E8A-4147-A177-3AD203B41FA5}">
                      <a16:colId xmlns:a16="http://schemas.microsoft.com/office/drawing/2014/main" val="20012"/>
                    </a:ext>
                  </a:extLst>
                </a:gridCol>
                <a:gridCol w="386423">
                  <a:extLst>
                    <a:ext uri="{9D8B030D-6E8A-4147-A177-3AD203B41FA5}">
                      <a16:colId xmlns:a16="http://schemas.microsoft.com/office/drawing/2014/main" val="20013"/>
                    </a:ext>
                  </a:extLst>
                </a:gridCol>
                <a:gridCol w="386423">
                  <a:extLst>
                    <a:ext uri="{9D8B030D-6E8A-4147-A177-3AD203B41FA5}">
                      <a16:colId xmlns:a16="http://schemas.microsoft.com/office/drawing/2014/main" val="20014"/>
                    </a:ext>
                  </a:extLst>
                </a:gridCol>
                <a:gridCol w="386423">
                  <a:extLst>
                    <a:ext uri="{9D8B030D-6E8A-4147-A177-3AD203B41FA5}">
                      <a16:colId xmlns:a16="http://schemas.microsoft.com/office/drawing/2014/main" val="20015"/>
                    </a:ext>
                  </a:extLst>
                </a:gridCol>
                <a:gridCol w="386423">
                  <a:extLst>
                    <a:ext uri="{9D8B030D-6E8A-4147-A177-3AD203B41FA5}">
                      <a16:colId xmlns:a16="http://schemas.microsoft.com/office/drawing/2014/main" val="20016"/>
                    </a:ext>
                  </a:extLst>
                </a:gridCol>
                <a:gridCol w="386423">
                  <a:extLst>
                    <a:ext uri="{9D8B030D-6E8A-4147-A177-3AD203B41FA5}">
                      <a16:colId xmlns:a16="http://schemas.microsoft.com/office/drawing/2014/main" val="20017"/>
                    </a:ext>
                  </a:extLst>
                </a:gridCol>
                <a:gridCol w="386423">
                  <a:extLst>
                    <a:ext uri="{9D8B030D-6E8A-4147-A177-3AD203B41FA5}">
                      <a16:colId xmlns:a16="http://schemas.microsoft.com/office/drawing/2014/main" val="20018"/>
                    </a:ext>
                  </a:extLst>
                </a:gridCol>
                <a:gridCol w="386423">
                  <a:extLst>
                    <a:ext uri="{9D8B030D-6E8A-4147-A177-3AD203B41FA5}">
                      <a16:colId xmlns:a16="http://schemas.microsoft.com/office/drawing/2014/main" val="20019"/>
                    </a:ext>
                  </a:extLst>
                </a:gridCol>
                <a:gridCol w="386423">
                  <a:extLst>
                    <a:ext uri="{9D8B030D-6E8A-4147-A177-3AD203B41FA5}">
                      <a16:colId xmlns:a16="http://schemas.microsoft.com/office/drawing/2014/main" val="20020"/>
                    </a:ext>
                  </a:extLst>
                </a:gridCol>
              </a:tblGrid>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US" sz="600" b="0" i="0" u="none" strike="noStrike">
                          <a:effectLst/>
                          <a:latin typeface="Times New Roman" panose="02020603050405020304" pitchFamily="18" charset="0"/>
                        </a:rPr>
                        <a:t>Exec Grp 1</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2</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3</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4</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5</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6</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7</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8</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600" b="0" i="0" u="none" strike="noStrike">
                          <a:effectLst/>
                          <a:latin typeface="Times New Roman" panose="02020603050405020304" pitchFamily="18" charset="0"/>
                        </a:rPr>
                        <a:t>Exec Grp 9</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600" b="0" i="0" u="none" strike="noStrike">
                          <a:effectLst/>
                          <a:latin typeface="Times New Roman" panose="02020603050405020304" pitchFamily="18" charset="0"/>
                        </a:rPr>
                        <a:t>Consensus</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7219">
                <a:tc>
                  <a:txBody>
                    <a:bodyPr/>
                    <a:lstStyle/>
                    <a:p>
                      <a:pPr algn="l" fontAlgn="b"/>
                      <a:r>
                        <a:rPr lang="en-US" sz="600" b="1" i="0" u="none" strike="noStrike">
                          <a:effectLst/>
                          <a:latin typeface="Times New Roman" panose="02020603050405020304" pitchFamily="18" charset="0"/>
                        </a:rPr>
                        <a:t>Goals/Decision Criteria</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Avg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Times New Roman" panose="02020603050405020304" pitchFamily="18" charset="0"/>
                        </a:rPr>
                        <a:t>Avg Result Weight</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5731">
                <a:tc>
                  <a:txBody>
                    <a:bodyPr/>
                    <a:lstStyle/>
                    <a:p>
                      <a:pPr algn="l" fontAlgn="b"/>
                      <a:r>
                        <a:rPr lang="en-US" sz="600" b="1" i="0" u="none" strike="noStrike">
                          <a:effectLst/>
                          <a:latin typeface="Times New Roman" panose="02020603050405020304" pitchFamily="18" charset="0"/>
                        </a:rPr>
                        <a:t>Satisfy Customer Needs</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58.10%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67.50%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28.30%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70.30%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8.30%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58.10%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65.60%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48.00%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69.70%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52.65%</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7219">
                <a:tc>
                  <a:txBody>
                    <a:bodyPr/>
                    <a:lstStyle/>
                    <a:p>
                      <a:pPr algn="l" fontAlgn="b"/>
                      <a:r>
                        <a:rPr lang="en-US" sz="600" b="0" i="0" u="none" strike="noStrike">
                          <a:effectLst/>
                          <a:latin typeface="Times New Roman" panose="02020603050405020304" pitchFamily="18" charset="0"/>
                        </a:rPr>
                        <a:t>Documentable customer need</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34.40%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31.70%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15.20%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56.90%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26.22%</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7219">
                <a:tc>
                  <a:txBody>
                    <a:bodyPr/>
                    <a:lstStyle/>
                    <a:p>
                      <a:pPr algn="l" fontAlgn="b"/>
                      <a:r>
                        <a:rPr lang="en-US" sz="600" b="0" i="0" u="none" strike="noStrike">
                          <a:effectLst/>
                          <a:latin typeface="Times New Roman" panose="02020603050405020304" pitchFamily="18" charset="0"/>
                        </a:rPr>
                        <a:t>Broad Applicability</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11.80%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11.10%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17.20%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15.96%</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7219">
                <a:tc>
                  <a:txBody>
                    <a:bodyPr/>
                    <a:lstStyle/>
                    <a:p>
                      <a:pPr algn="l" fontAlgn="b"/>
                      <a:r>
                        <a:rPr lang="en-US" sz="600" b="0" i="0" u="none" strike="noStrike">
                          <a:effectLst/>
                          <a:latin typeface="Times New Roman" panose="02020603050405020304" pitchFamily="18" charset="0"/>
                        </a:rPr>
                        <a:t>Importance of need to Military</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46.40%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27.00%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29.20%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51.90%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30.40%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57.20%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24.80%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25.30%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8708">
                <a:tc>
                  <a:txBody>
                    <a:bodyPr/>
                    <a:lstStyle/>
                    <a:p>
                      <a:pPr algn="l" fontAlgn="b"/>
                      <a:r>
                        <a:rPr lang="en-US" sz="600" b="0" i="0" u="none" strike="noStrike">
                          <a:effectLst/>
                          <a:latin typeface="Times New Roman" panose="02020603050405020304" pitchFamily="18" charset="0"/>
                        </a:rPr>
                        <a:t>Breakthrough</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30.30%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34.60%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24.30%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17.70%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21.00%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20.43%</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5731">
                <a:tc>
                  <a:txBody>
                    <a:bodyPr/>
                    <a:lstStyle/>
                    <a:p>
                      <a:pPr algn="l" fontAlgn="b"/>
                      <a:r>
                        <a:rPr lang="en-US" sz="600" b="1" i="0" u="none" strike="noStrike">
                          <a:effectLst/>
                          <a:latin typeface="Times New Roman" panose="02020603050405020304" pitchFamily="18" charset="0"/>
                        </a:rPr>
                        <a:t>Make a difference for the Military</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11.00%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26.00%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64.30%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22.30%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72.40%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30.90%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26.50%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11.50%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7.20%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30.22%</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08708">
                <a:tc>
                  <a:txBody>
                    <a:bodyPr/>
                    <a:lstStyle/>
                    <a:p>
                      <a:pPr algn="l" fontAlgn="b"/>
                      <a:r>
                        <a:rPr lang="en-US" sz="600" b="0" i="0" u="none" strike="noStrike">
                          <a:effectLst/>
                          <a:latin typeface="Times New Roman" panose="02020603050405020304" pitchFamily="18" charset="0"/>
                        </a:rPr>
                        <a:t>Leadership</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31.10%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11.90%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23.30%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29.40%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17.99%</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7219">
                <a:tc>
                  <a:txBody>
                    <a:bodyPr/>
                    <a:lstStyle/>
                    <a:p>
                      <a:pPr algn="l" fontAlgn="b"/>
                      <a:r>
                        <a:rPr lang="en-US" sz="600" b="0" i="0" u="none" strike="noStrike">
                          <a:effectLst/>
                          <a:latin typeface="Times New Roman" panose="02020603050405020304" pitchFamily="18" charset="0"/>
                        </a:rPr>
                        <a:t>Adequate funding</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17.80%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25.40%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13.82%</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7219">
                <a:tc>
                  <a:txBody>
                    <a:bodyPr/>
                    <a:lstStyle/>
                    <a:p>
                      <a:pPr algn="l" fontAlgn="b"/>
                      <a:r>
                        <a:rPr lang="en-US" sz="600" b="0" i="0" u="none" strike="noStrike">
                          <a:effectLst/>
                          <a:latin typeface="Times New Roman" panose="02020603050405020304" pitchFamily="18" charset="0"/>
                        </a:rPr>
                        <a:t>Adequate work years</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8.91%</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08708">
                <a:tc>
                  <a:txBody>
                    <a:bodyPr/>
                    <a:lstStyle/>
                    <a:p>
                      <a:pPr algn="l" fontAlgn="b"/>
                      <a:r>
                        <a:rPr lang="en-US" sz="600" b="0" i="0" u="none" strike="noStrike">
                          <a:effectLst/>
                          <a:latin typeface="Times New Roman" panose="02020603050405020304" pitchFamily="18" charset="0"/>
                        </a:rPr>
                        <a:t>Payoff</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35.30%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30.90%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11.80%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26.73%</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87219">
                <a:tc>
                  <a:txBody>
                    <a:bodyPr/>
                    <a:lstStyle/>
                    <a:p>
                      <a:pPr algn="l" fontAlgn="b"/>
                      <a:r>
                        <a:rPr lang="en-US" sz="600" b="0" i="0" u="none" strike="noStrike">
                          <a:effectLst/>
                          <a:latin typeface="Times New Roman" panose="02020603050405020304" pitchFamily="18" charset="0"/>
                        </a:rPr>
                        <a:t>Soundness of tech approach</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27.80%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46.20%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38.00%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27.50%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38.90%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36.50%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32.55%</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65731">
                <a:tc>
                  <a:txBody>
                    <a:bodyPr/>
                    <a:lstStyle/>
                    <a:p>
                      <a:pPr algn="l" fontAlgn="b"/>
                      <a:r>
                        <a:rPr lang="en-US" sz="600" b="1" i="0" u="none" strike="noStrike">
                          <a:effectLst/>
                          <a:latin typeface="Times New Roman" panose="02020603050405020304" pitchFamily="18" charset="0"/>
                        </a:rPr>
                        <a:t>Have Trans Strat/Tech Plan</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30.90%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6.50%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7.40%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7.50%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19.30%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11.00%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8.00%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40.60%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23.20%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1" i="0" u="none" strike="noStrike">
                          <a:effectLst/>
                          <a:latin typeface="Times New Roman" panose="02020603050405020304" pitchFamily="18" charset="0"/>
                        </a:rPr>
                        <a:t>17.14%</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08708">
                <a:tc>
                  <a:txBody>
                    <a:bodyPr/>
                    <a:lstStyle/>
                    <a:p>
                      <a:pPr algn="l" fontAlgn="b"/>
                      <a:r>
                        <a:rPr lang="en-US" sz="600" b="0" i="0" u="none" strike="noStrike">
                          <a:effectLst/>
                          <a:latin typeface="Times New Roman" panose="02020603050405020304" pitchFamily="18" charset="0"/>
                        </a:rPr>
                        <a:t>Customer Flow</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42.90%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63.30%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68.60%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64.80%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52.50%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63.90%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13.00%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63.30%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52.35%</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87219">
                <a:tc>
                  <a:txBody>
                    <a:bodyPr/>
                    <a:lstStyle/>
                    <a:p>
                      <a:pPr algn="l" fontAlgn="b"/>
                      <a:r>
                        <a:rPr lang="en-US" sz="600" b="0" i="0" u="none" strike="noStrike">
                          <a:effectLst/>
                          <a:latin typeface="Times New Roman" panose="02020603050405020304" pitchFamily="18" charset="0"/>
                        </a:rPr>
                        <a:t>Risk Trans Strat/Tech Plan</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73.80%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42.90%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0.80%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23.00%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27.40%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22.50%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29.15%</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5.00%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87219">
                <a:tc>
                  <a:txBody>
                    <a:bodyPr/>
                    <a:lstStyle/>
                    <a:p>
                      <a:pPr algn="l" fontAlgn="b"/>
                      <a:r>
                        <a:rPr lang="en-US" sz="600" b="0" i="0" u="none" strike="noStrike">
                          <a:effectLst/>
                          <a:latin typeface="Times New Roman" panose="02020603050405020304" pitchFamily="18" charset="0"/>
                        </a:rPr>
                        <a:t>Leverage of other resources</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6.50%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14.30%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26.10%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1.90%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9.40%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12.20%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33.40%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8.70%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0.70%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45.40%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18.40%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10.60%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2.50%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18.50%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3.20%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08708">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Times New Roman" panose="02020603050405020304" pitchFamily="18" charset="0"/>
                        </a:rPr>
                        <a:t>100.00%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Times New Roman" panose="02020603050405020304" pitchFamily="18" charset="0"/>
                        </a:rPr>
                        <a:t> </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600" b="0" i="0" u="none" strike="noStrike" dirty="0">
                          <a:effectLst/>
                          <a:latin typeface="Times New Roman" panose="02020603050405020304" pitchFamily="18" charset="0"/>
                        </a:rPr>
                        <a:t>100.00%</a:t>
                      </a:r>
                    </a:p>
                  </a:txBody>
                  <a:tcPr marL="6039" marR="6039" marT="60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576215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2571750" cy="4525963"/>
          </a:xfrm>
        </p:spPr>
        <p:txBody>
          <a:bodyPr>
            <a:normAutofit/>
          </a:bodyPr>
          <a:lstStyle/>
          <a:p>
            <a:r>
              <a:rPr lang="en-US" dirty="0"/>
              <a:t>Produce Evaluation </a:t>
            </a:r>
            <a:r>
              <a:rPr lang="en-US" dirty="0" smtClean="0"/>
              <a:t>Forms</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5" name="Content Placeholder 3"/>
          <p:cNvGraphicFramePr>
            <a:graphicFrameLocks/>
          </p:cNvGraphicFramePr>
          <p:nvPr>
            <p:extLst>
              <p:ext uri="{D42A27DB-BD31-4B8C-83A1-F6EECF244321}">
                <p14:modId xmlns:p14="http://schemas.microsoft.com/office/powerpoint/2010/main" val="3341231131"/>
              </p:ext>
            </p:extLst>
          </p:nvPr>
        </p:nvGraphicFramePr>
        <p:xfrm>
          <a:off x="3316502" y="1194656"/>
          <a:ext cx="5070261" cy="5439530"/>
        </p:xfrm>
        <a:graphic>
          <a:graphicData uri="http://schemas.openxmlformats.org/drawingml/2006/table">
            <a:tbl>
              <a:tblPr/>
              <a:tblGrid>
                <a:gridCol w="1057434">
                  <a:extLst>
                    <a:ext uri="{9D8B030D-6E8A-4147-A177-3AD203B41FA5}">
                      <a16:colId xmlns:a16="http://schemas.microsoft.com/office/drawing/2014/main" val="20000"/>
                    </a:ext>
                  </a:extLst>
                </a:gridCol>
                <a:gridCol w="2449271">
                  <a:extLst>
                    <a:ext uri="{9D8B030D-6E8A-4147-A177-3AD203B41FA5}">
                      <a16:colId xmlns:a16="http://schemas.microsoft.com/office/drawing/2014/main" val="20001"/>
                    </a:ext>
                  </a:extLst>
                </a:gridCol>
                <a:gridCol w="343440">
                  <a:extLst>
                    <a:ext uri="{9D8B030D-6E8A-4147-A177-3AD203B41FA5}">
                      <a16:colId xmlns:a16="http://schemas.microsoft.com/office/drawing/2014/main" val="20002"/>
                    </a:ext>
                  </a:extLst>
                </a:gridCol>
                <a:gridCol w="1220116">
                  <a:extLst>
                    <a:ext uri="{9D8B030D-6E8A-4147-A177-3AD203B41FA5}">
                      <a16:colId xmlns:a16="http://schemas.microsoft.com/office/drawing/2014/main" val="20003"/>
                    </a:ext>
                  </a:extLst>
                </a:gridCol>
              </a:tblGrid>
              <a:tr h="118433">
                <a:tc>
                  <a:txBody>
                    <a:bodyPr/>
                    <a:lstStyle/>
                    <a:p>
                      <a:pPr algn="l" fontAlgn="b"/>
                      <a:r>
                        <a:rPr lang="en-US" sz="700" b="1" i="0" u="none" strike="noStrike" dirty="0">
                          <a:solidFill>
                            <a:srgbClr val="000000"/>
                          </a:solidFill>
                          <a:effectLst/>
                          <a:latin typeface="Times New Roman" panose="02020603050405020304" pitchFamily="18" charset="0"/>
                        </a:rPr>
                        <a:t>Decision Criteria</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1" i="0" u="none" strike="noStrike">
                          <a:solidFill>
                            <a:srgbClr val="000000"/>
                          </a:solidFill>
                          <a:effectLst/>
                          <a:latin typeface="Times New Roman" panose="02020603050405020304" pitchFamily="18" charset="0"/>
                        </a:rPr>
                        <a:t>Measure</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1" i="0" u="none" strike="noStrike">
                          <a:solidFill>
                            <a:srgbClr val="000000"/>
                          </a:solidFill>
                          <a:effectLst/>
                          <a:latin typeface="Times New Roman" panose="02020603050405020304" pitchFamily="18" charset="0"/>
                        </a:rPr>
                        <a:t>Score</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1" i="0" u="none" strike="noStrike">
                          <a:solidFill>
                            <a:srgbClr val="000000"/>
                          </a:solidFill>
                          <a:effectLst/>
                          <a:latin typeface="Times New Roman" panose="02020603050405020304" pitchFamily="18" charset="0"/>
                        </a:rPr>
                        <a:t>Comments</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8433">
                <a:tc gridSpan="4">
                  <a:txBody>
                    <a:bodyPr/>
                    <a:lstStyle/>
                    <a:p>
                      <a:pPr algn="l" fontAlgn="b"/>
                      <a:r>
                        <a:rPr lang="en-US" sz="700" b="1" i="0" u="none" strike="noStrike">
                          <a:solidFill>
                            <a:srgbClr val="000000"/>
                          </a:solidFill>
                          <a:effectLst/>
                          <a:latin typeface="Times New Roman" panose="02020603050405020304" pitchFamily="18" charset="0"/>
                        </a:rPr>
                        <a:t>Goal 1. Satisfy Customer Needs</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23967">
                <a:tc>
                  <a:txBody>
                    <a:bodyPr/>
                    <a:lstStyle/>
                    <a:p>
                      <a:pPr algn="l" fontAlgn="b"/>
                      <a:r>
                        <a:rPr lang="en-US" sz="700" b="0" i="0" u="none" strike="noStrike">
                          <a:solidFill>
                            <a:srgbClr val="000000"/>
                          </a:solidFill>
                          <a:effectLst/>
                          <a:latin typeface="Times New Roman" panose="02020603050405020304" pitchFamily="18" charset="0"/>
                        </a:rPr>
                        <a:t>1.a Documentable customer need</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need and Point of Contact not specified                                           10 -- both are clearly specified</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3967">
                <a:tc>
                  <a:txBody>
                    <a:bodyPr/>
                    <a:lstStyle/>
                    <a:p>
                      <a:pPr algn="l" fontAlgn="b"/>
                      <a:r>
                        <a:rPr lang="en-US" sz="700" b="0" i="0" u="none" strike="noStrike">
                          <a:solidFill>
                            <a:srgbClr val="000000"/>
                          </a:solidFill>
                          <a:effectLst/>
                          <a:latin typeface="Times New Roman" panose="02020603050405020304" pitchFamily="18" charset="0"/>
                        </a:rPr>
                        <a:t>1.b Broad applicability</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no direct application</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pervasive</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59436">
                <a:tc>
                  <a:txBody>
                    <a:bodyPr/>
                    <a:lstStyle/>
                    <a:p>
                      <a:pPr algn="l" fontAlgn="b"/>
                      <a:r>
                        <a:rPr lang="en-US" sz="700" b="0" i="0" u="none" strike="noStrike">
                          <a:solidFill>
                            <a:srgbClr val="000000"/>
                          </a:solidFill>
                          <a:effectLst/>
                          <a:latin typeface="Times New Roman" panose="02020603050405020304" pitchFamily="18" charset="0"/>
                        </a:rPr>
                        <a:t>1.c Importance of need to the Military</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not demonstrated</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5 -- enhances a system</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critical or enabling for system</a:t>
                      </a:r>
                      <a:br>
                        <a:rPr lang="en-US" sz="700" b="0" i="0" u="none" strike="noStrike">
                          <a:solidFill>
                            <a:srgbClr val="000000"/>
                          </a:solidFill>
                          <a:effectLst/>
                          <a:latin typeface="Times New Roman" panose="02020603050405020304" pitchFamily="18" charset="0"/>
                        </a:rPr>
                      </a:br>
                      <a:r>
                        <a:rPr lang="en-US" sz="700" b="0" i="1" u="none" strike="noStrike">
                          <a:solidFill>
                            <a:srgbClr val="000000"/>
                          </a:solidFill>
                          <a:effectLst/>
                          <a:latin typeface="Times New Roman" panose="02020603050405020304" pitchFamily="18" charset="0"/>
                        </a:rPr>
                        <a:t>Enhancement</a:t>
                      </a:r>
                      <a:r>
                        <a:rPr lang="en-US" sz="700" b="0" i="0" u="none" strike="noStrike">
                          <a:solidFill>
                            <a:srgbClr val="000000"/>
                          </a:solidFill>
                          <a:effectLst/>
                          <a:latin typeface="Times New Roman" panose="02020603050405020304" pitchFamily="18" charset="0"/>
                        </a:rPr>
                        <a:t> is an improvement to performance.  The technology allows the military to do what it is doing now, better.</a:t>
                      </a:r>
                      <a:br>
                        <a:rPr lang="en-US" sz="700" b="0" i="0" u="none" strike="noStrike">
                          <a:solidFill>
                            <a:srgbClr val="000000"/>
                          </a:solidFill>
                          <a:effectLst/>
                          <a:latin typeface="Times New Roman" panose="02020603050405020304" pitchFamily="18" charset="0"/>
                        </a:rPr>
                      </a:br>
                      <a:r>
                        <a:rPr lang="en-US" sz="700" b="0" i="1" u="none" strike="noStrike">
                          <a:solidFill>
                            <a:srgbClr val="000000"/>
                          </a:solidFill>
                          <a:effectLst/>
                          <a:latin typeface="Times New Roman" panose="02020603050405020304" pitchFamily="18" charset="0"/>
                        </a:rPr>
                        <a:t>Critical</a:t>
                      </a:r>
                      <a:r>
                        <a:rPr lang="en-US" sz="700" b="0" i="0" u="none" strike="noStrike">
                          <a:solidFill>
                            <a:srgbClr val="000000"/>
                          </a:solidFill>
                          <a:effectLst/>
                          <a:latin typeface="Times New Roman" panose="02020603050405020304" pitchFamily="18" charset="0"/>
                        </a:rPr>
                        <a:t>  is a technology needed to meet system requirements.</a:t>
                      </a:r>
                      <a:br>
                        <a:rPr lang="en-US" sz="700" b="0" i="0" u="none" strike="noStrike">
                          <a:solidFill>
                            <a:srgbClr val="000000"/>
                          </a:solidFill>
                          <a:effectLst/>
                          <a:latin typeface="Times New Roman" panose="02020603050405020304" pitchFamily="18" charset="0"/>
                        </a:rPr>
                      </a:br>
                      <a:r>
                        <a:rPr lang="en-US" sz="700" b="0" i="1" u="none" strike="noStrike">
                          <a:solidFill>
                            <a:srgbClr val="000000"/>
                          </a:solidFill>
                          <a:effectLst/>
                          <a:latin typeface="Times New Roman" panose="02020603050405020304" pitchFamily="18" charset="0"/>
                        </a:rPr>
                        <a:t>Enabling </a:t>
                      </a:r>
                      <a:r>
                        <a:rPr lang="en-US" sz="700" b="0" i="0" u="none" strike="noStrike">
                          <a:solidFill>
                            <a:srgbClr val="000000"/>
                          </a:solidFill>
                          <a:effectLst/>
                          <a:latin typeface="Times New Roman" panose="02020603050405020304" pitchFamily="18" charset="0"/>
                        </a:rPr>
                        <a:t> is a technology needed to do a new mission.</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dirty="0">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29879">
                <a:tc>
                  <a:txBody>
                    <a:bodyPr/>
                    <a:lstStyle/>
                    <a:p>
                      <a:pPr algn="l" fontAlgn="b"/>
                      <a:r>
                        <a:rPr lang="en-US" sz="700" b="0" i="0" u="none" strike="noStrike">
                          <a:solidFill>
                            <a:srgbClr val="000000"/>
                          </a:solidFill>
                          <a:effectLst/>
                          <a:latin typeface="Times New Roman" panose="02020603050405020304" pitchFamily="18" charset="0"/>
                        </a:rPr>
                        <a:t>1.d Breakthrough</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evolutionary or enhancement</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5 -- leaps to state-of-the-art</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provides a unique capability</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18433">
                <a:tc gridSpan="4">
                  <a:txBody>
                    <a:bodyPr/>
                    <a:lstStyle/>
                    <a:p>
                      <a:pPr algn="l" fontAlgn="b"/>
                      <a:r>
                        <a:rPr lang="en-US" sz="700" b="1" i="0" u="none" strike="noStrike">
                          <a:solidFill>
                            <a:srgbClr val="000000"/>
                          </a:solidFill>
                          <a:effectLst/>
                          <a:latin typeface="Times New Roman" panose="02020603050405020304" pitchFamily="18" charset="0"/>
                        </a:rPr>
                        <a:t>Goal 2. Make a difference for the Military in this Technical Area.</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23967">
                <a:tc>
                  <a:txBody>
                    <a:bodyPr/>
                    <a:lstStyle/>
                    <a:p>
                      <a:pPr algn="l" fontAlgn="b"/>
                      <a:r>
                        <a:rPr lang="en-US" sz="700" b="0" i="0" u="none" strike="noStrike">
                          <a:solidFill>
                            <a:srgbClr val="000000"/>
                          </a:solidFill>
                          <a:effectLst/>
                          <a:latin typeface="Times New Roman" panose="02020603050405020304" pitchFamily="18" charset="0"/>
                        </a:rPr>
                        <a:t>2.a Leadership</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dirty="0">
                          <a:solidFill>
                            <a:srgbClr val="000000"/>
                          </a:solidFill>
                          <a:effectLst/>
                          <a:latin typeface="Times New Roman" panose="02020603050405020304" pitchFamily="18" charset="0"/>
                        </a:rPr>
                        <a:t>Range 0 to 10 where                                                                                     0 -- no unique role for us</a:t>
                      </a:r>
                      <a:br>
                        <a:rPr lang="en-US" sz="700" b="0" i="0" u="none" strike="noStrike" dirty="0">
                          <a:solidFill>
                            <a:srgbClr val="000000"/>
                          </a:solidFill>
                          <a:effectLst/>
                          <a:latin typeface="Times New Roman" panose="02020603050405020304" pitchFamily="18" charset="0"/>
                        </a:rPr>
                      </a:br>
                      <a:r>
                        <a:rPr lang="en-US" sz="700" b="0" i="0" u="none" strike="noStrike" dirty="0">
                          <a:solidFill>
                            <a:srgbClr val="000000"/>
                          </a:solidFill>
                          <a:effectLst/>
                          <a:latin typeface="Times New Roman" panose="02020603050405020304" pitchFamily="18" charset="0"/>
                        </a:rPr>
                        <a:t>10 -- only we can meet this need</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29879">
                <a:tc>
                  <a:txBody>
                    <a:bodyPr/>
                    <a:lstStyle/>
                    <a:p>
                      <a:pPr algn="l" fontAlgn="b"/>
                      <a:r>
                        <a:rPr lang="en-US" sz="700" b="0" i="0" u="none" strike="noStrike">
                          <a:solidFill>
                            <a:srgbClr val="000000"/>
                          </a:solidFill>
                          <a:effectLst/>
                          <a:latin typeface="Times New Roman" panose="02020603050405020304" pitchFamily="18" charset="0"/>
                        </a:rPr>
                        <a:t>2.b Adequate Funding</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unrealistic to do the task</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5 -- adequate to meet minimum requirements</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perfect fit of funding to task</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29879">
                <a:tc>
                  <a:txBody>
                    <a:bodyPr/>
                    <a:lstStyle/>
                    <a:p>
                      <a:pPr algn="l" fontAlgn="b"/>
                      <a:r>
                        <a:rPr lang="en-US" sz="700" b="0" i="0" u="none" strike="noStrike">
                          <a:solidFill>
                            <a:srgbClr val="000000"/>
                          </a:solidFill>
                          <a:effectLst/>
                          <a:latin typeface="Times New Roman" panose="02020603050405020304" pitchFamily="18" charset="0"/>
                        </a:rPr>
                        <a:t>2.c Adequate Work Years</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unrealistic to do the task</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5 -- adequate to meet minimum requirements</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perfect fit of work years/people to task</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29879">
                <a:tc>
                  <a:txBody>
                    <a:bodyPr/>
                    <a:lstStyle/>
                    <a:p>
                      <a:pPr algn="l" fontAlgn="b"/>
                      <a:r>
                        <a:rPr lang="en-US" sz="700" b="0" i="0" u="none" strike="noStrike">
                          <a:solidFill>
                            <a:srgbClr val="000000"/>
                          </a:solidFill>
                          <a:effectLst/>
                          <a:latin typeface="Times New Roman" panose="02020603050405020304" pitchFamily="18" charset="0"/>
                        </a:rPr>
                        <a:t>2.d Payoff</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low</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5 -- moderate</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high</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23967">
                <a:tc>
                  <a:txBody>
                    <a:bodyPr/>
                    <a:lstStyle/>
                    <a:p>
                      <a:pPr algn="l" fontAlgn="b"/>
                      <a:r>
                        <a:rPr lang="en-US" sz="700" b="0" i="0" u="none" strike="noStrike">
                          <a:solidFill>
                            <a:srgbClr val="000000"/>
                          </a:solidFill>
                          <a:effectLst/>
                          <a:latin typeface="Times New Roman" panose="02020603050405020304" pitchFamily="18" charset="0"/>
                        </a:rPr>
                        <a:t>2.e Soundness of technical approach</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unreasonable and unsupported</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sound and well thought out</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18433">
                <a:tc gridSpan="4">
                  <a:txBody>
                    <a:bodyPr/>
                    <a:lstStyle/>
                    <a:p>
                      <a:pPr algn="l" fontAlgn="b"/>
                      <a:r>
                        <a:rPr lang="en-US" sz="700" b="1" i="0" u="none" strike="noStrike">
                          <a:solidFill>
                            <a:srgbClr val="000000"/>
                          </a:solidFill>
                          <a:effectLst/>
                          <a:latin typeface="Times New Roman" panose="02020603050405020304" pitchFamily="18" charset="0"/>
                        </a:rPr>
                        <a:t>Goal 3. Have a Transition Strategy / Technology Plan</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23967">
                <a:tc>
                  <a:txBody>
                    <a:bodyPr/>
                    <a:lstStyle/>
                    <a:p>
                      <a:pPr algn="l" fontAlgn="b"/>
                      <a:r>
                        <a:rPr lang="en-US" sz="700" b="0" i="0" u="none" strike="noStrike">
                          <a:solidFill>
                            <a:srgbClr val="000000"/>
                          </a:solidFill>
                          <a:effectLst/>
                          <a:latin typeface="Times New Roman" panose="02020603050405020304" pitchFamily="18" charset="0"/>
                        </a:rPr>
                        <a:t>3.a Customer Flow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0 to 10 where                                                                                      0 -- plan is unworkable</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good progression of technology</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23967">
                <a:tc>
                  <a:txBody>
                    <a:bodyPr/>
                    <a:lstStyle/>
                    <a:p>
                      <a:pPr algn="l" fontAlgn="b"/>
                      <a:r>
                        <a:rPr lang="en-US" sz="700" b="0" i="0" u="none" strike="noStrike">
                          <a:solidFill>
                            <a:srgbClr val="000000"/>
                          </a:solidFill>
                          <a:effectLst/>
                          <a:latin typeface="Times New Roman" panose="02020603050405020304" pitchFamily="18" charset="0"/>
                        </a:rPr>
                        <a:t>3.b Risk of Transition Strategy / Technology Plan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0 to 10 where                                                                                     0 -- risk is unacceptable</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risk is acceptable considering the potential payoff</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23967">
                <a:tc>
                  <a:txBody>
                    <a:bodyPr/>
                    <a:lstStyle/>
                    <a:p>
                      <a:pPr algn="l" fontAlgn="b"/>
                      <a:r>
                        <a:rPr lang="en-US" sz="700" b="0" i="0" u="none" strike="noStrike">
                          <a:solidFill>
                            <a:srgbClr val="000000"/>
                          </a:solidFill>
                          <a:effectLst/>
                          <a:latin typeface="Times New Roman" panose="02020603050405020304" pitchFamily="18" charset="0"/>
                        </a:rPr>
                        <a:t>3.c Leverage of Other Resources</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Range of 0 to 10 where                                                                                 0 -- no attempt to leverage resources</a:t>
                      </a:r>
                      <a:br>
                        <a:rPr lang="en-US" sz="700" b="0" i="0" u="none" strike="noStrike">
                          <a:solidFill>
                            <a:srgbClr val="000000"/>
                          </a:solidFill>
                          <a:effectLst/>
                          <a:latin typeface="Times New Roman" panose="02020603050405020304" pitchFamily="18" charset="0"/>
                        </a:rPr>
                      </a:br>
                      <a:r>
                        <a:rPr lang="en-US" sz="700" b="0" i="0" u="none" strike="noStrike">
                          <a:solidFill>
                            <a:srgbClr val="000000"/>
                          </a:solidFill>
                          <a:effectLst/>
                          <a:latin typeface="Times New Roman" panose="02020603050405020304" pitchFamily="18" charset="0"/>
                        </a:rPr>
                        <a:t>10 -- outstanding use of other resources</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dirty="0">
                          <a:solidFill>
                            <a:srgbClr val="000000"/>
                          </a:solidFill>
                          <a:effectLst/>
                          <a:latin typeface="Times New Roman" panose="02020603050405020304" pitchFamily="18" charset="0"/>
                        </a:rPr>
                        <a:t> </a:t>
                      </a:r>
                    </a:p>
                  </a:txBody>
                  <a:tcPr marL="5382" marR="5382" marT="53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456513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BUDGETING INFORMATION WORK SHEET</a:t>
            </a:r>
          </a:p>
          <a:p>
            <a:r>
              <a:rPr lang="en-US" dirty="0"/>
              <a:t>Complete one for each new start program</a:t>
            </a:r>
          </a:p>
          <a:p>
            <a:pPr lvl="1"/>
            <a:r>
              <a:rPr lang="en-US" dirty="0"/>
              <a:t>MAJOR AREA/DIRECTION                              </a:t>
            </a:r>
          </a:p>
          <a:p>
            <a:pPr lvl="1"/>
            <a:r>
              <a:rPr lang="en-US" dirty="0"/>
              <a:t>PROJECT NAME                                  </a:t>
            </a:r>
          </a:p>
          <a:p>
            <a:pPr lvl="1"/>
            <a:r>
              <a:rPr lang="en-US" dirty="0"/>
              <a:t>1. Decision Package	</a:t>
            </a:r>
            <a:r>
              <a:rPr lang="en-US" dirty="0" smtClean="0"/>
              <a:t>Core </a:t>
            </a:r>
            <a:r>
              <a:rPr lang="en-US" dirty="0"/>
              <a:t>Program—New Start</a:t>
            </a:r>
          </a:p>
          <a:p>
            <a:pPr lvl="1"/>
            <a:r>
              <a:rPr lang="en-US" dirty="0"/>
              <a:t>2. YEARLY BUDGET:</a:t>
            </a:r>
          </a:p>
          <a:p>
            <a:pPr lvl="2"/>
            <a:r>
              <a:rPr lang="en-US" dirty="0"/>
              <a:t>YEAR 1 $          </a:t>
            </a:r>
          </a:p>
          <a:p>
            <a:pPr lvl="2"/>
            <a:r>
              <a:rPr lang="en-US" dirty="0"/>
              <a:t>YEAR 2 $          </a:t>
            </a:r>
          </a:p>
          <a:p>
            <a:pPr lvl="2"/>
            <a:r>
              <a:rPr lang="en-US" dirty="0"/>
              <a:t>YEAR 3 $          </a:t>
            </a:r>
          </a:p>
          <a:p>
            <a:pPr lvl="2"/>
            <a:r>
              <a:rPr lang="en-US" dirty="0"/>
              <a:t>YEAR 4 $          (for core new starts only)</a:t>
            </a:r>
          </a:p>
          <a:p>
            <a:pPr lvl="2"/>
            <a:r>
              <a:rPr lang="en-US" dirty="0"/>
              <a:t>YEAR 5 $          (for core new starts only</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273957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1366"/>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a:bodyPr>
          <a:lstStyle/>
          <a:p>
            <a:r>
              <a:rPr lang="en-US" dirty="0" smtClean="0"/>
              <a:t>Introduction</a:t>
            </a:r>
            <a:endParaRPr lang="en-US" dirty="0"/>
          </a:p>
          <a:p>
            <a:pPr lvl="1"/>
            <a:r>
              <a:rPr lang="en-US" dirty="0" smtClean="0"/>
              <a:t>Group </a:t>
            </a:r>
            <a:r>
              <a:rPr lang="en-US" dirty="0"/>
              <a:t>decision-making techniques are used to provide a means for developing the goals, objectives, and decision criteria used in the decision process and weighting the importance of the objectives and criteria. </a:t>
            </a:r>
            <a:endParaRPr lang="en-US" dirty="0" smtClean="0"/>
          </a:p>
          <a:p>
            <a:pPr lvl="1"/>
            <a:r>
              <a:rPr lang="en-US" dirty="0" smtClean="0"/>
              <a:t>All </a:t>
            </a:r>
            <a:r>
              <a:rPr lang="en-US" dirty="0"/>
              <a:t>the decision makers had input in the final decision process ensuring objectivity in the DP evaluation process. </a:t>
            </a:r>
            <a:endParaRPr lang="en-US" dirty="0" smtClean="0"/>
          </a:p>
        </p:txBody>
      </p:sp>
    </p:spTree>
    <p:extLst>
      <p:ext uri="{BB962C8B-B14F-4D97-AF65-F5344CB8AC3E}">
        <p14:creationId xmlns:p14="http://schemas.microsoft.com/office/powerpoint/2010/main" val="827934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BUDGETING INFORMATION WORK SHEET</a:t>
            </a:r>
          </a:p>
          <a:p>
            <a:r>
              <a:rPr lang="en-US" dirty="0"/>
              <a:t>Complete one for each new start program</a:t>
            </a:r>
          </a:p>
          <a:p>
            <a:pPr lvl="1"/>
            <a:r>
              <a:rPr lang="en-US" dirty="0" smtClean="0"/>
              <a:t>3</a:t>
            </a:r>
            <a:r>
              <a:rPr lang="en-US" dirty="0"/>
              <a:t>. SPACE-RELATED PROJECT?	</a:t>
            </a:r>
            <a:r>
              <a:rPr lang="en-US" dirty="0" smtClean="0"/>
              <a:t>Yes/No</a:t>
            </a:r>
            <a:endParaRPr lang="en-US" dirty="0"/>
          </a:p>
          <a:p>
            <a:pPr lvl="1"/>
            <a:r>
              <a:rPr lang="en-US" dirty="0"/>
              <a:t>4. DEVELOPMENT CYCLE:</a:t>
            </a:r>
          </a:p>
          <a:p>
            <a:pPr lvl="2"/>
            <a:r>
              <a:rPr lang="en-US" dirty="0" smtClean="0"/>
              <a:t>Near-term</a:t>
            </a:r>
            <a:endParaRPr lang="en-US" dirty="0"/>
          </a:p>
          <a:p>
            <a:pPr lvl="2"/>
            <a:r>
              <a:rPr lang="en-US" dirty="0" smtClean="0"/>
              <a:t>Mid-term</a:t>
            </a:r>
            <a:endParaRPr lang="en-US" dirty="0"/>
          </a:p>
          <a:p>
            <a:pPr lvl="2"/>
            <a:r>
              <a:rPr lang="en-US" dirty="0" smtClean="0"/>
              <a:t>Far-term</a:t>
            </a:r>
            <a:endParaRPr lang="en-US" dirty="0"/>
          </a:p>
          <a:p>
            <a:pPr lvl="1"/>
            <a:r>
              <a:rPr lang="en-US" dirty="0"/>
              <a:t>5. APPLICATION:</a:t>
            </a:r>
          </a:p>
          <a:p>
            <a:pPr lvl="2"/>
            <a:r>
              <a:rPr lang="en-US" dirty="0" smtClean="0"/>
              <a:t>Structures</a:t>
            </a:r>
            <a:endParaRPr lang="en-US" dirty="0"/>
          </a:p>
          <a:p>
            <a:pPr lvl="2"/>
            <a:r>
              <a:rPr lang="en-US" dirty="0" smtClean="0"/>
              <a:t>Propulsion</a:t>
            </a:r>
            <a:endParaRPr lang="en-US" dirty="0"/>
          </a:p>
          <a:p>
            <a:pPr lvl="2"/>
            <a:r>
              <a:rPr lang="en-US" dirty="0" smtClean="0"/>
              <a:t>Electronics</a:t>
            </a:r>
            <a:r>
              <a:rPr lang="en-US" dirty="0"/>
              <a:t>, Optics, </a:t>
            </a:r>
            <a:r>
              <a:rPr lang="en-US" dirty="0" err="1"/>
              <a:t>Survivabiltiy</a:t>
            </a:r>
            <a:endParaRPr lang="en-US" dirty="0"/>
          </a:p>
          <a:p>
            <a:pPr lvl="2"/>
            <a:r>
              <a:rPr lang="en-US" dirty="0" smtClean="0"/>
              <a:t>Non-structural</a:t>
            </a:r>
            <a:endParaRPr lang="en-US" dirty="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0034749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Generate Group Evaluation Scores for the </a:t>
            </a:r>
            <a:r>
              <a:rPr lang="en-US" dirty="0" smtClean="0"/>
              <a:t>DPs</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5" name="Content Placeholder 3"/>
          <p:cNvGraphicFramePr>
            <a:graphicFrameLocks/>
          </p:cNvGraphicFramePr>
          <p:nvPr>
            <p:extLst>
              <p:ext uri="{D42A27DB-BD31-4B8C-83A1-F6EECF244321}">
                <p14:modId xmlns:p14="http://schemas.microsoft.com/office/powerpoint/2010/main" val="63987417"/>
              </p:ext>
            </p:extLst>
          </p:nvPr>
        </p:nvGraphicFramePr>
        <p:xfrm>
          <a:off x="1293770" y="2118465"/>
          <a:ext cx="6556459" cy="4546709"/>
        </p:xfrm>
        <a:graphic>
          <a:graphicData uri="http://schemas.openxmlformats.org/drawingml/2006/table">
            <a:tbl>
              <a:tblPr/>
              <a:tblGrid>
                <a:gridCol w="193188">
                  <a:extLst>
                    <a:ext uri="{9D8B030D-6E8A-4147-A177-3AD203B41FA5}">
                      <a16:colId xmlns:a16="http://schemas.microsoft.com/office/drawing/2014/main" val="20000"/>
                    </a:ext>
                  </a:extLst>
                </a:gridCol>
                <a:gridCol w="1202057">
                  <a:extLst>
                    <a:ext uri="{9D8B030D-6E8A-4147-A177-3AD203B41FA5}">
                      <a16:colId xmlns:a16="http://schemas.microsoft.com/office/drawing/2014/main" val="20001"/>
                    </a:ext>
                  </a:extLst>
                </a:gridCol>
                <a:gridCol w="267124">
                  <a:extLst>
                    <a:ext uri="{9D8B030D-6E8A-4147-A177-3AD203B41FA5}">
                      <a16:colId xmlns:a16="http://schemas.microsoft.com/office/drawing/2014/main" val="20002"/>
                    </a:ext>
                  </a:extLst>
                </a:gridCol>
                <a:gridCol w="343445">
                  <a:extLst>
                    <a:ext uri="{9D8B030D-6E8A-4147-A177-3AD203B41FA5}">
                      <a16:colId xmlns:a16="http://schemas.microsoft.com/office/drawing/2014/main" val="20003"/>
                    </a:ext>
                  </a:extLst>
                </a:gridCol>
                <a:gridCol w="422151">
                  <a:extLst>
                    <a:ext uri="{9D8B030D-6E8A-4147-A177-3AD203B41FA5}">
                      <a16:colId xmlns:a16="http://schemas.microsoft.com/office/drawing/2014/main" val="20004"/>
                    </a:ext>
                  </a:extLst>
                </a:gridCol>
                <a:gridCol w="324365">
                  <a:extLst>
                    <a:ext uri="{9D8B030D-6E8A-4147-A177-3AD203B41FA5}">
                      <a16:colId xmlns:a16="http://schemas.microsoft.com/office/drawing/2014/main" val="20005"/>
                    </a:ext>
                  </a:extLst>
                </a:gridCol>
                <a:gridCol w="419766">
                  <a:extLst>
                    <a:ext uri="{9D8B030D-6E8A-4147-A177-3AD203B41FA5}">
                      <a16:colId xmlns:a16="http://schemas.microsoft.com/office/drawing/2014/main" val="20006"/>
                    </a:ext>
                  </a:extLst>
                </a:gridCol>
                <a:gridCol w="364910">
                  <a:extLst>
                    <a:ext uri="{9D8B030D-6E8A-4147-A177-3AD203B41FA5}">
                      <a16:colId xmlns:a16="http://schemas.microsoft.com/office/drawing/2014/main" val="20007"/>
                    </a:ext>
                  </a:extLst>
                </a:gridCol>
                <a:gridCol w="352985">
                  <a:extLst>
                    <a:ext uri="{9D8B030D-6E8A-4147-A177-3AD203B41FA5}">
                      <a16:colId xmlns:a16="http://schemas.microsoft.com/office/drawing/2014/main" val="20008"/>
                    </a:ext>
                  </a:extLst>
                </a:gridCol>
                <a:gridCol w="267124">
                  <a:extLst>
                    <a:ext uri="{9D8B030D-6E8A-4147-A177-3AD203B41FA5}">
                      <a16:colId xmlns:a16="http://schemas.microsoft.com/office/drawing/2014/main" val="20009"/>
                    </a:ext>
                  </a:extLst>
                </a:gridCol>
                <a:gridCol w="286204">
                  <a:extLst>
                    <a:ext uri="{9D8B030D-6E8A-4147-A177-3AD203B41FA5}">
                      <a16:colId xmlns:a16="http://schemas.microsoft.com/office/drawing/2014/main" val="20010"/>
                    </a:ext>
                  </a:extLst>
                </a:gridCol>
                <a:gridCol w="286204">
                  <a:extLst>
                    <a:ext uri="{9D8B030D-6E8A-4147-A177-3AD203B41FA5}">
                      <a16:colId xmlns:a16="http://schemas.microsoft.com/office/drawing/2014/main" val="20011"/>
                    </a:ext>
                  </a:extLst>
                </a:gridCol>
                <a:gridCol w="422151">
                  <a:extLst>
                    <a:ext uri="{9D8B030D-6E8A-4147-A177-3AD203B41FA5}">
                      <a16:colId xmlns:a16="http://schemas.microsoft.com/office/drawing/2014/main" val="20012"/>
                    </a:ext>
                  </a:extLst>
                </a:gridCol>
                <a:gridCol w="448386">
                  <a:extLst>
                    <a:ext uri="{9D8B030D-6E8A-4147-A177-3AD203B41FA5}">
                      <a16:colId xmlns:a16="http://schemas.microsoft.com/office/drawing/2014/main" val="20013"/>
                    </a:ext>
                  </a:extLst>
                </a:gridCol>
                <a:gridCol w="505627">
                  <a:extLst>
                    <a:ext uri="{9D8B030D-6E8A-4147-A177-3AD203B41FA5}">
                      <a16:colId xmlns:a16="http://schemas.microsoft.com/office/drawing/2014/main" val="20014"/>
                    </a:ext>
                  </a:extLst>
                </a:gridCol>
                <a:gridCol w="450772">
                  <a:extLst>
                    <a:ext uri="{9D8B030D-6E8A-4147-A177-3AD203B41FA5}">
                      <a16:colId xmlns:a16="http://schemas.microsoft.com/office/drawing/2014/main" val="20015"/>
                    </a:ext>
                  </a:extLst>
                </a:gridCol>
              </a:tblGrid>
              <a:tr h="626495">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Satisfy Customer Needs [52.6%]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Make a Difference for the Military [30.2%]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Have A Transition Strategy / Technology Plan [17.2%]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4690">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Weights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13.8%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8.4%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19.7%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10.8%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5.4%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4.2%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2.7%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8.1%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9.8%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9.0%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700" b="1" i="0" u="none" strike="noStrike">
                          <a:effectLst/>
                          <a:latin typeface="Arial" panose="020B0604020202020204" pitchFamily="34" charset="0"/>
                        </a:rPr>
                        <a:t>3.2%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73451">
                <a:tc>
                  <a:txBody>
                    <a:bodyPr/>
                    <a:lstStyle/>
                    <a:p>
                      <a:pPr algn="l" fontAlgn="b"/>
                      <a:r>
                        <a:rPr lang="en-US" sz="700" b="0" i="0" u="none" strike="noStrike">
                          <a:effectLst/>
                          <a:latin typeface="Arial" panose="020B0604020202020204" pitchFamily="34" charset="0"/>
                        </a:rPr>
                        <a:t>Dir</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Project Name</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 Rank</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Score</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Documnt. customer need</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Broad Applic.</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Import. of need to Military</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Break- through</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Leader- ship</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Adeq. Fund.</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Adeq. Work Years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Payoff</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Sound Tech approach</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Customer Flow</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Risk of Transition Strategy / Technology Plan</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Leverage of other resources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14690">
                <a:tc>
                  <a:txBody>
                    <a:bodyPr/>
                    <a:lstStyle/>
                    <a:p>
                      <a:pPr algn="l" fontAlgn="b"/>
                      <a:r>
                        <a:rPr lang="en-US" sz="700" b="0" i="0" u="none" strike="noStrike">
                          <a:effectLst/>
                          <a:latin typeface="Arial" panose="020B0604020202020204" pitchFamily="34" charset="0"/>
                        </a:rPr>
                        <a:t>6-5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Mid-term paint roadmap</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0.8532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10.00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14690">
                <a:tc>
                  <a:txBody>
                    <a:bodyPr/>
                    <a:lstStyle/>
                    <a:p>
                      <a:pPr algn="l" fontAlgn="b"/>
                      <a:r>
                        <a:rPr lang="en-US" sz="700" b="0" i="0" u="none" strike="noStrike">
                          <a:effectLst/>
                          <a:latin typeface="Arial" panose="020B0604020202020204" pitchFamily="34" charset="0"/>
                        </a:rPr>
                        <a:t>6-4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Gap trtmnt mat for LO airc</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0.8020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10.00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14690">
                <a:tc>
                  <a:txBody>
                    <a:bodyPr/>
                    <a:lstStyle/>
                    <a:p>
                      <a:pPr algn="l" fontAlgn="b"/>
                      <a:r>
                        <a:rPr lang="en-US" sz="700" b="0" i="0" u="none" strike="noStrike">
                          <a:effectLst/>
                          <a:latin typeface="Arial" panose="020B0604020202020204" pitchFamily="34" charset="0"/>
                        </a:rPr>
                        <a:t>2-3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Hi cyc fatige of eng blade</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0.7211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10.00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10.00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14690">
                <a:tc>
                  <a:txBody>
                    <a:bodyPr/>
                    <a:lstStyle/>
                    <a:p>
                      <a:pPr algn="l" fontAlgn="b"/>
                      <a:r>
                        <a:rPr lang="en-US" sz="700" b="0" i="0" u="none" strike="noStrike">
                          <a:effectLst/>
                          <a:latin typeface="Arial" panose="020B0604020202020204" pitchFamily="34" charset="0"/>
                        </a:rPr>
                        <a:t>4-1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Corrosion metrics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0.7072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14690">
                <a:tc>
                  <a:txBody>
                    <a:bodyPr/>
                    <a:lstStyle/>
                    <a:p>
                      <a:pPr algn="l" fontAlgn="b"/>
                      <a:r>
                        <a:rPr lang="en-US" sz="700" b="0" i="0" u="none" strike="noStrike">
                          <a:effectLst/>
                          <a:latin typeface="Arial" panose="020B0604020202020204" pitchFamily="34" charset="0"/>
                        </a:rPr>
                        <a:t>3-4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Low Energy Curing Resin</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0.6676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14690">
                <a:tc>
                  <a:txBody>
                    <a:bodyPr/>
                    <a:lstStyle/>
                    <a:p>
                      <a:pPr algn="l" fontAlgn="b"/>
                      <a:r>
                        <a:rPr lang="en-US" sz="700" b="0" i="0" u="none" strike="noStrike">
                          <a:effectLst/>
                          <a:latin typeface="Arial" panose="020B0604020202020204" pitchFamily="34" charset="0"/>
                        </a:rPr>
                        <a:t>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VGF growth of InP substrat</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0.6379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14690">
                <a:tc>
                  <a:txBody>
                    <a:bodyPr/>
                    <a:lstStyle/>
                    <a:p>
                      <a:pPr algn="l" fontAlgn="b"/>
                      <a:r>
                        <a:rPr lang="en-US" sz="700" b="0" i="0" u="none" strike="noStrike">
                          <a:effectLst/>
                          <a:latin typeface="Arial" panose="020B0604020202020204" pitchFamily="34" charset="0"/>
                        </a:rPr>
                        <a:t>8-1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Rebaseline core</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0.6102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14690">
                <a:tc>
                  <a:txBody>
                    <a:bodyPr/>
                    <a:lstStyle/>
                    <a:p>
                      <a:pPr algn="l" fontAlgn="b"/>
                      <a:r>
                        <a:rPr lang="en-US" sz="700" b="0" i="0" u="none" strike="noStrike">
                          <a:effectLst/>
                          <a:latin typeface="Arial" panose="020B0604020202020204" pitchFamily="34" charset="0"/>
                        </a:rPr>
                        <a:t>6-4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MS Development II</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0.5882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14690">
                <a:tc>
                  <a:txBody>
                    <a:bodyPr/>
                    <a:lstStyle/>
                    <a:p>
                      <a:pPr algn="l" fontAlgn="b"/>
                      <a:r>
                        <a:rPr lang="en-US" sz="700" b="0" i="0" u="none" strike="noStrike">
                          <a:effectLst/>
                          <a:latin typeface="Arial" panose="020B0604020202020204" pitchFamily="34" charset="0"/>
                        </a:rPr>
                        <a:t>8-1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Electro-optice tunabl filt</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0.5754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14690">
                <a:tc>
                  <a:txBody>
                    <a:bodyPr/>
                    <a:lstStyle/>
                    <a:p>
                      <a:pPr algn="l" fontAlgn="b"/>
                      <a:r>
                        <a:rPr lang="en-US" sz="700" b="0" i="0" u="none" strike="noStrike">
                          <a:effectLst/>
                          <a:latin typeface="Arial" panose="020B0604020202020204" pitchFamily="34" charset="0"/>
                        </a:rPr>
                        <a:t>7-4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Organic Films:enh. EO prop</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0.5765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14690">
                <a:tc>
                  <a:txBody>
                    <a:bodyPr/>
                    <a:lstStyle/>
                    <a:p>
                      <a:pPr algn="l" fontAlgn="b"/>
                      <a:r>
                        <a:rPr lang="en-US" sz="700" b="0" i="0" u="none" strike="noStrike">
                          <a:effectLst/>
                          <a:latin typeface="Arial" panose="020B0604020202020204" pitchFamily="34" charset="0"/>
                        </a:rPr>
                        <a:t>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Probability of Detection</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0.5664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14690">
                <a:tc>
                  <a:txBody>
                    <a:bodyPr/>
                    <a:lstStyle/>
                    <a:p>
                      <a:pPr algn="l" fontAlgn="b"/>
                      <a:r>
                        <a:rPr lang="en-US" sz="700" b="0" i="0" u="none" strike="noStrike">
                          <a:effectLst/>
                          <a:latin typeface="Arial" panose="020B0604020202020204" pitchFamily="34" charset="0"/>
                        </a:rPr>
                        <a:t>9-B</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St-space proc desg TiAl fo</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0.5610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14690">
                <a:tc>
                  <a:txBody>
                    <a:bodyPr/>
                    <a:lstStyle/>
                    <a:p>
                      <a:pPr algn="l" fontAlgn="b"/>
                      <a:r>
                        <a:rPr lang="en-US" sz="700" b="0" i="0" u="none" strike="noStrike">
                          <a:effectLst/>
                          <a:latin typeface="Arial" panose="020B0604020202020204" pitchFamily="34" charset="0"/>
                        </a:rPr>
                        <a:t>3-5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High Precision Processing</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0.5596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14690">
                <a:tc>
                  <a:txBody>
                    <a:bodyPr/>
                    <a:lstStyle/>
                    <a:p>
                      <a:pPr algn="l" fontAlgn="b"/>
                      <a:r>
                        <a:rPr lang="en-US" sz="700" b="0" i="0" u="none" strike="noStrike">
                          <a:effectLst/>
                          <a:latin typeface="Arial" panose="020B0604020202020204" pitchFamily="34" charset="0"/>
                        </a:rPr>
                        <a:t>7-2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Alternate materl for VLWIR</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0.5076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14690">
                <a:tc>
                  <a:txBody>
                    <a:bodyPr/>
                    <a:lstStyle/>
                    <a:p>
                      <a:pPr algn="l" fontAlgn="b"/>
                      <a:r>
                        <a:rPr lang="en-US" sz="700" b="0" i="0" u="none" strike="noStrike">
                          <a:effectLst/>
                          <a:latin typeface="Arial" panose="020B0604020202020204" pitchFamily="34" charset="0"/>
                        </a:rPr>
                        <a:t>4-X</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Life manag. of aging systm</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0.4854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5.17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14690">
                <a:tc>
                  <a:txBody>
                    <a:bodyPr/>
                    <a:lstStyle/>
                    <a:p>
                      <a:pPr algn="l" fontAlgn="b"/>
                      <a:r>
                        <a:rPr lang="en-US" sz="700" b="0" i="0" u="none" strike="noStrike">
                          <a:effectLst/>
                          <a:latin typeface="Arial" panose="020B0604020202020204" pitchFamily="34" charset="0"/>
                        </a:rPr>
                        <a:t>5-X</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Invest. strat. for IHPTET</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14690">
                <a:tc>
                  <a:txBody>
                    <a:bodyPr/>
                    <a:lstStyle/>
                    <a:p>
                      <a:pPr algn="l" fontAlgn="b"/>
                      <a:r>
                        <a:rPr lang="en-US" sz="700" b="0" i="0" u="none" strike="noStrike">
                          <a:effectLst/>
                          <a:latin typeface="Arial" panose="020B0604020202020204" pitchFamily="34" charset="0"/>
                        </a:rPr>
                        <a:t>8-1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Sacrificial devices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0.4748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14690">
                <a:tc>
                  <a:txBody>
                    <a:bodyPr/>
                    <a:lstStyle/>
                    <a:p>
                      <a:pPr algn="l" fontAlgn="b"/>
                      <a:r>
                        <a:rPr lang="en-US" sz="700" b="0" i="0" u="none" strike="noStrike">
                          <a:effectLst/>
                          <a:latin typeface="Arial" panose="020B0604020202020204" pitchFamily="34" charset="0"/>
                        </a:rPr>
                        <a:t>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Microwv NDE moist/heat dam</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0.4586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114690">
                <a:tc>
                  <a:txBody>
                    <a:bodyPr/>
                    <a:lstStyle/>
                    <a:p>
                      <a:pPr algn="l" fontAlgn="b"/>
                      <a:r>
                        <a:rPr lang="en-US" sz="700" b="0" i="0" u="none" strike="noStrike">
                          <a:effectLst/>
                          <a:latin typeface="Arial" panose="020B0604020202020204" pitchFamily="34" charset="0"/>
                        </a:rPr>
                        <a:t>2-4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Ti-62222 for the F-22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19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0.4426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114690">
                <a:tc>
                  <a:txBody>
                    <a:bodyPr/>
                    <a:lstStyle/>
                    <a:p>
                      <a:pPr algn="l" fontAlgn="b"/>
                      <a:r>
                        <a:rPr lang="en-US" sz="700" b="0" i="0" u="none" strike="noStrike">
                          <a:effectLst/>
                          <a:latin typeface="Arial" panose="020B0604020202020204" pitchFamily="34" charset="0"/>
                        </a:rPr>
                        <a:t>8-1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Adv. hologrphc. matls/dvcs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0.4354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14690">
                <a:tc>
                  <a:txBody>
                    <a:bodyPr/>
                    <a:lstStyle/>
                    <a:p>
                      <a:pPr algn="l" fontAlgn="b"/>
                      <a:r>
                        <a:rPr lang="en-US" sz="700" b="0" i="0" u="none" strike="noStrike">
                          <a:effectLst/>
                          <a:latin typeface="Arial" panose="020B0604020202020204" pitchFamily="34" charset="0"/>
                        </a:rPr>
                        <a:t>5-3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Modelng SiP in lrg Ti blts</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0.4211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9.13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6.06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3"/>
                  </a:ext>
                </a:extLst>
              </a:tr>
              <a:tr h="114690">
                <a:tc>
                  <a:txBody>
                    <a:bodyPr/>
                    <a:lstStyle/>
                    <a:p>
                      <a:pPr algn="l" fontAlgn="b"/>
                      <a:r>
                        <a:rPr lang="en-US" sz="700" b="0" i="0" u="none" strike="noStrike">
                          <a:effectLst/>
                          <a:latin typeface="Arial" panose="020B0604020202020204" pitchFamily="34" charset="0"/>
                        </a:rPr>
                        <a:t>2-4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DRA Scale-up, 6.3(special)</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0.4052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4"/>
                  </a:ext>
                </a:extLst>
              </a:tr>
              <a:tr h="114690">
                <a:tc>
                  <a:txBody>
                    <a:bodyPr/>
                    <a:lstStyle/>
                    <a:p>
                      <a:pPr algn="l" fontAlgn="b"/>
                      <a:r>
                        <a:rPr lang="en-US" sz="700" b="0" i="0" u="none" strike="noStrike">
                          <a:effectLst/>
                          <a:latin typeface="Arial" panose="020B0604020202020204" pitchFamily="34" charset="0"/>
                        </a:rPr>
                        <a:t>10-2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Sealing forc tst methodlgy</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0.3721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5"/>
                  </a:ext>
                </a:extLst>
              </a:tr>
              <a:tr h="114690">
                <a:tc>
                  <a:txBody>
                    <a:bodyPr/>
                    <a:lstStyle/>
                    <a:p>
                      <a:pPr algn="l" fontAlgn="b"/>
                      <a:r>
                        <a:rPr lang="en-US" sz="700" b="0" i="0" u="none" strike="noStrike">
                          <a:effectLst/>
                          <a:latin typeface="Arial" panose="020B0604020202020204" pitchFamily="34" charset="0"/>
                        </a:rPr>
                        <a:t>5-1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Creep resistand oxide fibr</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0.3586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6"/>
                  </a:ext>
                </a:extLst>
              </a:tr>
              <a:tr h="114690">
                <a:tc>
                  <a:txBody>
                    <a:bodyPr/>
                    <a:lstStyle/>
                    <a:p>
                      <a:pPr algn="l" fontAlgn="b"/>
                      <a:r>
                        <a:rPr lang="en-US" sz="700" b="0" i="0" u="none" strike="noStrike">
                          <a:effectLst/>
                          <a:latin typeface="Arial" panose="020B0604020202020204" pitchFamily="34" charset="0"/>
                        </a:rPr>
                        <a:t>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Low temp IR window bonding</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0.3037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7"/>
                  </a:ext>
                </a:extLst>
              </a:tr>
              <a:tr h="114690">
                <a:tc>
                  <a:txBody>
                    <a:bodyPr/>
                    <a:lstStyle/>
                    <a:p>
                      <a:pPr algn="l" fontAlgn="b"/>
                      <a:r>
                        <a:rPr lang="en-US" sz="700" b="0" i="0" u="none" strike="noStrike">
                          <a:effectLst/>
                          <a:latin typeface="Arial" panose="020B0604020202020204" pitchFamily="34" charset="0"/>
                        </a:rPr>
                        <a:t>5-2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Laminatd Struct.Turb.Blade</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0.3011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8.25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8"/>
                  </a:ext>
                </a:extLst>
              </a:tr>
              <a:tr h="114690">
                <a:tc>
                  <a:txBody>
                    <a:bodyPr/>
                    <a:lstStyle/>
                    <a:p>
                      <a:pPr algn="l" fontAlgn="b"/>
                      <a:r>
                        <a:rPr lang="en-US" sz="700" b="0" i="0" u="none" strike="noStrike">
                          <a:effectLst/>
                          <a:latin typeface="Arial" panose="020B0604020202020204" pitchFamily="34" charset="0"/>
                        </a:rPr>
                        <a:t>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Multi-spectral Transparenc</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0.1634</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6.57</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6.43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7.29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6.00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6.71</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4.86</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9"/>
                  </a:ext>
                </a:extLst>
              </a:tr>
              <a:tr h="114690">
                <a:tc>
                  <a:txBody>
                    <a:bodyPr/>
                    <a:lstStyle/>
                    <a:p>
                      <a:pPr algn="l" fontAlgn="b"/>
                      <a:r>
                        <a:rPr lang="en-US" sz="700" b="0" i="0" u="none" strike="noStrike">
                          <a:effectLst/>
                          <a:latin typeface="Arial" panose="020B0604020202020204" pitchFamily="34" charset="0"/>
                        </a:rPr>
                        <a:t>8-2</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700" b="0" i="0" u="none" strike="noStrike">
                          <a:effectLst/>
                          <a:latin typeface="Arial" panose="020B0604020202020204" pitchFamily="34" charset="0"/>
                        </a:rPr>
                        <a:t>Laser processing</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28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0.1289</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6.25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5.75</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7.50</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6.88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7.13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7.63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5.38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a:effectLst/>
                          <a:latin typeface="Arial" panose="020B0604020202020204" pitchFamily="34" charset="0"/>
                        </a:rPr>
                        <a:t>6.38</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700" b="0" i="0" u="none" strike="noStrike" dirty="0">
                          <a:effectLst/>
                          <a:latin typeface="Arial" panose="020B0604020202020204" pitchFamily="34" charset="0"/>
                        </a:rPr>
                        <a:t>6.63</a:t>
                      </a:r>
                    </a:p>
                  </a:txBody>
                  <a:tcPr marL="7168" marR="7168" marT="71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35039650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Generate Results</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5" name="Content Placeholder 3"/>
          <p:cNvGraphicFramePr>
            <a:graphicFrameLocks/>
          </p:cNvGraphicFramePr>
          <p:nvPr>
            <p:extLst>
              <p:ext uri="{D42A27DB-BD31-4B8C-83A1-F6EECF244321}">
                <p14:modId xmlns:p14="http://schemas.microsoft.com/office/powerpoint/2010/main" val="2703657553"/>
              </p:ext>
            </p:extLst>
          </p:nvPr>
        </p:nvGraphicFramePr>
        <p:xfrm>
          <a:off x="5071925" y="1385891"/>
          <a:ext cx="2057675" cy="4525954"/>
        </p:xfrm>
        <a:graphic>
          <a:graphicData uri="http://schemas.openxmlformats.org/drawingml/2006/table">
            <a:tbl>
              <a:tblPr/>
              <a:tblGrid>
                <a:gridCol w="1107269">
                  <a:extLst>
                    <a:ext uri="{9D8B030D-6E8A-4147-A177-3AD203B41FA5}">
                      <a16:colId xmlns:a16="http://schemas.microsoft.com/office/drawing/2014/main" val="20000"/>
                    </a:ext>
                  </a:extLst>
                </a:gridCol>
                <a:gridCol w="581316">
                  <a:extLst>
                    <a:ext uri="{9D8B030D-6E8A-4147-A177-3AD203B41FA5}">
                      <a16:colId xmlns:a16="http://schemas.microsoft.com/office/drawing/2014/main" val="20001"/>
                    </a:ext>
                  </a:extLst>
                </a:gridCol>
                <a:gridCol w="369090">
                  <a:extLst>
                    <a:ext uri="{9D8B030D-6E8A-4147-A177-3AD203B41FA5}">
                      <a16:colId xmlns:a16="http://schemas.microsoft.com/office/drawing/2014/main" val="20002"/>
                    </a:ext>
                  </a:extLst>
                </a:gridCol>
              </a:tblGrid>
              <a:tr h="235295">
                <a:tc>
                  <a:txBody>
                    <a:bodyPr/>
                    <a:lstStyle/>
                    <a:p>
                      <a:pPr algn="l" fontAlgn="b"/>
                      <a:r>
                        <a:rPr lang="en-US" sz="700" b="0" i="0" u="none" strike="noStrike" dirty="0">
                          <a:effectLst/>
                          <a:latin typeface="Arial" panose="020B0604020202020204" pitchFamily="34" charset="0"/>
                        </a:rPr>
                        <a:t>Project Name</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effectLst/>
                          <a:latin typeface="Arial" panose="020B0604020202020204" pitchFamily="34" charset="0"/>
                        </a:rPr>
                        <a:t>Calculated Rank</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700" b="0" i="0" u="none" strike="noStrike">
                          <a:effectLst/>
                          <a:latin typeface="Arial" panose="020B0604020202020204" pitchFamily="34" charset="0"/>
                        </a:rPr>
                        <a:t>Score</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647">
                <a:tc>
                  <a:txBody>
                    <a:bodyPr/>
                    <a:lstStyle/>
                    <a:p>
                      <a:pPr algn="l" fontAlgn="b"/>
                      <a:r>
                        <a:rPr lang="en-US" sz="700" b="0" i="0" u="none" strike="noStrike">
                          <a:effectLst/>
                          <a:latin typeface="Arial" panose="020B0604020202020204" pitchFamily="34" charset="0"/>
                        </a:rPr>
                        <a:t>Mid-term paint roadmap</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0.8532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647">
                <a:tc>
                  <a:txBody>
                    <a:bodyPr/>
                    <a:lstStyle/>
                    <a:p>
                      <a:pPr algn="l" fontAlgn="b"/>
                      <a:r>
                        <a:rPr lang="en-US" sz="700" b="0" i="0" u="none" strike="noStrike">
                          <a:effectLst/>
                          <a:latin typeface="Arial" panose="020B0604020202020204" pitchFamily="34" charset="0"/>
                        </a:rPr>
                        <a:t>Gap trtmnt mat for LO airc</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0.8020</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7647">
                <a:tc>
                  <a:txBody>
                    <a:bodyPr/>
                    <a:lstStyle/>
                    <a:p>
                      <a:pPr algn="l" fontAlgn="b"/>
                      <a:r>
                        <a:rPr lang="en-US" sz="700" b="0" i="0" u="none" strike="noStrike">
                          <a:effectLst/>
                          <a:latin typeface="Arial" panose="020B0604020202020204" pitchFamily="34" charset="0"/>
                        </a:rPr>
                        <a:t>Hi cyc fatige of eng blade</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3</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0.7211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7647">
                <a:tc>
                  <a:txBody>
                    <a:bodyPr/>
                    <a:lstStyle/>
                    <a:p>
                      <a:pPr algn="l" fontAlgn="b"/>
                      <a:r>
                        <a:rPr lang="en-US" sz="700" b="0" i="0" u="none" strike="noStrike">
                          <a:effectLst/>
                          <a:latin typeface="Arial" panose="020B0604020202020204" pitchFamily="34" charset="0"/>
                        </a:rPr>
                        <a:t>Corrosion metrics</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0.7072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647">
                <a:tc>
                  <a:txBody>
                    <a:bodyPr/>
                    <a:lstStyle/>
                    <a:p>
                      <a:pPr algn="l" fontAlgn="b"/>
                      <a:r>
                        <a:rPr lang="en-US" sz="700" b="0" i="0" u="none" strike="noStrike">
                          <a:effectLst/>
                          <a:latin typeface="Arial" panose="020B0604020202020204" pitchFamily="34" charset="0"/>
                        </a:rPr>
                        <a:t>Low Energy Curing Resin</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5</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0.6676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374">
                <a:tc>
                  <a:txBody>
                    <a:bodyPr/>
                    <a:lstStyle/>
                    <a:p>
                      <a:pPr algn="l" fontAlgn="b"/>
                      <a:r>
                        <a:rPr lang="en-US" sz="700" b="0" i="0" u="none" strike="noStrike">
                          <a:effectLst/>
                          <a:latin typeface="Arial" panose="020B0604020202020204" pitchFamily="34" charset="0"/>
                        </a:rPr>
                        <a:t>VGF growth of InP substrat</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0.6379</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7647">
                <a:tc>
                  <a:txBody>
                    <a:bodyPr/>
                    <a:lstStyle/>
                    <a:p>
                      <a:pPr algn="l" fontAlgn="b"/>
                      <a:r>
                        <a:rPr lang="en-US" sz="700" b="0" i="0" u="none" strike="noStrike">
                          <a:effectLst/>
                          <a:latin typeface="Arial" panose="020B0604020202020204" pitchFamily="34" charset="0"/>
                        </a:rPr>
                        <a:t>Rebaseline core</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7</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0.6102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7647">
                <a:tc>
                  <a:txBody>
                    <a:bodyPr/>
                    <a:lstStyle/>
                    <a:p>
                      <a:pPr algn="l" fontAlgn="b"/>
                      <a:r>
                        <a:rPr lang="en-US" sz="700" b="0" i="0" u="none" strike="noStrike">
                          <a:effectLst/>
                          <a:latin typeface="Arial" panose="020B0604020202020204" pitchFamily="34" charset="0"/>
                        </a:rPr>
                        <a:t>MS Development II</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8</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0.5882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17647">
                <a:tc>
                  <a:txBody>
                    <a:bodyPr/>
                    <a:lstStyle/>
                    <a:p>
                      <a:pPr algn="l" fontAlgn="b"/>
                      <a:r>
                        <a:rPr lang="en-US" sz="700" b="0" i="0" u="none" strike="noStrike">
                          <a:effectLst/>
                          <a:latin typeface="Arial" panose="020B0604020202020204" pitchFamily="34" charset="0"/>
                        </a:rPr>
                        <a:t>Electro-optice tunabl filt</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10</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0.5754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8374">
                <a:tc>
                  <a:txBody>
                    <a:bodyPr/>
                    <a:lstStyle/>
                    <a:p>
                      <a:pPr algn="l" fontAlgn="b"/>
                      <a:r>
                        <a:rPr lang="en-US" sz="700" b="0" i="0" u="none" strike="noStrike" dirty="0">
                          <a:effectLst/>
                          <a:latin typeface="Arial" panose="020B0604020202020204" pitchFamily="34" charset="0"/>
                        </a:rPr>
                        <a:t>Organic </a:t>
                      </a:r>
                      <a:r>
                        <a:rPr lang="en-US" sz="700" b="0" i="0" u="none" strike="noStrike" dirty="0" err="1">
                          <a:effectLst/>
                          <a:latin typeface="Arial" panose="020B0604020202020204" pitchFamily="34" charset="0"/>
                        </a:rPr>
                        <a:t>Films:enh</a:t>
                      </a:r>
                      <a:r>
                        <a:rPr lang="en-US" sz="700" b="0" i="0" u="none" strike="noStrike" dirty="0">
                          <a:effectLst/>
                          <a:latin typeface="Arial" panose="020B0604020202020204" pitchFamily="34" charset="0"/>
                        </a:rPr>
                        <a:t>. EO prop</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9</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0.5765</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17647">
                <a:tc>
                  <a:txBody>
                    <a:bodyPr/>
                    <a:lstStyle/>
                    <a:p>
                      <a:pPr algn="l" fontAlgn="b"/>
                      <a:r>
                        <a:rPr lang="en-US" sz="700" b="0" i="0" u="none" strike="noStrike">
                          <a:effectLst/>
                          <a:latin typeface="Arial" panose="020B0604020202020204" pitchFamily="34" charset="0"/>
                        </a:rPr>
                        <a:t>Probability of Detection</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0.5664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17647">
                <a:tc>
                  <a:txBody>
                    <a:bodyPr/>
                    <a:lstStyle/>
                    <a:p>
                      <a:pPr algn="l" fontAlgn="b"/>
                      <a:r>
                        <a:rPr lang="en-US" sz="700" b="0" i="0" u="none" strike="noStrike">
                          <a:effectLst/>
                          <a:latin typeface="Arial" panose="020B0604020202020204" pitchFamily="34" charset="0"/>
                        </a:rPr>
                        <a:t>St-space proc desg TiAl fo</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0.5610</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17647">
                <a:tc>
                  <a:txBody>
                    <a:bodyPr/>
                    <a:lstStyle/>
                    <a:p>
                      <a:pPr algn="l" fontAlgn="b"/>
                      <a:r>
                        <a:rPr lang="en-US" sz="700" b="0" i="0" u="none" strike="noStrike">
                          <a:effectLst/>
                          <a:latin typeface="Arial" panose="020B0604020202020204" pitchFamily="34" charset="0"/>
                        </a:rPr>
                        <a:t>High Precision Processing</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13</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0.5596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8374">
                <a:tc>
                  <a:txBody>
                    <a:bodyPr/>
                    <a:lstStyle/>
                    <a:p>
                      <a:pPr algn="l" fontAlgn="b"/>
                      <a:r>
                        <a:rPr lang="en-US" sz="700" b="0" i="0" u="none" strike="noStrike">
                          <a:effectLst/>
                          <a:latin typeface="Arial" panose="020B0604020202020204" pitchFamily="34" charset="0"/>
                        </a:rPr>
                        <a:t>Alternate materl for VLWIR</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0.5076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8374">
                <a:tc>
                  <a:txBody>
                    <a:bodyPr/>
                    <a:lstStyle/>
                    <a:p>
                      <a:pPr algn="l" fontAlgn="b"/>
                      <a:r>
                        <a:rPr lang="en-US" sz="700" b="0" i="0" u="none" strike="noStrike">
                          <a:effectLst/>
                          <a:latin typeface="Arial" panose="020B0604020202020204" pitchFamily="34" charset="0"/>
                        </a:rPr>
                        <a:t>Life manag. of aging systm</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15</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0.4854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17647">
                <a:tc>
                  <a:txBody>
                    <a:bodyPr/>
                    <a:lstStyle/>
                    <a:p>
                      <a:pPr algn="l" fontAlgn="b"/>
                      <a:r>
                        <a:rPr lang="en-US" sz="700" b="0" i="0" u="none" strike="noStrike">
                          <a:effectLst/>
                          <a:latin typeface="Arial" panose="020B0604020202020204" pitchFamily="34" charset="0"/>
                        </a:rPr>
                        <a:t>Invest. strat. for IHPTET</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0.4850</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17647">
                <a:tc>
                  <a:txBody>
                    <a:bodyPr/>
                    <a:lstStyle/>
                    <a:p>
                      <a:pPr algn="l" fontAlgn="b"/>
                      <a:r>
                        <a:rPr lang="en-US" sz="700" b="0" i="0" u="none" strike="noStrike">
                          <a:effectLst/>
                          <a:latin typeface="Arial" panose="020B0604020202020204" pitchFamily="34" charset="0"/>
                        </a:rPr>
                        <a:t>Sacrificial devices</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17</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0.4748</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8374">
                <a:tc>
                  <a:txBody>
                    <a:bodyPr/>
                    <a:lstStyle/>
                    <a:p>
                      <a:pPr algn="l" fontAlgn="b"/>
                      <a:r>
                        <a:rPr lang="en-US" sz="700" b="0" i="0" u="none" strike="noStrike">
                          <a:effectLst/>
                          <a:latin typeface="Arial" panose="020B0604020202020204" pitchFamily="34" charset="0"/>
                        </a:rPr>
                        <a:t>Microwv NDE moist/heat dam</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18</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0.4586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17647">
                <a:tc>
                  <a:txBody>
                    <a:bodyPr/>
                    <a:lstStyle/>
                    <a:p>
                      <a:pPr algn="l" fontAlgn="b"/>
                      <a:r>
                        <a:rPr lang="en-US" sz="700" b="0" i="0" u="none" strike="noStrike">
                          <a:effectLst/>
                          <a:latin typeface="Arial" panose="020B0604020202020204" pitchFamily="34" charset="0"/>
                        </a:rPr>
                        <a:t>Ti-62222 for the F-22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19</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0.4426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28374">
                <a:tc>
                  <a:txBody>
                    <a:bodyPr/>
                    <a:lstStyle/>
                    <a:p>
                      <a:pPr algn="l" fontAlgn="b"/>
                      <a:r>
                        <a:rPr lang="en-US" sz="700" b="0" i="0" u="none" strike="noStrike">
                          <a:effectLst/>
                          <a:latin typeface="Arial" panose="020B0604020202020204" pitchFamily="34" charset="0"/>
                        </a:rPr>
                        <a:t>Adv. hologrphc. matls/dvcs</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20</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0.4354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17647">
                <a:tc>
                  <a:txBody>
                    <a:bodyPr/>
                    <a:lstStyle/>
                    <a:p>
                      <a:pPr algn="l" fontAlgn="b"/>
                      <a:r>
                        <a:rPr lang="en-US" sz="700" b="0" i="0" u="none" strike="noStrike">
                          <a:effectLst/>
                          <a:latin typeface="Arial" panose="020B0604020202020204" pitchFamily="34" charset="0"/>
                        </a:rPr>
                        <a:t>Modelng SiP in lrg Ti blts</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0.4211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28374">
                <a:tc>
                  <a:txBody>
                    <a:bodyPr/>
                    <a:lstStyle/>
                    <a:p>
                      <a:pPr algn="l" fontAlgn="b"/>
                      <a:r>
                        <a:rPr lang="en-US" sz="700" b="0" i="0" u="none" strike="noStrike">
                          <a:effectLst/>
                          <a:latin typeface="Arial" panose="020B0604020202020204" pitchFamily="34" charset="0"/>
                        </a:rPr>
                        <a:t>DRA Scale-up, 6.3(special)</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0.4052</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17647">
                <a:tc>
                  <a:txBody>
                    <a:bodyPr/>
                    <a:lstStyle/>
                    <a:p>
                      <a:pPr algn="l" fontAlgn="b"/>
                      <a:r>
                        <a:rPr lang="en-US" sz="700" b="0" i="0" u="none" strike="noStrike">
                          <a:effectLst/>
                          <a:latin typeface="Arial" panose="020B0604020202020204" pitchFamily="34" charset="0"/>
                        </a:rPr>
                        <a:t>Sealing forc tst methodlgy</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23</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0.3721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17647">
                <a:tc>
                  <a:txBody>
                    <a:bodyPr/>
                    <a:lstStyle/>
                    <a:p>
                      <a:pPr algn="l" fontAlgn="b"/>
                      <a:r>
                        <a:rPr lang="en-US" sz="700" b="0" i="0" u="none" strike="noStrike">
                          <a:effectLst/>
                          <a:latin typeface="Arial" panose="020B0604020202020204" pitchFamily="34" charset="0"/>
                        </a:rPr>
                        <a:t>Creep resistand oxide fibr</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0.3586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28374">
                <a:tc>
                  <a:txBody>
                    <a:bodyPr/>
                    <a:lstStyle/>
                    <a:p>
                      <a:pPr algn="l" fontAlgn="b"/>
                      <a:r>
                        <a:rPr lang="en-US" sz="700" b="0" i="0" u="none" strike="noStrike">
                          <a:effectLst/>
                          <a:latin typeface="Arial" panose="020B0604020202020204" pitchFamily="34" charset="0"/>
                        </a:rPr>
                        <a:t>Low temp IR window bonding</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25</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0.3037</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28374">
                <a:tc>
                  <a:txBody>
                    <a:bodyPr/>
                    <a:lstStyle/>
                    <a:p>
                      <a:pPr algn="l" fontAlgn="b"/>
                      <a:r>
                        <a:rPr lang="en-US" sz="700" b="0" i="0" u="none" strike="noStrike">
                          <a:effectLst/>
                          <a:latin typeface="Arial" panose="020B0604020202020204" pitchFamily="34" charset="0"/>
                        </a:rPr>
                        <a:t>Laminatd Struct.Turb.Blade</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26</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0.3011</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17647">
                <a:tc>
                  <a:txBody>
                    <a:bodyPr/>
                    <a:lstStyle/>
                    <a:p>
                      <a:pPr algn="l" fontAlgn="b"/>
                      <a:r>
                        <a:rPr lang="en-US" sz="700" b="0" i="0" u="none" strike="noStrike">
                          <a:effectLst/>
                          <a:latin typeface="Arial" panose="020B0604020202020204" pitchFamily="34" charset="0"/>
                        </a:rPr>
                        <a:t>Multi-spectral Transparenc</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27</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0.1634</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17647">
                <a:tc>
                  <a:txBody>
                    <a:bodyPr/>
                    <a:lstStyle/>
                    <a:p>
                      <a:pPr algn="l" fontAlgn="b"/>
                      <a:r>
                        <a:rPr lang="en-US" sz="700" b="0" i="0" u="none" strike="noStrike">
                          <a:effectLst/>
                          <a:latin typeface="Arial" panose="020B0604020202020204" pitchFamily="34" charset="0"/>
                        </a:rPr>
                        <a:t>Laser processing</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effectLst/>
                          <a:latin typeface="Arial" panose="020B0604020202020204" pitchFamily="34" charset="0"/>
                        </a:rPr>
                        <a:t>28</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effectLst/>
                          <a:latin typeface="Arial" panose="020B0604020202020204" pitchFamily="34" charset="0"/>
                        </a:rPr>
                        <a:t>0.1289</a:t>
                      </a:r>
                    </a:p>
                  </a:txBody>
                  <a:tcPr marL="6920" marR="6920" marT="69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Tree>
    <p:extLst>
      <p:ext uri="{BB962C8B-B14F-4D97-AF65-F5344CB8AC3E}">
        <p14:creationId xmlns:p14="http://schemas.microsoft.com/office/powerpoint/2010/main" val="23486811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budgeting constraints and decision rules are applied to the prioritized list of DPs to generate an initial funding scheme based on available resources. </a:t>
            </a:r>
            <a:endParaRPr lang="en-US" dirty="0" smtClean="0"/>
          </a:p>
          <a:p>
            <a:pPr lvl="1"/>
            <a:r>
              <a:rPr lang="en-US" dirty="0" smtClean="0"/>
              <a:t>Funded </a:t>
            </a:r>
            <a:r>
              <a:rPr lang="en-US" dirty="0"/>
              <a:t>DPs—Using DP </a:t>
            </a:r>
            <a:r>
              <a:rPr lang="en-US" dirty="0" smtClean="0"/>
              <a:t>Budget</a:t>
            </a:r>
          </a:p>
          <a:p>
            <a:pPr lvl="1"/>
            <a:r>
              <a:rPr lang="en-US" dirty="0" smtClean="0"/>
              <a:t>Unfunded DPs – Using DP Budget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3557008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2" y="2603775"/>
          <a:ext cx="8229596" cy="2518813"/>
        </p:xfrm>
        <a:graphic>
          <a:graphicData uri="http://schemas.openxmlformats.org/drawingml/2006/table">
            <a:tbl>
              <a:tblPr/>
              <a:tblGrid>
                <a:gridCol w="160085">
                  <a:extLst>
                    <a:ext uri="{9D8B030D-6E8A-4147-A177-3AD203B41FA5}">
                      <a16:colId xmlns:a16="http://schemas.microsoft.com/office/drawing/2014/main" val="20000"/>
                    </a:ext>
                  </a:extLst>
                </a:gridCol>
                <a:gridCol w="1044761">
                  <a:extLst>
                    <a:ext uri="{9D8B030D-6E8A-4147-A177-3AD203B41FA5}">
                      <a16:colId xmlns:a16="http://schemas.microsoft.com/office/drawing/2014/main" val="20001"/>
                    </a:ext>
                  </a:extLst>
                </a:gridCol>
                <a:gridCol w="320168">
                  <a:extLst>
                    <a:ext uri="{9D8B030D-6E8A-4147-A177-3AD203B41FA5}">
                      <a16:colId xmlns:a16="http://schemas.microsoft.com/office/drawing/2014/main" val="20002"/>
                    </a:ext>
                  </a:extLst>
                </a:gridCol>
                <a:gridCol w="286467">
                  <a:extLst>
                    <a:ext uri="{9D8B030D-6E8A-4147-A177-3AD203B41FA5}">
                      <a16:colId xmlns:a16="http://schemas.microsoft.com/office/drawing/2014/main" val="20003"/>
                    </a:ext>
                  </a:extLst>
                </a:gridCol>
                <a:gridCol w="311743">
                  <a:extLst>
                    <a:ext uri="{9D8B030D-6E8A-4147-A177-3AD203B41FA5}">
                      <a16:colId xmlns:a16="http://schemas.microsoft.com/office/drawing/2014/main" val="20004"/>
                    </a:ext>
                  </a:extLst>
                </a:gridCol>
                <a:gridCol w="379147">
                  <a:extLst>
                    <a:ext uri="{9D8B030D-6E8A-4147-A177-3AD203B41FA5}">
                      <a16:colId xmlns:a16="http://schemas.microsoft.com/office/drawing/2014/main" val="20005"/>
                    </a:ext>
                  </a:extLst>
                </a:gridCol>
                <a:gridCol w="488678">
                  <a:extLst>
                    <a:ext uri="{9D8B030D-6E8A-4147-A177-3AD203B41FA5}">
                      <a16:colId xmlns:a16="http://schemas.microsoft.com/office/drawing/2014/main" val="20006"/>
                    </a:ext>
                  </a:extLst>
                </a:gridCol>
                <a:gridCol w="379147">
                  <a:extLst>
                    <a:ext uri="{9D8B030D-6E8A-4147-A177-3AD203B41FA5}">
                      <a16:colId xmlns:a16="http://schemas.microsoft.com/office/drawing/2014/main" val="20007"/>
                    </a:ext>
                  </a:extLst>
                </a:gridCol>
                <a:gridCol w="488678">
                  <a:extLst>
                    <a:ext uri="{9D8B030D-6E8A-4147-A177-3AD203B41FA5}">
                      <a16:colId xmlns:a16="http://schemas.microsoft.com/office/drawing/2014/main" val="20008"/>
                    </a:ext>
                  </a:extLst>
                </a:gridCol>
                <a:gridCol w="379147">
                  <a:extLst>
                    <a:ext uri="{9D8B030D-6E8A-4147-A177-3AD203B41FA5}">
                      <a16:colId xmlns:a16="http://schemas.microsoft.com/office/drawing/2014/main" val="20009"/>
                    </a:ext>
                  </a:extLst>
                </a:gridCol>
                <a:gridCol w="488678">
                  <a:extLst>
                    <a:ext uri="{9D8B030D-6E8A-4147-A177-3AD203B41FA5}">
                      <a16:colId xmlns:a16="http://schemas.microsoft.com/office/drawing/2014/main" val="20010"/>
                    </a:ext>
                  </a:extLst>
                </a:gridCol>
                <a:gridCol w="423381">
                  <a:extLst>
                    <a:ext uri="{9D8B030D-6E8A-4147-A177-3AD203B41FA5}">
                      <a16:colId xmlns:a16="http://schemas.microsoft.com/office/drawing/2014/main" val="20011"/>
                    </a:ext>
                  </a:extLst>
                </a:gridCol>
                <a:gridCol w="423381">
                  <a:extLst>
                    <a:ext uri="{9D8B030D-6E8A-4147-A177-3AD203B41FA5}">
                      <a16:colId xmlns:a16="http://schemas.microsoft.com/office/drawing/2014/main" val="20012"/>
                    </a:ext>
                  </a:extLst>
                </a:gridCol>
                <a:gridCol w="488678">
                  <a:extLst>
                    <a:ext uri="{9D8B030D-6E8A-4147-A177-3AD203B41FA5}">
                      <a16:colId xmlns:a16="http://schemas.microsoft.com/office/drawing/2014/main" val="20013"/>
                    </a:ext>
                  </a:extLst>
                </a:gridCol>
                <a:gridCol w="423381">
                  <a:extLst>
                    <a:ext uri="{9D8B030D-6E8A-4147-A177-3AD203B41FA5}">
                      <a16:colId xmlns:a16="http://schemas.microsoft.com/office/drawing/2014/main" val="20014"/>
                    </a:ext>
                  </a:extLst>
                </a:gridCol>
                <a:gridCol w="423381">
                  <a:extLst>
                    <a:ext uri="{9D8B030D-6E8A-4147-A177-3AD203B41FA5}">
                      <a16:colId xmlns:a16="http://schemas.microsoft.com/office/drawing/2014/main" val="20015"/>
                    </a:ext>
                  </a:extLst>
                </a:gridCol>
                <a:gridCol w="423381">
                  <a:extLst>
                    <a:ext uri="{9D8B030D-6E8A-4147-A177-3AD203B41FA5}">
                      <a16:colId xmlns:a16="http://schemas.microsoft.com/office/drawing/2014/main" val="20016"/>
                    </a:ext>
                  </a:extLst>
                </a:gridCol>
                <a:gridCol w="448657">
                  <a:extLst>
                    <a:ext uri="{9D8B030D-6E8A-4147-A177-3AD203B41FA5}">
                      <a16:colId xmlns:a16="http://schemas.microsoft.com/office/drawing/2014/main" val="20017"/>
                    </a:ext>
                  </a:extLst>
                </a:gridCol>
                <a:gridCol w="448657">
                  <a:extLst>
                    <a:ext uri="{9D8B030D-6E8A-4147-A177-3AD203B41FA5}">
                      <a16:colId xmlns:a16="http://schemas.microsoft.com/office/drawing/2014/main" val="20018"/>
                    </a:ext>
                  </a:extLst>
                </a:gridCol>
              </a:tblGrid>
              <a:tr h="188648">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Year 1 - Funded DP Only Calculations</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3862">
                <a:tc>
                  <a:txBody>
                    <a:bodyPr/>
                    <a:lstStyle/>
                    <a:p>
                      <a:pPr algn="l" fontAlgn="b"/>
                      <a:r>
                        <a:rPr lang="en-US" sz="600" b="0" i="0" u="none" strike="noStrike">
                          <a:effectLst/>
                          <a:latin typeface="Arial" panose="020B0604020202020204" pitchFamily="34" charset="0"/>
                        </a:rPr>
                        <a:t>Dir</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Project Name</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Rank</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Score</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Funded</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Year 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Total Allocated Year 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Year 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Total Allocated Year 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Year 3</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Total Allocated Year 3</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Space</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Near Term</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Mid Term</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Far Term</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Structures</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Propulsion</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Electronics, optics, survivability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600" b="0" i="0" u="none" strike="noStrike">
                          <a:effectLst/>
                          <a:latin typeface="Arial" panose="020B0604020202020204" pitchFamily="34" charset="0"/>
                        </a:rPr>
                        <a:t>Non-structural</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287">
                <a:tc>
                  <a:txBody>
                    <a:bodyPr/>
                    <a:lstStyle/>
                    <a:p>
                      <a:pPr algn="l" fontAlgn="b"/>
                      <a:r>
                        <a:rPr lang="en-US" sz="600" b="0" i="0" u="none" strike="noStrike">
                          <a:effectLst/>
                          <a:latin typeface="Arial" panose="020B0604020202020204" pitchFamily="34" charset="0"/>
                        </a:rPr>
                        <a:t>6-5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Mid-term paint roadmap</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0.8532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405,000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405,000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625,000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625,000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625,000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625,000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1287">
                <a:tc>
                  <a:txBody>
                    <a:bodyPr/>
                    <a:lstStyle/>
                    <a:p>
                      <a:pPr algn="l" fontAlgn="b"/>
                      <a:r>
                        <a:rPr lang="en-US" sz="600" b="0" i="0" u="none" strike="noStrike">
                          <a:effectLst/>
                          <a:latin typeface="Arial" panose="020B0604020202020204" pitchFamily="34" charset="0"/>
                        </a:rPr>
                        <a:t>6-4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Gap trtmnt mat for LO airc</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0.8020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555,000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400,000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1,025,000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600,000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1,225,000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1287">
                <a:tc>
                  <a:txBody>
                    <a:bodyPr/>
                    <a:lstStyle/>
                    <a:p>
                      <a:pPr algn="l" fontAlgn="b"/>
                      <a:r>
                        <a:rPr lang="en-US" sz="600" b="0" i="0" u="none" strike="noStrike">
                          <a:effectLst/>
                          <a:latin typeface="Arial" panose="020B0604020202020204" pitchFamily="34" charset="0"/>
                        </a:rPr>
                        <a:t>2-3</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Hi cyc fatige of eng blade</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3</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0.7211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350,000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905,000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270,000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1,295,000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213,000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1,438,000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1287">
                <a:tc>
                  <a:txBody>
                    <a:bodyPr/>
                    <a:lstStyle/>
                    <a:p>
                      <a:pPr algn="l" fontAlgn="b"/>
                      <a:r>
                        <a:rPr lang="en-US" sz="600" b="0" i="0" u="none" strike="noStrike">
                          <a:effectLst/>
                          <a:latin typeface="Arial" panose="020B0604020202020204" pitchFamily="34" charset="0"/>
                        </a:rPr>
                        <a:t>4-1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Corrosion metrics</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0.7072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905,050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1,295,250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1,438,100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1287">
                <a:tc>
                  <a:txBody>
                    <a:bodyPr/>
                    <a:lstStyle/>
                    <a:p>
                      <a:pPr algn="l" fontAlgn="b"/>
                      <a:r>
                        <a:rPr lang="en-US" sz="600" b="0" i="0" u="none" strike="noStrike">
                          <a:effectLst/>
                          <a:latin typeface="Arial" panose="020B0604020202020204" pitchFamily="34" charset="0"/>
                        </a:rPr>
                        <a:t>3-4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Low Energy Curing Resin</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0.6676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75,000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980,050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130,000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1,425,250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100,000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1,538,100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1287">
                <a:tc>
                  <a:txBody>
                    <a:bodyPr/>
                    <a:lstStyle/>
                    <a:p>
                      <a:pPr algn="l" fontAlgn="b"/>
                      <a:r>
                        <a:rPr lang="en-US" sz="600" b="0" i="0" u="none" strike="noStrike">
                          <a:effectLst/>
                          <a:latin typeface="Arial" panose="020B0604020202020204" pitchFamily="34" charset="0"/>
                        </a:rPr>
                        <a:t>7-1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VGF growth of InP substrat</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0.6379</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130,000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1,110,050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200,000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1,625,250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1,538,100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01287">
                <a:tc>
                  <a:txBody>
                    <a:bodyPr/>
                    <a:lstStyle/>
                    <a:p>
                      <a:pPr algn="l" fontAlgn="b"/>
                      <a:r>
                        <a:rPr lang="en-US" sz="600" b="0" i="0" u="none" strike="noStrike">
                          <a:effectLst/>
                          <a:latin typeface="Arial" panose="020B0604020202020204" pitchFamily="34" charset="0"/>
                        </a:rPr>
                        <a:t>8-1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Rebaseline core</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7</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0.6102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1,110,050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330,000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1,955,250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330,000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1,868,100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01287">
                <a:tc>
                  <a:txBody>
                    <a:bodyPr/>
                    <a:lstStyle/>
                    <a:p>
                      <a:pPr algn="l" fontAlgn="b"/>
                      <a:r>
                        <a:rPr lang="en-US" sz="600" b="0" i="0" u="none" strike="noStrike">
                          <a:effectLst/>
                          <a:latin typeface="Arial" panose="020B0604020202020204" pitchFamily="34" charset="0"/>
                        </a:rPr>
                        <a:t>6-4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MS Development II</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8</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0.5882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100,000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1,210,050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2,105,250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1,868,100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01287">
                <a:tc>
                  <a:txBody>
                    <a:bodyPr/>
                    <a:lstStyle/>
                    <a:p>
                      <a:pPr algn="l" fontAlgn="b"/>
                      <a:r>
                        <a:rPr lang="en-US" sz="600" b="0" i="0" u="none" strike="noStrike">
                          <a:effectLst/>
                          <a:latin typeface="Arial" panose="020B0604020202020204" pitchFamily="34" charset="0"/>
                        </a:rPr>
                        <a:t>8-1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Electro-optice tunabl filt</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0.5754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Y</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1,260,050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2,255,250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150,000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2,018,100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X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Total DP Funding</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$ 1,260,050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$ 2,255,250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$ 2,018,100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75,000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$ 1,185,050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75,050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$ 350,000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180,000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655,000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575">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Total Budget and Goal Allocation</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$1,288,000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$1,388,000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$2,299,000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$ 257,600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$ 322,000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644,000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$ 322,000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$ 450,800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$ 257,600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515,200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64,400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Allocation to Budget</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98%</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162%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88%</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92%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27%</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14%</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51%</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Goal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50%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35%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40%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Over (-) / Under (+)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$27,950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($867,250)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$280,900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$ 207,600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$ 247,000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(541,050)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$ 322,000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$ 375,750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(92,400)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335,200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 (590,600)</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Over/Under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19%</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-42%</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25%</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29%</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-7%</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26%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effectLst/>
                          <a:latin typeface="Arial" panose="020B0604020202020204" pitchFamily="34" charset="0"/>
                        </a:rPr>
                        <a:t>-46%</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01287">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effectLst/>
                          <a:latin typeface="Arial" panose="020B0604020202020204" pitchFamily="34" charset="0"/>
                        </a:rPr>
                        <a:t> </a:t>
                      </a:r>
                    </a:p>
                  </a:txBody>
                  <a:tcPr marL="6330" marR="6330" marT="63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Funded DPs—Using DP Budget</a:t>
            </a:r>
          </a:p>
        </p:txBody>
      </p:sp>
    </p:spTree>
    <p:extLst>
      <p:ext uri="{BB962C8B-B14F-4D97-AF65-F5344CB8AC3E}">
        <p14:creationId xmlns:p14="http://schemas.microsoft.com/office/powerpoint/2010/main" val="1818882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348144"/>
          <a:ext cx="8229601" cy="3030075"/>
        </p:xfrm>
        <a:graphic>
          <a:graphicData uri="http://schemas.openxmlformats.org/drawingml/2006/table">
            <a:tbl>
              <a:tblPr/>
              <a:tblGrid>
                <a:gridCol w="142145">
                  <a:extLst>
                    <a:ext uri="{9D8B030D-6E8A-4147-A177-3AD203B41FA5}">
                      <a16:colId xmlns:a16="http://schemas.microsoft.com/office/drawing/2014/main" val="20000"/>
                    </a:ext>
                  </a:extLst>
                </a:gridCol>
                <a:gridCol w="663343">
                  <a:extLst>
                    <a:ext uri="{9D8B030D-6E8A-4147-A177-3AD203B41FA5}">
                      <a16:colId xmlns:a16="http://schemas.microsoft.com/office/drawing/2014/main" val="20001"/>
                    </a:ext>
                  </a:extLst>
                </a:gridCol>
                <a:gridCol w="296135">
                  <a:extLst>
                    <a:ext uri="{9D8B030D-6E8A-4147-A177-3AD203B41FA5}">
                      <a16:colId xmlns:a16="http://schemas.microsoft.com/office/drawing/2014/main" val="20002"/>
                    </a:ext>
                  </a:extLst>
                </a:gridCol>
                <a:gridCol w="201372">
                  <a:extLst>
                    <a:ext uri="{9D8B030D-6E8A-4147-A177-3AD203B41FA5}">
                      <a16:colId xmlns:a16="http://schemas.microsoft.com/office/drawing/2014/main" val="20003"/>
                    </a:ext>
                  </a:extLst>
                </a:gridCol>
                <a:gridCol w="219140">
                  <a:extLst>
                    <a:ext uri="{9D8B030D-6E8A-4147-A177-3AD203B41FA5}">
                      <a16:colId xmlns:a16="http://schemas.microsoft.com/office/drawing/2014/main" val="20004"/>
                    </a:ext>
                  </a:extLst>
                </a:gridCol>
                <a:gridCol w="266522">
                  <a:extLst>
                    <a:ext uri="{9D8B030D-6E8A-4147-A177-3AD203B41FA5}">
                      <a16:colId xmlns:a16="http://schemas.microsoft.com/office/drawing/2014/main" val="20005"/>
                    </a:ext>
                  </a:extLst>
                </a:gridCol>
                <a:gridCol w="343517">
                  <a:extLst>
                    <a:ext uri="{9D8B030D-6E8A-4147-A177-3AD203B41FA5}">
                      <a16:colId xmlns:a16="http://schemas.microsoft.com/office/drawing/2014/main" val="20006"/>
                    </a:ext>
                  </a:extLst>
                </a:gridCol>
                <a:gridCol w="266522">
                  <a:extLst>
                    <a:ext uri="{9D8B030D-6E8A-4147-A177-3AD203B41FA5}">
                      <a16:colId xmlns:a16="http://schemas.microsoft.com/office/drawing/2014/main" val="20007"/>
                    </a:ext>
                  </a:extLst>
                </a:gridCol>
                <a:gridCol w="379053">
                  <a:extLst>
                    <a:ext uri="{9D8B030D-6E8A-4147-A177-3AD203B41FA5}">
                      <a16:colId xmlns:a16="http://schemas.microsoft.com/office/drawing/2014/main" val="20008"/>
                    </a:ext>
                  </a:extLst>
                </a:gridCol>
                <a:gridCol w="266522">
                  <a:extLst>
                    <a:ext uri="{9D8B030D-6E8A-4147-A177-3AD203B41FA5}">
                      <a16:colId xmlns:a16="http://schemas.microsoft.com/office/drawing/2014/main" val="20009"/>
                    </a:ext>
                  </a:extLst>
                </a:gridCol>
                <a:gridCol w="343517">
                  <a:extLst>
                    <a:ext uri="{9D8B030D-6E8A-4147-A177-3AD203B41FA5}">
                      <a16:colId xmlns:a16="http://schemas.microsoft.com/office/drawing/2014/main" val="20010"/>
                    </a:ext>
                  </a:extLst>
                </a:gridCol>
                <a:gridCol w="266522">
                  <a:extLst>
                    <a:ext uri="{9D8B030D-6E8A-4147-A177-3AD203B41FA5}">
                      <a16:colId xmlns:a16="http://schemas.microsoft.com/office/drawing/2014/main" val="20011"/>
                    </a:ext>
                  </a:extLst>
                </a:gridCol>
                <a:gridCol w="297616">
                  <a:extLst>
                    <a:ext uri="{9D8B030D-6E8A-4147-A177-3AD203B41FA5}">
                      <a16:colId xmlns:a16="http://schemas.microsoft.com/office/drawing/2014/main" val="20012"/>
                    </a:ext>
                  </a:extLst>
                </a:gridCol>
                <a:gridCol w="296135">
                  <a:extLst>
                    <a:ext uri="{9D8B030D-6E8A-4147-A177-3AD203B41FA5}">
                      <a16:colId xmlns:a16="http://schemas.microsoft.com/office/drawing/2014/main" val="20013"/>
                    </a:ext>
                  </a:extLst>
                </a:gridCol>
                <a:gridCol w="343517">
                  <a:extLst>
                    <a:ext uri="{9D8B030D-6E8A-4147-A177-3AD203B41FA5}">
                      <a16:colId xmlns:a16="http://schemas.microsoft.com/office/drawing/2014/main" val="20014"/>
                    </a:ext>
                  </a:extLst>
                </a:gridCol>
                <a:gridCol w="266522">
                  <a:extLst>
                    <a:ext uri="{9D8B030D-6E8A-4147-A177-3AD203B41FA5}">
                      <a16:colId xmlns:a16="http://schemas.microsoft.com/office/drawing/2014/main" val="20015"/>
                    </a:ext>
                  </a:extLst>
                </a:gridCol>
                <a:gridCol w="350920">
                  <a:extLst>
                    <a:ext uri="{9D8B030D-6E8A-4147-A177-3AD203B41FA5}">
                      <a16:colId xmlns:a16="http://schemas.microsoft.com/office/drawing/2014/main" val="20016"/>
                    </a:ext>
                  </a:extLst>
                </a:gridCol>
                <a:gridCol w="266522">
                  <a:extLst>
                    <a:ext uri="{9D8B030D-6E8A-4147-A177-3AD203B41FA5}">
                      <a16:colId xmlns:a16="http://schemas.microsoft.com/office/drawing/2014/main" val="20017"/>
                    </a:ext>
                  </a:extLst>
                </a:gridCol>
                <a:gridCol w="349440">
                  <a:extLst>
                    <a:ext uri="{9D8B030D-6E8A-4147-A177-3AD203B41FA5}">
                      <a16:colId xmlns:a16="http://schemas.microsoft.com/office/drawing/2014/main" val="20018"/>
                    </a:ext>
                  </a:extLst>
                </a:gridCol>
                <a:gridCol w="279848">
                  <a:extLst>
                    <a:ext uri="{9D8B030D-6E8A-4147-A177-3AD203B41FA5}">
                      <a16:colId xmlns:a16="http://schemas.microsoft.com/office/drawing/2014/main" val="20019"/>
                    </a:ext>
                  </a:extLst>
                </a:gridCol>
                <a:gridCol w="343517">
                  <a:extLst>
                    <a:ext uri="{9D8B030D-6E8A-4147-A177-3AD203B41FA5}">
                      <a16:colId xmlns:a16="http://schemas.microsoft.com/office/drawing/2014/main" val="20020"/>
                    </a:ext>
                  </a:extLst>
                </a:gridCol>
                <a:gridCol w="297616">
                  <a:extLst>
                    <a:ext uri="{9D8B030D-6E8A-4147-A177-3AD203B41FA5}">
                      <a16:colId xmlns:a16="http://schemas.microsoft.com/office/drawing/2014/main" val="20021"/>
                    </a:ext>
                  </a:extLst>
                </a:gridCol>
                <a:gridCol w="297616">
                  <a:extLst>
                    <a:ext uri="{9D8B030D-6E8A-4147-A177-3AD203B41FA5}">
                      <a16:colId xmlns:a16="http://schemas.microsoft.com/office/drawing/2014/main" val="20022"/>
                    </a:ext>
                  </a:extLst>
                </a:gridCol>
                <a:gridCol w="315384">
                  <a:extLst>
                    <a:ext uri="{9D8B030D-6E8A-4147-A177-3AD203B41FA5}">
                      <a16:colId xmlns:a16="http://schemas.microsoft.com/office/drawing/2014/main" val="20023"/>
                    </a:ext>
                  </a:extLst>
                </a:gridCol>
                <a:gridCol w="343517">
                  <a:extLst>
                    <a:ext uri="{9D8B030D-6E8A-4147-A177-3AD203B41FA5}">
                      <a16:colId xmlns:a16="http://schemas.microsoft.com/office/drawing/2014/main" val="20024"/>
                    </a:ext>
                  </a:extLst>
                </a:gridCol>
                <a:gridCol w="260599">
                  <a:extLst>
                    <a:ext uri="{9D8B030D-6E8A-4147-A177-3AD203B41FA5}">
                      <a16:colId xmlns:a16="http://schemas.microsoft.com/office/drawing/2014/main" val="20025"/>
                    </a:ext>
                  </a:extLst>
                </a:gridCol>
                <a:gridCol w="266522">
                  <a:extLst>
                    <a:ext uri="{9D8B030D-6E8A-4147-A177-3AD203B41FA5}">
                      <a16:colId xmlns:a16="http://schemas.microsoft.com/office/drawing/2014/main" val="20026"/>
                    </a:ext>
                  </a:extLst>
                </a:gridCol>
              </a:tblGrid>
              <a:tr h="71149">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Year 1 - Unfunded DPs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746">
                <a:tc>
                  <a:txBody>
                    <a:bodyPr/>
                    <a:lstStyle/>
                    <a:p>
                      <a:pPr algn="l" fontAlgn="b"/>
                      <a:r>
                        <a:rPr lang="en-US" sz="400" b="0" i="0" u="none" strike="noStrike">
                          <a:effectLst/>
                          <a:latin typeface="Arial" panose="020B0604020202020204" pitchFamily="34" charset="0"/>
                        </a:rPr>
                        <a:t>Dir</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Project Name</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Calculated Rank</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Score</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Funded</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Year 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Year 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Year 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Year 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Year 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Year 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Space</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Space</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Near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Near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Mid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Mid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Far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Far Term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Structures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Structures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Propulsion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Propulsion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Electronics, optics, survivability</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Electronics, optics, survivability</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Non-structural</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 b="0" i="0" u="none" strike="noStrike">
                          <a:effectLst/>
                          <a:latin typeface="Arial" panose="020B0604020202020204" pitchFamily="34" charset="0"/>
                        </a:rPr>
                        <a:t>Total Un-Allocated Non-structural</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2299">
                <a:tc>
                  <a:txBody>
                    <a:bodyPr/>
                    <a:lstStyle/>
                    <a:p>
                      <a:pPr algn="l" fontAlgn="b"/>
                      <a:r>
                        <a:rPr lang="en-US" sz="400" b="0" i="0" u="none" strike="noStrike">
                          <a:effectLst/>
                          <a:latin typeface="Arial" panose="020B0604020202020204" pitchFamily="34" charset="0"/>
                        </a:rPr>
                        <a:t>7-4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Organic Films:enh. EO prop</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9</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0.5765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2516">
                <a:tc>
                  <a:txBody>
                    <a:bodyPr/>
                    <a:lstStyle/>
                    <a:p>
                      <a:pPr algn="l" fontAlgn="b"/>
                      <a:r>
                        <a:rPr lang="en-US" sz="400" b="0" i="0" u="none" strike="noStrike">
                          <a:effectLst/>
                          <a:latin typeface="Arial" panose="020B0604020202020204" pitchFamily="34" charset="0"/>
                        </a:rPr>
                        <a:t>4-3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Probability of Detection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0.5664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2299">
                <a:tc>
                  <a:txBody>
                    <a:bodyPr/>
                    <a:lstStyle/>
                    <a:p>
                      <a:pPr algn="l" fontAlgn="b"/>
                      <a:r>
                        <a:rPr lang="en-US" sz="400" b="0" i="0" u="none" strike="noStrike">
                          <a:effectLst/>
                          <a:latin typeface="Arial" panose="020B0604020202020204" pitchFamily="34" charset="0"/>
                        </a:rPr>
                        <a:t>9-B</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St-space proc desg TiAl fo</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0.5610</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2299">
                <a:tc>
                  <a:txBody>
                    <a:bodyPr/>
                    <a:lstStyle/>
                    <a:p>
                      <a:pPr algn="l" fontAlgn="b"/>
                      <a:r>
                        <a:rPr lang="en-US" sz="400" b="0" i="0" u="none" strike="noStrike">
                          <a:effectLst/>
                          <a:latin typeface="Arial" panose="020B0604020202020204" pitchFamily="34" charset="0"/>
                        </a:rPr>
                        <a:t>3-5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High Precision Processing</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0.5596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1,035,000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2299">
                <a:tc>
                  <a:txBody>
                    <a:bodyPr/>
                    <a:lstStyle/>
                    <a:p>
                      <a:pPr algn="l" fontAlgn="b"/>
                      <a:r>
                        <a:rPr lang="en-US" sz="400" b="0" i="0" u="none" strike="noStrike">
                          <a:effectLst/>
                          <a:latin typeface="Arial" panose="020B0604020202020204" pitchFamily="34" charset="0"/>
                        </a:rPr>
                        <a:t>7-2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Alternate materl for VLWIR</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0.5076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2299">
                <a:tc>
                  <a:txBody>
                    <a:bodyPr/>
                    <a:lstStyle/>
                    <a:p>
                      <a:pPr algn="l" fontAlgn="b"/>
                      <a:r>
                        <a:rPr lang="en-US" sz="400" b="0" i="0" u="none" strike="noStrike">
                          <a:effectLst/>
                          <a:latin typeface="Arial" panose="020B0604020202020204" pitchFamily="34" charset="0"/>
                        </a:rPr>
                        <a:t>4-X</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Life manag. of aging systm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0.4854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1,725,000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2516">
                <a:tc>
                  <a:txBody>
                    <a:bodyPr/>
                    <a:lstStyle/>
                    <a:p>
                      <a:pPr algn="l" fontAlgn="b"/>
                      <a:r>
                        <a:rPr lang="en-US" sz="400" b="0" i="0" u="none" strike="noStrike">
                          <a:effectLst/>
                          <a:latin typeface="Arial" panose="020B0604020202020204" pitchFamily="34" charset="0"/>
                        </a:rPr>
                        <a:t>5-X</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Invest. strat. for IHPTET</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0.4850</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1,825,000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2516">
                <a:tc>
                  <a:txBody>
                    <a:bodyPr/>
                    <a:lstStyle/>
                    <a:p>
                      <a:pPr algn="l" fontAlgn="b"/>
                      <a:r>
                        <a:rPr lang="en-US" sz="400" b="0" i="0" u="none" strike="noStrike">
                          <a:effectLst/>
                          <a:latin typeface="Arial" panose="020B0604020202020204" pitchFamily="34" charset="0"/>
                        </a:rPr>
                        <a:t>8-1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Sacrificial devices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17</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0.4748</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1,875,000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1,535,000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2299">
                <a:tc>
                  <a:txBody>
                    <a:bodyPr/>
                    <a:lstStyle/>
                    <a:p>
                      <a:pPr algn="l" fontAlgn="b"/>
                      <a:r>
                        <a:rPr lang="en-US" sz="400" b="0" i="0" u="none" strike="noStrike">
                          <a:effectLst/>
                          <a:latin typeface="Arial" panose="020B0604020202020204" pitchFamily="34" charset="0"/>
                        </a:rPr>
                        <a:t>4-3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Microwv NDE moist/heat dam</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18</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0.4586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1,925,000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1,785,000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910,000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149">
                <a:tc>
                  <a:txBody>
                    <a:bodyPr/>
                    <a:lstStyle/>
                    <a:p>
                      <a:pPr algn="l" fontAlgn="b"/>
                      <a:r>
                        <a:rPr lang="en-US" sz="400" b="0" i="0" u="none" strike="noStrike">
                          <a:effectLst/>
                          <a:latin typeface="Arial" panose="020B0604020202020204" pitchFamily="34" charset="0"/>
                        </a:rPr>
                        <a:t>2-4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Ti-62222 for the F-22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19</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0.4426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2,225,000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650,000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2299">
                <a:tc>
                  <a:txBody>
                    <a:bodyPr/>
                    <a:lstStyle/>
                    <a:p>
                      <a:pPr algn="l" fontAlgn="b"/>
                      <a:r>
                        <a:rPr lang="en-US" sz="400" b="0" i="0" u="none" strike="noStrike">
                          <a:effectLst/>
                          <a:latin typeface="Arial" panose="020B0604020202020204" pitchFamily="34" charset="0"/>
                        </a:rPr>
                        <a:t>8-1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Adv. hologrphc. matls/dvcs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20</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0.4354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2,375,000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2,235,000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71149">
                <a:tc>
                  <a:txBody>
                    <a:bodyPr/>
                    <a:lstStyle/>
                    <a:p>
                      <a:pPr algn="l" fontAlgn="b"/>
                      <a:r>
                        <a:rPr lang="en-US" sz="400" b="0" i="0" u="none" strike="noStrike">
                          <a:effectLst/>
                          <a:latin typeface="Arial" panose="020B0604020202020204" pitchFamily="34" charset="0"/>
                        </a:rPr>
                        <a:t>5-3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Modelng SiP in lrg Ti blts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0.4211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2299">
                <a:tc>
                  <a:txBody>
                    <a:bodyPr/>
                    <a:lstStyle/>
                    <a:p>
                      <a:pPr algn="l" fontAlgn="b"/>
                      <a:r>
                        <a:rPr lang="en-US" sz="400" b="0" i="0" u="none" strike="noStrike">
                          <a:effectLst/>
                          <a:latin typeface="Arial" panose="020B0604020202020204" pitchFamily="34" charset="0"/>
                        </a:rPr>
                        <a:t>2-4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DRA Scale-up, 6.3(special)</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0.4052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2,675,000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2,785,000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2299">
                <a:tc>
                  <a:txBody>
                    <a:bodyPr/>
                    <a:lstStyle/>
                    <a:p>
                      <a:pPr algn="l" fontAlgn="b"/>
                      <a:r>
                        <a:rPr lang="en-US" sz="400" b="0" i="0" u="none" strike="noStrike">
                          <a:effectLst/>
                          <a:latin typeface="Arial" panose="020B0604020202020204" pitchFamily="34" charset="0"/>
                        </a:rPr>
                        <a:t>10-2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Sealing forc tst methodlgy</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23</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0.3721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2,750,000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2,860,000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365,000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2299">
                <a:tc>
                  <a:txBody>
                    <a:bodyPr/>
                    <a:lstStyle/>
                    <a:p>
                      <a:pPr algn="l" fontAlgn="b"/>
                      <a:r>
                        <a:rPr lang="en-US" sz="400" b="0" i="0" u="none" strike="noStrike">
                          <a:effectLst/>
                          <a:latin typeface="Arial" panose="020B0604020202020204" pitchFamily="34" charset="0"/>
                        </a:rPr>
                        <a:t>5-1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Creep resistand oxide fibr</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0.3586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3,110,000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1,425,000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800,000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2299">
                <a:tc>
                  <a:txBody>
                    <a:bodyPr/>
                    <a:lstStyle/>
                    <a:p>
                      <a:pPr algn="l" fontAlgn="b"/>
                      <a:r>
                        <a:rPr lang="en-US" sz="400" b="0" i="0" u="none" strike="noStrike">
                          <a:effectLst/>
                          <a:latin typeface="Arial" panose="020B0604020202020204" pitchFamily="34" charset="0"/>
                        </a:rPr>
                        <a:t>7-5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Low temp IR window bonding</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0.3037</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3,310,000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1,625,000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2299">
                <a:tc>
                  <a:txBody>
                    <a:bodyPr/>
                    <a:lstStyle/>
                    <a:p>
                      <a:pPr algn="l" fontAlgn="b"/>
                      <a:r>
                        <a:rPr lang="en-US" sz="400" b="0" i="0" u="none" strike="noStrike">
                          <a:effectLst/>
                          <a:latin typeface="Arial" panose="020B0604020202020204" pitchFamily="34" charset="0"/>
                        </a:rPr>
                        <a:t>5-2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Laminatd Struct.Turb.Blade</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26</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0.3011</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3,710,000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1,675,000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1,725,000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1,000,000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2299">
                <a:tc>
                  <a:txBody>
                    <a:bodyPr/>
                    <a:lstStyle/>
                    <a:p>
                      <a:pPr algn="l" fontAlgn="b"/>
                      <a:r>
                        <a:rPr lang="en-US" sz="400" b="0" i="0" u="none" strike="noStrike">
                          <a:effectLst/>
                          <a:latin typeface="Arial" panose="020B0604020202020204" pitchFamily="34" charset="0"/>
                        </a:rPr>
                        <a:t>7-5</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Multi-spectral Transparenc</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27</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0.1634</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3,400,000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4,110,000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1,175,000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1,510,000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71149">
                <a:tc>
                  <a:txBody>
                    <a:bodyPr/>
                    <a:lstStyle/>
                    <a:p>
                      <a:pPr algn="l" fontAlgn="b"/>
                      <a:r>
                        <a:rPr lang="en-US" sz="400" b="0" i="0" u="none" strike="noStrike">
                          <a:effectLst/>
                          <a:latin typeface="Arial" panose="020B0604020202020204" pitchFamily="34" charset="0"/>
                        </a:rPr>
                        <a:t>8-2</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Laser processing</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28</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400" b="0" i="0" u="none" strike="noStrike">
                          <a:effectLst/>
                          <a:latin typeface="Arial" panose="020B0604020202020204" pitchFamily="34" charset="0"/>
                        </a:rPr>
                        <a:t>0.1289</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N</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3,450,000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4,135,000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1,225,000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1,560,000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515,000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71149">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71149">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Total Unfunded DPs</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$ 3,450,000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4,135,000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$ 2,075,000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$ 350,000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$ 1,225,000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2,025,000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200,000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$ 1,560,000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$ 515,000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$ 1,300,000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effectLst/>
                          <a:latin typeface="Arial" panose="020B0604020202020204" pitchFamily="34" charset="0"/>
                        </a:rPr>
                        <a:t>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effectLst/>
                          <a:latin typeface="Arial" panose="020B0604020202020204" pitchFamily="34" charset="0"/>
                        </a:rPr>
                        <a:t> $ 75,000 </a:t>
                      </a:r>
                    </a:p>
                  </a:txBody>
                  <a:tcPr marL="4447" marR="4447" marT="44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
        <p:nvSpPr>
          <p:cNvPr id="6"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Unfunded DPs—Using DP Budget</a:t>
            </a:r>
          </a:p>
        </p:txBody>
      </p:sp>
    </p:spTree>
    <p:extLst>
      <p:ext uri="{BB962C8B-B14F-4D97-AF65-F5344CB8AC3E}">
        <p14:creationId xmlns:p14="http://schemas.microsoft.com/office/powerpoint/2010/main" val="14927630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Budget Summary</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5" name="Content Placeholder 3"/>
          <p:cNvGraphicFramePr>
            <a:graphicFrameLocks/>
          </p:cNvGraphicFramePr>
          <p:nvPr>
            <p:extLst>
              <p:ext uri="{D42A27DB-BD31-4B8C-83A1-F6EECF244321}">
                <p14:modId xmlns:p14="http://schemas.microsoft.com/office/powerpoint/2010/main" val="3960609534"/>
              </p:ext>
            </p:extLst>
          </p:nvPr>
        </p:nvGraphicFramePr>
        <p:xfrm>
          <a:off x="2568575" y="2577303"/>
          <a:ext cx="4418012" cy="1680371"/>
        </p:xfrm>
        <a:graphic>
          <a:graphicData uri="http://schemas.openxmlformats.org/drawingml/2006/table">
            <a:tbl>
              <a:tblPr/>
              <a:tblGrid>
                <a:gridCol w="1120059">
                  <a:extLst>
                    <a:ext uri="{9D8B030D-6E8A-4147-A177-3AD203B41FA5}">
                      <a16:colId xmlns:a16="http://schemas.microsoft.com/office/drawing/2014/main" val="20000"/>
                    </a:ext>
                  </a:extLst>
                </a:gridCol>
                <a:gridCol w="1137839">
                  <a:extLst>
                    <a:ext uri="{9D8B030D-6E8A-4147-A177-3AD203B41FA5}">
                      <a16:colId xmlns:a16="http://schemas.microsoft.com/office/drawing/2014/main" val="20001"/>
                    </a:ext>
                  </a:extLst>
                </a:gridCol>
                <a:gridCol w="1106725">
                  <a:extLst>
                    <a:ext uri="{9D8B030D-6E8A-4147-A177-3AD203B41FA5}">
                      <a16:colId xmlns:a16="http://schemas.microsoft.com/office/drawing/2014/main" val="20002"/>
                    </a:ext>
                  </a:extLst>
                </a:gridCol>
                <a:gridCol w="1053389">
                  <a:extLst>
                    <a:ext uri="{9D8B030D-6E8A-4147-A177-3AD203B41FA5}">
                      <a16:colId xmlns:a16="http://schemas.microsoft.com/office/drawing/2014/main" val="20003"/>
                    </a:ext>
                  </a:extLst>
                </a:gridCol>
              </a:tblGrid>
              <a:tr h="280062">
                <a:tc>
                  <a:txBody>
                    <a:bodyPr/>
                    <a:lstStyle/>
                    <a:p>
                      <a:pPr algn="l" fontAlgn="b"/>
                      <a:r>
                        <a:rPr lang="en-US" sz="1200" b="1" i="1" u="none" strike="noStrike" dirty="0">
                          <a:effectLst/>
                          <a:latin typeface="Arial" panose="020B0604020202020204" pitchFamily="34" charset="0"/>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0123">
                <a:tc>
                  <a:txBody>
                    <a:bodyPr/>
                    <a:lstStyle/>
                    <a:p>
                      <a:pPr algn="l" fontAlgn="b"/>
                      <a:r>
                        <a:rPr lang="en-US" sz="1200" b="0" i="0" u="none" strike="noStrike">
                          <a:effectLst/>
                          <a:latin typeface="Arial" panose="020B0604020202020204" pitchFamily="34" charset="0"/>
                        </a:rPr>
                        <a:t>Budgets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Core New Starts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Arial" panose="020B0604020202020204" pitchFamily="34" charset="0"/>
                        </a:rPr>
                        <a:t>Remaining DP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062">
                <a:tc>
                  <a:txBody>
                    <a:bodyPr/>
                    <a:lstStyle/>
                    <a:p>
                      <a:pPr algn="l" fontAlgn="b"/>
                      <a:r>
                        <a:rPr lang="en-US" sz="1200" b="0" i="0" u="none" strike="noStrike">
                          <a:effectLst/>
                          <a:latin typeface="Arial" panose="020B0604020202020204" pitchFamily="34" charset="0"/>
                        </a:rPr>
                        <a:t>Year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$9,811,000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$8,523,000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$1,288,000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062">
                <a:tc>
                  <a:txBody>
                    <a:bodyPr/>
                    <a:lstStyle/>
                    <a:p>
                      <a:pPr algn="l" fontAlgn="b"/>
                      <a:r>
                        <a:rPr lang="en-US" sz="1200" b="0" i="0" u="none" strike="noStrike">
                          <a:effectLst/>
                          <a:latin typeface="Arial" panose="020B0604020202020204" pitchFamily="34" charset="0"/>
                        </a:rPr>
                        <a:t>Year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$17,723,000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effectLst/>
                          <a:latin typeface="Arial" panose="020B0604020202020204" pitchFamily="34" charset="0"/>
                        </a:rPr>
                        <a:t>$16,335,000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$1,388,000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062">
                <a:tc>
                  <a:txBody>
                    <a:bodyPr/>
                    <a:lstStyle/>
                    <a:p>
                      <a:pPr algn="l" fontAlgn="b"/>
                      <a:r>
                        <a:rPr lang="en-US" sz="1200" b="0" i="0" u="none" strike="noStrike">
                          <a:effectLst/>
                          <a:latin typeface="Arial" panose="020B0604020202020204" pitchFamily="34" charset="0"/>
                        </a:rPr>
                        <a:t>Year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$16,235,000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effectLst/>
                          <a:latin typeface="Arial" panose="020B0604020202020204" pitchFamily="34" charset="0"/>
                        </a:rPr>
                        <a:t>$13,936,000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effectLst/>
                          <a:latin typeface="Arial" panose="020B0604020202020204" pitchFamily="34" charset="0"/>
                        </a:rPr>
                        <a:t>$2,299,000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37224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Budget Summary</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graphicFrame>
        <p:nvGraphicFramePr>
          <p:cNvPr id="6" name="Content Placeholder 3"/>
          <p:cNvGraphicFramePr>
            <a:graphicFrameLocks/>
          </p:cNvGraphicFramePr>
          <p:nvPr>
            <p:extLst>
              <p:ext uri="{D42A27DB-BD31-4B8C-83A1-F6EECF244321}">
                <p14:modId xmlns:p14="http://schemas.microsoft.com/office/powerpoint/2010/main" val="930168772"/>
              </p:ext>
            </p:extLst>
          </p:nvPr>
        </p:nvGraphicFramePr>
        <p:xfrm>
          <a:off x="457199" y="2293349"/>
          <a:ext cx="8321041" cy="2865345"/>
        </p:xfrm>
        <a:graphic>
          <a:graphicData uri="http://schemas.openxmlformats.org/drawingml/2006/table">
            <a:tbl>
              <a:tblPr/>
              <a:tblGrid>
                <a:gridCol w="682865">
                  <a:extLst>
                    <a:ext uri="{9D8B030D-6E8A-4147-A177-3AD203B41FA5}">
                      <a16:colId xmlns:a16="http://schemas.microsoft.com/office/drawing/2014/main" val="20000"/>
                    </a:ext>
                  </a:extLst>
                </a:gridCol>
                <a:gridCol w="693704">
                  <a:extLst>
                    <a:ext uri="{9D8B030D-6E8A-4147-A177-3AD203B41FA5}">
                      <a16:colId xmlns:a16="http://schemas.microsoft.com/office/drawing/2014/main" val="20001"/>
                    </a:ext>
                  </a:extLst>
                </a:gridCol>
                <a:gridCol w="674735">
                  <a:extLst>
                    <a:ext uri="{9D8B030D-6E8A-4147-A177-3AD203B41FA5}">
                      <a16:colId xmlns:a16="http://schemas.microsoft.com/office/drawing/2014/main" val="20002"/>
                    </a:ext>
                  </a:extLst>
                </a:gridCol>
                <a:gridCol w="642218">
                  <a:extLst>
                    <a:ext uri="{9D8B030D-6E8A-4147-A177-3AD203B41FA5}">
                      <a16:colId xmlns:a16="http://schemas.microsoft.com/office/drawing/2014/main" val="20003"/>
                    </a:ext>
                  </a:extLst>
                </a:gridCol>
                <a:gridCol w="682865">
                  <a:extLst>
                    <a:ext uri="{9D8B030D-6E8A-4147-A177-3AD203B41FA5}">
                      <a16:colId xmlns:a16="http://schemas.microsoft.com/office/drawing/2014/main" val="20004"/>
                    </a:ext>
                  </a:extLst>
                </a:gridCol>
                <a:gridCol w="772287">
                  <a:extLst>
                    <a:ext uri="{9D8B030D-6E8A-4147-A177-3AD203B41FA5}">
                      <a16:colId xmlns:a16="http://schemas.microsoft.com/office/drawing/2014/main" val="20005"/>
                    </a:ext>
                  </a:extLst>
                </a:gridCol>
                <a:gridCol w="75874">
                  <a:extLst>
                    <a:ext uri="{9D8B030D-6E8A-4147-A177-3AD203B41FA5}">
                      <a16:colId xmlns:a16="http://schemas.microsoft.com/office/drawing/2014/main" val="20006"/>
                    </a:ext>
                  </a:extLst>
                </a:gridCol>
                <a:gridCol w="672026">
                  <a:extLst>
                    <a:ext uri="{9D8B030D-6E8A-4147-A177-3AD203B41FA5}">
                      <a16:colId xmlns:a16="http://schemas.microsoft.com/office/drawing/2014/main" val="20007"/>
                    </a:ext>
                  </a:extLst>
                </a:gridCol>
                <a:gridCol w="693704">
                  <a:extLst>
                    <a:ext uri="{9D8B030D-6E8A-4147-A177-3AD203B41FA5}">
                      <a16:colId xmlns:a16="http://schemas.microsoft.com/office/drawing/2014/main" val="20008"/>
                    </a:ext>
                  </a:extLst>
                </a:gridCol>
                <a:gridCol w="674735">
                  <a:extLst>
                    <a:ext uri="{9D8B030D-6E8A-4147-A177-3AD203B41FA5}">
                      <a16:colId xmlns:a16="http://schemas.microsoft.com/office/drawing/2014/main" val="20009"/>
                    </a:ext>
                  </a:extLst>
                </a:gridCol>
                <a:gridCol w="75874">
                  <a:extLst>
                    <a:ext uri="{9D8B030D-6E8A-4147-A177-3AD203B41FA5}">
                      <a16:colId xmlns:a16="http://schemas.microsoft.com/office/drawing/2014/main" val="20010"/>
                    </a:ext>
                  </a:extLst>
                </a:gridCol>
                <a:gridCol w="661186">
                  <a:extLst>
                    <a:ext uri="{9D8B030D-6E8A-4147-A177-3AD203B41FA5}">
                      <a16:colId xmlns:a16="http://schemas.microsoft.com/office/drawing/2014/main" val="20011"/>
                    </a:ext>
                  </a:extLst>
                </a:gridCol>
                <a:gridCol w="577183">
                  <a:extLst>
                    <a:ext uri="{9D8B030D-6E8A-4147-A177-3AD203B41FA5}">
                      <a16:colId xmlns:a16="http://schemas.microsoft.com/office/drawing/2014/main" val="20012"/>
                    </a:ext>
                  </a:extLst>
                </a:gridCol>
                <a:gridCol w="741785">
                  <a:extLst>
                    <a:ext uri="{9D8B030D-6E8A-4147-A177-3AD203B41FA5}">
                      <a16:colId xmlns:a16="http://schemas.microsoft.com/office/drawing/2014/main" val="20013"/>
                    </a:ext>
                  </a:extLst>
                </a:gridCol>
              </a:tblGrid>
              <a:tr h="138427">
                <a:tc>
                  <a:txBody>
                    <a:bodyPr/>
                    <a:lstStyle/>
                    <a:p>
                      <a:pPr algn="l" fontAlgn="b"/>
                      <a:r>
                        <a:rPr lang="en-US" sz="900" b="1" i="1" u="none" strike="noStrike">
                          <a:effectLst/>
                          <a:latin typeface="Arial" panose="020B0604020202020204" pitchFamily="34" charset="0"/>
                        </a:rPr>
                        <a:t>YEARLY</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panose="020B0604020202020204" pitchFamily="34" charset="0"/>
                      </a:endParaRP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3707">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Goal Allocation Percentages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1 Goal Allocation Totals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1 Core New Start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1 Remaining DP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Year 1 DP Only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2 Goal Allocation Totals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2 Core New Start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2 Remaining DP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3 Goal Allocation Totals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3 Core New Start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effectLst/>
                          <a:latin typeface="Arial" panose="020B0604020202020204" pitchFamily="34" charset="0"/>
                        </a:rPr>
                        <a:t>Year 3 Remaining DP Allocation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427">
                <a:tc>
                  <a:txBody>
                    <a:bodyPr/>
                    <a:lstStyle/>
                    <a:p>
                      <a:pPr algn="l" fontAlgn="b"/>
                      <a:r>
                        <a:rPr lang="en-US" sz="900" b="0" i="0" u="none" strike="noStrike">
                          <a:effectLst/>
                          <a:latin typeface="Arial" panose="020B0604020202020204" pitchFamily="34" charset="0"/>
                        </a:rPr>
                        <a:t>Space</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$1,962,200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$3,539,000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($1,576,800)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$257,600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$3,544,600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$3,244,600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$3,247,000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$3,192,000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427">
                <a:tc>
                  <a:txBody>
                    <a:bodyPr/>
                    <a:lstStyle/>
                    <a:p>
                      <a:pPr algn="l" fontAlgn="b"/>
                      <a:r>
                        <a:rPr lang="en-US" sz="900" b="1" i="0" u="none" strike="noStrike">
                          <a:effectLst/>
                          <a:latin typeface="Arial" panose="020B0604020202020204" pitchFamily="34" charset="0"/>
                        </a:rPr>
                        <a:t>Total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$1,962,200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$3,539,000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($1,576,800)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$257,600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$3,544,600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$3,244,600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$3,247,000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$55,000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$3,192,000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427">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8427">
                <a:tc>
                  <a:txBody>
                    <a:bodyPr/>
                    <a:lstStyle/>
                    <a:p>
                      <a:pPr algn="l" fontAlgn="b"/>
                      <a:r>
                        <a:rPr lang="en-US" sz="900" b="0" i="0" u="none" strike="noStrike">
                          <a:effectLst/>
                          <a:latin typeface="Arial" panose="020B0604020202020204" pitchFamily="34" charset="0"/>
                        </a:rPr>
                        <a:t>Near Term</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25%</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$2,452,750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$3,415,000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($962,250)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$322,000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$4,430,750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$4,230,750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$4,058,750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$3,758,750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8427">
                <a:tc>
                  <a:txBody>
                    <a:bodyPr/>
                    <a:lstStyle/>
                    <a:p>
                      <a:pPr algn="l" fontAlgn="b"/>
                      <a:r>
                        <a:rPr lang="en-US" sz="900" b="0" i="0" u="none" strike="noStrike">
                          <a:effectLst/>
                          <a:latin typeface="Arial" panose="020B0604020202020204" pitchFamily="34" charset="0"/>
                        </a:rPr>
                        <a:t>Mid Term</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$4,905,500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$3,899,000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$1,006,500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$644,000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$8,861,500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$8,561,500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$8,117,500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$7,917,500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8427">
                <a:tc>
                  <a:txBody>
                    <a:bodyPr/>
                    <a:lstStyle/>
                    <a:p>
                      <a:pPr algn="l" fontAlgn="b"/>
                      <a:r>
                        <a:rPr lang="en-US" sz="900" b="0" i="0" u="none" strike="noStrike">
                          <a:effectLst/>
                          <a:latin typeface="Arial" panose="020B0604020202020204" pitchFamily="34" charset="0"/>
                        </a:rPr>
                        <a:t>Far Term</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25%</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$2,452,750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$1,208,000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$1,244,750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$322,000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$4,430,750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$4,230,750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$4,058,750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$150,000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$3,908,750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8427">
                <a:tc>
                  <a:txBody>
                    <a:bodyPr/>
                    <a:lstStyle/>
                    <a:p>
                      <a:pPr algn="l" fontAlgn="b"/>
                      <a:r>
                        <a:rPr lang="en-US" sz="900" b="1" i="0" u="none" strike="noStrike">
                          <a:effectLst/>
                          <a:latin typeface="Arial" panose="020B0604020202020204" pitchFamily="34" charset="0"/>
                        </a:rPr>
                        <a:t>Total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100%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$9,811,000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$8,522,000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$1,289,000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$1,288,000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$17,723,000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$700,000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$17,023,000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$16,235,000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$650,000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$15,585,000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8427">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38427">
                <a:tc>
                  <a:txBody>
                    <a:bodyPr/>
                    <a:lstStyle/>
                    <a:p>
                      <a:pPr algn="l" fontAlgn="b"/>
                      <a:r>
                        <a:rPr lang="en-US" sz="900" b="0" i="0" u="none" strike="noStrike">
                          <a:effectLst/>
                          <a:latin typeface="Arial" panose="020B0604020202020204" pitchFamily="34" charset="0"/>
                        </a:rPr>
                        <a:t>Structures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35%</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$3,433,850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$2,367,000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$1,066,850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$450,800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$6,203,050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$6,003,050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$5,682,250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$5,662,250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38427">
                <a:tc>
                  <a:txBody>
                    <a:bodyPr/>
                    <a:lstStyle/>
                    <a:p>
                      <a:pPr algn="l" fontAlgn="b"/>
                      <a:r>
                        <a:rPr lang="en-US" sz="900" b="0" i="0" u="none" strike="noStrike">
                          <a:effectLst/>
                          <a:latin typeface="Arial" panose="020B0604020202020204" pitchFamily="34" charset="0"/>
                        </a:rPr>
                        <a:t>Propulsion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$1,962,200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$706,000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$1,256,200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$257,600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$3,544,600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$150,000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$3,394,600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$3,247,000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$2,947,000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8711">
                <a:tc>
                  <a:txBody>
                    <a:bodyPr/>
                    <a:lstStyle/>
                    <a:p>
                      <a:pPr algn="l" fontAlgn="b"/>
                      <a:r>
                        <a:rPr lang="en-US" sz="900" b="0" i="0" u="none" strike="noStrike">
                          <a:effectLst/>
                          <a:latin typeface="Arial" panose="020B0604020202020204" pitchFamily="34" charset="0"/>
                        </a:rPr>
                        <a:t>Electronics,etc.</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$3,924,400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$4,658,000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($733,600)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$515,200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$7,089,200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$6,889,200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$6,494,000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$400,000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$6,094,000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8711">
                <a:tc>
                  <a:txBody>
                    <a:bodyPr/>
                    <a:lstStyle/>
                    <a:p>
                      <a:pPr algn="l" fontAlgn="b"/>
                      <a:r>
                        <a:rPr lang="en-US" sz="900" b="0" i="0" u="none" strike="noStrike">
                          <a:effectLst/>
                          <a:latin typeface="Arial" panose="020B0604020202020204" pitchFamily="34" charset="0"/>
                        </a:rPr>
                        <a:t>Non-structural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5%</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$490,550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$791,000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($300,450)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$64,400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$886,150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$30,000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$856,150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$811,750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$20,000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effectLst/>
                          <a:latin typeface="Arial" panose="020B0604020202020204" pitchFamily="34" charset="0"/>
                        </a:rPr>
                        <a:t>$791,750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8427">
                <a:tc>
                  <a:txBody>
                    <a:bodyPr/>
                    <a:lstStyle/>
                    <a:p>
                      <a:pPr algn="l" fontAlgn="b"/>
                      <a:r>
                        <a:rPr lang="en-US" sz="900" b="1" i="0" u="none" strike="noStrike">
                          <a:effectLst/>
                          <a:latin typeface="Arial" panose="020B0604020202020204" pitchFamily="34" charset="0"/>
                        </a:rPr>
                        <a:t>Total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100%</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$9,811,000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$8,522,000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$1,289,000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$1,288,000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$17,723,000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$580,000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$17,143,000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effectLst/>
                          <a:latin typeface="Arial" panose="020B0604020202020204" pitchFamily="34" charset="0"/>
                        </a:rPr>
                        <a:t>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$16,235,000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effectLst/>
                          <a:latin typeface="Arial" panose="020B0604020202020204" pitchFamily="34" charset="0"/>
                        </a:rPr>
                        <a:t>$740,000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effectLst/>
                          <a:latin typeface="Arial" panose="020B0604020202020204" pitchFamily="34" charset="0"/>
                        </a:rPr>
                        <a:t>$15,495,000 </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149142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Perform Sensitivity Analysis</a:t>
            </a:r>
          </a:p>
          <a:p>
            <a:pPr lvl="1"/>
            <a:r>
              <a:rPr lang="en-US" dirty="0"/>
              <a:t>The Executive Group then reviews the constrained DP priority. </a:t>
            </a:r>
            <a:endParaRPr lang="en-US" dirty="0" smtClean="0"/>
          </a:p>
          <a:p>
            <a:pPr lvl="1"/>
            <a:r>
              <a:rPr lang="en-US" dirty="0" smtClean="0"/>
              <a:t>The </a:t>
            </a:r>
            <a:r>
              <a:rPr lang="en-US" dirty="0"/>
              <a:t>facilitators are available during the deliberation period for the group to provide real-time </a:t>
            </a:r>
            <a:r>
              <a:rPr lang="en-US" dirty="0" smtClean="0"/>
              <a:t>updates. </a:t>
            </a:r>
          </a:p>
          <a:p>
            <a:pPr lvl="1"/>
            <a:r>
              <a:rPr lang="en-US" dirty="0" smtClean="0"/>
              <a:t>The </a:t>
            </a:r>
            <a:r>
              <a:rPr lang="en-US" dirty="0"/>
              <a:t>Executive Group agrees on the "top half" of the prioritized list of DPs within a short time period </a:t>
            </a:r>
            <a:endParaRPr lang="en-US" dirty="0" smtClean="0"/>
          </a:p>
          <a:p>
            <a:pPr lvl="1"/>
            <a:r>
              <a:rPr lang="en-US" dirty="0" smtClean="0"/>
              <a:t>They </a:t>
            </a:r>
            <a:r>
              <a:rPr lang="en-US" dirty="0"/>
              <a:t>accepted the results with minor modifications.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846653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Define </a:t>
            </a:r>
            <a:r>
              <a:rPr lang="en-US" dirty="0"/>
              <a:t>the Objectives and Identify </a:t>
            </a:r>
            <a:r>
              <a:rPr lang="en-US" dirty="0" smtClean="0"/>
              <a:t>Metrics</a:t>
            </a:r>
          </a:p>
          <a:p>
            <a:pPr lvl="1"/>
            <a:r>
              <a:rPr lang="en-US" dirty="0" smtClean="0"/>
              <a:t>In </a:t>
            </a:r>
            <a:r>
              <a:rPr lang="en-US" dirty="0"/>
              <a:t>this study, significant time and resources are spent to establish a set of goals, objectives, and decision criteria based on the input and views of the executive group. </a:t>
            </a:r>
            <a:endParaRPr lang="en-US" dirty="0" smtClean="0"/>
          </a:p>
          <a:p>
            <a:pPr lvl="1"/>
            <a:r>
              <a:rPr lang="en-US" dirty="0" smtClean="0"/>
              <a:t>The </a:t>
            </a:r>
            <a:r>
              <a:rPr lang="en-US" dirty="0"/>
              <a:t>research and development projects that are evaluated with these metrics are broad. </a:t>
            </a:r>
            <a:endParaRPr lang="en-US" dirty="0" smtClean="0"/>
          </a:p>
          <a:p>
            <a:pPr lvl="1"/>
            <a:r>
              <a:rPr lang="en-US" dirty="0" smtClean="0"/>
              <a:t>The </a:t>
            </a:r>
            <a:r>
              <a:rPr lang="en-US" dirty="0"/>
              <a:t>executives agreed upon these goals, decision criteria, and metrics for the DP evaluation process and used them for their budget cycle activities.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5353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1366"/>
            <a:ext cx="8229600" cy="1143000"/>
          </a:xfrm>
        </p:spPr>
        <p:txBody>
          <a:bodyPr>
            <a:noAutofit/>
          </a:bodyPr>
          <a:lstStyle/>
          <a:p>
            <a:r>
              <a:rPr lang="en-US" sz="3200" dirty="0"/>
              <a:t>Investment Strategy for Product Development in the Aerospace </a:t>
            </a:r>
            <a:r>
              <a:rPr lang="en-US" sz="3200" dirty="0" smtClean="0"/>
              <a:t>Industry</a:t>
            </a:r>
            <a:endParaRPr lang="en-US" sz="3200" dirty="0"/>
          </a:p>
        </p:txBody>
      </p:sp>
      <p:sp>
        <p:nvSpPr>
          <p:cNvPr id="3" name="Content Placeholder 2"/>
          <p:cNvSpPr>
            <a:spLocks noGrp="1"/>
          </p:cNvSpPr>
          <p:nvPr>
            <p:ph idx="1"/>
          </p:nvPr>
        </p:nvSpPr>
        <p:spPr/>
        <p:txBody>
          <a:bodyPr>
            <a:normAutofit fontScale="92500"/>
          </a:bodyPr>
          <a:lstStyle/>
          <a:p>
            <a:r>
              <a:rPr lang="en-US" dirty="0" smtClean="0"/>
              <a:t>Introduction</a:t>
            </a:r>
            <a:endParaRPr lang="en-US" dirty="0"/>
          </a:p>
          <a:p>
            <a:pPr lvl="1"/>
            <a:r>
              <a:rPr lang="en-US" dirty="0" smtClean="0"/>
              <a:t>The </a:t>
            </a:r>
            <a:r>
              <a:rPr lang="en-US" dirty="0"/>
              <a:t>various viewpoints of the members of the Executive Group and others are captured and a group consensus/tolerance is achieved in a set of decision criteria. </a:t>
            </a:r>
            <a:endParaRPr lang="en-US" dirty="0" smtClean="0"/>
          </a:p>
          <a:p>
            <a:pPr lvl="1"/>
            <a:r>
              <a:rPr lang="en-US" dirty="0" smtClean="0"/>
              <a:t>The </a:t>
            </a:r>
            <a:r>
              <a:rPr lang="en-US" dirty="0"/>
              <a:t>investment strategy developed in this process provides the foundation for establishing an objective, automated structured project prioritization and resource allocation process </a:t>
            </a:r>
            <a:r>
              <a:rPr lang="en-US" dirty="0" smtClean="0"/>
              <a:t>with </a:t>
            </a:r>
            <a:r>
              <a:rPr lang="en-US" dirty="0"/>
              <a:t>a traceable and defensible basis for investment decisions. </a:t>
            </a:r>
          </a:p>
        </p:txBody>
      </p:sp>
    </p:spTree>
    <p:extLst>
      <p:ext uri="{BB962C8B-B14F-4D97-AF65-F5344CB8AC3E}">
        <p14:creationId xmlns:p14="http://schemas.microsoft.com/office/powerpoint/2010/main" val="10503307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Explore </a:t>
            </a:r>
            <a:r>
              <a:rPr lang="en-US" dirty="0"/>
              <a:t>the </a:t>
            </a:r>
            <a:r>
              <a:rPr lang="en-US" dirty="0" smtClean="0"/>
              <a:t>Environment</a:t>
            </a:r>
          </a:p>
          <a:p>
            <a:pPr lvl="1"/>
            <a:r>
              <a:rPr lang="en-US" dirty="0" smtClean="0"/>
              <a:t>In </a:t>
            </a:r>
            <a:r>
              <a:rPr lang="en-US" dirty="0"/>
              <a:t>this study, all the research and development projects that required funding are evaluated. </a:t>
            </a:r>
            <a:endParaRPr lang="en-US" dirty="0" smtClean="0"/>
          </a:p>
          <a:p>
            <a:pPr lvl="1"/>
            <a:r>
              <a:rPr lang="en-US" dirty="0" smtClean="0"/>
              <a:t>All </a:t>
            </a:r>
            <a:r>
              <a:rPr lang="en-US" dirty="0"/>
              <a:t>the development labs projects are included in the evaluation.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956317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Explore </a:t>
            </a:r>
            <a:r>
              <a:rPr lang="en-US" dirty="0"/>
              <a:t>the Scope of the Problem and Its </a:t>
            </a:r>
            <a:r>
              <a:rPr lang="en-US" dirty="0" smtClean="0"/>
              <a:t>Importance</a:t>
            </a:r>
          </a:p>
          <a:p>
            <a:pPr lvl="1"/>
            <a:r>
              <a:rPr lang="en-US" dirty="0" smtClean="0"/>
              <a:t>In </a:t>
            </a:r>
            <a:r>
              <a:rPr lang="en-US" dirty="0"/>
              <a:t>this study, it is important to develop a broad but representative set of decision criteria that could be used to evaluate projects that are varied. </a:t>
            </a:r>
            <a:endParaRPr lang="en-US" dirty="0" smtClean="0"/>
          </a:p>
          <a:p>
            <a:pPr lvl="1"/>
            <a:r>
              <a:rPr lang="en-US" dirty="0" smtClean="0"/>
              <a:t>This </a:t>
            </a:r>
            <a:r>
              <a:rPr lang="en-US" dirty="0"/>
              <a:t>requires an evaluation of the holistic environment so that all the functional areas within the command are adequately represented in the evaluation.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790906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Explore </a:t>
            </a:r>
            <a:r>
              <a:rPr lang="en-US" dirty="0"/>
              <a:t>the Scope of the Problem and Its </a:t>
            </a:r>
            <a:r>
              <a:rPr lang="en-US" dirty="0" smtClean="0"/>
              <a:t>Importance</a:t>
            </a:r>
          </a:p>
          <a:p>
            <a:pPr lvl="1"/>
            <a:r>
              <a:rPr lang="en-US" dirty="0" smtClean="0"/>
              <a:t>It </a:t>
            </a:r>
            <a:r>
              <a:rPr lang="en-US" dirty="0"/>
              <a:t>is also important to not only identify the decision criteria used for the evaluation, but also to ensure that the budget constraints and mix of research represent their strategic objectives. </a:t>
            </a:r>
            <a:endParaRPr lang="en-US" dirty="0" smtClean="0"/>
          </a:p>
          <a:p>
            <a:pPr lvl="1"/>
            <a:r>
              <a:rPr lang="en-US" dirty="0" smtClean="0"/>
              <a:t>This </a:t>
            </a:r>
            <a:r>
              <a:rPr lang="en-US" dirty="0"/>
              <a:t>provides a holistic representation of the key considerations that are captured in the budgeting activities.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203890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 </a:t>
            </a:r>
            <a:r>
              <a:rPr lang="en-US" dirty="0"/>
              <a:t>Mining and Statistical </a:t>
            </a:r>
            <a:r>
              <a:rPr lang="en-US" dirty="0" smtClean="0"/>
              <a:t>Analysis</a:t>
            </a:r>
          </a:p>
          <a:p>
            <a:pPr lvl="1"/>
            <a:r>
              <a:rPr lang="en-US" dirty="0" smtClean="0"/>
              <a:t>In </a:t>
            </a:r>
            <a:r>
              <a:rPr lang="en-US" dirty="0"/>
              <a:t>this study, it is important to develop a way to capture and represent data from multiple different executives. </a:t>
            </a:r>
            <a:endParaRPr lang="en-US" dirty="0" smtClean="0"/>
          </a:p>
          <a:p>
            <a:pPr lvl="1"/>
            <a:r>
              <a:rPr lang="en-US" dirty="0" smtClean="0"/>
              <a:t>The </a:t>
            </a:r>
            <a:r>
              <a:rPr lang="en-US" dirty="0"/>
              <a:t>data that is input into the model and used for the budgeting process needs to be representative of the group consensus for the directorate.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47405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 </a:t>
            </a:r>
            <a:r>
              <a:rPr lang="en-US" dirty="0"/>
              <a:t>Mining and Statistical </a:t>
            </a:r>
            <a:r>
              <a:rPr lang="en-US" dirty="0" smtClean="0"/>
              <a:t>Analysis</a:t>
            </a:r>
          </a:p>
          <a:p>
            <a:pPr lvl="1"/>
            <a:r>
              <a:rPr lang="en-US" dirty="0" smtClean="0"/>
              <a:t>Group </a:t>
            </a:r>
            <a:r>
              <a:rPr lang="en-US" dirty="0"/>
              <a:t>decision making techniques are used to capture and aggregate this information from the perspective of decision criteria weighting and DP </a:t>
            </a:r>
            <a:r>
              <a:rPr lang="en-US" dirty="0" smtClean="0"/>
              <a:t>evaluations</a:t>
            </a:r>
          </a:p>
          <a:p>
            <a:pPr lvl="1"/>
            <a:r>
              <a:rPr lang="en-US" dirty="0" smtClean="0"/>
              <a:t>The </a:t>
            </a:r>
            <a:r>
              <a:rPr lang="en-US" dirty="0"/>
              <a:t>data </a:t>
            </a:r>
            <a:r>
              <a:rPr lang="en-US" dirty="0" smtClean="0"/>
              <a:t>is </a:t>
            </a:r>
            <a:r>
              <a:rPr lang="en-US" dirty="0"/>
              <a:t>used to generate the budget cycle results is representative of the group.</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156136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Solve </a:t>
            </a:r>
            <a:r>
              <a:rPr lang="en-US" dirty="0"/>
              <a:t>the Problem and Measure the </a:t>
            </a:r>
            <a:r>
              <a:rPr lang="en-US" dirty="0" smtClean="0"/>
              <a:t>Results</a:t>
            </a:r>
          </a:p>
          <a:p>
            <a:pPr lvl="1"/>
            <a:r>
              <a:rPr lang="en-US" dirty="0" smtClean="0"/>
              <a:t>This </a:t>
            </a:r>
            <a:r>
              <a:rPr lang="en-US" dirty="0"/>
              <a:t>study integrates a number of methods and processes to solve the problem. </a:t>
            </a:r>
            <a:endParaRPr lang="en-US" dirty="0" smtClean="0"/>
          </a:p>
          <a:p>
            <a:pPr lvl="1"/>
            <a:r>
              <a:rPr lang="en-US" dirty="0" smtClean="0"/>
              <a:t>A </a:t>
            </a:r>
            <a:r>
              <a:rPr lang="en-US" dirty="0"/>
              <a:t>structured approach to evaluate the DPs is developed </a:t>
            </a:r>
            <a:r>
              <a:rPr lang="en-US" dirty="0" smtClean="0"/>
              <a:t>and </a:t>
            </a:r>
            <a:r>
              <a:rPr lang="en-US" dirty="0"/>
              <a:t>this process is captured in an automated system so that the DPs could be evaluated in real-time. </a:t>
            </a:r>
            <a:endParaRPr lang="en-US" dirty="0" smtClean="0"/>
          </a:p>
          <a:p>
            <a:pPr lvl="1"/>
            <a:r>
              <a:rPr lang="en-US" dirty="0" smtClean="0"/>
              <a:t>The </a:t>
            </a:r>
            <a:r>
              <a:rPr lang="en-US" dirty="0"/>
              <a:t>automated model captured the structure of the decision process so that it could be used on an ongoing basis and when resource availability might change. </a:t>
            </a:r>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2494048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Evaluate </a:t>
            </a:r>
            <a:r>
              <a:rPr lang="en-US" dirty="0"/>
              <a:t>the Results and Do Sensitivity </a:t>
            </a:r>
            <a:r>
              <a:rPr lang="en-US" dirty="0" smtClean="0"/>
              <a:t>Analysis</a:t>
            </a:r>
          </a:p>
          <a:p>
            <a:pPr lvl="1"/>
            <a:r>
              <a:rPr lang="en-US" dirty="0" smtClean="0"/>
              <a:t>The </a:t>
            </a:r>
            <a:r>
              <a:rPr lang="en-US" dirty="0"/>
              <a:t>model is structured so that sensitivity analysis could easily be performed. </a:t>
            </a:r>
            <a:endParaRPr lang="en-US" dirty="0" smtClean="0"/>
          </a:p>
          <a:p>
            <a:pPr lvl="1"/>
            <a:r>
              <a:rPr lang="en-US" dirty="0" smtClean="0"/>
              <a:t>In </a:t>
            </a:r>
            <a:r>
              <a:rPr lang="en-US" dirty="0"/>
              <a:t>the example budget cycle, the Executive Group performs sensitivity analysis in the process for a short time to generate a budget that meets the group needs.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571592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Benefits</a:t>
            </a:r>
            <a:endParaRPr lang="en-US" dirty="0"/>
          </a:p>
          <a:p>
            <a:pPr lvl="1"/>
            <a:r>
              <a:rPr lang="en-US" dirty="0" smtClean="0"/>
              <a:t>An </a:t>
            </a:r>
            <a:r>
              <a:rPr lang="en-US" dirty="0"/>
              <a:t>investment strategy that supports the company’s goals and objectives with decision criteria and metrics related directly to their goals and objectives.</a:t>
            </a:r>
          </a:p>
          <a:p>
            <a:pPr lvl="1"/>
            <a:r>
              <a:rPr lang="en-US" dirty="0" smtClean="0"/>
              <a:t>The </a:t>
            </a:r>
            <a:r>
              <a:rPr lang="en-US" dirty="0"/>
              <a:t>framework for a consistent, traceable, and defensible basis for investment decisions.</a:t>
            </a:r>
          </a:p>
          <a:p>
            <a:pPr lvl="1"/>
            <a:r>
              <a:rPr lang="en-US" dirty="0" smtClean="0"/>
              <a:t>A </a:t>
            </a:r>
            <a:r>
              <a:rPr lang="en-US" dirty="0"/>
              <a:t>clear quantification of goals, objectives, decision criteria, and measures.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18108058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Benefits</a:t>
            </a:r>
            <a:endParaRPr lang="en-US" dirty="0"/>
          </a:p>
          <a:p>
            <a:pPr lvl="1"/>
            <a:r>
              <a:rPr lang="en-US" dirty="0" smtClean="0"/>
              <a:t>A </a:t>
            </a:r>
            <a:r>
              <a:rPr lang="en-US" dirty="0"/>
              <a:t>group consensus by key decision makers requiring them to critically examine the company’s objectives and their relative importance.</a:t>
            </a:r>
          </a:p>
          <a:p>
            <a:pPr lvl="1"/>
            <a:r>
              <a:rPr lang="en-US" dirty="0" smtClean="0"/>
              <a:t>All </a:t>
            </a:r>
            <a:r>
              <a:rPr lang="en-US" dirty="0"/>
              <a:t>decision makers having a representative say in the final decision-making process. </a:t>
            </a:r>
          </a:p>
          <a:p>
            <a:pPr lvl="1"/>
            <a:r>
              <a:rPr lang="en-US" dirty="0" smtClean="0"/>
              <a:t>A </a:t>
            </a:r>
            <a:r>
              <a:rPr lang="en-US" dirty="0"/>
              <a:t>structured approach for the investment strategy becomes the outline for the development of an automated decision support system.</a:t>
            </a:r>
          </a:p>
          <a:p>
            <a:pPr lvl="1"/>
            <a:r>
              <a:rPr lang="en-US" dirty="0" smtClean="0"/>
              <a:t>Confidence </a:t>
            </a:r>
            <a:r>
              <a:rPr lang="en-US" dirty="0"/>
              <a:t>in decisions made; an "insurance policy" against inappropriate decisions</a:t>
            </a:r>
            <a:r>
              <a:rPr lang="en-US" dirty="0" smtClean="0"/>
              <a:t>. </a:t>
            </a:r>
            <a:endParaRPr lang="en-US" dirty="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2940008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normAutofit fontScale="92500"/>
          </a:bodyPr>
          <a:lstStyle/>
          <a:p>
            <a:r>
              <a:rPr lang="en-US" dirty="0" smtClean="0"/>
              <a:t>Lecture </a:t>
            </a:r>
            <a:r>
              <a:rPr lang="en-US" dirty="0"/>
              <a:t>12</a:t>
            </a:r>
          </a:p>
          <a:p>
            <a:r>
              <a:rPr lang="en-US" dirty="0"/>
              <a:t>Investment Strategy for Product Development in the Aerospace Industry</a:t>
            </a:r>
          </a:p>
        </p:txBody>
      </p:sp>
    </p:spTree>
    <p:extLst>
      <p:ext uri="{BB962C8B-B14F-4D97-AF65-F5344CB8AC3E}">
        <p14:creationId xmlns:p14="http://schemas.microsoft.com/office/powerpoint/2010/main" val="116017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
        <p:nvSpPr>
          <p:cNvPr id="3" name="Content Placeholder 2"/>
          <p:cNvSpPr>
            <a:spLocks noGrp="1"/>
          </p:cNvSpPr>
          <p:nvPr>
            <p:ph idx="1"/>
          </p:nvPr>
        </p:nvSpPr>
        <p:spPr/>
        <p:txBody>
          <a:bodyPr>
            <a:normAutofit fontScale="92500"/>
          </a:bodyPr>
          <a:lstStyle/>
          <a:p>
            <a:r>
              <a:rPr lang="en-US" dirty="0" smtClean="0"/>
              <a:t>Establish Goals and Objectives and Decision Criteria</a:t>
            </a:r>
            <a:endParaRPr lang="en-US" dirty="0"/>
          </a:p>
          <a:p>
            <a:pPr lvl="1"/>
            <a:r>
              <a:rPr lang="en-US" dirty="0"/>
              <a:t>The general approach used to establish the goals and decision criteria is shown in </a:t>
            </a:r>
            <a:r>
              <a:rPr lang="en-US" dirty="0" smtClean="0"/>
              <a:t>the following slide. </a:t>
            </a:r>
          </a:p>
          <a:p>
            <a:pPr lvl="1"/>
            <a:r>
              <a:rPr lang="en-US" dirty="0" smtClean="0"/>
              <a:t>Various </a:t>
            </a:r>
            <a:r>
              <a:rPr lang="en-US" dirty="0"/>
              <a:t>techniques, such as surveys, group discussions, working group meetings, individual review and feedback consolidation, were used to arrive at the resulting list of the military’s goals, decision criteria, measures, and resource allocation constraints. </a:t>
            </a:r>
          </a:p>
        </p:txBody>
      </p:sp>
    </p:spTree>
    <p:extLst>
      <p:ext uri="{BB962C8B-B14F-4D97-AF65-F5344CB8AC3E}">
        <p14:creationId xmlns:p14="http://schemas.microsoft.com/office/powerpoint/2010/main" val="959192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8942" y="1291643"/>
            <a:ext cx="6300557" cy="5177202"/>
          </a:xfrm>
          <a:prstGeom prst="rect">
            <a:avLst/>
          </a:prstGeom>
        </p:spPr>
      </p:pic>
      <p:sp>
        <p:nvSpPr>
          <p:cNvPr id="6" name="Title 1"/>
          <p:cNvSpPr>
            <a:spLocks noGrp="1"/>
          </p:cNvSpPr>
          <p:nvPr>
            <p:ph type="title"/>
          </p:nvPr>
        </p:nvSpPr>
        <p:spPr>
          <a:xfrm>
            <a:off x="0" y="348478"/>
            <a:ext cx="9144000" cy="1143000"/>
          </a:xfrm>
        </p:spPr>
        <p:txBody>
          <a:bodyPr>
            <a:noAutofit/>
          </a:bodyPr>
          <a:lstStyle/>
          <a:p>
            <a:r>
              <a:rPr lang="en-US" sz="3600" dirty="0"/>
              <a:t>Investment Strategy for Product </a:t>
            </a:r>
            <a:r>
              <a:rPr lang="en-US" sz="3600" dirty="0" smtClean="0"/>
              <a:t>Development</a:t>
            </a:r>
            <a:endParaRPr lang="en-US" sz="3600" dirty="0"/>
          </a:p>
        </p:txBody>
      </p:sp>
    </p:spTree>
    <p:extLst>
      <p:ext uri="{BB962C8B-B14F-4D97-AF65-F5344CB8AC3E}">
        <p14:creationId xmlns:p14="http://schemas.microsoft.com/office/powerpoint/2010/main" val="3475244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8126</Words>
  <Application>Microsoft Office PowerPoint</Application>
  <PresentationFormat>On-screen Show (4:3)</PresentationFormat>
  <Paragraphs>2863</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Times New Roman</vt:lpstr>
      <vt:lpstr>Office Theme</vt:lpstr>
      <vt:lpstr>IMSE 991 Multiple Criteria Decision Making</vt:lpstr>
      <vt:lpstr>Investment Strategy for Product Development in the Aerospace Industry</vt:lpstr>
      <vt:lpstr>Investment Strategy for Product Development in the Aerospace Industry</vt:lpstr>
      <vt:lpstr>Investment Strategy for Product Development in the Aerospace Industry</vt:lpstr>
      <vt:lpstr>Investment Strategy for Product Development in the Aerospace Industry</vt:lpstr>
      <vt:lpstr>Investment Strategy for Product Development in the Aerospace Industry</vt:lpstr>
      <vt:lpstr>Investment Strategy for Product Development in the Aerospace Industry</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Investment Strategy for Product Development</vt:lpstr>
      <vt:lpstr>IMSE 991 Multiple Criteria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86</cp:revision>
  <cp:lastPrinted>2015-12-11T17:04:30Z</cp:lastPrinted>
  <dcterms:created xsi:type="dcterms:W3CDTF">2011-05-09T20:00:01Z</dcterms:created>
  <dcterms:modified xsi:type="dcterms:W3CDTF">2017-11-13T16:56:23Z</dcterms:modified>
</cp:coreProperties>
</file>