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98" r:id="rId4"/>
    <p:sldId id="400" r:id="rId5"/>
    <p:sldId id="401" r:id="rId6"/>
    <p:sldId id="402" r:id="rId7"/>
    <p:sldId id="476" r:id="rId8"/>
    <p:sldId id="403" r:id="rId9"/>
    <p:sldId id="404" r:id="rId10"/>
    <p:sldId id="405" r:id="rId11"/>
    <p:sldId id="406" r:id="rId12"/>
    <p:sldId id="407" r:id="rId13"/>
    <p:sldId id="408" r:id="rId14"/>
    <p:sldId id="480" r:id="rId15"/>
    <p:sldId id="409" r:id="rId16"/>
    <p:sldId id="410" r:id="rId17"/>
    <p:sldId id="475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2" r:id="rId28"/>
    <p:sldId id="312" r:id="rId29"/>
    <p:sldId id="313" r:id="rId30"/>
    <p:sldId id="423" r:id="rId31"/>
    <p:sldId id="314" r:id="rId32"/>
    <p:sldId id="424" r:id="rId33"/>
    <p:sldId id="316" r:id="rId34"/>
    <p:sldId id="462" r:id="rId35"/>
    <p:sldId id="463" r:id="rId36"/>
    <p:sldId id="425" r:id="rId37"/>
    <p:sldId id="317" r:id="rId38"/>
    <p:sldId id="477" r:id="rId39"/>
    <p:sldId id="464" r:id="rId40"/>
    <p:sldId id="465" r:id="rId41"/>
    <p:sldId id="315" r:id="rId42"/>
    <p:sldId id="428" r:id="rId43"/>
    <p:sldId id="318" r:id="rId44"/>
    <p:sldId id="479" r:id="rId45"/>
    <p:sldId id="466" r:id="rId46"/>
    <p:sldId id="467" r:id="rId47"/>
    <p:sldId id="468" r:id="rId48"/>
    <p:sldId id="426" r:id="rId49"/>
    <p:sldId id="319" r:id="rId50"/>
    <p:sldId id="469" r:id="rId51"/>
    <p:sldId id="470" r:id="rId52"/>
    <p:sldId id="471" r:id="rId53"/>
    <p:sldId id="472" r:id="rId54"/>
    <p:sldId id="473" r:id="rId55"/>
    <p:sldId id="454" r:id="rId56"/>
    <p:sldId id="453" r:id="rId57"/>
    <p:sldId id="47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388" r:id="rId66"/>
    <p:sldId id="389" r:id="rId67"/>
    <p:sldId id="390" r:id="rId68"/>
    <p:sldId id="391" r:id="rId69"/>
    <p:sldId id="392" r:id="rId70"/>
    <p:sldId id="393" r:id="rId71"/>
    <p:sldId id="394" r:id="rId72"/>
    <p:sldId id="395" r:id="rId73"/>
    <p:sldId id="396" r:id="rId74"/>
    <p:sldId id="478" r:id="rId75"/>
    <p:sldId id="481" r:id="rId76"/>
    <p:sldId id="284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Moving Average Example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1-4FBD-A5B2-40B4D37AC92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Sheet1!$D$4:$D$10</c:f>
              <c:numCache>
                <c:formatCode>General</c:formatCode>
                <c:ptCount val="7"/>
                <c:pt idx="6" formatCode="0">
                  <c:v>1226.6666666666667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91-4FBD-A5B2-40B4D37AC92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Sheet1!$E$4:$E$10</c:f>
              <c:numCache>
                <c:formatCode>General</c:formatCode>
                <c:ptCount val="7"/>
                <c:pt idx="6" formatCode="0">
                  <c:v>1267.5999999999999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91-4FBD-A5B2-40B4D37AC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53208"/>
        <c:axId val="148153600"/>
      </c:scatterChart>
      <c:valAx>
        <c:axId val="148153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3600"/>
        <c:crosses val="autoZero"/>
        <c:crossBetween val="midCat"/>
      </c:valAx>
      <c:valAx>
        <c:axId val="14815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3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Weighted Moving Average Example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Sheet1!$C$25:$C$31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93-4C8C-983D-3688D5044AA0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Sheet1!$D$25:$D$31</c:f>
              <c:numCache>
                <c:formatCode>General</c:formatCode>
                <c:ptCount val="7"/>
                <c:pt idx="6" formatCode="0">
                  <c:v>1226.6666666666667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93-4C8C-983D-3688D5044AA0}"/>
            </c:ext>
          </c:extLst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Weighted 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Sheet1!$E$25:$E$31</c:f>
              <c:numCache>
                <c:formatCode>General</c:formatCode>
                <c:ptCount val="7"/>
                <c:pt idx="6" formatCode="0">
                  <c:v>1215.5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93-4C8C-983D-3688D5044AA0}"/>
            </c:ext>
          </c:extLst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Sheet1!$F$25:$F$31</c:f>
              <c:numCache>
                <c:formatCode>General</c:formatCode>
                <c:ptCount val="7"/>
                <c:pt idx="6" formatCode="0">
                  <c:v>1267.5999999999999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93-4C8C-983D-3688D5044AA0}"/>
            </c:ext>
          </c:extLst>
        </c:ser>
        <c:ser>
          <c:idx val="4"/>
          <c:order val="4"/>
          <c:tx>
            <c:strRef>
              <c:f>Sheet1!$G$24</c:f>
              <c:strCache>
                <c:ptCount val="1"/>
                <c:pt idx="0">
                  <c:v>Weighted 5-Month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Sheet1!$G$25:$G$31</c:f>
              <c:numCache>
                <c:formatCode>General</c:formatCode>
                <c:ptCount val="7"/>
                <c:pt idx="6" formatCode="0">
                  <c:v>1242.3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93-4C8C-983D-3688D5044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54384"/>
        <c:axId val="148154776"/>
      </c:scatterChart>
      <c:valAx>
        <c:axId val="1481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4776"/>
        <c:crosses val="autoZero"/>
        <c:crossBetween val="midCat"/>
      </c:valAx>
      <c:valAx>
        <c:axId val="14815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Exponential Smoothing Forecasting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'Exponential Smoothing'!$D$3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Smoothing'!$D$4:$D$9</c:f>
              <c:numCache>
                <c:formatCode>General</c:formatCode>
                <c:ptCount val="6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A-4F50-A1A9-CC445E496A68}"/>
            </c:ext>
          </c:extLst>
        </c:ser>
        <c:ser>
          <c:idx val="1"/>
          <c:order val="1"/>
          <c:tx>
            <c:strRef>
              <c:f>'Exponential Smoothing'!$E$3</c:f>
              <c:strCache>
                <c:ptCount val="1"/>
                <c:pt idx="0">
                  <c:v>α = 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Smoothing'!$E$4:$E$9</c:f>
              <c:numCache>
                <c:formatCode>0</c:formatCode>
                <c:ptCount val="6"/>
                <c:pt idx="0" formatCode="General">
                  <c:v>1370</c:v>
                </c:pt>
                <c:pt idx="1">
                  <c:v>1361</c:v>
                </c:pt>
                <c:pt idx="2">
                  <c:v>1359.4</c:v>
                </c:pt>
                <c:pt idx="3">
                  <c:v>1348.52</c:v>
                </c:pt>
                <c:pt idx="4">
                  <c:v>1333.816</c:v>
                </c:pt>
                <c:pt idx="5">
                  <c:v>1309.0527999999999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A-4F50-A1A9-CC445E496A68}"/>
            </c:ext>
          </c:extLst>
        </c:ser>
        <c:ser>
          <c:idx val="2"/>
          <c:order val="2"/>
          <c:tx>
            <c:strRef>
              <c:f>'Exponential Smoothing'!$F$3</c:f>
              <c:strCache>
                <c:ptCount val="1"/>
                <c:pt idx="0">
                  <c:v>α = 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Smoothing'!$F$4:$F$9</c:f>
              <c:numCache>
                <c:formatCode>0</c:formatCode>
                <c:ptCount val="6"/>
                <c:pt idx="0" formatCode="General">
                  <c:v>1370</c:v>
                </c:pt>
                <c:pt idx="1">
                  <c:v>1334</c:v>
                </c:pt>
                <c:pt idx="2">
                  <c:v>1349.2</c:v>
                </c:pt>
                <c:pt idx="3">
                  <c:v>1313.84</c:v>
                </c:pt>
                <c:pt idx="4">
                  <c:v>1282.768</c:v>
                </c:pt>
                <c:pt idx="5">
                  <c:v>1224.5536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A-4F50-A1A9-CC445E496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55560"/>
        <c:axId val="148155952"/>
      </c:lineChart>
      <c:catAx>
        <c:axId val="14815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5952"/>
        <c:crosses val="autoZero"/>
        <c:auto val="1"/>
        <c:lblAlgn val="ctr"/>
        <c:lblOffset val="100"/>
        <c:noMultiLvlLbl val="0"/>
      </c:catAx>
      <c:valAx>
        <c:axId val="14815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5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</a:t>
            </a:r>
            <a:r>
              <a:rPr lang="en-US" baseline="0"/>
              <a:t>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'Regression Analysis'!$E$5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'Regression Analysis'!$E$6:$E$12</c:f>
              <c:numCache>
                <c:formatCode>General</c:formatCode>
                <c:ptCount val="7"/>
                <c:pt idx="0">
                  <c:v>1325</c:v>
                </c:pt>
                <c:pt idx="1">
                  <c:v>1353</c:v>
                </c:pt>
                <c:pt idx="2">
                  <c:v>1305</c:v>
                </c:pt>
                <c:pt idx="3">
                  <c:v>1275</c:v>
                </c:pt>
                <c:pt idx="4">
                  <c:v>1210</c:v>
                </c:pt>
                <c:pt idx="5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9E-4625-8A1F-3F52E50E77BE}"/>
            </c:ext>
          </c:extLst>
        </c:ser>
        <c:ser>
          <c:idx val="1"/>
          <c:order val="1"/>
          <c:tx>
            <c:strRef>
              <c:f>'Regression Analysis'!$F$5</c:f>
              <c:strCache>
                <c:ptCount val="1"/>
                <c:pt idx="0">
                  <c:v>Y - Predicted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'Regression Analysis'!$F$6:$F$12</c:f>
              <c:numCache>
                <c:formatCode>0</c:formatCode>
                <c:ptCount val="7"/>
                <c:pt idx="0">
                  <c:v>1356.3809523809523</c:v>
                </c:pt>
                <c:pt idx="1">
                  <c:v>1324.695238095238</c:v>
                </c:pt>
                <c:pt idx="2">
                  <c:v>1293.0095238095237</c:v>
                </c:pt>
                <c:pt idx="3">
                  <c:v>1261.3238095238096</c:v>
                </c:pt>
                <c:pt idx="4">
                  <c:v>1229.6380952380953</c:v>
                </c:pt>
                <c:pt idx="5">
                  <c:v>1197.952380952381</c:v>
                </c:pt>
                <c:pt idx="6">
                  <c:v>1166.2666666666667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9E-4625-8A1F-3F52E50E7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54272"/>
        <c:axId val="148457016"/>
      </c:scatterChart>
      <c:valAx>
        <c:axId val="14845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57016"/>
        <c:crosses val="autoZero"/>
        <c:crossBetween val="midCat"/>
      </c:valAx>
      <c:valAx>
        <c:axId val="14845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54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63C8-129B-467B-A66C-E6532C292FF3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89197-576E-4FDC-B946-E14195FB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5BBD1-C627-4EAE-904D-BDE1B1E3C02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737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729F7-C998-45E0-9294-407B38435F9A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9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04F83-4DE7-4D5B-8334-DA493E6D0F44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26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BD443-1DE3-486F-BE70-1AF6F1EB924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6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79558-6F29-4CE9-9703-7D7950A61561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7B812-5DFF-426B-B9AC-3149AA115C64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4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35FF8-CAF7-46C1-83E3-94A8B1A28CA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40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19310-240B-4411-99ED-223A150D654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5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75489-FFBC-4C82-9B77-F1A2F6E6041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6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7F811-F4B0-4636-B2EE-0100D97E56E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82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965C7-CE18-47F4-8E84-888E83F3B713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10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FE85D-D8FB-4266-BDDB-2EC1AA9AAB0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1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33026-B4F5-4145-9AB7-30E7385449B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6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9.png"/><Relationship Id="rId7" Type="http://schemas.openxmlformats.org/officeDocument/2006/relationships/slide" Target="slide2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4.xml"/><Relationship Id="rId4" Type="http://schemas.openxmlformats.org/officeDocument/2006/relationships/slide" Target="slide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9.png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5.png"/><Relationship Id="rId7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9.png"/><Relationship Id="rId4" Type="http://schemas.openxmlformats.org/officeDocument/2006/relationships/slide" Target="slide69.xml"/><Relationship Id="rId9" Type="http://schemas.openxmlformats.org/officeDocument/2006/relationships/slide" Target="slide3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9.png"/><Relationship Id="rId7" Type="http://schemas.openxmlformats.org/officeDocument/2006/relationships/slide" Target="slide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slide" Target="slide69.xml"/><Relationship Id="rId10" Type="http://schemas.openxmlformats.org/officeDocument/2006/relationships/slide" Target="slide33.xml"/><Relationship Id="rId4" Type="http://schemas.openxmlformats.org/officeDocument/2006/relationships/slide" Target="slide29.xml"/><Relationship Id="rId9" Type="http://schemas.openxmlformats.org/officeDocument/2006/relationships/slide" Target="slide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11" Type="http://schemas.openxmlformats.org/officeDocument/2006/relationships/slide" Target="slide33.xml"/><Relationship Id="rId5" Type="http://schemas.openxmlformats.org/officeDocument/2006/relationships/image" Target="../media/image19.png"/><Relationship Id="rId10" Type="http://schemas.openxmlformats.org/officeDocument/2006/relationships/slide" Target="slide16.xml"/><Relationship Id="rId4" Type="http://schemas.openxmlformats.org/officeDocument/2006/relationships/slide" Target="slide68.xml"/><Relationship Id="rId9" Type="http://schemas.openxmlformats.org/officeDocument/2006/relationships/slide" Target="slide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slide" Target="slide1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7.png"/><Relationship Id="rId7" Type="http://schemas.openxmlformats.org/officeDocument/2006/relationships/slide" Target="slide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slide" Target="slide69.xml"/><Relationship Id="rId10" Type="http://schemas.openxmlformats.org/officeDocument/2006/relationships/slide" Target="slide16.xml"/><Relationship Id="rId4" Type="http://schemas.openxmlformats.org/officeDocument/2006/relationships/slide" Target="slide66.xml"/><Relationship Id="rId9" Type="http://schemas.openxmlformats.org/officeDocument/2006/relationships/slide" Target="slide2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slide" Target="slide1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16.xml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</a:p>
          <a:p>
            <a:r>
              <a:rPr lang="en-US" dirty="0" smtClean="0"/>
              <a:t>Metrics and Data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512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Key in data analysis is to determine what the information can tell you about the operation.</a:t>
            </a:r>
          </a:p>
          <a:p>
            <a:r>
              <a:rPr lang="en-US" dirty="0"/>
              <a:t>Don’t analyze data for analysis sake—look for insights into operations from the results of the analysis.</a:t>
            </a:r>
          </a:p>
          <a:p>
            <a:r>
              <a:rPr lang="en-US" dirty="0"/>
              <a:t>Understand the correct operational context of the information.</a:t>
            </a:r>
          </a:p>
          <a:p>
            <a:r>
              <a:rPr lang="en-US" dirty="0"/>
              <a:t>Understand how the data and metrics fit in the overall processes.</a:t>
            </a:r>
          </a:p>
          <a:p>
            <a:r>
              <a:rPr lang="en-US" dirty="0"/>
              <a:t>Assess what you know and don’t know from the analysis.</a:t>
            </a:r>
          </a:p>
          <a:p>
            <a:r>
              <a:rPr lang="en-US" dirty="0"/>
              <a:t>Look to find “the story” that the data is telling.</a:t>
            </a:r>
          </a:p>
        </p:txBody>
      </p:sp>
    </p:spTree>
    <p:extLst>
      <p:ext uri="{BB962C8B-B14F-4D97-AF65-F5344CB8AC3E}">
        <p14:creationId xmlns:p14="http://schemas.microsoft.com/office/powerpoint/2010/main" val="1797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business environment, objectives, availability of data, and the time available dictate methods used for model </a:t>
            </a:r>
            <a:r>
              <a:rPr lang="en-US" dirty="0" smtClean="0"/>
              <a:t>development:</a:t>
            </a:r>
            <a:endParaRPr lang="en-US" dirty="0"/>
          </a:p>
          <a:p>
            <a:pPr lvl="1"/>
            <a:r>
              <a:rPr lang="en-US" dirty="0"/>
              <a:t>Select methods based on the time frame available to provide directional information.</a:t>
            </a:r>
          </a:p>
          <a:p>
            <a:pPr lvl="1"/>
            <a:r>
              <a:rPr lang="en-US" dirty="0"/>
              <a:t>Combine methods to represent the operating environment.</a:t>
            </a:r>
          </a:p>
          <a:p>
            <a:pPr lvl="1"/>
            <a:r>
              <a:rPr lang="en-US" dirty="0"/>
              <a:t>Assess the data to ensure that you are using the right models for the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24479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maker’s understanding of methods:</a:t>
            </a:r>
          </a:p>
          <a:p>
            <a:pPr lvl="1"/>
            <a:r>
              <a:rPr lang="en-US" dirty="0"/>
              <a:t>It is mandatory to keep the decision methods understandable </a:t>
            </a:r>
            <a:r>
              <a:rPr lang="en-US" dirty="0" smtClean="0"/>
              <a:t>to </a:t>
            </a:r>
            <a:r>
              <a:rPr lang="en-US" dirty="0"/>
              <a:t>the decision maker.</a:t>
            </a:r>
          </a:p>
          <a:p>
            <a:pPr lvl="1"/>
            <a:r>
              <a:rPr lang="en-US" dirty="0"/>
              <a:t>Decision makers must be comfortable and confident in the methods chosen.</a:t>
            </a:r>
          </a:p>
          <a:p>
            <a:pPr lvl="1"/>
            <a:r>
              <a:rPr lang="en-US" dirty="0"/>
              <a:t>Decision makers must be able to explain the models to </a:t>
            </a:r>
            <a:r>
              <a:rPr lang="en-US" dirty="0" smtClean="0"/>
              <a:t>higher-level management/executives.</a:t>
            </a:r>
            <a:endParaRPr lang="en-US" dirty="0"/>
          </a:p>
          <a:p>
            <a:pPr lvl="1"/>
            <a:r>
              <a:rPr lang="en-US" dirty="0"/>
              <a:t>The simpler the method, the better.</a:t>
            </a:r>
          </a:p>
        </p:txBody>
      </p:sp>
    </p:spTree>
    <p:extLst>
      <p:ext uri="{BB962C8B-B14F-4D97-AF65-F5344CB8AC3E}">
        <p14:creationId xmlns:p14="http://schemas.microsoft.com/office/powerpoint/2010/main" val="29199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the data analysis, the solution process, together with the decision-maker goals, ensures that the model can support the decision to be made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automated tools to capture the model:</a:t>
            </a:r>
          </a:p>
          <a:p>
            <a:pPr lvl="1"/>
            <a:r>
              <a:rPr lang="en-US" dirty="0"/>
              <a:t>Spreadsheets 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Databases and spreadsheets integrated with user-friendly interfaces</a:t>
            </a:r>
          </a:p>
          <a:p>
            <a:pPr lvl="1"/>
            <a:r>
              <a:rPr lang="en-US" dirty="0"/>
              <a:t>Full computer software systems</a:t>
            </a:r>
          </a:p>
          <a:p>
            <a:pPr lvl="1"/>
            <a:r>
              <a:rPr lang="en-US" dirty="0"/>
              <a:t>Computer applications networked within a company</a:t>
            </a:r>
          </a:p>
        </p:txBody>
      </p:sp>
    </p:spTree>
    <p:extLst>
      <p:ext uri="{BB962C8B-B14F-4D97-AF65-F5344CB8AC3E}">
        <p14:creationId xmlns:p14="http://schemas.microsoft.com/office/powerpoint/2010/main" val="27501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models provides the ability to easily perform sensitivity analysis and test various scenarios and parameters.</a:t>
            </a:r>
          </a:p>
          <a:p>
            <a:r>
              <a:rPr lang="en-US" dirty="0"/>
              <a:t>Easily updated models can adapt to the dynamics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0276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data available from computer systems and information flow.</a:t>
            </a:r>
          </a:p>
          <a:p>
            <a:r>
              <a:rPr lang="en-US" dirty="0" smtClean="0"/>
              <a:t>Understand </a:t>
            </a:r>
            <a:r>
              <a:rPr lang="en-US" dirty="0"/>
              <a:t>the availability of data and the ease of accessing the data helps to formulate the appropriate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from one functional area may be useful in other functional areas:</a:t>
            </a:r>
          </a:p>
          <a:p>
            <a:pPr lvl="1"/>
            <a:r>
              <a:rPr lang="en-US" dirty="0"/>
              <a:t>Data from production may be useful in distribution.</a:t>
            </a:r>
          </a:p>
          <a:p>
            <a:pPr lvl="1"/>
            <a:r>
              <a:rPr lang="en-US" dirty="0"/>
              <a:t>Data from projects may be useful in skill set analysis.</a:t>
            </a:r>
          </a:p>
          <a:p>
            <a:pPr lvl="1"/>
            <a:r>
              <a:rPr lang="en-US" dirty="0"/>
              <a:t>Data from various functional areas may provide insights into the overall operations.</a:t>
            </a:r>
          </a:p>
        </p:txBody>
      </p:sp>
    </p:spTree>
    <p:extLst>
      <p:ext uri="{BB962C8B-B14F-4D97-AF65-F5344CB8AC3E}">
        <p14:creationId xmlns:p14="http://schemas.microsoft.com/office/powerpoint/2010/main" val="9593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</a:t>
            </a:r>
            <a:r>
              <a:rPr lang="en-US" dirty="0"/>
              <a:t>and Summaries</a:t>
            </a:r>
          </a:p>
          <a:p>
            <a:pPr lvl="1"/>
            <a:r>
              <a:rPr lang="en-US" dirty="0"/>
              <a:t>Data can be analyzed in its basic state.</a:t>
            </a:r>
          </a:p>
          <a:p>
            <a:pPr lvl="1"/>
            <a:r>
              <a:rPr lang="en-US" dirty="0"/>
              <a:t>Data can be aggregated to a higher-level view.</a:t>
            </a:r>
          </a:p>
          <a:p>
            <a:pPr lvl="1"/>
            <a:r>
              <a:rPr lang="en-US" dirty="0" smtClean="0"/>
              <a:t>Use readily available products – MS Office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predetermined analysis that should be performed on data.</a:t>
            </a:r>
          </a:p>
          <a:p>
            <a:pPr lvl="1"/>
            <a:r>
              <a:rPr lang="en-US" dirty="0"/>
              <a:t>Allow results from one analysis to lead to other insightful analyses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69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3564" cy="250594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Queries </a:t>
            </a:r>
            <a:r>
              <a:rPr lang="en-US" dirty="0"/>
              <a:t>and Summaries</a:t>
            </a:r>
          </a:p>
          <a:p>
            <a:pPr lvl="1"/>
            <a:r>
              <a:rPr lang="en-US" dirty="0"/>
              <a:t>Summarize high-level performance indicators to compare and contrast operational performance.</a:t>
            </a:r>
          </a:p>
          <a:p>
            <a:pPr lvl="1"/>
            <a:r>
              <a:rPr lang="en-US" dirty="0"/>
              <a:t>Determine high and low performers to determine opportunity areas.</a:t>
            </a:r>
          </a:p>
          <a:p>
            <a:pPr lvl="1"/>
            <a:r>
              <a:rPr lang="en-US" dirty="0" smtClean="0"/>
              <a:t>Example:  The </a:t>
            </a:r>
            <a:r>
              <a:rPr lang="en-US" dirty="0"/>
              <a:t>Business and Consumer ordering system </a:t>
            </a:r>
            <a:r>
              <a:rPr lang="en-US" dirty="0" smtClean="0"/>
              <a:t>performance is not </a:t>
            </a:r>
            <a:r>
              <a:rPr lang="en-US" dirty="0"/>
              <a:t>performing as well as the Dealer and Internet systems.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43679"/>
              </p:ext>
            </p:extLst>
          </p:nvPr>
        </p:nvGraphicFramePr>
        <p:xfrm>
          <a:off x="1404938" y="4106141"/>
          <a:ext cx="653969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Worksheet" r:id="rId3" imgW="5381743" imgH="1505085" progId="Excel.Sheet.12">
                  <p:embed/>
                </p:oleObj>
              </mc:Choice>
              <mc:Fallback>
                <p:oleObj name="Worksheet" r:id="rId3" imgW="5381743" imgH="150508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106141"/>
                        <a:ext cx="6539696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2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Information and Its Availability</a:t>
            </a:r>
          </a:p>
          <a:p>
            <a:r>
              <a:rPr lang="en-US" dirty="0"/>
              <a:t>Data Summarization</a:t>
            </a:r>
          </a:p>
          <a:p>
            <a:r>
              <a:rPr lang="en-US" dirty="0"/>
              <a:t>Analysis and </a:t>
            </a:r>
            <a:r>
              <a:rPr lang="en-US" dirty="0" smtClean="0"/>
              <a:t>Forecasting</a:t>
            </a:r>
            <a:endParaRPr lang="en-US" dirty="0"/>
          </a:p>
          <a:p>
            <a:r>
              <a:rPr lang="en-US" dirty="0"/>
              <a:t>Key Concepts </a:t>
            </a:r>
            <a:r>
              <a:rPr lang="en-US" dirty="0" smtClean="0"/>
              <a:t>Logistics </a:t>
            </a:r>
            <a:r>
              <a:rPr lang="en-US" dirty="0"/>
              <a:t>Pipeline </a:t>
            </a:r>
            <a:r>
              <a:rPr lang="en-US" dirty="0" smtClean="0"/>
              <a:t>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</a:t>
            </a:r>
            <a:r>
              <a:rPr lang="en-US" dirty="0"/>
              <a:t>and Summaries</a:t>
            </a:r>
          </a:p>
          <a:p>
            <a:pPr lvl="1"/>
            <a:r>
              <a:rPr lang="en-US" dirty="0"/>
              <a:t>Not all data may be “good” or “complete;” however, this may </a:t>
            </a:r>
            <a:r>
              <a:rPr lang="en-US" dirty="0" smtClean="0"/>
              <a:t>be </a:t>
            </a:r>
            <a:r>
              <a:rPr lang="en-US" dirty="0"/>
              <a:t>the only data available.</a:t>
            </a:r>
          </a:p>
          <a:p>
            <a:pPr lvl="1"/>
            <a:r>
              <a:rPr lang="en-US" dirty="0"/>
              <a:t>Incomplete data can still provide valuable insights. </a:t>
            </a:r>
          </a:p>
          <a:p>
            <a:pPr lvl="1"/>
            <a:r>
              <a:rPr lang="en-US" dirty="0"/>
              <a:t>Quantify data weaknesses and assumptions using the data.</a:t>
            </a:r>
          </a:p>
          <a:p>
            <a:pPr lvl="1"/>
            <a:r>
              <a:rPr lang="en-US" dirty="0"/>
              <a:t>Use compensatory methods for data incompleteness such as </a:t>
            </a:r>
            <a:r>
              <a:rPr lang="en-US" dirty="0" smtClean="0"/>
              <a:t>expert </a:t>
            </a:r>
            <a:r>
              <a:rPr lang="en-US" dirty="0"/>
              <a:t>opinion and projections to fill in missing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986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Company data may provide too much detail for the decision maker.</a:t>
            </a:r>
          </a:p>
          <a:p>
            <a:pPr lvl="1"/>
            <a:r>
              <a:rPr lang="en-US" dirty="0"/>
              <a:t>Data can be summarized into logical groupings </a:t>
            </a:r>
            <a:r>
              <a:rPr lang="en-US" dirty="0" smtClean="0"/>
              <a:t>to </a:t>
            </a:r>
            <a:r>
              <a:rPr lang="en-US" dirty="0"/>
              <a:t>better </a:t>
            </a:r>
            <a:r>
              <a:rPr lang="en-US" dirty="0" smtClean="0"/>
              <a:t>represent </a:t>
            </a:r>
            <a:r>
              <a:rPr lang="en-US" dirty="0"/>
              <a:t>the data and gain understanding:</a:t>
            </a:r>
          </a:p>
          <a:p>
            <a:pPr lvl="2"/>
            <a:r>
              <a:rPr lang="en-US" dirty="0"/>
              <a:t>Similar operating characteristics</a:t>
            </a:r>
          </a:p>
          <a:p>
            <a:pPr lvl="2"/>
            <a:r>
              <a:rPr lang="en-US" dirty="0"/>
              <a:t>Groups of like parts</a:t>
            </a:r>
          </a:p>
          <a:p>
            <a:pPr lvl="1"/>
            <a:r>
              <a:rPr lang="en-US" dirty="0"/>
              <a:t>These groupings may simplify the model so that it is manageable.</a:t>
            </a:r>
          </a:p>
        </p:txBody>
      </p:sp>
    </p:spTree>
    <p:extLst>
      <p:ext uri="{BB962C8B-B14F-4D97-AF65-F5344CB8AC3E}">
        <p14:creationId xmlns:p14="http://schemas.microsoft.com/office/powerpoint/2010/main" val="14972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 smtClean="0"/>
              <a:t>The Central </a:t>
            </a:r>
            <a:r>
              <a:rPr lang="en-US" dirty="0"/>
              <a:t>Limit </a:t>
            </a:r>
            <a:r>
              <a:rPr lang="en-US" dirty="0" smtClean="0"/>
              <a:t>Theorem </a:t>
            </a:r>
            <a:r>
              <a:rPr lang="en-US" dirty="0"/>
              <a:t>may be used to justify grouping and analyzing data:</a:t>
            </a:r>
          </a:p>
          <a:p>
            <a:pPr lvl="2"/>
            <a:r>
              <a:rPr lang="en-US" dirty="0"/>
              <a:t>The normal distribution provides a good approximation to the sampling distribution of the means when the number of samples is small (25-30).</a:t>
            </a:r>
          </a:p>
          <a:p>
            <a:pPr lvl="2"/>
            <a:r>
              <a:rPr lang="en-US" dirty="0"/>
              <a:t>For random samples from a normal population, the sampling distribution is normal regardless of the size of the sample.</a:t>
            </a:r>
          </a:p>
          <a:p>
            <a:pPr lvl="2"/>
            <a:r>
              <a:rPr lang="en-US" dirty="0"/>
              <a:t>You can then use standard, easily understood statistics to represent most data samples.</a:t>
            </a:r>
          </a:p>
          <a:p>
            <a:pPr lvl="2"/>
            <a:r>
              <a:rPr lang="en-US" dirty="0"/>
              <a:t>The “mean of the means” of any sample distribution can be approximated by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957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study:</a:t>
            </a:r>
          </a:p>
          <a:p>
            <a:pPr lvl="1"/>
            <a:r>
              <a:rPr lang="en-US" dirty="0"/>
              <a:t>30,000 tasks recorded as part of a survey.</a:t>
            </a:r>
          </a:p>
          <a:p>
            <a:pPr lvl="1"/>
            <a:r>
              <a:rPr lang="en-US" dirty="0"/>
              <a:t>1,500 uniquely individual tasks performed within an organization.</a:t>
            </a:r>
          </a:p>
          <a:p>
            <a:pPr lvl="1"/>
            <a:r>
              <a:rPr lang="en-US" dirty="0"/>
              <a:t>The tasks were grouped into 24 major </a:t>
            </a:r>
            <a:r>
              <a:rPr lang="en-US" dirty="0" smtClean="0"/>
              <a:t>categories:</a:t>
            </a:r>
          </a:p>
          <a:p>
            <a:pPr lvl="2"/>
            <a:r>
              <a:rPr lang="en-US" dirty="0" smtClean="0"/>
              <a:t>Provide </a:t>
            </a:r>
            <a:r>
              <a:rPr lang="en-US" dirty="0"/>
              <a:t>general administrative support and </a:t>
            </a:r>
            <a:r>
              <a:rPr lang="en-US" dirty="0" smtClean="0"/>
              <a:t>maintenance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evelop </a:t>
            </a:r>
            <a:r>
              <a:rPr lang="en-US" dirty="0"/>
              <a:t>and maintain information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rovide </a:t>
            </a:r>
            <a:r>
              <a:rPr lang="en-US" dirty="0"/>
              <a:t>technical, analytical, and operational </a:t>
            </a:r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ttend training,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/>
              <a:t>Within the 24 categories, the averages of individual tasks and the frequency of tasks were computed.</a:t>
            </a:r>
          </a:p>
          <a:p>
            <a:pPr lvl="2"/>
            <a:r>
              <a:rPr lang="en-US" dirty="0"/>
              <a:t>The average of averages (weighted by frequency) were computed.</a:t>
            </a:r>
          </a:p>
          <a:p>
            <a:pPr lvl="2"/>
            <a:r>
              <a:rPr lang="en-US" dirty="0"/>
              <a:t>Any task that fell into the 24 categories was assigned the task time for the sub category overall.</a:t>
            </a:r>
          </a:p>
          <a:p>
            <a:pPr lvl="2"/>
            <a:r>
              <a:rPr lang="en-US" dirty="0"/>
              <a:t>Average task times were based on the </a:t>
            </a:r>
            <a:r>
              <a:rPr lang="en-US" dirty="0" smtClean="0"/>
              <a:t>use of the Central </a:t>
            </a:r>
            <a:r>
              <a:rPr lang="en-US" dirty="0"/>
              <a:t>Limit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 smtClean="0"/>
              <a:t>Reduced 30,000 </a:t>
            </a:r>
            <a:r>
              <a:rPr lang="en-US" dirty="0"/>
              <a:t>tasks to 24 categories with their own statistical distributions.</a:t>
            </a:r>
          </a:p>
          <a:p>
            <a:pPr lvl="2"/>
            <a:r>
              <a:rPr lang="en-US" dirty="0"/>
              <a:t>Each task subcategory had an activity time </a:t>
            </a:r>
            <a:r>
              <a:rPr lang="en-US" dirty="0" smtClean="0"/>
              <a:t>profile:</a:t>
            </a:r>
            <a:endParaRPr lang="en-US" dirty="0"/>
          </a:p>
          <a:p>
            <a:pPr lvl="3"/>
            <a:r>
              <a:rPr lang="en-US" dirty="0" smtClean="0"/>
              <a:t>Specific activities </a:t>
            </a:r>
            <a:r>
              <a:rPr lang="en-US" dirty="0"/>
              <a:t>performed with each one of the 24 subcategories.</a:t>
            </a:r>
          </a:p>
          <a:p>
            <a:pPr lvl="3"/>
            <a:r>
              <a:rPr lang="en-US" dirty="0"/>
              <a:t>The average time </a:t>
            </a:r>
            <a:r>
              <a:rPr lang="en-US" dirty="0" smtClean="0"/>
              <a:t>to </a:t>
            </a:r>
            <a:r>
              <a:rPr lang="en-US" dirty="0"/>
              <a:t>perform an activity in a task subcategory.</a:t>
            </a:r>
          </a:p>
          <a:p>
            <a:pPr lvl="3"/>
            <a:r>
              <a:rPr lang="en-US" dirty="0"/>
              <a:t>The frequency </a:t>
            </a:r>
            <a:r>
              <a:rPr lang="en-US" dirty="0" smtClean="0"/>
              <a:t>of </a:t>
            </a:r>
            <a:r>
              <a:rPr lang="en-US" dirty="0"/>
              <a:t>each of the tasks </a:t>
            </a:r>
            <a:r>
              <a:rPr lang="en-US" dirty="0" smtClean="0"/>
              <a:t>within a </a:t>
            </a:r>
            <a:r>
              <a:rPr lang="en-US" dirty="0"/>
              <a:t>task subcategory.</a:t>
            </a:r>
          </a:p>
          <a:p>
            <a:pPr lvl="3"/>
            <a:r>
              <a:rPr lang="en-US" dirty="0" smtClean="0"/>
              <a:t>Variability of </a:t>
            </a:r>
            <a:r>
              <a:rPr lang="en-US" dirty="0"/>
              <a:t>the average activity time of all tasks.</a:t>
            </a:r>
          </a:p>
        </p:txBody>
      </p:sp>
    </p:spTree>
    <p:extLst>
      <p:ext uri="{BB962C8B-B14F-4D97-AF65-F5344CB8AC3E}">
        <p14:creationId xmlns:p14="http://schemas.microsoft.com/office/powerpoint/2010/main" val="36883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30575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using criteria to group data and reduce the data set:</a:t>
            </a:r>
          </a:p>
          <a:p>
            <a:pPr lvl="1"/>
            <a:r>
              <a:rPr lang="en-US" dirty="0"/>
              <a:t>Identify sets of parameters that characterize the data—i.e., cost, criticality, and final assembly.</a:t>
            </a:r>
          </a:p>
          <a:p>
            <a:pPr lvl="1"/>
            <a:r>
              <a:rPr lang="en-US" dirty="0"/>
              <a:t>Develop ranges within the parameters that logically group the data, cost ranges ($0.00 - $0.99, $1.00 - $4.99, etc.), criticality ranges (low, medium, high), and end item (A, B, C, etc.).</a:t>
            </a:r>
          </a:p>
          <a:p>
            <a:pPr lvl="1"/>
            <a:r>
              <a:rPr lang="en-US" dirty="0"/>
              <a:t>Place items into a “market basket” that represents these characteristics.</a:t>
            </a:r>
          </a:p>
          <a:p>
            <a:pPr lvl="1"/>
            <a:r>
              <a:rPr lang="en-US" dirty="0"/>
              <a:t>In an example of 1,141 items, this would reduce to 6*3*3 = 54 items.</a:t>
            </a:r>
          </a:p>
          <a:p>
            <a:pPr lvl="1"/>
            <a:endParaRPr lang="en-US" dirty="0"/>
          </a:p>
        </p:txBody>
      </p:sp>
      <p:pic>
        <p:nvPicPr>
          <p:cNvPr id="4" name="Object 2"/>
          <p:cNvPicPr>
            <a:picLocks noChangeArrowheads="1"/>
          </p:cNvPicPr>
          <p:nvPr/>
        </p:nvPicPr>
        <p:blipFill>
          <a:blip r:embed="rId2" cstate="print"/>
          <a:srcRect t="-813" b="-514"/>
          <a:stretch>
            <a:fillRect/>
          </a:stretch>
        </p:blipFill>
        <p:spPr bwMode="auto">
          <a:xfrm>
            <a:off x="1759742" y="4596607"/>
            <a:ext cx="5953125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25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the arithmetic mean or average of the data set.</a:t>
            </a:r>
          </a:p>
          <a:p>
            <a:pPr lvl="1"/>
            <a:r>
              <a:rPr lang="en-US" dirty="0" smtClean="0"/>
              <a:t>Low</a:t>
            </a:r>
            <a:r>
              <a:rPr lang="en-US" dirty="0"/>
              <a:t>: the lowest value in the data set</a:t>
            </a:r>
          </a:p>
          <a:p>
            <a:pPr lvl="1"/>
            <a:r>
              <a:rPr lang="en-US" dirty="0" smtClean="0"/>
              <a:t>High</a:t>
            </a:r>
            <a:r>
              <a:rPr lang="en-US" dirty="0"/>
              <a:t>: the highest value in the data set</a:t>
            </a:r>
          </a:p>
          <a:p>
            <a:pPr lvl="1"/>
            <a:r>
              <a:rPr lang="en-US" dirty="0" smtClean="0"/>
              <a:t>Median</a:t>
            </a:r>
            <a:r>
              <a:rPr lang="en-US" dirty="0"/>
              <a:t>: the value that represents the middle of the data set when </a:t>
            </a:r>
            <a:r>
              <a:rPr lang="en-US" dirty="0" smtClean="0"/>
              <a:t>ordered</a:t>
            </a:r>
            <a:endParaRPr lang="en-US" dirty="0"/>
          </a:p>
          <a:p>
            <a:pPr lvl="1"/>
            <a:r>
              <a:rPr lang="en-US" dirty="0" smtClean="0"/>
              <a:t>Mode</a:t>
            </a:r>
            <a:r>
              <a:rPr lang="en-US" dirty="0"/>
              <a:t>: the most frequent value in the set of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deviation: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(square root of variance)</a:t>
            </a:r>
            <a:endParaRPr lang="en-US" dirty="0" smtClean="0"/>
          </a:p>
          <a:p>
            <a:pPr lvl="1"/>
            <a:r>
              <a:rPr lang="en-US" dirty="0" smtClean="0"/>
              <a:t>Variance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(mean of the squares of the deviation from the arithmetic mean)</a:t>
            </a:r>
          </a:p>
        </p:txBody>
      </p:sp>
    </p:spTree>
    <p:extLst>
      <p:ext uri="{BB962C8B-B14F-4D97-AF65-F5344CB8AC3E}">
        <p14:creationId xmlns:p14="http://schemas.microsoft.com/office/powerpoint/2010/main" val="20621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distribution divided by classes of data and plotted according to the frequency of the occurrence for each of the classes of data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histogram can be developed using a line graph or with bar </a:t>
            </a:r>
            <a:r>
              <a:rPr lang="en-US" dirty="0" smtClean="0"/>
              <a:t>graphs. </a:t>
            </a:r>
            <a:endParaRPr lang="en-US" dirty="0" smtClean="0"/>
          </a:p>
          <a:p>
            <a:pPr lvl="1"/>
            <a:r>
              <a:rPr lang="en-US" dirty="0" smtClean="0"/>
              <a:t>Typically a</a:t>
            </a:r>
            <a:r>
              <a:rPr lang="en-US" dirty="0" smtClean="0"/>
              <a:t> </a:t>
            </a:r>
            <a:r>
              <a:rPr lang="en-US" dirty="0"/>
              <a:t>histogram will be represented by integer groupings, </a:t>
            </a:r>
            <a:r>
              <a:rPr lang="en-US" dirty="0" smtClean="0"/>
              <a:t>i.e., </a:t>
            </a:r>
            <a:r>
              <a:rPr lang="en-US" dirty="0"/>
              <a:t>1 day or </a:t>
            </a:r>
            <a:r>
              <a:rPr lang="en-US" dirty="0" smtClean="0"/>
              <a:t>grouped </a:t>
            </a:r>
            <a:r>
              <a:rPr lang="en-US" dirty="0"/>
              <a:t>into ranges such as 0–3 days, 4–6 days,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we build MCDM models, we need to ensure that we have accurate data to support the model</a:t>
            </a:r>
          </a:p>
          <a:p>
            <a:r>
              <a:rPr lang="en-US" dirty="0" smtClean="0"/>
              <a:t>Data can be subjective or objective, but should be understood prior to making decisions from our model</a:t>
            </a:r>
          </a:p>
          <a:p>
            <a:r>
              <a:rPr lang="en-US" dirty="0" smtClean="0"/>
              <a:t>In the previous lecture, we discussed</a:t>
            </a:r>
          </a:p>
          <a:p>
            <a:pPr lvl="1"/>
            <a:r>
              <a:rPr lang="en-US" dirty="0" smtClean="0"/>
              <a:t>Establishing goals, objectives and decision criteria</a:t>
            </a:r>
          </a:p>
          <a:p>
            <a:pPr lvl="1"/>
            <a:r>
              <a:rPr lang="en-US" dirty="0" smtClean="0"/>
              <a:t>Group decision making techniques to build consensus and expert opinion</a:t>
            </a:r>
          </a:p>
          <a:p>
            <a:r>
              <a:rPr lang="en-US" dirty="0" smtClean="0"/>
              <a:t>This lecture, we will discuss methods to assess and analyze the data that we use in our decision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</a:t>
            </a:r>
            <a:r>
              <a:rPr lang="en-US" dirty="0"/>
              <a:t>Distribution for the Data Set by Deciles</a:t>
            </a:r>
          </a:p>
          <a:p>
            <a:pPr lvl="1"/>
            <a:r>
              <a:rPr lang="en-US" dirty="0" smtClean="0"/>
              <a:t>A frequency </a:t>
            </a:r>
            <a:r>
              <a:rPr lang="en-US" dirty="0"/>
              <a:t>distribution </a:t>
            </a:r>
            <a:r>
              <a:rPr lang="en-US" dirty="0" smtClean="0"/>
              <a:t>is divided </a:t>
            </a:r>
            <a:r>
              <a:rPr lang="en-US" dirty="0"/>
              <a:t>into classes (e.g., ten classes) of data such that each class contains the same number of individual data points. </a:t>
            </a:r>
            <a:endParaRPr lang="en-US" dirty="0" smtClean="0"/>
          </a:p>
          <a:p>
            <a:pPr lvl="1"/>
            <a:r>
              <a:rPr lang="en-US" dirty="0" smtClean="0"/>
              <a:t>Ranges </a:t>
            </a:r>
            <a:r>
              <a:rPr lang="en-US" dirty="0"/>
              <a:t>or averages associated with each of the classes of data would be displayed on a graphical plot of the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</a:t>
            </a:r>
          </a:p>
          <a:p>
            <a:pPr lvl="1"/>
            <a:r>
              <a:rPr lang="en-US" dirty="0" smtClean="0"/>
              <a:t>A myriad of </a:t>
            </a:r>
            <a:r>
              <a:rPr lang="en-US" dirty="0"/>
              <a:t>forecasting methods </a:t>
            </a:r>
            <a:r>
              <a:rPr lang="en-US" dirty="0" smtClean="0"/>
              <a:t>exist and discussed in statistics books/classes.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smtClean="0"/>
              <a:t>forecasting </a:t>
            </a:r>
            <a:r>
              <a:rPr lang="en-US" dirty="0"/>
              <a:t>techniques to predict future occurrences based on historical data.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of the techniques are moving averages, exponential smoothing, and multiple regression analysis.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1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Moving Averages</a:t>
            </a:r>
            <a:endParaRPr lang="en-US" dirty="0"/>
          </a:p>
          <a:p>
            <a:pPr lvl="1"/>
            <a:r>
              <a:rPr lang="en-US" dirty="0"/>
              <a:t>A moving average is a forecast of a future occurrence of an activity based on the most recent occurrences of the activity.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 </a:t>
            </a:r>
            <a:endParaRPr lang="en-US" dirty="0" smtClean="0"/>
          </a:p>
          <a:p>
            <a:pPr lvl="1"/>
            <a:r>
              <a:rPr lang="en-US" dirty="0" smtClean="0"/>
              <a:t>Equal </a:t>
            </a:r>
            <a:r>
              <a:rPr lang="en-US" dirty="0" smtClean="0"/>
              <a:t>weights </a:t>
            </a:r>
            <a:r>
              <a:rPr lang="en-US" dirty="0"/>
              <a:t>are assigned to the most recent n observations. </a:t>
            </a:r>
            <a:endParaRPr lang="en-US" dirty="0" smtClean="0"/>
          </a:p>
          <a:p>
            <a:pPr lvl="1"/>
            <a:r>
              <a:rPr lang="en-US" dirty="0" smtClean="0"/>
              <a:t>Each new </a:t>
            </a:r>
            <a:r>
              <a:rPr lang="en-US" dirty="0"/>
              <a:t>estimate is computed by adding the new data point and discarding the oldest data point for the previous nth period. </a:t>
            </a:r>
            <a:endParaRPr lang="en-US" dirty="0" smtClean="0"/>
          </a:p>
          <a:p>
            <a:pPr lvl="1"/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new estimate is an updated version of the preceding estimate. </a:t>
            </a:r>
            <a:endParaRPr lang="en-US" dirty="0" smtClean="0"/>
          </a:p>
          <a:p>
            <a:pPr lvl="1"/>
            <a:r>
              <a:rPr lang="en-US" dirty="0" smtClean="0"/>
              <a:t>The rate </a:t>
            </a:r>
            <a:r>
              <a:rPr lang="en-US" dirty="0"/>
              <a:t>of response of the moving average to changes in the underlying data pattern depends upon the number of periods included in the moving average.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the more periods included in the computation, the less sensitive it will be to changes in the pattern of the data. </a:t>
            </a:r>
          </a:p>
        </p:txBody>
      </p:sp>
    </p:spTree>
    <p:extLst>
      <p:ext uri="{BB962C8B-B14F-4D97-AF65-F5344CB8AC3E}">
        <p14:creationId xmlns:p14="http://schemas.microsoft.com/office/powerpoint/2010/main" val="15742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40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Development of Moving Averages 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model is given by the </a:t>
            </a:r>
            <a:r>
              <a:rPr lang="en-US" dirty="0" smtClean="0"/>
              <a:t>formula where</a:t>
            </a:r>
            <a:endParaRPr lang="en-US" dirty="0"/>
          </a:p>
          <a:p>
            <a:pPr lvl="1"/>
            <a:endParaRPr lang="en-US" dirty="0" smtClean="0"/>
          </a:p>
          <a:p>
            <a:pPr marL="1257300" lvl="3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moving average at time t</a:t>
            </a:r>
          </a:p>
          <a:p>
            <a:pPr marL="1257300" lvl="3" indent="0">
              <a:buNone/>
            </a:pP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actual value in period t</a:t>
            </a:r>
          </a:p>
          <a:p>
            <a:pPr marL="1257300" lvl="3" indent="0">
              <a:buNone/>
            </a:pPr>
            <a:r>
              <a:rPr lang="en-US" dirty="0"/>
              <a:t>n = number of terms included in the moving 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</a:t>
            </a:r>
          </a:p>
          <a:p>
            <a:pPr lvl="1"/>
            <a:r>
              <a:rPr lang="en-US" dirty="0" smtClean="0"/>
              <a:t>The moving </a:t>
            </a:r>
            <a:r>
              <a:rPr lang="en-US" dirty="0"/>
              <a:t>average for three periods in the future is computed using the moving average values for periods 1 and 2 in the future.</a:t>
            </a:r>
          </a:p>
          <a:p>
            <a:endParaRPr lang="en-US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2451492"/>
            <a:ext cx="140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9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4969"/>
              </p:ext>
            </p:extLst>
          </p:nvPr>
        </p:nvGraphicFramePr>
        <p:xfrm>
          <a:off x="1231900" y="2796381"/>
          <a:ext cx="6680200" cy="2133600"/>
        </p:xfrm>
        <a:graphic>
          <a:graphicData uri="http://schemas.openxmlformats.org/drawingml/2006/table">
            <a:tbl>
              <a:tblPr/>
              <a:tblGrid>
                <a:gridCol w="114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9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713381"/>
              </p:ext>
            </p:extLst>
          </p:nvPr>
        </p:nvGraphicFramePr>
        <p:xfrm>
          <a:off x="1143000" y="2240280"/>
          <a:ext cx="6160770" cy="369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Left Arrow 3"/>
          <p:cNvSpPr/>
          <p:nvPr/>
        </p:nvSpPr>
        <p:spPr>
          <a:xfrm>
            <a:off x="6817995" y="4228942"/>
            <a:ext cx="1383030" cy="120015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Note the sensitivity to the most recent observations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44599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</a:t>
            </a:r>
            <a:r>
              <a:rPr lang="en-US" dirty="0"/>
              <a:t>Moving Averages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moving average forecast is </a:t>
            </a:r>
            <a:r>
              <a:rPr lang="en-US" dirty="0" smtClean="0"/>
              <a:t>similar to a </a:t>
            </a:r>
            <a:r>
              <a:rPr lang="en-US" dirty="0"/>
              <a:t>moving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weighted moving average enables the observations to be weighted such that more importance can be attached to the more recent observations.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weighted moving average model is given by the formula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= weighted moving average at time t</a:t>
            </a:r>
          </a:p>
          <a:p>
            <a:pPr marL="800100" lvl="2" indent="0"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actual value in period t</a:t>
            </a:r>
          </a:p>
          <a:p>
            <a:pPr marL="800100" lvl="2" indent="0">
              <a:buNone/>
            </a:pPr>
            <a:r>
              <a:rPr lang="en-US" dirty="0"/>
              <a:t>n = number of terms included in the moving average</a:t>
            </a:r>
          </a:p>
          <a:p>
            <a:pPr marL="800100" lvl="2" indent="0">
              <a:buNone/>
            </a:pP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weight on observation for period t</a:t>
            </a:r>
          </a:p>
          <a:p>
            <a:r>
              <a:rPr lang="en-US" dirty="0" smtClean="0"/>
              <a:t>The </a:t>
            </a:r>
            <a:r>
              <a:rPr lang="en-US" dirty="0"/>
              <a:t>weights should be normalized and sum to 1</a:t>
            </a:r>
            <a:r>
              <a:rPr lang="en-US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92" y="2403611"/>
            <a:ext cx="4234348" cy="56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8"/>
          <a:stretch>
            <a:fillRect/>
          </a:stretch>
        </p:blipFill>
        <p:spPr bwMode="auto">
          <a:xfrm>
            <a:off x="1645103" y="3525156"/>
            <a:ext cx="3022614" cy="62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5983" y="36144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on the </a:t>
            </a:r>
            <a:r>
              <a:rPr lang="en-US" dirty="0"/>
              <a:t>weights? </a:t>
            </a:r>
            <a:r>
              <a:rPr lang="en-US" dirty="0" smtClean="0"/>
              <a:t>Depends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The importance that we feel past data has</a:t>
            </a:r>
            <a:endParaRPr lang="en-US" dirty="0"/>
          </a:p>
          <a:p>
            <a:pPr lvl="1"/>
            <a:r>
              <a:rPr lang="en-US" dirty="0" smtClean="0"/>
              <a:t>Known seasonality</a:t>
            </a:r>
          </a:p>
          <a:p>
            <a:pPr lvl="1"/>
            <a:r>
              <a:rPr lang="en-US" dirty="0" smtClean="0"/>
              <a:t>Other insights we have with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59391"/>
              </p:ext>
            </p:extLst>
          </p:nvPr>
        </p:nvGraphicFramePr>
        <p:xfrm>
          <a:off x="457199" y="1881227"/>
          <a:ext cx="8229601" cy="2409428"/>
        </p:xfrm>
        <a:graphic>
          <a:graphicData uri="http://schemas.openxmlformats.org/drawingml/2006/table">
            <a:tbl>
              <a:tblPr/>
              <a:tblGrid>
                <a:gridCol w="93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should be involved?</a:t>
            </a:r>
          </a:p>
          <a:p>
            <a:pPr lvl="1"/>
            <a:r>
              <a:rPr lang="en-US" dirty="0" smtClean="0"/>
              <a:t>Subject </a:t>
            </a:r>
            <a:r>
              <a:rPr lang="en-US" dirty="0"/>
              <a:t>matter experts </a:t>
            </a:r>
            <a:r>
              <a:rPr lang="en-US" dirty="0" smtClean="0"/>
              <a:t>and decision modelers are engaged to</a:t>
            </a:r>
            <a:endParaRPr lang="en-US" dirty="0"/>
          </a:p>
          <a:p>
            <a:pPr lvl="2"/>
            <a:r>
              <a:rPr lang="en-US" dirty="0"/>
              <a:t>Analyze operational data</a:t>
            </a:r>
          </a:p>
          <a:p>
            <a:pPr lvl="2"/>
            <a:r>
              <a:rPr lang="en-US" dirty="0"/>
              <a:t>Quantify performance</a:t>
            </a:r>
          </a:p>
          <a:p>
            <a:pPr lvl="2"/>
            <a:r>
              <a:rPr lang="en-US" dirty="0"/>
              <a:t>Identify improvement opportunities</a:t>
            </a:r>
          </a:p>
          <a:p>
            <a:pPr lvl="1"/>
            <a:r>
              <a:rPr lang="en-US" dirty="0" smtClean="0"/>
              <a:t>Engage the </a:t>
            </a:r>
            <a:r>
              <a:rPr lang="en-US" dirty="0"/>
              <a:t>individuals </a:t>
            </a:r>
            <a:r>
              <a:rPr lang="en-US" dirty="0" smtClean="0"/>
              <a:t>who </a:t>
            </a:r>
            <a:r>
              <a:rPr lang="en-US" dirty="0"/>
              <a:t>perform these functions and generate the originating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30346"/>
              </p:ext>
            </p:extLst>
          </p:nvPr>
        </p:nvGraphicFramePr>
        <p:xfrm>
          <a:off x="971550" y="1354318"/>
          <a:ext cx="6309360" cy="442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80910" y="3184236"/>
            <a:ext cx="1737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Forecasts can differ significantly based on the  method used.</a:t>
            </a:r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6852285" y="3886200"/>
            <a:ext cx="428625" cy="58293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New forecasts </a:t>
            </a:r>
            <a:r>
              <a:rPr lang="en-US" dirty="0"/>
              <a:t>are derived by adjusting forecasts made for previous periods by considering their forecast errors.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forecaster can continually revise the forecast based on past experience.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model has the advantage of a weighted moving average method, in that more recent observations are assigned larger weights. </a:t>
            </a:r>
            <a:endParaRPr lang="en-US" dirty="0" smtClean="0"/>
          </a:p>
          <a:p>
            <a:pPr lvl="1"/>
            <a:r>
              <a:rPr lang="en-US" dirty="0" smtClean="0"/>
              <a:t>Single </a:t>
            </a:r>
            <a:r>
              <a:rPr lang="en-US" dirty="0"/>
              <a:t>exponential smoothing is a procedure in which the forecast for the next period equals the forecast for the prior period, adjusted by an actual </a:t>
            </a:r>
            <a:r>
              <a:rPr lang="en-US" dirty="0" smtClean="0"/>
              <a:t>amount. </a:t>
            </a:r>
          </a:p>
          <a:p>
            <a:pPr lvl="1"/>
            <a:r>
              <a:rPr lang="en-US" dirty="0" smtClean="0"/>
              <a:t>Double </a:t>
            </a:r>
            <a:r>
              <a:rPr lang="en-US" dirty="0"/>
              <a:t>exponential smoothing may also be used to address trends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6198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smoothing constant a must be determined judgmentally, depending on the sensitivity of the response the model requires.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smaller the value of a, the slower the response. Larger values of a cause increasingly quicker reactions in the smoothed (forecast) value. </a:t>
            </a:r>
            <a:endParaRPr lang="en-US" dirty="0" smtClean="0"/>
          </a:p>
          <a:p>
            <a:pPr lvl="1"/>
            <a:r>
              <a:rPr lang="en-US" dirty="0" smtClean="0"/>
              <a:t>It is difficult with this method to try forecast </a:t>
            </a:r>
            <a:r>
              <a:rPr lang="en-US" dirty="0"/>
              <a:t>more than one period </a:t>
            </a:r>
            <a:r>
              <a:rPr lang="en-US" dirty="0" smtClean="0"/>
              <a:t>ahead.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Smoothing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pPr marL="800100" lvl="2" indent="0">
              <a:buNone/>
            </a:pP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= initial estimate of the smoothed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77" r="12951" b="-737"/>
          <a:stretch/>
        </p:blipFill>
        <p:spPr bwMode="auto">
          <a:xfrm>
            <a:off x="1360487" y="2200274"/>
            <a:ext cx="5333053" cy="7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initial estimate </a:t>
            </a: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of the smoothed value can be estimated from historical data by using a simple average of the most recent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smoothing constant α must be determined judgmentally, depending on the sensitivity of response the model requires.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smaller the value of α, the slower the response.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textbooks recommend that α should lie somewhere between 0.01 and 0.40.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Exponential Smoothing</a:t>
            </a:r>
          </a:p>
          <a:p>
            <a:pPr lvl="1"/>
            <a:r>
              <a:rPr lang="en-US" dirty="0"/>
              <a:t>Uses less storage space for data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accurate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Little calculation </a:t>
            </a:r>
            <a:r>
              <a:rPr lang="en-US" dirty="0" smtClean="0"/>
              <a:t>complexity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61512"/>
              </p:ext>
            </p:extLst>
          </p:nvPr>
        </p:nvGraphicFramePr>
        <p:xfrm>
          <a:off x="1762760" y="1843880"/>
          <a:ext cx="5918200" cy="3551079"/>
        </p:xfrm>
        <a:graphic>
          <a:graphicData uri="http://schemas.openxmlformats.org/drawingml/2006/table">
            <a:tbl>
              <a:tblPr/>
              <a:tblGrid>
                <a:gridCol w="160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518705"/>
              </p:ext>
            </p:extLst>
          </p:nvPr>
        </p:nvGraphicFramePr>
        <p:xfrm>
          <a:off x="1325880" y="1645920"/>
          <a:ext cx="686943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Determines the </a:t>
            </a:r>
            <a:r>
              <a:rPr lang="en-US" dirty="0"/>
              <a:t>relationships between the dependent and independent variables and </a:t>
            </a:r>
            <a:r>
              <a:rPr lang="en-US" dirty="0" smtClean="0"/>
              <a:t>represents </a:t>
            </a:r>
            <a:r>
              <a:rPr lang="en-US" dirty="0"/>
              <a:t>this relationship in a regression equation.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of this statistical analysis can be shown in an equation, in tables, or by plotting the regression line for the data set. </a:t>
            </a:r>
            <a:endParaRPr lang="en-US" dirty="0" smtClean="0"/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is a functional relationship between two or more correlated variables that is often empirically determined from data and is used to predict values of one variable when given values of the others.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9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 Method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regression analysis to predict future requirements or activities based on variables input into the regression equations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 form of the regression equations used in this analysis is shown here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the coefficient of each input variable, x</a:t>
            </a:r>
            <a:r>
              <a:rPr lang="en-US" baseline="-25000" dirty="0"/>
              <a:t>i</a:t>
            </a:r>
            <a:r>
              <a:rPr lang="en-US" dirty="0"/>
              <a:t> is the actual value of the input variable, and b is the intercept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4070668"/>
            <a:ext cx="1540078" cy="7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7418" cy="4525963"/>
          </a:xfrm>
        </p:spPr>
        <p:txBody>
          <a:bodyPr>
            <a:normAutofit/>
          </a:bodyPr>
          <a:lstStyle/>
          <a:p>
            <a:r>
              <a:rPr lang="en-US" dirty="0"/>
              <a:t>After the structure and definition of the problem have been determined, the next step is to perform various data and statistical analysis with the available information.</a:t>
            </a:r>
          </a:p>
          <a:p>
            <a:r>
              <a:rPr lang="en-US" dirty="0"/>
              <a:t>It can be challenging to sift through the various sources and types of information available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32693"/>
              </p:ext>
            </p:extLst>
          </p:nvPr>
        </p:nvGraphicFramePr>
        <p:xfrm>
          <a:off x="2042160" y="2409666"/>
          <a:ext cx="5410200" cy="3179602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1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2601"/>
              </p:ext>
            </p:extLst>
          </p:nvPr>
        </p:nvGraphicFramePr>
        <p:xfrm>
          <a:off x="457200" y="1485604"/>
          <a:ext cx="8077200" cy="4297976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0.935387712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0.843687715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25.05546229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27.98724902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2511.104762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627.7761905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20080.83333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1388.066667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23.32536599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59.5088912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4.77537E-07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-31.68571429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5.989401069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-5.290297631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440180" y="4789170"/>
            <a:ext cx="1154430" cy="1143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7450" y="2937510"/>
            <a:ext cx="3623310" cy="20002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6460" y="2343150"/>
            <a:ext cx="25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form the Regression Equation</a:t>
            </a:r>
          </a:p>
          <a:p>
            <a:pPr algn="ctr"/>
            <a:r>
              <a:rPr lang="en-US" dirty="0" smtClean="0"/>
              <a:t>Y = 1388 – 31.7*month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5195" y="2639738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of the data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846070" y="2824404"/>
            <a:ext cx="619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45407"/>
              </p:ext>
            </p:extLst>
          </p:nvPr>
        </p:nvGraphicFramePr>
        <p:xfrm>
          <a:off x="896620" y="1895316"/>
          <a:ext cx="6487160" cy="3156744"/>
        </p:xfrm>
        <a:graphic>
          <a:graphicData uri="http://schemas.openxmlformats.org/drawingml/2006/table">
            <a:tbl>
              <a:tblPr/>
              <a:tblGrid>
                <a:gridCol w="157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- Predicted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707623"/>
              </p:ext>
            </p:extLst>
          </p:nvPr>
        </p:nvGraphicFramePr>
        <p:xfrm>
          <a:off x="1040130" y="1394460"/>
          <a:ext cx="6720840" cy="430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9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Pipeline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Extensive data analysis system based on </a:t>
            </a:r>
            <a:r>
              <a:rPr lang="en-US" dirty="0"/>
              <a:t>work done for the Department of Defense</a:t>
            </a:r>
          </a:p>
          <a:p>
            <a:r>
              <a:rPr lang="en-US" dirty="0"/>
              <a:t>The logistics pipeline </a:t>
            </a:r>
            <a:r>
              <a:rPr lang="en-US" dirty="0" smtClean="0"/>
              <a:t>tracked </a:t>
            </a:r>
            <a:r>
              <a:rPr lang="en-US" dirty="0"/>
              <a:t>inventory in acquisition and production, in storage, in maintenance and in-transit (transportation) from the factory to the ultimate consumer.</a:t>
            </a:r>
          </a:p>
          <a:p>
            <a:r>
              <a:rPr lang="en-US" dirty="0" smtClean="0"/>
              <a:t>Utilizes </a:t>
            </a:r>
            <a:r>
              <a:rPr lang="en-US" dirty="0"/>
              <a:t>an </a:t>
            </a:r>
            <a:r>
              <a:rPr lang="en-US" dirty="0" smtClean="0"/>
              <a:t>analysis </a:t>
            </a:r>
            <a:r>
              <a:rPr lang="en-US" dirty="0"/>
              <a:t>capability where user’s </a:t>
            </a:r>
            <a:r>
              <a:rPr lang="en-US" dirty="0" smtClean="0"/>
              <a:t>connect </a:t>
            </a:r>
            <a:r>
              <a:rPr lang="en-US" dirty="0"/>
              <a:t>to data and perform systems analysis 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/>
              <a:t>the metrics developed from the organizational goals used to assess the performance of the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This is a model that was </a:t>
            </a:r>
            <a:r>
              <a:rPr lang="en-US" dirty="0" smtClean="0"/>
              <a:t>a data-centric system used to identify opportunity areas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Pipeline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Facilitates </a:t>
            </a:r>
            <a:r>
              <a:rPr lang="en-US" dirty="0"/>
              <a:t>analyses of the various parts and logistics materiel pipelines</a:t>
            </a:r>
          </a:p>
          <a:p>
            <a:pPr lvl="1"/>
            <a:r>
              <a:rPr lang="en-US" dirty="0"/>
              <a:t>In-transit parts pipeline – The movement of the item once it is in the system to its destination.</a:t>
            </a:r>
          </a:p>
          <a:p>
            <a:pPr lvl="1"/>
            <a:r>
              <a:rPr lang="en-US" dirty="0"/>
              <a:t>In-Process orders pipeline – The </a:t>
            </a:r>
            <a:r>
              <a:rPr lang="en-US" dirty="0" smtClean="0"/>
              <a:t>requirements </a:t>
            </a:r>
            <a:r>
              <a:rPr lang="en-US" dirty="0"/>
              <a:t>are placed on order from DoD vendors and not yet shipped as well as assets in repair.</a:t>
            </a:r>
          </a:p>
          <a:p>
            <a:pPr lvl="1"/>
            <a:r>
              <a:rPr lang="en-US" dirty="0"/>
              <a:t>Returns/redistribution of parts pipeline – The </a:t>
            </a:r>
            <a:r>
              <a:rPr lang="en-US" dirty="0" smtClean="0"/>
              <a:t>actual </a:t>
            </a:r>
            <a:r>
              <a:rPr lang="en-US" dirty="0"/>
              <a:t>movement or transportation of material returned from Army customers to a wholesale supply activity.</a:t>
            </a:r>
          </a:p>
          <a:p>
            <a:pPr lvl="1"/>
            <a:r>
              <a:rPr lang="en-US" dirty="0"/>
              <a:t>Disposal/reutilization of parts and systems pipeline – The </a:t>
            </a:r>
            <a:r>
              <a:rPr lang="en-US" dirty="0" smtClean="0"/>
              <a:t>disposal </a:t>
            </a:r>
            <a:r>
              <a:rPr lang="en-US" dirty="0"/>
              <a:t>of materiel or materiel determined to be uneconomically reparable.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Pipeline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mechanisms to capture information that enables logistic managers to evaluate and continuously improve pipeline performance.</a:t>
            </a:r>
          </a:p>
          <a:p>
            <a:pPr lvl="1"/>
            <a:r>
              <a:rPr lang="en-US" dirty="0"/>
              <a:t>Enhance weapon system management by providing an analysis tool of logistic pipelines.</a:t>
            </a:r>
          </a:p>
          <a:p>
            <a:pPr lvl="1"/>
            <a:r>
              <a:rPr lang="en-US" dirty="0"/>
              <a:t>Enhance visibility of resource information to improve the decision-making process.</a:t>
            </a:r>
          </a:p>
          <a:p>
            <a:pPr lvl="1"/>
            <a:r>
              <a:rPr lang="en-US" dirty="0"/>
              <a:t>Improve the use of resources (i.e., cost) that will facilitate decision making in a cost-service tradeoff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Pipeline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the integration and coordination of the management of the various weapon system pipelines and their segments by:</a:t>
            </a:r>
          </a:p>
          <a:p>
            <a:pPr lvl="2"/>
            <a:r>
              <a:rPr lang="en-US" dirty="0" smtClean="0"/>
              <a:t>Determining </a:t>
            </a:r>
            <a:r>
              <a:rPr lang="en-US" dirty="0"/>
              <a:t>past performance and forecasting future performance.</a:t>
            </a:r>
          </a:p>
          <a:p>
            <a:pPr lvl="2"/>
            <a:r>
              <a:rPr lang="en-US" dirty="0" smtClean="0"/>
              <a:t>Comparing </a:t>
            </a:r>
            <a:r>
              <a:rPr lang="en-US" dirty="0"/>
              <a:t>actual performance against established standards.</a:t>
            </a:r>
          </a:p>
          <a:p>
            <a:pPr lvl="2"/>
            <a:r>
              <a:rPr lang="en-US" dirty="0" smtClean="0"/>
              <a:t>Performing </a:t>
            </a:r>
            <a:r>
              <a:rPr lang="en-US" dirty="0"/>
              <a:t>“What If” analysis.</a:t>
            </a:r>
          </a:p>
          <a:p>
            <a:pPr lvl="2"/>
            <a:r>
              <a:rPr lang="en-US" dirty="0" smtClean="0"/>
              <a:t>Tailoring </a:t>
            </a:r>
            <a:r>
              <a:rPr lang="en-US" dirty="0"/>
              <a:t>pipeline strategies and systems management to meet the specific needs of different customer communities.</a:t>
            </a:r>
          </a:p>
        </p:txBody>
      </p:sp>
    </p:spTree>
    <p:extLst>
      <p:ext uri="{BB962C8B-B14F-4D97-AF65-F5344CB8AC3E}">
        <p14:creationId xmlns:p14="http://schemas.microsoft.com/office/powerpoint/2010/main" val="7748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8733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51001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54176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5" name="Picture 5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384426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6" name="Picture 6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1100" y="2813051"/>
            <a:ext cx="83978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7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44851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8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0" t="48689" r="14670" b="40799"/>
          <a:stretch>
            <a:fillRect/>
          </a:stretch>
        </p:blipFill>
        <p:spPr bwMode="auto">
          <a:xfrm>
            <a:off x="6651625" y="3071813"/>
            <a:ext cx="611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706813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0" name="Picture 10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168776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1" name="Picture 11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929188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2" name="Picture 1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929188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258290" y="6150761"/>
            <a:ext cx="6830147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selects a pipeline segment or node for analysis by clicking on a button or on an arrow.</a:t>
            </a:r>
          </a:p>
        </p:txBody>
      </p:sp>
    </p:spTree>
    <p:extLst>
      <p:ext uri="{BB962C8B-B14F-4D97-AF65-F5344CB8AC3E}">
        <p14:creationId xmlns:p14="http://schemas.microsoft.com/office/powerpoint/2010/main" val="15144993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2067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9" name="Picture 7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84339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8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87514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1" name="Picture 9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417764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2" name="Picture 10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5863" y="2849564"/>
            <a:ext cx="8397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3" name="Picture 11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78189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4" name="Picture 1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0" t="48689" r="14670" b="40799"/>
          <a:stretch>
            <a:fillRect/>
          </a:stretch>
        </p:blipFill>
        <p:spPr bwMode="auto">
          <a:xfrm>
            <a:off x="6651625" y="3106739"/>
            <a:ext cx="611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5" name="Picture 13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740151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6" name="Picture 14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202114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7" name="Picture 15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962526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8" name="Picture 16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962526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9" name="Picture 17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t="89400" r="51691" b="5440"/>
          <a:stretch>
            <a:fillRect/>
          </a:stretch>
        </p:blipFill>
        <p:spPr bwMode="auto">
          <a:xfrm>
            <a:off x="2676525" y="5429251"/>
            <a:ext cx="176371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175164" y="6132553"/>
            <a:ext cx="6916449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may select another pipeline segment or node, select analysis criteria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or display </a:t>
            </a:r>
            <a:r>
              <a:rPr lang="en-US" altLang="en-US" sz="1600" b="1" dirty="0">
                <a:latin typeface="Arial" panose="020B0604020202020204" pitchFamily="34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32961162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data is all that you need to solve a problem.</a:t>
            </a:r>
          </a:p>
          <a:p>
            <a:r>
              <a:rPr lang="en-US" dirty="0"/>
              <a:t>Other times, you may need data and statistical analysis to model the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64824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0" t="67270" r="12970" b="28769"/>
          <a:stretch>
            <a:fillRect/>
          </a:stretch>
        </p:blipFill>
        <p:spPr bwMode="auto">
          <a:xfrm>
            <a:off x="6562725" y="4108162"/>
            <a:ext cx="83185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09367" y="6105895"/>
            <a:ext cx="6888740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Analysis Criteria selections are displayed for review before proceeding with the analysis.</a:t>
            </a:r>
          </a:p>
        </p:txBody>
      </p:sp>
    </p:spTree>
    <p:extLst>
      <p:ext uri="{BB962C8B-B14F-4D97-AF65-F5344CB8AC3E}">
        <p14:creationId xmlns:p14="http://schemas.microsoft.com/office/powerpoint/2010/main" val="705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763588" y="259195"/>
            <a:ext cx="7620000" cy="5715000"/>
            <a:chOff x="481" y="0"/>
            <a:chExt cx="4800" cy="3600"/>
          </a:xfrm>
        </p:grpSpPr>
        <p:grpSp>
          <p:nvGrpSpPr>
            <p:cNvPr id="83971" name="Group 3"/>
            <p:cNvGrpSpPr>
              <a:grpSpLocks/>
            </p:cNvGrpSpPr>
            <p:nvPr/>
          </p:nvGrpSpPr>
          <p:grpSpPr bwMode="auto">
            <a:xfrm>
              <a:off x="481" y="0"/>
              <a:ext cx="4800" cy="3600"/>
              <a:chOff x="481" y="0"/>
              <a:chExt cx="4800" cy="3600"/>
            </a:xfrm>
          </p:grpSpPr>
          <p:grpSp>
            <p:nvGrpSpPr>
              <p:cNvPr id="83972" name="Group 4"/>
              <p:cNvGrpSpPr>
                <a:grpSpLocks/>
              </p:cNvGrpSpPr>
              <p:nvPr/>
            </p:nvGrpSpPr>
            <p:grpSpPr bwMode="auto">
              <a:xfrm>
                <a:off x="481" y="0"/>
                <a:ext cx="4800" cy="3600"/>
                <a:chOff x="481" y="0"/>
                <a:chExt cx="4800" cy="3600"/>
              </a:xfrm>
            </p:grpSpPr>
            <p:pic>
              <p:nvPicPr>
                <p:cNvPr id="83973" name="Picture 5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" y="0"/>
                  <a:ext cx="4800" cy="3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974" name="Picture 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1138" y="2444"/>
                  <a:ext cx="268" cy="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3975" name="Rectangle 7"/>
                <p:cNvSpPr>
                  <a:spLocks noChangeArrowheads="1"/>
                </p:cNvSpPr>
                <p:nvPr/>
              </p:nvSpPr>
              <p:spPr bwMode="auto">
                <a:xfrm>
                  <a:off x="1157" y="2444"/>
                  <a:ext cx="28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900">
                      <a:solidFill>
                        <a:srgbClr val="373590"/>
                      </a:solidFill>
                      <a:latin typeface="Swis721 Blk BT" pitchFamily="34" charset="0"/>
                    </a:rPr>
                    <a:t>20.1</a:t>
                  </a:r>
                </a:p>
              </p:txBody>
            </p:sp>
            <p:pic>
              <p:nvPicPr>
                <p:cNvPr id="83976" name="Picture 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1357" y="2823"/>
                  <a:ext cx="166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977" name="Picture 9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1358" y="2935"/>
                  <a:ext cx="166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978" name="Picture 10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2596" y="2800"/>
                  <a:ext cx="152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979" name="Picture 1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2596" y="2904"/>
                  <a:ext cx="152" cy="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980" name="Picture 1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2441" y="2391"/>
                  <a:ext cx="316" cy="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3981" name="Rectangle 13"/>
                <p:cNvSpPr>
                  <a:spLocks noChangeArrowheads="1"/>
                </p:cNvSpPr>
                <p:nvPr/>
              </p:nvSpPr>
              <p:spPr bwMode="auto">
                <a:xfrm>
                  <a:off x="2390" y="2386"/>
                  <a:ext cx="42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900">
                      <a:solidFill>
                        <a:srgbClr val="373590"/>
                      </a:solidFill>
                      <a:latin typeface="Swis721 Blk BT" pitchFamily="34" charset="0"/>
                    </a:rPr>
                    <a:t>206,043</a:t>
                  </a:r>
                </a:p>
              </p:txBody>
            </p:sp>
            <p:pic>
              <p:nvPicPr>
                <p:cNvPr id="83982" name="Picture 1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3516" y="2487"/>
                  <a:ext cx="268" cy="1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39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513" y="2486"/>
                  <a:ext cx="28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900">
                      <a:solidFill>
                        <a:srgbClr val="373590"/>
                      </a:solidFill>
                      <a:latin typeface="Swis721 Blk BT" pitchFamily="34" charset="0"/>
                    </a:rPr>
                    <a:t>20.9</a:t>
                  </a:r>
                </a:p>
              </p:txBody>
            </p:sp>
            <p:pic>
              <p:nvPicPr>
                <p:cNvPr id="83984" name="Picture 1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30" t="59520" r="76060" b="33449"/>
                <a:stretch>
                  <a:fillRect/>
                </a:stretch>
              </p:blipFill>
              <p:spPr bwMode="auto">
                <a:xfrm>
                  <a:off x="4602" y="2412"/>
                  <a:ext cx="509" cy="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398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87" y="2408"/>
                  <a:ext cx="589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900">
                      <a:solidFill>
                        <a:srgbClr val="373590"/>
                      </a:solidFill>
                      <a:latin typeface="Swis721 Blk BT" pitchFamily="34" charset="0"/>
                    </a:rPr>
                    <a:t>$83,230,000</a:t>
                  </a:r>
                </a:p>
              </p:txBody>
            </p:sp>
          </p:grpSp>
          <p:pic>
            <p:nvPicPr>
              <p:cNvPr id="83986" name="Picture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30" t="59520" r="76060" b="33449"/>
              <a:stretch>
                <a:fillRect/>
              </a:stretch>
            </p:blipFill>
            <p:spPr bwMode="auto">
              <a:xfrm>
                <a:off x="2509" y="2025"/>
                <a:ext cx="268" cy="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3987" name="Rectangle 19"/>
              <p:cNvSpPr>
                <a:spLocks noChangeArrowheads="1"/>
              </p:cNvSpPr>
              <p:nvPr/>
            </p:nvSpPr>
            <p:spPr bwMode="auto">
              <a:xfrm>
                <a:off x="2477" y="2014"/>
                <a:ext cx="2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900">
                    <a:solidFill>
                      <a:srgbClr val="373590"/>
                    </a:solidFill>
                    <a:latin typeface="Swis721 Blk BT" pitchFamily="34" charset="0"/>
                  </a:rPr>
                  <a:t>14.2</a:t>
                </a:r>
              </a:p>
            </p:txBody>
          </p:sp>
        </p:grpSp>
        <p:grpSp>
          <p:nvGrpSpPr>
            <p:cNvPr id="83988" name="Group 20"/>
            <p:cNvGrpSpPr>
              <a:grpSpLocks/>
            </p:cNvGrpSpPr>
            <p:nvPr/>
          </p:nvGrpSpPr>
          <p:grpSpPr bwMode="auto">
            <a:xfrm>
              <a:off x="662" y="890"/>
              <a:ext cx="247" cy="135"/>
              <a:chOff x="662" y="890"/>
              <a:chExt cx="247" cy="135"/>
            </a:xfrm>
          </p:grpSpPr>
          <p:sp>
            <p:nvSpPr>
              <p:cNvPr id="83989" name="Rectangle 21"/>
              <p:cNvSpPr>
                <a:spLocks noChangeArrowheads="1"/>
              </p:cNvSpPr>
              <p:nvPr/>
            </p:nvSpPr>
            <p:spPr bwMode="auto">
              <a:xfrm>
                <a:off x="700" y="914"/>
                <a:ext cx="168" cy="74"/>
              </a:xfrm>
              <a:prstGeom prst="rect">
                <a:avLst/>
              </a:prstGeom>
              <a:solidFill>
                <a:srgbClr val="F90D3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0" name="Rectangle 22"/>
              <p:cNvSpPr>
                <a:spLocks noChangeArrowheads="1"/>
              </p:cNvSpPr>
              <p:nvPr/>
            </p:nvSpPr>
            <p:spPr bwMode="auto">
              <a:xfrm>
                <a:off x="662" y="890"/>
                <a:ext cx="247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 b="1">
                    <a:latin typeface="Swis721 Blk BT" pitchFamily="34" charset="0"/>
                  </a:rPr>
                  <a:t>ALT</a:t>
                </a:r>
              </a:p>
            </p:txBody>
          </p:sp>
        </p:grpSp>
      </p:grpSp>
      <p:pic>
        <p:nvPicPr>
          <p:cNvPr id="83991" name="Picture 23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0" t="89799" r="10410" b="6250"/>
          <a:stretch>
            <a:fillRect/>
          </a:stretch>
        </p:blipFill>
        <p:spPr bwMode="auto">
          <a:xfrm>
            <a:off x="6751638" y="5391583"/>
            <a:ext cx="8382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2148754" y="6175745"/>
            <a:ext cx="6937375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Compare Values suggest that the excessive AQLT is a SOS-wide problem and </a:t>
            </a:r>
            <a:r>
              <a:rPr lang="en-US" altLang="en-US" sz="1600" b="1" i="1" dirty="0">
                <a:latin typeface="Arial" panose="020B0604020202020204" pitchFamily="34" charset="0"/>
              </a:rPr>
              <a:t>not</a:t>
            </a:r>
            <a:r>
              <a:rPr lang="en-US" altLang="en-US" sz="1600" b="1" dirty="0">
                <a:latin typeface="Arial" panose="020B0604020202020204" pitchFamily="34" charset="0"/>
              </a:rPr>
              <a:t> unique to NIIN 01-070-1003.   </a:t>
            </a:r>
          </a:p>
        </p:txBody>
      </p:sp>
      <p:pic>
        <p:nvPicPr>
          <p:cNvPr id="83998" name="Picture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0" t="59520" r="76060" b="33449"/>
          <a:stretch>
            <a:fillRect/>
          </a:stretch>
        </p:blipFill>
        <p:spPr bwMode="auto">
          <a:xfrm>
            <a:off x="3914775" y="3469120"/>
            <a:ext cx="4254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863975" y="3446895"/>
            <a:ext cx="4476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900">
                <a:solidFill>
                  <a:srgbClr val="373590"/>
                </a:solidFill>
                <a:latin typeface="Swis721 Blk BT" pitchFamily="34" charset="0"/>
              </a:rPr>
              <a:t>14.2</a:t>
            </a:r>
          </a:p>
        </p:txBody>
      </p:sp>
    </p:spTree>
    <p:extLst>
      <p:ext uri="{BB962C8B-B14F-4D97-AF65-F5344CB8AC3E}">
        <p14:creationId xmlns:p14="http://schemas.microsoft.com/office/powerpoint/2010/main" val="2285729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763588" y="260351"/>
            <a:ext cx="7620000" cy="5715000"/>
            <a:chOff x="481" y="0"/>
            <a:chExt cx="4800" cy="3600"/>
          </a:xfrm>
        </p:grpSpPr>
        <p:grpSp>
          <p:nvGrpSpPr>
            <p:cNvPr id="86019" name="Group 3"/>
            <p:cNvGrpSpPr>
              <a:grpSpLocks/>
            </p:cNvGrpSpPr>
            <p:nvPr/>
          </p:nvGrpSpPr>
          <p:grpSpPr bwMode="auto">
            <a:xfrm>
              <a:off x="481" y="0"/>
              <a:ext cx="4800" cy="3600"/>
              <a:chOff x="481" y="0"/>
              <a:chExt cx="4800" cy="3600"/>
            </a:xfrm>
          </p:grpSpPr>
          <p:grpSp>
            <p:nvGrpSpPr>
              <p:cNvPr id="86020" name="Group 4"/>
              <p:cNvGrpSpPr>
                <a:grpSpLocks/>
              </p:cNvGrpSpPr>
              <p:nvPr/>
            </p:nvGrpSpPr>
            <p:grpSpPr bwMode="auto">
              <a:xfrm>
                <a:off x="481" y="0"/>
                <a:ext cx="4800" cy="3600"/>
                <a:chOff x="481" y="0"/>
                <a:chExt cx="4800" cy="3600"/>
              </a:xfrm>
            </p:grpSpPr>
            <p:pic>
              <p:nvPicPr>
                <p:cNvPr id="86021" name="Picture 5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" y="0"/>
                  <a:ext cx="4800" cy="3600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6022" name="Rectangle 6"/>
                <p:cNvSpPr>
                  <a:spLocks noChangeArrowheads="1"/>
                </p:cNvSpPr>
                <p:nvPr/>
              </p:nvSpPr>
              <p:spPr bwMode="auto">
                <a:xfrm>
                  <a:off x="1149" y="1368"/>
                  <a:ext cx="315" cy="64"/>
                </a:xfrm>
                <a:prstGeom prst="rect">
                  <a:avLst/>
                </a:prstGeom>
                <a:solidFill>
                  <a:srgbClr val="3333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3" name="Rectangle 7"/>
                <p:cNvSpPr>
                  <a:spLocks noChangeArrowheads="1"/>
                </p:cNvSpPr>
                <p:nvPr/>
              </p:nvSpPr>
              <p:spPr bwMode="auto">
                <a:xfrm>
                  <a:off x="1464" y="1332"/>
                  <a:ext cx="318" cy="22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4" name="Rectangle 8"/>
                <p:cNvSpPr>
                  <a:spLocks noChangeArrowheads="1"/>
                </p:cNvSpPr>
                <p:nvPr/>
              </p:nvSpPr>
              <p:spPr bwMode="auto">
                <a:xfrm>
                  <a:off x="3840" y="1590"/>
                  <a:ext cx="312" cy="4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5" name="Line 9"/>
                <p:cNvSpPr>
                  <a:spLocks noChangeShapeType="1"/>
                </p:cNvSpPr>
                <p:nvPr/>
              </p:nvSpPr>
              <p:spPr bwMode="auto">
                <a:xfrm>
                  <a:off x="3825" y="1802"/>
                  <a:ext cx="360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560" y="1899"/>
                  <a:ext cx="291" cy="156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7" name="AutoShape 11"/>
                <p:cNvSpPr>
                  <a:spLocks noChangeArrowheads="1"/>
                </p:cNvSpPr>
                <p:nvPr/>
              </p:nvSpPr>
              <p:spPr bwMode="auto">
                <a:xfrm rot="16200000">
                  <a:off x="4497" y="1908"/>
                  <a:ext cx="74" cy="50"/>
                </a:xfrm>
                <a:prstGeom prst="rtTriangle">
                  <a:avLst/>
                </a:prstGeom>
                <a:pattFill prst="solidDmnd">
                  <a:fgClr>
                    <a:srgbClr val="800000"/>
                  </a:fgClr>
                  <a:bgClr>
                    <a:schemeClr val="tx2"/>
                  </a:bgClr>
                </a:patt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8" name="Rectangle 12"/>
                <p:cNvSpPr>
                  <a:spLocks noChangeArrowheads="1"/>
                </p:cNvSpPr>
                <p:nvPr/>
              </p:nvSpPr>
              <p:spPr bwMode="auto">
                <a:xfrm>
                  <a:off x="4518" y="1971"/>
                  <a:ext cx="42" cy="123"/>
                </a:xfrm>
                <a:prstGeom prst="rect">
                  <a:avLst/>
                </a:prstGeom>
                <a:pattFill prst="solidDmnd">
                  <a:fgClr>
                    <a:srgbClr val="800000"/>
                  </a:fgClr>
                  <a:bgClr>
                    <a:schemeClr val="tx1"/>
                  </a:bgClr>
                </a:patt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45" y="189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30" name="Line 14"/>
                <p:cNvSpPr>
                  <a:spLocks noChangeShapeType="1"/>
                </p:cNvSpPr>
                <p:nvPr/>
              </p:nvSpPr>
              <p:spPr bwMode="auto">
                <a:xfrm>
                  <a:off x="4560" y="1896"/>
                  <a:ext cx="29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31" name="Line 15"/>
                <p:cNvSpPr>
                  <a:spLocks noChangeShapeType="1"/>
                </p:cNvSpPr>
                <p:nvPr/>
              </p:nvSpPr>
              <p:spPr bwMode="auto">
                <a:xfrm>
                  <a:off x="3845" y="2019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32" name="Line 16"/>
                <p:cNvSpPr>
                  <a:spLocks noChangeShapeType="1"/>
                </p:cNvSpPr>
                <p:nvPr/>
              </p:nvSpPr>
              <p:spPr bwMode="auto">
                <a:xfrm>
                  <a:off x="1464" y="1330"/>
                  <a:ext cx="3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33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7" y="1192"/>
                  <a:ext cx="33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400" b="1">
                      <a:solidFill>
                        <a:srgbClr val="3333FF"/>
                      </a:solidFill>
                      <a:latin typeface="Arial" panose="020B0604020202020204" pitchFamily="34" charset="0"/>
                    </a:rPr>
                    <a:t>20.1</a:t>
                  </a:r>
                </a:p>
              </p:txBody>
            </p:sp>
            <p:sp>
              <p:nvSpPr>
                <p:cNvPr id="86034" name="Rectangle 18"/>
                <p:cNvSpPr>
                  <a:spLocks noChangeArrowheads="1"/>
                </p:cNvSpPr>
                <p:nvPr/>
              </p:nvSpPr>
              <p:spPr bwMode="auto">
                <a:xfrm>
                  <a:off x="1461" y="1141"/>
                  <a:ext cx="33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400" b="1">
                      <a:solidFill>
                        <a:srgbClr val="800000"/>
                      </a:solidFill>
                      <a:latin typeface="Arial" panose="020B0604020202020204" pitchFamily="34" charset="0"/>
                    </a:rPr>
                    <a:t>20.9</a:t>
                  </a:r>
                </a:p>
              </p:txBody>
            </p:sp>
            <p:sp>
              <p:nvSpPr>
                <p:cNvPr id="860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7" y="1225"/>
                  <a:ext cx="33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400" b="1">
                      <a:solidFill>
                        <a:srgbClr val="3333FF"/>
                      </a:solidFill>
                      <a:latin typeface="Arial" panose="020B0604020202020204" pitchFamily="34" charset="0"/>
                    </a:rPr>
                    <a:t>17.6</a:t>
                  </a:r>
                </a:p>
              </p:txBody>
            </p:sp>
            <p:sp>
              <p:nvSpPr>
                <p:cNvPr id="86036" name="Rectangle 20"/>
                <p:cNvSpPr>
                  <a:spLocks noChangeArrowheads="1"/>
                </p:cNvSpPr>
                <p:nvPr/>
              </p:nvSpPr>
              <p:spPr bwMode="auto">
                <a:xfrm>
                  <a:off x="2241" y="1360"/>
                  <a:ext cx="33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400" b="1">
                      <a:solidFill>
                        <a:srgbClr val="800000"/>
                      </a:solidFill>
                      <a:latin typeface="Arial" panose="020B0604020202020204" pitchFamily="34" charset="0"/>
                    </a:rPr>
                    <a:t>15.9</a:t>
                  </a:r>
                </a:p>
              </p:txBody>
            </p:sp>
            <p:sp>
              <p:nvSpPr>
                <p:cNvPr id="86037" name="Rectangle 21"/>
                <p:cNvSpPr>
                  <a:spLocks noChangeArrowheads="1"/>
                </p:cNvSpPr>
                <p:nvPr/>
              </p:nvSpPr>
              <p:spPr bwMode="auto">
                <a:xfrm>
                  <a:off x="3410" y="2378"/>
                  <a:ext cx="47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200" b="1">
                      <a:solidFill>
                        <a:srgbClr val="3333FF"/>
                      </a:solidFill>
                      <a:latin typeface="Arial" panose="020B0604020202020204" pitchFamily="34" charset="0"/>
                    </a:rPr>
                    <a:t>$180.4K</a:t>
                  </a:r>
                </a:p>
              </p:txBody>
            </p:sp>
            <p:sp>
              <p:nvSpPr>
                <p:cNvPr id="86038" name="Rectangle 22"/>
                <p:cNvSpPr>
                  <a:spLocks noChangeArrowheads="1"/>
                </p:cNvSpPr>
                <p:nvPr/>
              </p:nvSpPr>
              <p:spPr bwMode="auto">
                <a:xfrm>
                  <a:off x="4082" y="2387"/>
                  <a:ext cx="47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200" b="1">
                      <a:solidFill>
                        <a:srgbClr val="3333FF"/>
                      </a:solidFill>
                      <a:latin typeface="Arial" panose="020B0604020202020204" pitchFamily="34" charset="0"/>
                    </a:rPr>
                    <a:t>$206.0K</a:t>
                  </a:r>
                </a:p>
              </p:txBody>
            </p:sp>
            <p:sp>
              <p:nvSpPr>
                <p:cNvPr id="86039" name="Rectangle 23"/>
                <p:cNvSpPr>
                  <a:spLocks noChangeArrowheads="1"/>
                </p:cNvSpPr>
                <p:nvPr/>
              </p:nvSpPr>
              <p:spPr bwMode="auto">
                <a:xfrm>
                  <a:off x="3617" y="1859"/>
                  <a:ext cx="6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200" b="1">
                      <a:solidFill>
                        <a:srgbClr val="800000"/>
                      </a:solidFill>
                      <a:latin typeface="Arial" panose="020B0604020202020204" pitchFamily="34" charset="0"/>
                    </a:rPr>
                    <a:t>$63,318.5K</a:t>
                  </a:r>
                </a:p>
              </p:txBody>
            </p:sp>
            <p:sp>
              <p:nvSpPr>
                <p:cNvPr id="860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" y="1718"/>
                  <a:ext cx="6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200" b="1">
                      <a:solidFill>
                        <a:srgbClr val="800000"/>
                      </a:solidFill>
                      <a:latin typeface="Arial" panose="020B0604020202020204" pitchFamily="34" charset="0"/>
                    </a:rPr>
                    <a:t>$83,230.0K</a:t>
                  </a:r>
                </a:p>
              </p:txBody>
            </p:sp>
          </p:grpSp>
          <p:sp>
            <p:nvSpPr>
              <p:cNvPr id="86041" name="Line 25"/>
              <p:cNvSpPr>
                <a:spLocks noChangeShapeType="1"/>
              </p:cNvSpPr>
              <p:nvPr/>
            </p:nvSpPr>
            <p:spPr bwMode="auto">
              <a:xfrm>
                <a:off x="1782" y="1330"/>
                <a:ext cx="0" cy="2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1149" y="1365"/>
              <a:ext cx="31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1152" y="1369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044" name="Picture 28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90471" r="70381" b="4359"/>
          <a:stretch>
            <a:fillRect/>
          </a:stretch>
        </p:blipFill>
        <p:spPr bwMode="auto">
          <a:xfrm>
            <a:off x="2357438" y="5430839"/>
            <a:ext cx="663575" cy="29527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2327276" y="6150329"/>
            <a:ext cx="6777037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comparison of Processing Times and Investment Values may be viewed graphically.   </a:t>
            </a:r>
          </a:p>
        </p:txBody>
      </p:sp>
    </p:spTree>
    <p:extLst>
      <p:ext uri="{BB962C8B-B14F-4D97-AF65-F5344CB8AC3E}">
        <p14:creationId xmlns:p14="http://schemas.microsoft.com/office/powerpoint/2010/main" val="2875316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54001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17664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7" name="Picture 5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20839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8" name="Picture 6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351089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9" name="Picture 7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5863" y="2782889"/>
            <a:ext cx="8397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0" name="Picture 8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11514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1" name="Picture 9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0" t="48689" r="14670" b="40799"/>
          <a:stretch>
            <a:fillRect/>
          </a:stretch>
        </p:blipFill>
        <p:spPr bwMode="auto">
          <a:xfrm>
            <a:off x="6651625" y="3040064"/>
            <a:ext cx="611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2" name="Picture 10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673476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3" name="Picture 11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135439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4" name="Picture 12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895851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5" name="Picture 13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895851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2258291" y="6150882"/>
            <a:ext cx="6833322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may select another pipeline segment or node, select analysis criteria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or display </a:t>
            </a:r>
            <a:r>
              <a:rPr lang="en-US" altLang="en-US" sz="1600" b="1" dirty="0">
                <a:latin typeface="Arial" panose="020B0604020202020204" pitchFamily="34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1126301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760413" y="259195"/>
            <a:ext cx="7620000" cy="5715000"/>
            <a:chOff x="479" y="0"/>
            <a:chExt cx="4800" cy="3600"/>
          </a:xfrm>
        </p:grpSpPr>
        <p:grpSp>
          <p:nvGrpSpPr>
            <p:cNvPr id="96259" name="Group 3"/>
            <p:cNvGrpSpPr>
              <a:grpSpLocks/>
            </p:cNvGrpSpPr>
            <p:nvPr/>
          </p:nvGrpSpPr>
          <p:grpSpPr bwMode="auto">
            <a:xfrm>
              <a:off x="479" y="0"/>
              <a:ext cx="4800" cy="3600"/>
              <a:chOff x="479" y="0"/>
              <a:chExt cx="4800" cy="3600"/>
            </a:xfrm>
          </p:grpSpPr>
          <p:grpSp>
            <p:nvGrpSpPr>
              <p:cNvPr id="96260" name="Group 4"/>
              <p:cNvGrpSpPr>
                <a:grpSpLocks/>
              </p:cNvGrpSpPr>
              <p:nvPr/>
            </p:nvGrpSpPr>
            <p:grpSpPr bwMode="auto">
              <a:xfrm>
                <a:off x="479" y="0"/>
                <a:ext cx="4800" cy="3600"/>
                <a:chOff x="479" y="0"/>
                <a:chExt cx="4800" cy="3600"/>
              </a:xfrm>
            </p:grpSpPr>
            <p:grpSp>
              <p:nvGrpSpPr>
                <p:cNvPr id="96261" name="Group 5"/>
                <p:cNvGrpSpPr>
                  <a:grpSpLocks/>
                </p:cNvGrpSpPr>
                <p:nvPr/>
              </p:nvGrpSpPr>
              <p:grpSpPr bwMode="auto">
                <a:xfrm>
                  <a:off x="479" y="0"/>
                  <a:ext cx="4800" cy="3600"/>
                  <a:chOff x="479" y="0"/>
                  <a:chExt cx="4800" cy="3600"/>
                </a:xfrm>
              </p:grpSpPr>
              <p:grpSp>
                <p:nvGrpSpPr>
                  <p:cNvPr id="96262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479" y="0"/>
                    <a:ext cx="4800" cy="3600"/>
                    <a:chOff x="479" y="0"/>
                    <a:chExt cx="4800" cy="3600"/>
                  </a:xfrm>
                </p:grpSpPr>
                <p:pic>
                  <p:nvPicPr>
                    <p:cNvPr id="96263" name="Picture 7"/>
                    <p:cNvPicPr>
                      <a:picLocks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79" y="0"/>
                      <a:ext cx="4800" cy="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9626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7" y="1963"/>
                      <a:ext cx="274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180</a:t>
                      </a:r>
                    </a:p>
                  </p:txBody>
                </p:sp>
                <p:sp>
                  <p:nvSpPr>
                    <p:cNvPr id="96265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4" y="1961"/>
                      <a:ext cx="16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96266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2" y="2231"/>
                      <a:ext cx="45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20 days</a:t>
                      </a:r>
                    </a:p>
                  </p:txBody>
                </p:sp>
                <p:sp>
                  <p:nvSpPr>
                    <p:cNvPr id="9626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8" y="2393"/>
                      <a:ext cx="45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23 days</a:t>
                      </a:r>
                    </a:p>
                  </p:txBody>
                </p:sp>
                <p:sp>
                  <p:nvSpPr>
                    <p:cNvPr id="9626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4" y="2231"/>
                      <a:ext cx="458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$20,000</a:t>
                      </a:r>
                    </a:p>
                  </p:txBody>
                </p:sp>
                <p:sp>
                  <p:nvSpPr>
                    <p:cNvPr id="9626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7" y="2372"/>
                      <a:ext cx="458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$23,000</a:t>
                      </a:r>
                    </a:p>
                  </p:txBody>
                </p:sp>
                <p:sp>
                  <p:nvSpPr>
                    <p:cNvPr id="9627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9" y="2783"/>
                      <a:ext cx="274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180</a:t>
                      </a:r>
                    </a:p>
                  </p:txBody>
                </p:sp>
                <p:sp>
                  <p:nvSpPr>
                    <p:cNvPr id="9627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3" y="2927"/>
                      <a:ext cx="227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9627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9" y="2782"/>
                      <a:ext cx="221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18</a:t>
                      </a:r>
                    </a:p>
                  </p:txBody>
                </p:sp>
                <p:sp>
                  <p:nvSpPr>
                    <p:cNvPr id="96273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9" y="2927"/>
                      <a:ext cx="221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eaLnBrk="0" hangingPunct="0"/>
                      <a:r>
                        <a:rPr lang="en-US" altLang="en-US" sz="1000">
                          <a:solidFill>
                            <a:srgbClr val="373590"/>
                          </a:solidFill>
                          <a:latin typeface="Swis721 Blk BT" pitchFamily="34" charset="0"/>
                        </a:rPr>
                        <a:t>60</a:t>
                      </a:r>
                    </a:p>
                  </p:txBody>
                </p:sp>
              </p:grpSp>
              <p:pic>
                <p:nvPicPr>
                  <p:cNvPr id="96274" name="Picture 18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290" t="74960" r="51279" b="14059"/>
                  <a:stretch>
                    <a:fillRect/>
                  </a:stretch>
                </p:blipFill>
                <p:spPr bwMode="auto">
                  <a:xfrm>
                    <a:off x="2976" y="1991"/>
                    <a:ext cx="1161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6275" name="Picture 19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1431" t="78571" r="9830" b="13190"/>
                  <a:stretch>
                    <a:fillRect/>
                  </a:stretch>
                </p:blipFill>
                <p:spPr bwMode="auto">
                  <a:xfrm>
                    <a:off x="4116" y="2082"/>
                    <a:ext cx="106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6276" name="Picture 20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620" t="46809" r="3909" b="24139"/>
                  <a:stretch>
                    <a:fillRect/>
                  </a:stretch>
                </p:blipFill>
                <p:spPr bwMode="auto">
                  <a:xfrm>
                    <a:off x="2957" y="2347"/>
                    <a:ext cx="1244" cy="79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62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334"/>
                    <a:ext cx="216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>
                    <a:outerShdw dist="12700" dir="5400000" algn="ctr" rotWithShape="0">
                      <a:schemeClr val="bg1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27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208" y="2340"/>
                    <a:ext cx="0" cy="82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>
                    <a:outerShdw dist="12700" algn="ctr" rotWithShape="0">
                      <a:schemeClr val="bg1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96279" name="Picture 2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011" t="56941" r="6940" b="40500"/>
                  <a:stretch>
                    <a:fillRect/>
                  </a:stretch>
                </p:blipFill>
                <p:spPr bwMode="auto">
                  <a:xfrm>
                    <a:off x="3666" y="3006"/>
                    <a:ext cx="148" cy="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628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629" y="2973"/>
                    <a:ext cx="200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800">
                        <a:solidFill>
                          <a:srgbClr val="FFFF99"/>
                        </a:solidFill>
                        <a:latin typeface="Swis721 Blk BT" pitchFamily="34" charset="0"/>
                      </a:rPr>
                      <a:t>20</a:t>
                    </a:r>
                  </a:p>
                </p:txBody>
              </p:sp>
            </p:grpSp>
            <p:pic>
              <p:nvPicPr>
                <p:cNvPr id="96281" name="Picture 25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389" t="23210" r="28909" b="72870"/>
                <a:stretch>
                  <a:fillRect/>
                </a:stretch>
              </p:blipFill>
              <p:spPr bwMode="auto">
                <a:xfrm>
                  <a:off x="3853" y="1989"/>
                  <a:ext cx="531" cy="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6282" name="Rectangle 26"/>
              <p:cNvSpPr>
                <a:spLocks noChangeArrowheads="1"/>
              </p:cNvSpPr>
              <p:nvPr/>
            </p:nvSpPr>
            <p:spPr bwMode="auto">
              <a:xfrm>
                <a:off x="1769" y="1230"/>
                <a:ext cx="66" cy="178"/>
              </a:xfrm>
              <a:prstGeom prst="rect">
                <a:avLst/>
              </a:prstGeom>
              <a:solidFill>
                <a:srgbClr val="F90D3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83" name="Rectangle 27"/>
              <p:cNvSpPr>
                <a:spLocks noChangeArrowheads="1"/>
              </p:cNvSpPr>
              <p:nvPr/>
            </p:nvSpPr>
            <p:spPr bwMode="auto">
              <a:xfrm>
                <a:off x="1723" y="1217"/>
                <a:ext cx="1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>
                    <a:solidFill>
                      <a:schemeClr val="bg1"/>
                    </a:solidFill>
                    <a:latin typeface="Swis721 Blk BT" pitchFamily="34" charset="0"/>
                  </a:rPr>
                  <a:t>S</a:t>
                </a:r>
                <a:br>
                  <a:rPr lang="en-US" altLang="en-US" sz="800">
                    <a:solidFill>
                      <a:schemeClr val="bg1"/>
                    </a:solidFill>
                    <a:latin typeface="Swis721 Blk BT" pitchFamily="34" charset="0"/>
                  </a:rPr>
                </a:br>
                <a:r>
                  <a:rPr lang="en-US" altLang="en-US" sz="800">
                    <a:solidFill>
                      <a:schemeClr val="bg1"/>
                    </a:solidFill>
                    <a:latin typeface="Swis721 Blk BT" pitchFamily="34" charset="0"/>
                  </a:rPr>
                  <a:t>P</a:t>
                </a:r>
              </a:p>
            </p:txBody>
          </p:sp>
        </p:grpSp>
        <p:grpSp>
          <p:nvGrpSpPr>
            <p:cNvPr id="96284" name="Group 28"/>
            <p:cNvGrpSpPr>
              <a:grpSpLocks/>
            </p:cNvGrpSpPr>
            <p:nvPr/>
          </p:nvGrpSpPr>
          <p:grpSpPr bwMode="auto">
            <a:xfrm>
              <a:off x="4270" y="2385"/>
              <a:ext cx="894" cy="407"/>
              <a:chOff x="4270" y="2385"/>
              <a:chExt cx="894" cy="407"/>
            </a:xfrm>
          </p:grpSpPr>
          <p:pic>
            <p:nvPicPr>
              <p:cNvPr id="96285" name="Picture 29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9" t="29160" r="17619" b="55931"/>
              <a:stretch>
                <a:fillRect/>
              </a:stretch>
            </p:blipFill>
            <p:spPr bwMode="auto">
              <a:xfrm>
                <a:off x="4270" y="2385"/>
                <a:ext cx="89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6286" name="Line 30"/>
              <p:cNvSpPr>
                <a:spLocks noChangeShapeType="1"/>
              </p:cNvSpPr>
              <p:nvPr/>
            </p:nvSpPr>
            <p:spPr bwMode="auto">
              <a:xfrm>
                <a:off x="4300" y="2472"/>
                <a:ext cx="594" cy="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6287" name="Picture 31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89990" r="61580" b="6070"/>
          <a:stretch>
            <a:fillRect/>
          </a:stretch>
        </p:blipFill>
        <p:spPr bwMode="auto">
          <a:xfrm>
            <a:off x="2857500" y="5401108"/>
            <a:ext cx="8334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88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9" t="90230" r="45909" b="5870"/>
          <a:stretch>
            <a:fillRect/>
          </a:stretch>
        </p:blipFill>
        <p:spPr bwMode="auto">
          <a:xfrm>
            <a:off x="4052888" y="5416983"/>
            <a:ext cx="833437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2314576" y="6158699"/>
            <a:ext cx="6804025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What If settings are Hold # Demands Constant  with the Processing Days set to 20.  Results do not show big $ savings.</a:t>
            </a:r>
          </a:p>
        </p:txBody>
      </p:sp>
      <p:grpSp>
        <p:nvGrpSpPr>
          <p:cNvPr id="96297" name="Group 41"/>
          <p:cNvGrpSpPr>
            <a:grpSpLocks/>
          </p:cNvGrpSpPr>
          <p:nvPr/>
        </p:nvGrpSpPr>
        <p:grpSpPr bwMode="auto">
          <a:xfrm>
            <a:off x="5751513" y="4178733"/>
            <a:ext cx="614362" cy="1014412"/>
            <a:chOff x="3623" y="2469"/>
            <a:chExt cx="387" cy="639"/>
          </a:xfrm>
        </p:grpSpPr>
        <p:pic>
          <p:nvPicPr>
            <p:cNvPr id="96298" name="Picture 4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1" t="56941" r="6940" b="40500"/>
            <a:stretch>
              <a:fillRect/>
            </a:stretch>
          </p:blipFill>
          <p:spPr bwMode="auto">
            <a:xfrm>
              <a:off x="3708" y="2633"/>
              <a:ext cx="273" cy="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299" name="Picture 4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1" t="56941" r="6940" b="40500"/>
            <a:stretch>
              <a:fillRect/>
            </a:stretch>
          </p:blipFill>
          <p:spPr bwMode="auto">
            <a:xfrm>
              <a:off x="3663" y="2505"/>
              <a:ext cx="148" cy="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00" name="Rectangle 44"/>
            <p:cNvSpPr>
              <a:spLocks noChangeArrowheads="1"/>
            </p:cNvSpPr>
            <p:nvPr/>
          </p:nvSpPr>
          <p:spPr bwMode="auto">
            <a:xfrm>
              <a:off x="3623" y="2469"/>
              <a:ext cx="20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57</a:t>
              </a:r>
            </a:p>
          </p:txBody>
        </p:sp>
        <p:sp>
          <p:nvSpPr>
            <p:cNvPr id="96301" name="Rectangle 45"/>
            <p:cNvSpPr>
              <a:spLocks noChangeArrowheads="1"/>
            </p:cNvSpPr>
            <p:nvPr/>
          </p:nvSpPr>
          <p:spPr bwMode="auto">
            <a:xfrm>
              <a:off x="3663" y="2598"/>
              <a:ext cx="34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57,000</a:t>
              </a:r>
            </a:p>
          </p:txBody>
        </p:sp>
        <p:pic>
          <p:nvPicPr>
            <p:cNvPr id="96302" name="Picture 4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1" t="56941" r="6940" b="40500"/>
            <a:stretch>
              <a:fillRect/>
            </a:stretch>
          </p:blipFill>
          <p:spPr bwMode="auto">
            <a:xfrm>
              <a:off x="3666" y="3009"/>
              <a:ext cx="148" cy="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03" name="Rectangle 47"/>
            <p:cNvSpPr>
              <a:spLocks noChangeArrowheads="1"/>
            </p:cNvSpPr>
            <p:nvPr/>
          </p:nvSpPr>
          <p:spPr bwMode="auto">
            <a:xfrm>
              <a:off x="3632" y="2973"/>
              <a:ext cx="20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20</a:t>
              </a:r>
            </a:p>
          </p:txBody>
        </p:sp>
      </p:grpSp>
      <p:sp>
        <p:nvSpPr>
          <p:cNvPr id="96304" name="Rectangle 48"/>
          <p:cNvSpPr>
            <a:spLocks noChangeArrowheads="1"/>
          </p:cNvSpPr>
          <p:nvPr/>
        </p:nvSpPr>
        <p:spPr bwMode="auto">
          <a:xfrm>
            <a:off x="6648450" y="4200958"/>
            <a:ext cx="16811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800">
                <a:latin typeface="Swis721 Blk BT" pitchFamily="34" charset="0"/>
              </a:rPr>
              <a:t>Reducing processing time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will reduce Investment $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by only $3,000.  If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additional $ are required,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consider suspension of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replenishment requisitions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and arbitrary reduction of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RO.</a:t>
            </a:r>
          </a:p>
        </p:txBody>
      </p:sp>
    </p:spTree>
    <p:extLst>
      <p:ext uri="{BB962C8B-B14F-4D97-AF65-F5344CB8AC3E}">
        <p14:creationId xmlns:p14="http://schemas.microsoft.com/office/powerpoint/2010/main" val="14958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1273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7" name="Picture 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t="89351" r="51701" b="5360"/>
          <a:stretch>
            <a:fillRect/>
          </a:stretch>
        </p:blipFill>
        <p:spPr bwMode="auto">
          <a:xfrm>
            <a:off x="2678113" y="5418138"/>
            <a:ext cx="1762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8" name="Picture 4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76401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9" name="Picture 5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79576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0" name="Picture 6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409826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1" name="Picture 7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5863" y="2841626"/>
            <a:ext cx="8397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2" name="Picture 8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70251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3" name="Picture 9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0" t="48279" r="14670" b="40810"/>
          <a:stretch>
            <a:fillRect/>
          </a:stretch>
        </p:blipFill>
        <p:spPr bwMode="auto">
          <a:xfrm>
            <a:off x="6651625" y="3076576"/>
            <a:ext cx="6096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4" name="Picture 10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732213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5" name="Picture 11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194176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6" name="Picture 12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954588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7" name="Picture 13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954588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258290" y="6150761"/>
            <a:ext cx="6830147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selects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the Repair pipeline </a:t>
            </a:r>
            <a:r>
              <a:rPr lang="en-US" altLang="en-US" sz="1600" b="1" dirty="0">
                <a:latin typeface="Arial" panose="020B0604020202020204" pitchFamily="34" charset="0"/>
              </a:rPr>
              <a:t>segment or node for analysis by clicking on a button or on an arrow.</a:t>
            </a:r>
          </a:p>
        </p:txBody>
      </p:sp>
    </p:spTree>
    <p:extLst>
      <p:ext uri="{BB962C8B-B14F-4D97-AF65-F5344CB8AC3E}">
        <p14:creationId xmlns:p14="http://schemas.microsoft.com/office/powerpoint/2010/main" val="1519662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771815" y="187325"/>
            <a:ext cx="7620000" cy="5715000"/>
            <a:chOff x="479" y="2"/>
            <a:chExt cx="4800" cy="3600"/>
          </a:xfrm>
        </p:grpSpPr>
        <p:grpSp>
          <p:nvGrpSpPr>
            <p:cNvPr id="104451" name="Group 3"/>
            <p:cNvGrpSpPr>
              <a:grpSpLocks/>
            </p:cNvGrpSpPr>
            <p:nvPr/>
          </p:nvGrpSpPr>
          <p:grpSpPr bwMode="auto">
            <a:xfrm>
              <a:off x="479" y="2"/>
              <a:ext cx="4800" cy="3600"/>
              <a:chOff x="479" y="2"/>
              <a:chExt cx="4800" cy="3600"/>
            </a:xfrm>
          </p:grpSpPr>
          <p:grpSp>
            <p:nvGrpSpPr>
              <p:cNvPr id="104452" name="Group 4"/>
              <p:cNvGrpSpPr>
                <a:grpSpLocks/>
              </p:cNvGrpSpPr>
              <p:nvPr/>
            </p:nvGrpSpPr>
            <p:grpSpPr bwMode="auto">
              <a:xfrm>
                <a:off x="479" y="2"/>
                <a:ext cx="4800" cy="3600"/>
                <a:chOff x="479" y="2"/>
                <a:chExt cx="4800" cy="3600"/>
              </a:xfrm>
            </p:grpSpPr>
            <p:pic>
              <p:nvPicPr>
                <p:cNvPr id="104453" name="Picture 5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" y="2"/>
                  <a:ext cx="4800" cy="3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54" name="Picture 6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40" t="29320" r="81061" b="65811"/>
                <a:stretch>
                  <a:fillRect/>
                </a:stretch>
              </p:blipFill>
              <p:spPr bwMode="auto">
                <a:xfrm>
                  <a:off x="1267" y="1056"/>
                  <a:ext cx="120" cy="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4455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1997"/>
                  <a:ext cx="22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12</a:t>
                  </a:r>
                </a:p>
              </p:txBody>
            </p:sp>
            <p:sp>
              <p:nvSpPr>
                <p:cNvPr id="104456" name="Rectangle 8"/>
                <p:cNvSpPr>
                  <a:spLocks noChangeArrowheads="1"/>
                </p:cNvSpPr>
                <p:nvPr/>
              </p:nvSpPr>
              <p:spPr bwMode="auto">
                <a:xfrm>
                  <a:off x="1921" y="1994"/>
                  <a:ext cx="22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16</a:t>
                  </a:r>
                </a:p>
              </p:txBody>
            </p:sp>
            <p:sp>
              <p:nvSpPr>
                <p:cNvPr id="104457" name="Rectangle 9"/>
                <p:cNvSpPr>
                  <a:spLocks noChangeArrowheads="1"/>
                </p:cNvSpPr>
                <p:nvPr/>
              </p:nvSpPr>
              <p:spPr bwMode="auto">
                <a:xfrm>
                  <a:off x="2406" y="1996"/>
                  <a:ext cx="45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90 days</a:t>
                  </a:r>
                </a:p>
              </p:txBody>
            </p:sp>
            <p:sp>
              <p:nvSpPr>
                <p:cNvPr id="104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8" y="2245"/>
                  <a:ext cx="45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90 days</a:t>
                  </a:r>
                </a:p>
              </p:txBody>
            </p:sp>
            <p:sp>
              <p:nvSpPr>
                <p:cNvPr id="104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915" y="2411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120 days</a:t>
                  </a:r>
                </a:p>
              </p:txBody>
            </p:sp>
            <p:sp>
              <p:nvSpPr>
                <p:cNvPr id="1044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046" y="2251"/>
                  <a:ext cx="58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$5,367,600</a:t>
                  </a:r>
                </a:p>
              </p:txBody>
            </p:sp>
            <p:sp>
              <p:nvSpPr>
                <p:cNvPr id="104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9" y="2390"/>
                  <a:ext cx="58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$7,156,800</a:t>
                  </a:r>
                </a:p>
              </p:txBody>
            </p:sp>
            <p:sp>
              <p:nvSpPr>
                <p:cNvPr id="104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1349" y="2801"/>
                  <a:ext cx="32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2400</a:t>
                  </a:r>
                </a:p>
              </p:txBody>
            </p:sp>
            <p:sp>
              <p:nvSpPr>
                <p:cNvPr id="1044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4" y="2941"/>
                  <a:ext cx="32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1917</a:t>
                  </a:r>
                </a:p>
              </p:txBody>
            </p:sp>
            <p:sp>
              <p:nvSpPr>
                <p:cNvPr id="104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418" y="2812"/>
                  <a:ext cx="26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N/A</a:t>
                  </a:r>
                </a:p>
              </p:txBody>
            </p:sp>
            <p:sp>
              <p:nvSpPr>
                <p:cNvPr id="104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0" y="2940"/>
                  <a:ext cx="26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N/A</a:t>
                  </a:r>
                </a:p>
              </p:txBody>
            </p:sp>
          </p:grpSp>
          <p:grpSp>
            <p:nvGrpSpPr>
              <p:cNvPr id="104466" name="Group 18"/>
              <p:cNvGrpSpPr>
                <a:grpSpLocks/>
              </p:cNvGrpSpPr>
              <p:nvPr/>
            </p:nvGrpSpPr>
            <p:grpSpPr bwMode="auto">
              <a:xfrm>
                <a:off x="2951" y="1968"/>
                <a:ext cx="2242" cy="1168"/>
                <a:chOff x="2951" y="1968"/>
                <a:chExt cx="2242" cy="1168"/>
              </a:xfrm>
            </p:grpSpPr>
            <p:pic>
              <p:nvPicPr>
                <p:cNvPr id="104467" name="Picture 19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9" t="74380" r="57530" b="14439"/>
                <a:stretch>
                  <a:fillRect/>
                </a:stretch>
              </p:blipFill>
              <p:spPr bwMode="auto">
                <a:xfrm>
                  <a:off x="2984" y="2002"/>
                  <a:ext cx="984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68" name="Picture 20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379" t="77831" r="6210" b="13800"/>
                <a:stretch>
                  <a:fillRect/>
                </a:stretch>
              </p:blipFill>
              <p:spPr bwMode="auto">
                <a:xfrm>
                  <a:off x="3978" y="2082"/>
                  <a:ext cx="121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69" name="Picture 2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960" t="22279" r="7310" b="73091"/>
                <a:stretch>
                  <a:fillRect/>
                </a:stretch>
              </p:blipFill>
              <p:spPr bwMode="auto">
                <a:xfrm>
                  <a:off x="3858" y="1968"/>
                  <a:ext cx="198" cy="1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70" name="Picture 2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949" t="46460" r="3909" b="25160"/>
                <a:stretch>
                  <a:fillRect/>
                </a:stretch>
              </p:blipFill>
              <p:spPr bwMode="auto">
                <a:xfrm>
                  <a:off x="2951" y="2351"/>
                  <a:ext cx="1235" cy="7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71" name="Picture 2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619"/>
                  <a:ext cx="228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72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874"/>
                  <a:ext cx="192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73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6" y="2997"/>
                  <a:ext cx="465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474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6" y="2493"/>
                  <a:ext cx="150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4475" name="Rectangle 27"/>
                <p:cNvSpPr>
                  <a:spLocks noChangeArrowheads="1"/>
                </p:cNvSpPr>
                <p:nvPr/>
              </p:nvSpPr>
              <p:spPr bwMode="auto">
                <a:xfrm>
                  <a:off x="3623" y="2466"/>
                  <a:ext cx="200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rgbClr val="FFFF99"/>
                      </a:solidFill>
                      <a:latin typeface="Swis721 Blk BT" pitchFamily="34" charset="0"/>
                    </a:rPr>
                    <a:t>90</a:t>
                  </a:r>
                </a:p>
              </p:txBody>
            </p:sp>
            <p:sp>
              <p:nvSpPr>
                <p:cNvPr id="104476" name="Rectangle 28"/>
                <p:cNvSpPr>
                  <a:spLocks noChangeArrowheads="1"/>
                </p:cNvSpPr>
                <p:nvPr/>
              </p:nvSpPr>
              <p:spPr bwMode="auto">
                <a:xfrm>
                  <a:off x="3629" y="2589"/>
                  <a:ext cx="284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1917</a:t>
                  </a:r>
                </a:p>
              </p:txBody>
            </p:sp>
            <p:pic>
              <p:nvPicPr>
                <p:cNvPr id="104477" name="Picture 29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748"/>
                  <a:ext cx="483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4478" name="Rectangle 30"/>
                <p:cNvSpPr>
                  <a:spLocks noChangeArrowheads="1"/>
                </p:cNvSpPr>
                <p:nvPr/>
              </p:nvSpPr>
              <p:spPr bwMode="auto">
                <a:xfrm>
                  <a:off x="3623" y="2718"/>
                  <a:ext cx="537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$12,882,248</a:t>
                  </a:r>
                </a:p>
              </p:txBody>
            </p:sp>
            <p:sp>
              <p:nvSpPr>
                <p:cNvPr id="10447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17" y="2841"/>
                  <a:ext cx="284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5423</a:t>
                  </a:r>
                </a:p>
              </p:txBody>
            </p:sp>
            <p:sp>
              <p:nvSpPr>
                <p:cNvPr id="104480" name="Rectangle 32"/>
                <p:cNvSpPr>
                  <a:spLocks noChangeArrowheads="1"/>
                </p:cNvSpPr>
                <p:nvPr/>
              </p:nvSpPr>
              <p:spPr bwMode="auto">
                <a:xfrm>
                  <a:off x="3623" y="2970"/>
                  <a:ext cx="537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$60,737,600</a:t>
                  </a:r>
                </a:p>
              </p:txBody>
            </p:sp>
          </p:grpSp>
        </p:grp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947" y="2172"/>
              <a:ext cx="2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FontTx/>
                <a:buChar char="["/>
              </a:pPr>
              <a:r>
                <a:rPr lang="en-US" altLang="en-US" sz="1200">
                  <a:solidFill>
                    <a:srgbClr val="6600FF"/>
                  </a:solidFill>
                  <a:latin typeface="CommonBullets" pitchFamily="34" charset="2"/>
                </a:rPr>
                <a:t> </a:t>
              </a:r>
            </a:p>
          </p:txBody>
        </p:sp>
      </p:grp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754852" y="3889375"/>
            <a:ext cx="3438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27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6694777" y="3898900"/>
            <a:ext cx="0" cy="1304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27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4484" name="Picture 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9" t="29160" r="17619" b="55931"/>
          <a:stretch>
            <a:fillRect/>
          </a:stretch>
        </p:blipFill>
        <p:spPr bwMode="auto">
          <a:xfrm>
            <a:off x="6793202" y="3970338"/>
            <a:ext cx="14192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6840827" y="4108450"/>
            <a:ext cx="942975" cy="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4486" name="Picture 3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9" t="90230" r="45909" b="5870"/>
          <a:stretch>
            <a:fillRect/>
          </a:stretch>
        </p:blipFill>
        <p:spPr bwMode="auto">
          <a:xfrm>
            <a:off x="4064290" y="5341938"/>
            <a:ext cx="833437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87" name="Picture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0" t="90179" r="14690" b="5840"/>
          <a:stretch>
            <a:fillRect/>
          </a:stretch>
        </p:blipFill>
        <p:spPr bwMode="auto">
          <a:xfrm>
            <a:off x="6436015" y="5341938"/>
            <a:ext cx="836612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2141538" y="6203341"/>
            <a:ext cx="6950075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What If condition settings are displayed. Hold Repair </a:t>
            </a:r>
            <a:r>
              <a:rPr lang="en-US" altLang="en-US" sz="1600" b="1" dirty="0" err="1">
                <a:latin typeface="Arial" panose="020B0604020202020204" pitchFamily="34" charset="0"/>
              </a:rPr>
              <a:t>Qty</a:t>
            </a:r>
            <a:r>
              <a:rPr lang="en-US" altLang="en-US" sz="1600" b="1" dirty="0">
                <a:latin typeface="Arial" panose="020B0604020202020204" pitchFamily="34" charset="0"/>
              </a:rPr>
              <a:t> per Cycle constant is selected and DRCT is set to 90.</a:t>
            </a:r>
          </a:p>
        </p:txBody>
      </p:sp>
      <p:grpSp>
        <p:nvGrpSpPr>
          <p:cNvPr id="104495" name="Group 47"/>
          <p:cNvGrpSpPr>
            <a:grpSpLocks/>
          </p:cNvGrpSpPr>
          <p:nvPr/>
        </p:nvGrpSpPr>
        <p:grpSpPr bwMode="auto">
          <a:xfrm>
            <a:off x="5745452" y="4097338"/>
            <a:ext cx="868363" cy="1014412"/>
            <a:chOff x="3612" y="2465"/>
            <a:chExt cx="547" cy="639"/>
          </a:xfrm>
        </p:grpSpPr>
        <p:pic>
          <p:nvPicPr>
            <p:cNvPr id="104496" name="Picture 4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2" y="2619"/>
              <a:ext cx="23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97" name="Picture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65" y="2494"/>
              <a:ext cx="150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98" name="Picture 5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1" y="2747"/>
              <a:ext cx="46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99" name="Picture 5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66" y="2871"/>
              <a:ext cx="188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500" name="Picture 5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1" y="2997"/>
              <a:ext cx="47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501" name="Rectangle 53"/>
            <p:cNvSpPr>
              <a:spLocks noChangeArrowheads="1"/>
            </p:cNvSpPr>
            <p:nvPr/>
          </p:nvSpPr>
          <p:spPr bwMode="auto">
            <a:xfrm>
              <a:off x="3628" y="2591"/>
              <a:ext cx="28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2556</a:t>
              </a:r>
            </a:p>
          </p:txBody>
        </p:sp>
        <p:sp>
          <p:nvSpPr>
            <p:cNvPr id="104502" name="Rectangle 54"/>
            <p:cNvSpPr>
              <a:spLocks noChangeArrowheads="1"/>
            </p:cNvSpPr>
            <p:nvPr/>
          </p:nvSpPr>
          <p:spPr bwMode="auto">
            <a:xfrm>
              <a:off x="3634" y="2465"/>
              <a:ext cx="20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90</a:t>
              </a:r>
            </a:p>
          </p:txBody>
        </p:sp>
        <p:sp>
          <p:nvSpPr>
            <p:cNvPr id="104503" name="Rectangle 55"/>
            <p:cNvSpPr>
              <a:spLocks noChangeArrowheads="1"/>
            </p:cNvSpPr>
            <p:nvPr/>
          </p:nvSpPr>
          <p:spPr bwMode="auto">
            <a:xfrm>
              <a:off x="3622" y="2718"/>
              <a:ext cx="53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$17,176,320</a:t>
              </a:r>
            </a:p>
          </p:txBody>
        </p:sp>
        <p:sp>
          <p:nvSpPr>
            <p:cNvPr id="104504" name="Rectangle 56"/>
            <p:cNvSpPr>
              <a:spLocks noChangeArrowheads="1"/>
            </p:cNvSpPr>
            <p:nvPr/>
          </p:nvSpPr>
          <p:spPr bwMode="auto">
            <a:xfrm>
              <a:off x="3613" y="2843"/>
              <a:ext cx="28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4784</a:t>
              </a:r>
            </a:p>
          </p:txBody>
        </p:sp>
        <p:sp>
          <p:nvSpPr>
            <p:cNvPr id="104505" name="Rectangle 57"/>
            <p:cNvSpPr>
              <a:spLocks noChangeArrowheads="1"/>
            </p:cNvSpPr>
            <p:nvPr/>
          </p:nvSpPr>
          <p:spPr bwMode="auto">
            <a:xfrm>
              <a:off x="3612" y="2969"/>
              <a:ext cx="53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$53,588,800</a:t>
              </a:r>
            </a:p>
          </p:txBody>
        </p:sp>
      </p:grpSp>
      <p:sp>
        <p:nvSpPr>
          <p:cNvPr id="104506" name="Rectangle 58"/>
          <p:cNvSpPr>
            <a:spLocks noChangeArrowheads="1"/>
          </p:cNvSpPr>
          <p:nvPr/>
        </p:nvSpPr>
        <p:spPr bwMode="auto">
          <a:xfrm>
            <a:off x="6645565" y="4125913"/>
            <a:ext cx="17224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800">
                <a:latin typeface="Swis721 Blk BT" pitchFamily="34" charset="0"/>
              </a:rPr>
              <a:t>Reducing DRCT to 90 days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while holding the repair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quantity per cycle constant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results in a 33% increase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in quantity repaired in 12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month period and results in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a net savings of $2,062,720</a:t>
            </a:r>
          </a:p>
          <a:p>
            <a:pPr eaLnBrk="0" hangingPunct="0"/>
            <a:r>
              <a:rPr lang="en-US" altLang="en-US" sz="800">
                <a:latin typeface="Swis721 Blk BT" pitchFamily="34" charset="0"/>
              </a:rPr>
              <a:t>from reduced procurement.</a:t>
            </a:r>
          </a:p>
        </p:txBody>
      </p:sp>
    </p:spTree>
    <p:extLst>
      <p:ext uri="{BB962C8B-B14F-4D97-AF65-F5344CB8AC3E}">
        <p14:creationId xmlns:p14="http://schemas.microsoft.com/office/powerpoint/2010/main" val="2897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760413" y="296863"/>
            <a:ext cx="7620000" cy="5715000"/>
            <a:chOff x="479" y="2"/>
            <a:chExt cx="4800" cy="3600"/>
          </a:xfrm>
        </p:grpSpPr>
        <p:grpSp>
          <p:nvGrpSpPr>
            <p:cNvPr id="105475" name="Group 3"/>
            <p:cNvGrpSpPr>
              <a:grpSpLocks/>
            </p:cNvGrpSpPr>
            <p:nvPr/>
          </p:nvGrpSpPr>
          <p:grpSpPr bwMode="auto">
            <a:xfrm>
              <a:off x="479" y="2"/>
              <a:ext cx="4800" cy="3600"/>
              <a:chOff x="479" y="2"/>
              <a:chExt cx="4800" cy="3600"/>
            </a:xfrm>
          </p:grpSpPr>
          <p:grpSp>
            <p:nvGrpSpPr>
              <p:cNvPr id="105476" name="Group 4"/>
              <p:cNvGrpSpPr>
                <a:grpSpLocks/>
              </p:cNvGrpSpPr>
              <p:nvPr/>
            </p:nvGrpSpPr>
            <p:grpSpPr bwMode="auto">
              <a:xfrm>
                <a:off x="479" y="2"/>
                <a:ext cx="4800" cy="3600"/>
                <a:chOff x="479" y="2"/>
                <a:chExt cx="4800" cy="3600"/>
              </a:xfrm>
            </p:grpSpPr>
            <p:pic>
              <p:nvPicPr>
                <p:cNvPr id="105477" name="Picture 5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" y="2"/>
                  <a:ext cx="4800" cy="3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78" name="Picture 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40" t="29320" r="81061" b="65811"/>
                <a:stretch>
                  <a:fillRect/>
                </a:stretch>
              </p:blipFill>
              <p:spPr bwMode="auto">
                <a:xfrm>
                  <a:off x="1267" y="1056"/>
                  <a:ext cx="120" cy="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547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1997"/>
                  <a:ext cx="22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12</a:t>
                  </a:r>
                </a:p>
              </p:txBody>
            </p:sp>
            <p:sp>
              <p:nvSpPr>
                <p:cNvPr id="105480" name="Rectangle 8"/>
                <p:cNvSpPr>
                  <a:spLocks noChangeArrowheads="1"/>
                </p:cNvSpPr>
                <p:nvPr/>
              </p:nvSpPr>
              <p:spPr bwMode="auto">
                <a:xfrm>
                  <a:off x="1921" y="1994"/>
                  <a:ext cx="22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16</a:t>
                  </a:r>
                </a:p>
              </p:txBody>
            </p:sp>
            <p:sp>
              <p:nvSpPr>
                <p:cNvPr id="105481" name="Rectangle 9"/>
                <p:cNvSpPr>
                  <a:spLocks noChangeArrowheads="1"/>
                </p:cNvSpPr>
                <p:nvPr/>
              </p:nvSpPr>
              <p:spPr bwMode="auto">
                <a:xfrm>
                  <a:off x="2406" y="1996"/>
                  <a:ext cx="45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90 days</a:t>
                  </a:r>
                </a:p>
              </p:txBody>
            </p:sp>
            <p:sp>
              <p:nvSpPr>
                <p:cNvPr id="105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8" y="2245"/>
                  <a:ext cx="45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90 days</a:t>
                  </a:r>
                </a:p>
              </p:txBody>
            </p:sp>
            <p:sp>
              <p:nvSpPr>
                <p:cNvPr id="105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915" y="2411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120 days</a:t>
                  </a:r>
                </a:p>
              </p:txBody>
            </p:sp>
            <p:sp>
              <p:nvSpPr>
                <p:cNvPr id="1054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046" y="2251"/>
                  <a:ext cx="58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$5,367,600</a:t>
                  </a:r>
                </a:p>
              </p:txBody>
            </p:sp>
            <p:sp>
              <p:nvSpPr>
                <p:cNvPr id="1054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9" y="2390"/>
                  <a:ext cx="58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$7,156,800</a:t>
                  </a:r>
                </a:p>
              </p:txBody>
            </p:sp>
            <p:sp>
              <p:nvSpPr>
                <p:cNvPr id="1054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349" y="2801"/>
                  <a:ext cx="32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2400</a:t>
                  </a:r>
                </a:p>
              </p:txBody>
            </p:sp>
            <p:sp>
              <p:nvSpPr>
                <p:cNvPr id="105487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4" y="2941"/>
                  <a:ext cx="32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1917</a:t>
                  </a:r>
                </a:p>
              </p:txBody>
            </p:sp>
            <p:sp>
              <p:nvSpPr>
                <p:cNvPr id="1054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418" y="2812"/>
                  <a:ext cx="26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N/A</a:t>
                  </a:r>
                </a:p>
              </p:txBody>
            </p:sp>
            <p:sp>
              <p:nvSpPr>
                <p:cNvPr id="105489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0" y="2940"/>
                  <a:ext cx="26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1000">
                      <a:solidFill>
                        <a:schemeClr val="accent2"/>
                      </a:solidFill>
                      <a:latin typeface="Swis721 Blk BT" pitchFamily="34" charset="0"/>
                    </a:rPr>
                    <a:t>N/A</a:t>
                  </a:r>
                </a:p>
              </p:txBody>
            </p:sp>
          </p:grpSp>
          <p:grpSp>
            <p:nvGrpSpPr>
              <p:cNvPr id="105490" name="Group 18"/>
              <p:cNvGrpSpPr>
                <a:grpSpLocks/>
              </p:cNvGrpSpPr>
              <p:nvPr/>
            </p:nvGrpSpPr>
            <p:grpSpPr bwMode="auto">
              <a:xfrm>
                <a:off x="2951" y="1968"/>
                <a:ext cx="2242" cy="1168"/>
                <a:chOff x="2951" y="1968"/>
                <a:chExt cx="2242" cy="1168"/>
              </a:xfrm>
            </p:grpSpPr>
            <p:pic>
              <p:nvPicPr>
                <p:cNvPr id="105491" name="Picture 19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9" t="74380" r="57530" b="14439"/>
                <a:stretch>
                  <a:fillRect/>
                </a:stretch>
              </p:blipFill>
              <p:spPr bwMode="auto">
                <a:xfrm>
                  <a:off x="2984" y="2002"/>
                  <a:ext cx="984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2" name="Picture 20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379" t="77831" r="6210" b="13800"/>
                <a:stretch>
                  <a:fillRect/>
                </a:stretch>
              </p:blipFill>
              <p:spPr bwMode="auto">
                <a:xfrm>
                  <a:off x="3978" y="2082"/>
                  <a:ext cx="121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3" name="Picture 21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960" t="22279" r="7310" b="73091"/>
                <a:stretch>
                  <a:fillRect/>
                </a:stretch>
              </p:blipFill>
              <p:spPr bwMode="auto">
                <a:xfrm>
                  <a:off x="3858" y="1968"/>
                  <a:ext cx="198" cy="1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4" name="Picture 22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949" t="46460" r="3909" b="25160"/>
                <a:stretch>
                  <a:fillRect/>
                </a:stretch>
              </p:blipFill>
              <p:spPr bwMode="auto">
                <a:xfrm>
                  <a:off x="2951" y="2351"/>
                  <a:ext cx="1235" cy="7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5" name="Picture 2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619"/>
                  <a:ext cx="228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6" name="Picture 24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874"/>
                  <a:ext cx="192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7" name="Picture 25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6" y="2997"/>
                  <a:ext cx="465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98" name="Picture 26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6" y="2493"/>
                  <a:ext cx="150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5499" name="Rectangle 27"/>
                <p:cNvSpPr>
                  <a:spLocks noChangeArrowheads="1"/>
                </p:cNvSpPr>
                <p:nvPr/>
              </p:nvSpPr>
              <p:spPr bwMode="auto">
                <a:xfrm>
                  <a:off x="3623" y="2466"/>
                  <a:ext cx="200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rgbClr val="FFFF99"/>
                      </a:solidFill>
                      <a:latin typeface="Swis721 Blk BT" pitchFamily="34" charset="0"/>
                    </a:rPr>
                    <a:t>90</a:t>
                  </a:r>
                </a:p>
              </p:txBody>
            </p:sp>
            <p:sp>
              <p:nvSpPr>
                <p:cNvPr id="105500" name="Rectangle 28"/>
                <p:cNvSpPr>
                  <a:spLocks noChangeArrowheads="1"/>
                </p:cNvSpPr>
                <p:nvPr/>
              </p:nvSpPr>
              <p:spPr bwMode="auto">
                <a:xfrm>
                  <a:off x="3629" y="2589"/>
                  <a:ext cx="284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1917</a:t>
                  </a:r>
                </a:p>
              </p:txBody>
            </p:sp>
            <p:pic>
              <p:nvPicPr>
                <p:cNvPr id="105501" name="Picture 29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900" t="60811" r="4500" b="36699"/>
                <a:stretch>
                  <a:fillRect/>
                </a:stretch>
              </p:blipFill>
              <p:spPr bwMode="auto">
                <a:xfrm>
                  <a:off x="3663" y="2748"/>
                  <a:ext cx="483" cy="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55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623" y="2718"/>
                  <a:ext cx="537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$12,882,248</a:t>
                  </a:r>
                </a:p>
              </p:txBody>
            </p:sp>
            <p:sp>
              <p:nvSpPr>
                <p:cNvPr id="105503" name="Rectangle 31"/>
                <p:cNvSpPr>
                  <a:spLocks noChangeArrowheads="1"/>
                </p:cNvSpPr>
                <p:nvPr/>
              </p:nvSpPr>
              <p:spPr bwMode="auto">
                <a:xfrm>
                  <a:off x="3617" y="2841"/>
                  <a:ext cx="284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5423</a:t>
                  </a:r>
                </a:p>
              </p:txBody>
            </p:sp>
            <p:sp>
              <p:nvSpPr>
                <p:cNvPr id="105504" name="Rectangle 32"/>
                <p:cNvSpPr>
                  <a:spLocks noChangeArrowheads="1"/>
                </p:cNvSpPr>
                <p:nvPr/>
              </p:nvSpPr>
              <p:spPr bwMode="auto">
                <a:xfrm>
                  <a:off x="3623" y="2970"/>
                  <a:ext cx="537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en-US" sz="800">
                      <a:solidFill>
                        <a:schemeClr val="bg1"/>
                      </a:solidFill>
                      <a:latin typeface="Swis721 Blk BT" pitchFamily="34" charset="0"/>
                    </a:rPr>
                    <a:t>$60,737,600</a:t>
                  </a:r>
                </a:p>
              </p:txBody>
            </p:sp>
          </p:grpSp>
        </p:grpSp>
        <p:sp>
          <p:nvSpPr>
            <p:cNvPr id="105505" name="Rectangle 33"/>
            <p:cNvSpPr>
              <a:spLocks noChangeArrowheads="1"/>
            </p:cNvSpPr>
            <p:nvPr/>
          </p:nvSpPr>
          <p:spPr bwMode="auto">
            <a:xfrm>
              <a:off x="3947" y="2172"/>
              <a:ext cx="2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FontTx/>
                <a:buChar char="["/>
              </a:pPr>
              <a:r>
                <a:rPr lang="en-US" altLang="en-US" sz="1200">
                  <a:solidFill>
                    <a:srgbClr val="6600FF"/>
                  </a:solidFill>
                  <a:latin typeface="CommonBullets" pitchFamily="34" charset="2"/>
                </a:rPr>
                <a:t> </a:t>
              </a:r>
            </a:p>
          </p:txBody>
        </p:sp>
      </p:grpSp>
      <p:sp>
        <p:nvSpPr>
          <p:cNvPr id="105506" name="Line 34"/>
          <p:cNvSpPr>
            <a:spLocks noChangeShapeType="1"/>
          </p:cNvSpPr>
          <p:nvPr/>
        </p:nvSpPr>
        <p:spPr bwMode="auto">
          <a:xfrm>
            <a:off x="4743450" y="3998913"/>
            <a:ext cx="3438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27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>
            <a:off x="6683375" y="4008438"/>
            <a:ext cx="0" cy="1304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27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5508" name="Picture 3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9" t="29160" r="17619" b="55931"/>
          <a:stretch>
            <a:fillRect/>
          </a:stretch>
        </p:blipFill>
        <p:spPr bwMode="auto">
          <a:xfrm>
            <a:off x="6781800" y="4079876"/>
            <a:ext cx="14192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509" name="Line 37"/>
          <p:cNvSpPr>
            <a:spLocks noChangeShapeType="1"/>
          </p:cNvSpPr>
          <p:nvPr/>
        </p:nvSpPr>
        <p:spPr bwMode="auto">
          <a:xfrm>
            <a:off x="6829425" y="4217988"/>
            <a:ext cx="942975" cy="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6" name="Rectangle 44"/>
          <p:cNvSpPr>
            <a:spLocks noChangeArrowheads="1"/>
          </p:cNvSpPr>
          <p:nvPr/>
        </p:nvSpPr>
        <p:spPr bwMode="auto">
          <a:xfrm>
            <a:off x="2312699" y="6197169"/>
            <a:ext cx="6629399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What If condition settings are displayed. Hold Repair </a:t>
            </a:r>
            <a:r>
              <a:rPr lang="en-US" altLang="en-US" sz="1600" b="1" dirty="0" err="1">
                <a:latin typeface="Arial" panose="020B0604020202020204" pitchFamily="34" charset="0"/>
              </a:rPr>
              <a:t>Qty</a:t>
            </a:r>
            <a:r>
              <a:rPr lang="en-US" altLang="en-US" sz="1600" b="1" dirty="0">
                <a:latin typeface="Arial" panose="020B0604020202020204" pitchFamily="34" charset="0"/>
              </a:rPr>
              <a:t> per Cycle constant is selected and DRCT is set to 90.</a:t>
            </a:r>
          </a:p>
        </p:txBody>
      </p: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5734050" y="4206876"/>
            <a:ext cx="868363" cy="1014412"/>
            <a:chOff x="3612" y="2465"/>
            <a:chExt cx="547" cy="639"/>
          </a:xfrm>
        </p:grpSpPr>
        <p:pic>
          <p:nvPicPr>
            <p:cNvPr id="105520" name="Picture 4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2" y="2619"/>
              <a:ext cx="23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21" name="Picture 4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65" y="2494"/>
              <a:ext cx="150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22" name="Picture 5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1" y="2747"/>
              <a:ext cx="462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23" name="Picture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66" y="2871"/>
              <a:ext cx="188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24" name="Picture 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0" t="60811" r="4500" b="36699"/>
            <a:stretch>
              <a:fillRect/>
            </a:stretch>
          </p:blipFill>
          <p:spPr bwMode="auto">
            <a:xfrm>
              <a:off x="3671" y="2997"/>
              <a:ext cx="47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525" name="Rectangle 53"/>
            <p:cNvSpPr>
              <a:spLocks noChangeArrowheads="1"/>
            </p:cNvSpPr>
            <p:nvPr/>
          </p:nvSpPr>
          <p:spPr bwMode="auto">
            <a:xfrm>
              <a:off x="3628" y="2591"/>
              <a:ext cx="28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2556</a:t>
              </a:r>
            </a:p>
          </p:txBody>
        </p:sp>
        <p:sp>
          <p:nvSpPr>
            <p:cNvPr id="105526" name="Rectangle 54"/>
            <p:cNvSpPr>
              <a:spLocks noChangeArrowheads="1"/>
            </p:cNvSpPr>
            <p:nvPr/>
          </p:nvSpPr>
          <p:spPr bwMode="auto">
            <a:xfrm>
              <a:off x="3634" y="2465"/>
              <a:ext cx="20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90</a:t>
              </a:r>
            </a:p>
          </p:txBody>
        </p:sp>
        <p:sp>
          <p:nvSpPr>
            <p:cNvPr id="105527" name="Rectangle 55"/>
            <p:cNvSpPr>
              <a:spLocks noChangeArrowheads="1"/>
            </p:cNvSpPr>
            <p:nvPr/>
          </p:nvSpPr>
          <p:spPr bwMode="auto">
            <a:xfrm>
              <a:off x="3622" y="2718"/>
              <a:ext cx="53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$17,176,320</a:t>
              </a:r>
            </a:p>
          </p:txBody>
        </p:sp>
        <p:sp>
          <p:nvSpPr>
            <p:cNvPr id="105528" name="Rectangle 56"/>
            <p:cNvSpPr>
              <a:spLocks noChangeArrowheads="1"/>
            </p:cNvSpPr>
            <p:nvPr/>
          </p:nvSpPr>
          <p:spPr bwMode="auto">
            <a:xfrm>
              <a:off x="3613" y="2843"/>
              <a:ext cx="28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4784</a:t>
              </a:r>
            </a:p>
          </p:txBody>
        </p:sp>
        <p:sp>
          <p:nvSpPr>
            <p:cNvPr id="105529" name="Rectangle 57"/>
            <p:cNvSpPr>
              <a:spLocks noChangeArrowheads="1"/>
            </p:cNvSpPr>
            <p:nvPr/>
          </p:nvSpPr>
          <p:spPr bwMode="auto">
            <a:xfrm>
              <a:off x="3612" y="2969"/>
              <a:ext cx="53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800">
                  <a:solidFill>
                    <a:schemeClr val="bg1"/>
                  </a:solidFill>
                  <a:latin typeface="Swis721 Blk BT" pitchFamily="34" charset="0"/>
                </a:rPr>
                <a:t>$53,588,800</a:t>
              </a:r>
            </a:p>
          </p:txBody>
        </p:sp>
      </p:grp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6634163" y="4235451"/>
            <a:ext cx="17224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800">
                <a:latin typeface="Swis721 Blk BT" pitchFamily="34" charset="0"/>
              </a:rPr>
              <a:t>Reducing DRCT to 90 days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while holding the repair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quantity per cycle constant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results in a 33% increase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in quantity repaired in 12 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month period and results in</a:t>
            </a:r>
            <a:br>
              <a:rPr lang="en-US" altLang="en-US" sz="800">
                <a:latin typeface="Swis721 Blk BT" pitchFamily="34" charset="0"/>
              </a:rPr>
            </a:br>
            <a:r>
              <a:rPr lang="en-US" altLang="en-US" sz="800">
                <a:latin typeface="Swis721 Blk BT" pitchFamily="34" charset="0"/>
              </a:rPr>
              <a:t>a net savings of $2,062,720</a:t>
            </a:r>
          </a:p>
          <a:p>
            <a:pPr eaLnBrk="0" hangingPunct="0"/>
            <a:r>
              <a:rPr lang="en-US" altLang="en-US" sz="800">
                <a:latin typeface="Swis721 Blk BT" pitchFamily="34" charset="0"/>
              </a:rPr>
              <a:t>from reduced procurement.</a:t>
            </a:r>
          </a:p>
        </p:txBody>
      </p:sp>
      <p:grpSp>
        <p:nvGrpSpPr>
          <p:cNvPr id="105532" name="Group 60"/>
          <p:cNvGrpSpPr>
            <a:grpSpLocks/>
          </p:cNvGrpSpPr>
          <p:nvPr/>
        </p:nvGrpSpPr>
        <p:grpSpPr bwMode="auto">
          <a:xfrm>
            <a:off x="763588" y="293688"/>
            <a:ext cx="7620000" cy="5715000"/>
            <a:chOff x="481" y="0"/>
            <a:chExt cx="4800" cy="3600"/>
          </a:xfrm>
        </p:grpSpPr>
        <p:grpSp>
          <p:nvGrpSpPr>
            <p:cNvPr id="105533" name="Group 61"/>
            <p:cNvGrpSpPr>
              <a:grpSpLocks/>
            </p:cNvGrpSpPr>
            <p:nvPr/>
          </p:nvGrpSpPr>
          <p:grpSpPr bwMode="auto">
            <a:xfrm>
              <a:off x="481" y="0"/>
              <a:ext cx="4800" cy="3600"/>
              <a:chOff x="481" y="0"/>
              <a:chExt cx="4800" cy="3600"/>
            </a:xfrm>
          </p:grpSpPr>
          <p:grpSp>
            <p:nvGrpSpPr>
              <p:cNvPr id="105534" name="Group 62"/>
              <p:cNvGrpSpPr>
                <a:grpSpLocks/>
              </p:cNvGrpSpPr>
              <p:nvPr/>
            </p:nvGrpSpPr>
            <p:grpSpPr bwMode="auto">
              <a:xfrm>
                <a:off x="481" y="0"/>
                <a:ext cx="4800" cy="3600"/>
                <a:chOff x="481" y="0"/>
                <a:chExt cx="4800" cy="3600"/>
              </a:xfrm>
            </p:grpSpPr>
            <p:grpSp>
              <p:nvGrpSpPr>
                <p:cNvPr id="105535" name="Group 63"/>
                <p:cNvGrpSpPr>
                  <a:grpSpLocks/>
                </p:cNvGrpSpPr>
                <p:nvPr/>
              </p:nvGrpSpPr>
              <p:grpSpPr bwMode="auto">
                <a:xfrm>
                  <a:off x="481" y="0"/>
                  <a:ext cx="4800" cy="3600"/>
                  <a:chOff x="481" y="0"/>
                  <a:chExt cx="4800" cy="3600"/>
                </a:xfrm>
              </p:grpSpPr>
              <p:pic>
                <p:nvPicPr>
                  <p:cNvPr id="105536" name="Picture 64"/>
                  <p:cNvPicPr>
                    <a:picLocks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1" y="0"/>
                    <a:ext cx="4800" cy="3600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0553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149" y="1368"/>
                    <a:ext cx="315" cy="64"/>
                  </a:xfrm>
                  <a:prstGeom prst="rect">
                    <a:avLst/>
                  </a:prstGeom>
                  <a:solidFill>
                    <a:srgbClr val="3333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3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464" y="1332"/>
                    <a:ext cx="318" cy="228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3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590"/>
                    <a:ext cx="312" cy="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4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825" y="1802"/>
                    <a:ext cx="360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4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899"/>
                    <a:ext cx="291" cy="156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42" name="AutoShape 7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497" y="1908"/>
                    <a:ext cx="74" cy="50"/>
                  </a:xfrm>
                  <a:prstGeom prst="rtTriangle">
                    <a:avLst/>
                  </a:prstGeom>
                  <a:pattFill prst="solidDmnd">
                    <a:fgClr>
                      <a:srgbClr val="800000"/>
                    </a:fgClr>
                    <a:bgClr>
                      <a:schemeClr val="tx2"/>
                    </a:bgClr>
                  </a:patt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4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518" y="1971"/>
                    <a:ext cx="42" cy="123"/>
                  </a:xfrm>
                  <a:prstGeom prst="rect">
                    <a:avLst/>
                  </a:prstGeom>
                  <a:pattFill prst="solidDmnd">
                    <a:fgClr>
                      <a:srgbClr val="800000"/>
                    </a:fgClr>
                    <a:bgClr>
                      <a:schemeClr val="tx1"/>
                    </a:bgClr>
                  </a:patt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44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5" y="1890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4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896"/>
                    <a:ext cx="2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4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845" y="2019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4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330"/>
                    <a:ext cx="32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48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127" y="1192"/>
                    <a:ext cx="33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400" b="1">
                        <a:solidFill>
                          <a:srgbClr val="3333FF"/>
                        </a:solidFill>
                        <a:latin typeface="Arial" panose="020B0604020202020204" pitchFamily="34" charset="0"/>
                      </a:rPr>
                      <a:t>20.1</a:t>
                    </a:r>
                  </a:p>
                </p:txBody>
              </p:sp>
              <p:sp>
                <p:nvSpPr>
                  <p:cNvPr id="10554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461" y="1141"/>
                    <a:ext cx="33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400" b="1">
                        <a:solidFill>
                          <a:srgbClr val="800000"/>
                        </a:solidFill>
                        <a:latin typeface="Arial" panose="020B0604020202020204" pitchFamily="34" charset="0"/>
                      </a:rPr>
                      <a:t>20.9</a:t>
                    </a:r>
                  </a:p>
                </p:txBody>
              </p:sp>
              <p:sp>
                <p:nvSpPr>
                  <p:cNvPr id="10555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1225"/>
                    <a:ext cx="33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400" b="1">
                        <a:solidFill>
                          <a:srgbClr val="3333FF"/>
                        </a:solidFill>
                        <a:latin typeface="Arial" panose="020B0604020202020204" pitchFamily="34" charset="0"/>
                      </a:rPr>
                      <a:t>17.6</a:t>
                    </a:r>
                  </a:p>
                </p:txBody>
              </p:sp>
              <p:sp>
                <p:nvSpPr>
                  <p:cNvPr id="10555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241" y="1360"/>
                    <a:ext cx="33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400" b="1">
                        <a:solidFill>
                          <a:srgbClr val="800000"/>
                        </a:solidFill>
                        <a:latin typeface="Arial" panose="020B0604020202020204" pitchFamily="34" charset="0"/>
                      </a:rPr>
                      <a:t>15.9</a:t>
                    </a:r>
                  </a:p>
                </p:txBody>
              </p:sp>
              <p:sp>
                <p:nvSpPr>
                  <p:cNvPr id="10555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2378"/>
                    <a:ext cx="47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200" b="1">
                        <a:solidFill>
                          <a:srgbClr val="3333FF"/>
                        </a:solidFill>
                        <a:latin typeface="Arial" panose="020B0604020202020204" pitchFamily="34" charset="0"/>
                      </a:rPr>
                      <a:t>$180.4K</a:t>
                    </a:r>
                  </a:p>
                </p:txBody>
              </p:sp>
              <p:sp>
                <p:nvSpPr>
                  <p:cNvPr id="10555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2387"/>
                    <a:ext cx="47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200" b="1">
                        <a:solidFill>
                          <a:srgbClr val="3333FF"/>
                        </a:solidFill>
                        <a:latin typeface="Arial" panose="020B0604020202020204" pitchFamily="34" charset="0"/>
                      </a:rPr>
                      <a:t>$206.0K</a:t>
                    </a:r>
                  </a:p>
                </p:txBody>
              </p:sp>
              <p:sp>
                <p:nvSpPr>
                  <p:cNvPr id="10555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17" y="1859"/>
                    <a:ext cx="61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200" b="1">
                        <a:solidFill>
                          <a:srgbClr val="800000"/>
                        </a:solidFill>
                        <a:latin typeface="Arial" panose="020B0604020202020204" pitchFamily="34" charset="0"/>
                      </a:rPr>
                      <a:t>$63,318.5K</a:t>
                    </a:r>
                  </a:p>
                </p:txBody>
              </p:sp>
              <p:sp>
                <p:nvSpPr>
                  <p:cNvPr id="105555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1718"/>
                    <a:ext cx="61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altLang="en-US" sz="1200" b="1">
                        <a:solidFill>
                          <a:srgbClr val="800000"/>
                        </a:solidFill>
                        <a:latin typeface="Arial" panose="020B0604020202020204" pitchFamily="34" charset="0"/>
                      </a:rPr>
                      <a:t>$83,230.0K</a:t>
                    </a:r>
                  </a:p>
                </p:txBody>
              </p:sp>
            </p:grpSp>
            <p:sp>
              <p:nvSpPr>
                <p:cNvPr id="105556" name="Line 84"/>
                <p:cNvSpPr>
                  <a:spLocks noChangeShapeType="1"/>
                </p:cNvSpPr>
                <p:nvPr/>
              </p:nvSpPr>
              <p:spPr bwMode="auto">
                <a:xfrm>
                  <a:off x="1782" y="1330"/>
                  <a:ext cx="0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5557" name="Line 85"/>
              <p:cNvSpPr>
                <a:spLocks noChangeShapeType="1"/>
              </p:cNvSpPr>
              <p:nvPr/>
            </p:nvSpPr>
            <p:spPr bwMode="auto">
              <a:xfrm>
                <a:off x="1149" y="1365"/>
                <a:ext cx="317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58" name="Line 86"/>
              <p:cNvSpPr>
                <a:spLocks noChangeShapeType="1"/>
              </p:cNvSpPr>
              <p:nvPr/>
            </p:nvSpPr>
            <p:spPr bwMode="auto">
              <a:xfrm>
                <a:off x="1152" y="1369"/>
                <a:ext cx="0" cy="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5559" name="Picture 87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9" r="1350" b="17400"/>
            <a:stretch>
              <a:fillRect/>
            </a:stretch>
          </p:blipFill>
          <p:spPr bwMode="auto">
            <a:xfrm>
              <a:off x="553" y="937"/>
              <a:ext cx="4588" cy="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560" name="Picture 88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29" t="15331" r="5870" b="81131"/>
            <a:stretch>
              <a:fillRect/>
            </a:stretch>
          </p:blipFill>
          <p:spPr bwMode="auto">
            <a:xfrm>
              <a:off x="808" y="554"/>
              <a:ext cx="2189" cy="12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561" name="Rectangle 89"/>
            <p:cNvSpPr>
              <a:spLocks noChangeArrowheads="1"/>
            </p:cNvSpPr>
            <p:nvPr/>
          </p:nvSpPr>
          <p:spPr bwMode="auto">
            <a:xfrm>
              <a:off x="798" y="541"/>
              <a:ext cx="25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chemeClr val="bg1"/>
                  </a:solidFill>
                  <a:latin typeface="Swis721 Blk BT" pitchFamily="34" charset="0"/>
                </a:rPr>
                <a:t>(DRCT) Actual Performance versus What If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54001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3" name="Picture 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t="89351" r="51701" b="5360"/>
          <a:stretch>
            <a:fillRect/>
          </a:stretch>
        </p:blipFill>
        <p:spPr bwMode="auto">
          <a:xfrm>
            <a:off x="2678113" y="5359401"/>
            <a:ext cx="1762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4" name="Picture 4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17664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20839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6" name="Picture 6">
            <a:hlinkClick r:id="rId6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351089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7" name="Picture 7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5863" y="2782889"/>
            <a:ext cx="8397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8" name="Picture 8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11514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9" name="Picture 9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0" t="48689" r="14670" b="40799"/>
          <a:stretch>
            <a:fillRect/>
          </a:stretch>
        </p:blipFill>
        <p:spPr bwMode="auto">
          <a:xfrm>
            <a:off x="6651625" y="3040064"/>
            <a:ext cx="611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0" name="Picture 10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673476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1" name="Picture 11">
            <a:hlinkClick r:id="rId11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135439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2" name="Picture 12">
            <a:hlinkClick r:id="rId11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895851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3" name="Picture 13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895851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2233613" y="6144307"/>
            <a:ext cx="6805613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may select another pipeline segment or node, select analysis criteria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or display </a:t>
            </a:r>
            <a:r>
              <a:rPr lang="en-US" altLang="en-US" sz="1600" b="1" dirty="0">
                <a:latin typeface="Arial" panose="020B0604020202020204" pitchFamily="34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3688841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>
            <a:grpSpLocks/>
          </p:cNvGrpSpPr>
          <p:nvPr/>
        </p:nvGrpSpPr>
        <p:grpSpPr bwMode="auto">
          <a:xfrm>
            <a:off x="760413" y="306388"/>
            <a:ext cx="7620000" cy="5715000"/>
            <a:chOff x="479" y="0"/>
            <a:chExt cx="4800" cy="3600"/>
          </a:xfrm>
        </p:grpSpPr>
        <p:grpSp>
          <p:nvGrpSpPr>
            <p:cNvPr id="113667" name="Group 3"/>
            <p:cNvGrpSpPr>
              <a:grpSpLocks/>
            </p:cNvGrpSpPr>
            <p:nvPr/>
          </p:nvGrpSpPr>
          <p:grpSpPr bwMode="auto">
            <a:xfrm>
              <a:off x="479" y="0"/>
              <a:ext cx="4800" cy="3600"/>
              <a:chOff x="479" y="0"/>
              <a:chExt cx="4800" cy="3600"/>
            </a:xfrm>
          </p:grpSpPr>
          <p:pic>
            <p:nvPicPr>
              <p:cNvPr id="113668" name="Pictur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" y="0"/>
                <a:ext cx="4800" cy="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3669" name="Rectangle 5"/>
              <p:cNvSpPr>
                <a:spLocks noChangeArrowheads="1"/>
              </p:cNvSpPr>
              <p:nvPr/>
            </p:nvSpPr>
            <p:spPr bwMode="auto">
              <a:xfrm>
                <a:off x="1279" y="1439"/>
                <a:ext cx="167" cy="74"/>
              </a:xfrm>
              <a:prstGeom prst="rect">
                <a:avLst/>
              </a:prstGeom>
              <a:solidFill>
                <a:srgbClr val="FF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0" name="Rectangle 6"/>
              <p:cNvSpPr>
                <a:spLocks noChangeArrowheads="1"/>
              </p:cNvSpPr>
              <p:nvPr/>
            </p:nvSpPr>
            <p:spPr bwMode="auto">
              <a:xfrm>
                <a:off x="1247" y="1411"/>
                <a:ext cx="24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PFS</a:t>
                </a:r>
              </a:p>
            </p:txBody>
          </p:sp>
          <p:sp>
            <p:nvSpPr>
              <p:cNvPr id="113671" name="Rectangle 7"/>
              <p:cNvSpPr>
                <a:spLocks noChangeArrowheads="1"/>
              </p:cNvSpPr>
              <p:nvPr/>
            </p:nvSpPr>
            <p:spPr bwMode="auto">
              <a:xfrm>
                <a:off x="1665" y="1440"/>
                <a:ext cx="170" cy="74"/>
              </a:xfrm>
              <a:prstGeom prst="rect">
                <a:avLst/>
              </a:prstGeom>
              <a:solidFill>
                <a:srgbClr val="FF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1622" y="1412"/>
                <a:ext cx="264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RQD</a:t>
                </a:r>
              </a:p>
            </p:txBody>
          </p:sp>
          <p:pic>
            <p:nvPicPr>
              <p:cNvPr id="113673" name="Picture 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901" t="38190" r="12480" b="54420"/>
              <a:stretch>
                <a:fillRect/>
              </a:stretch>
            </p:blipFill>
            <p:spPr bwMode="auto">
              <a:xfrm>
                <a:off x="2972" y="2402"/>
                <a:ext cx="313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3674" name="Rectangle 10"/>
              <p:cNvSpPr>
                <a:spLocks noChangeArrowheads="1"/>
              </p:cNvSpPr>
              <p:nvPr/>
            </p:nvSpPr>
            <p:spPr bwMode="auto">
              <a:xfrm>
                <a:off x="2980" y="2390"/>
                <a:ext cx="17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4</a:t>
                </a:r>
              </a:p>
            </p:txBody>
          </p:sp>
          <p:sp>
            <p:nvSpPr>
              <p:cNvPr id="113675" name="Rectangle 11"/>
              <p:cNvSpPr>
                <a:spLocks noChangeArrowheads="1"/>
              </p:cNvSpPr>
              <p:nvPr/>
            </p:nvSpPr>
            <p:spPr bwMode="auto">
              <a:xfrm>
                <a:off x="2958" y="2076"/>
                <a:ext cx="5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60 days</a:t>
                </a:r>
              </a:p>
            </p:txBody>
          </p:sp>
          <p:sp>
            <p:nvSpPr>
              <p:cNvPr id="113676" name="Rectangle 12"/>
              <p:cNvSpPr>
                <a:spLocks noChangeArrowheads="1"/>
              </p:cNvSpPr>
              <p:nvPr/>
            </p:nvSpPr>
            <p:spPr bwMode="auto">
              <a:xfrm>
                <a:off x="3597" y="2150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3677" name="Rectangle 13"/>
              <p:cNvSpPr>
                <a:spLocks noChangeArrowheads="1"/>
              </p:cNvSpPr>
              <p:nvPr/>
            </p:nvSpPr>
            <p:spPr bwMode="auto">
              <a:xfrm>
                <a:off x="3597" y="2282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3678" name="Rectangle 14"/>
              <p:cNvSpPr>
                <a:spLocks noChangeArrowheads="1"/>
              </p:cNvSpPr>
              <p:nvPr/>
            </p:nvSpPr>
            <p:spPr bwMode="auto">
              <a:xfrm>
                <a:off x="3597" y="239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3679" name="Rectangle 15"/>
              <p:cNvSpPr>
                <a:spLocks noChangeArrowheads="1"/>
              </p:cNvSpPr>
              <p:nvPr/>
            </p:nvSpPr>
            <p:spPr bwMode="auto">
              <a:xfrm>
                <a:off x="3597" y="2518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3680" name="Rectangle 16"/>
              <p:cNvSpPr>
                <a:spLocks noChangeArrowheads="1"/>
              </p:cNvSpPr>
              <p:nvPr/>
            </p:nvSpPr>
            <p:spPr bwMode="auto">
              <a:xfrm>
                <a:off x="3794" y="2150"/>
                <a:ext cx="30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Jun</a:t>
                </a:r>
              </a:p>
            </p:txBody>
          </p:sp>
          <p:sp>
            <p:nvSpPr>
              <p:cNvPr id="113681" name="Rectangle 17"/>
              <p:cNvSpPr>
                <a:spLocks noChangeArrowheads="1"/>
              </p:cNvSpPr>
              <p:nvPr/>
            </p:nvSpPr>
            <p:spPr bwMode="auto">
              <a:xfrm>
                <a:off x="3790" y="2273"/>
                <a:ext cx="31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Sep</a:t>
                </a:r>
              </a:p>
            </p:txBody>
          </p:sp>
          <p:sp>
            <p:nvSpPr>
              <p:cNvPr id="113682" name="Rectangle 18"/>
              <p:cNvSpPr>
                <a:spLocks noChangeArrowheads="1"/>
              </p:cNvSpPr>
              <p:nvPr/>
            </p:nvSpPr>
            <p:spPr bwMode="auto">
              <a:xfrm>
                <a:off x="3795" y="2387"/>
                <a:ext cx="31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Dec</a:t>
                </a:r>
              </a:p>
            </p:txBody>
          </p:sp>
          <p:sp>
            <p:nvSpPr>
              <p:cNvPr id="113683" name="Rectangle 19"/>
              <p:cNvSpPr>
                <a:spLocks noChangeArrowheads="1"/>
              </p:cNvSpPr>
              <p:nvPr/>
            </p:nvSpPr>
            <p:spPr bwMode="auto">
              <a:xfrm>
                <a:off x="3782" y="2510"/>
                <a:ext cx="3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Mar</a:t>
                </a:r>
              </a:p>
            </p:txBody>
          </p:sp>
          <p:sp>
            <p:nvSpPr>
              <p:cNvPr id="113684" name="Rectangle 20"/>
              <p:cNvSpPr>
                <a:spLocks noChangeArrowheads="1"/>
              </p:cNvSpPr>
              <p:nvPr/>
            </p:nvSpPr>
            <p:spPr bwMode="auto">
              <a:xfrm>
                <a:off x="4120" y="2155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90</a:t>
                </a:r>
              </a:p>
            </p:txBody>
          </p:sp>
          <p:sp>
            <p:nvSpPr>
              <p:cNvPr id="113685" name="Rectangle 21"/>
              <p:cNvSpPr>
                <a:spLocks noChangeArrowheads="1"/>
              </p:cNvSpPr>
              <p:nvPr/>
            </p:nvSpPr>
            <p:spPr bwMode="auto">
              <a:xfrm>
                <a:off x="4125" y="2269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82</a:t>
                </a:r>
              </a:p>
            </p:txBody>
          </p:sp>
          <p:sp>
            <p:nvSpPr>
              <p:cNvPr id="113686" name="Rectangle 22"/>
              <p:cNvSpPr>
                <a:spLocks noChangeArrowheads="1"/>
              </p:cNvSpPr>
              <p:nvPr/>
            </p:nvSpPr>
            <p:spPr bwMode="auto">
              <a:xfrm>
                <a:off x="4125" y="2387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76</a:t>
                </a:r>
              </a:p>
            </p:txBody>
          </p:sp>
          <p:sp>
            <p:nvSpPr>
              <p:cNvPr id="113687" name="Rectangle 23"/>
              <p:cNvSpPr>
                <a:spLocks noChangeArrowheads="1"/>
              </p:cNvSpPr>
              <p:nvPr/>
            </p:nvSpPr>
            <p:spPr bwMode="auto">
              <a:xfrm>
                <a:off x="4126" y="2514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61</a:t>
                </a:r>
              </a:p>
            </p:txBody>
          </p:sp>
          <p:sp>
            <p:nvSpPr>
              <p:cNvPr id="113688" name="Rectangle 24"/>
              <p:cNvSpPr>
                <a:spLocks noChangeArrowheads="1"/>
              </p:cNvSpPr>
              <p:nvPr/>
            </p:nvSpPr>
            <p:spPr bwMode="auto">
              <a:xfrm>
                <a:off x="3602" y="265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3689" name="Rectangle 25"/>
              <p:cNvSpPr>
                <a:spLocks noChangeArrowheads="1"/>
              </p:cNvSpPr>
              <p:nvPr/>
            </p:nvSpPr>
            <p:spPr bwMode="auto">
              <a:xfrm>
                <a:off x="3602" y="2760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3690" name="Rectangle 26"/>
              <p:cNvSpPr>
                <a:spLocks noChangeArrowheads="1"/>
              </p:cNvSpPr>
              <p:nvPr/>
            </p:nvSpPr>
            <p:spPr bwMode="auto">
              <a:xfrm>
                <a:off x="3799" y="2646"/>
                <a:ext cx="30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Jun</a:t>
                </a:r>
              </a:p>
            </p:txBody>
          </p:sp>
          <p:sp>
            <p:nvSpPr>
              <p:cNvPr id="113691" name="Rectangle 27"/>
              <p:cNvSpPr>
                <a:spLocks noChangeArrowheads="1"/>
              </p:cNvSpPr>
              <p:nvPr/>
            </p:nvSpPr>
            <p:spPr bwMode="auto">
              <a:xfrm>
                <a:off x="3804" y="2751"/>
                <a:ext cx="31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Sep</a:t>
                </a:r>
              </a:p>
            </p:txBody>
          </p:sp>
          <p:sp>
            <p:nvSpPr>
              <p:cNvPr id="113692" name="Rectangle 28"/>
              <p:cNvSpPr>
                <a:spLocks noChangeArrowheads="1"/>
              </p:cNvSpPr>
              <p:nvPr/>
            </p:nvSpPr>
            <p:spPr bwMode="auto">
              <a:xfrm>
                <a:off x="4468" y="2647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58</a:t>
                </a:r>
              </a:p>
            </p:txBody>
          </p:sp>
          <p:sp>
            <p:nvSpPr>
              <p:cNvPr id="113693" name="Rectangle 29"/>
              <p:cNvSpPr>
                <a:spLocks noChangeArrowheads="1"/>
              </p:cNvSpPr>
              <p:nvPr/>
            </p:nvSpPr>
            <p:spPr bwMode="auto">
              <a:xfrm>
                <a:off x="4477" y="276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55</a:t>
                </a:r>
              </a:p>
            </p:txBody>
          </p:sp>
          <p:sp>
            <p:nvSpPr>
              <p:cNvPr id="113694" name="Rectangle 30"/>
              <p:cNvSpPr>
                <a:spLocks noChangeArrowheads="1"/>
              </p:cNvSpPr>
              <p:nvPr/>
            </p:nvSpPr>
            <p:spPr bwMode="auto">
              <a:xfrm>
                <a:off x="2557" y="3014"/>
                <a:ext cx="2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3.2</a:t>
                </a:r>
              </a:p>
            </p:txBody>
          </p:sp>
        </p:grpSp>
        <p:pic>
          <p:nvPicPr>
            <p:cNvPr id="113695" name="Picture 31">
              <a:hlinkClick r:id="rId3" action="ppaction://hlinksldjump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89990" r="61580" b="6070"/>
            <a:stretch>
              <a:fillRect/>
            </a:stretch>
          </p:blipFill>
          <p:spPr bwMode="auto">
            <a:xfrm>
              <a:off x="3669" y="3273"/>
              <a:ext cx="52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2213915" y="6129338"/>
            <a:ext cx="6804673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Trend Analysis outcome suggests that Returns processing time will get well within six months (I.e.  drop to 55 days).</a:t>
            </a:r>
            <a:r>
              <a:rPr lang="en-US" altLang="en-US" sz="1600" b="1" i="1" dirty="0"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88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use various approaches, such as the following: </a:t>
            </a:r>
          </a:p>
          <a:p>
            <a:pPr lvl="1"/>
            <a:r>
              <a:rPr lang="en-US" dirty="0"/>
              <a:t>Data queries, groupings, and summaries: Databases, spreadsheets.</a:t>
            </a:r>
          </a:p>
          <a:p>
            <a:pPr lvl="1"/>
            <a:r>
              <a:rPr lang="en-US" dirty="0"/>
              <a:t>Statistical analysis: Mean, standard deviation, variance, regression analysis.</a:t>
            </a:r>
          </a:p>
          <a:p>
            <a:pPr lvl="1"/>
            <a:r>
              <a:rPr lang="en-US" dirty="0"/>
              <a:t>Forecasting: Moving averages, exponential smoothing.</a:t>
            </a:r>
          </a:p>
          <a:p>
            <a:pPr lvl="1"/>
            <a:r>
              <a:rPr lang="en-US" dirty="0"/>
              <a:t>Future predictions: Expert opinion.</a:t>
            </a:r>
          </a:p>
        </p:txBody>
      </p:sp>
    </p:spTree>
    <p:extLst>
      <p:ext uri="{BB962C8B-B14F-4D97-AF65-F5344CB8AC3E}">
        <p14:creationId xmlns:p14="http://schemas.microsoft.com/office/powerpoint/2010/main" val="36076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760413" y="241733"/>
            <a:ext cx="7620000" cy="5715000"/>
            <a:chOff x="479" y="0"/>
            <a:chExt cx="4800" cy="3600"/>
          </a:xfrm>
        </p:grpSpPr>
        <p:grpSp>
          <p:nvGrpSpPr>
            <p:cNvPr id="114691" name="Group 3"/>
            <p:cNvGrpSpPr>
              <a:grpSpLocks/>
            </p:cNvGrpSpPr>
            <p:nvPr/>
          </p:nvGrpSpPr>
          <p:grpSpPr bwMode="auto">
            <a:xfrm>
              <a:off x="479" y="0"/>
              <a:ext cx="4800" cy="3600"/>
              <a:chOff x="479" y="0"/>
              <a:chExt cx="4800" cy="3600"/>
            </a:xfrm>
          </p:grpSpPr>
          <p:pic>
            <p:nvPicPr>
              <p:cNvPr id="114692" name="Picture 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" y="0"/>
                <a:ext cx="4800" cy="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4693" name="Rectangle 5"/>
              <p:cNvSpPr>
                <a:spLocks noChangeArrowheads="1"/>
              </p:cNvSpPr>
              <p:nvPr/>
            </p:nvSpPr>
            <p:spPr bwMode="auto">
              <a:xfrm>
                <a:off x="1279" y="1439"/>
                <a:ext cx="167" cy="74"/>
              </a:xfrm>
              <a:prstGeom prst="rect">
                <a:avLst/>
              </a:prstGeom>
              <a:solidFill>
                <a:srgbClr val="FF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4" name="Rectangle 6"/>
              <p:cNvSpPr>
                <a:spLocks noChangeArrowheads="1"/>
              </p:cNvSpPr>
              <p:nvPr/>
            </p:nvSpPr>
            <p:spPr bwMode="auto">
              <a:xfrm>
                <a:off x="1247" y="1411"/>
                <a:ext cx="24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PFS</a:t>
                </a:r>
              </a:p>
            </p:txBody>
          </p:sp>
          <p:sp>
            <p:nvSpPr>
              <p:cNvPr id="114695" name="Rectangle 7"/>
              <p:cNvSpPr>
                <a:spLocks noChangeArrowheads="1"/>
              </p:cNvSpPr>
              <p:nvPr/>
            </p:nvSpPr>
            <p:spPr bwMode="auto">
              <a:xfrm>
                <a:off x="1665" y="1440"/>
                <a:ext cx="170" cy="74"/>
              </a:xfrm>
              <a:prstGeom prst="rect">
                <a:avLst/>
              </a:prstGeom>
              <a:solidFill>
                <a:srgbClr val="FF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6" name="Rectangle 8"/>
              <p:cNvSpPr>
                <a:spLocks noChangeArrowheads="1"/>
              </p:cNvSpPr>
              <p:nvPr/>
            </p:nvSpPr>
            <p:spPr bwMode="auto">
              <a:xfrm>
                <a:off x="1622" y="1412"/>
                <a:ext cx="264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8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RQD</a:t>
                </a:r>
              </a:p>
            </p:txBody>
          </p:sp>
          <p:pic>
            <p:nvPicPr>
              <p:cNvPr id="114697" name="Picture 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901" t="38190" r="12480" b="54420"/>
              <a:stretch>
                <a:fillRect/>
              </a:stretch>
            </p:blipFill>
            <p:spPr bwMode="auto">
              <a:xfrm>
                <a:off x="2972" y="2402"/>
                <a:ext cx="313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4698" name="Rectangle 10"/>
              <p:cNvSpPr>
                <a:spLocks noChangeArrowheads="1"/>
              </p:cNvSpPr>
              <p:nvPr/>
            </p:nvSpPr>
            <p:spPr bwMode="auto">
              <a:xfrm>
                <a:off x="2980" y="2390"/>
                <a:ext cx="17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4</a:t>
                </a:r>
              </a:p>
            </p:txBody>
          </p:sp>
          <p:sp>
            <p:nvSpPr>
              <p:cNvPr id="114699" name="Rectangle 11"/>
              <p:cNvSpPr>
                <a:spLocks noChangeArrowheads="1"/>
              </p:cNvSpPr>
              <p:nvPr/>
            </p:nvSpPr>
            <p:spPr bwMode="auto">
              <a:xfrm>
                <a:off x="2958" y="2076"/>
                <a:ext cx="5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60 days</a:t>
                </a:r>
              </a:p>
            </p:txBody>
          </p:sp>
          <p:sp>
            <p:nvSpPr>
              <p:cNvPr id="114700" name="Rectangle 12"/>
              <p:cNvSpPr>
                <a:spLocks noChangeArrowheads="1"/>
              </p:cNvSpPr>
              <p:nvPr/>
            </p:nvSpPr>
            <p:spPr bwMode="auto">
              <a:xfrm>
                <a:off x="3597" y="2150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4701" name="Rectangle 13"/>
              <p:cNvSpPr>
                <a:spLocks noChangeArrowheads="1"/>
              </p:cNvSpPr>
              <p:nvPr/>
            </p:nvSpPr>
            <p:spPr bwMode="auto">
              <a:xfrm>
                <a:off x="3597" y="2282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4702" name="Rectangle 14"/>
              <p:cNvSpPr>
                <a:spLocks noChangeArrowheads="1"/>
              </p:cNvSpPr>
              <p:nvPr/>
            </p:nvSpPr>
            <p:spPr bwMode="auto">
              <a:xfrm>
                <a:off x="3597" y="239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95</a:t>
                </a:r>
              </a:p>
            </p:txBody>
          </p:sp>
          <p:sp>
            <p:nvSpPr>
              <p:cNvPr id="114703" name="Rectangle 15"/>
              <p:cNvSpPr>
                <a:spLocks noChangeArrowheads="1"/>
              </p:cNvSpPr>
              <p:nvPr/>
            </p:nvSpPr>
            <p:spPr bwMode="auto">
              <a:xfrm>
                <a:off x="3597" y="2518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4704" name="Rectangle 16"/>
              <p:cNvSpPr>
                <a:spLocks noChangeArrowheads="1"/>
              </p:cNvSpPr>
              <p:nvPr/>
            </p:nvSpPr>
            <p:spPr bwMode="auto">
              <a:xfrm>
                <a:off x="3794" y="2150"/>
                <a:ext cx="30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Jun</a:t>
                </a:r>
              </a:p>
            </p:txBody>
          </p:sp>
          <p:sp>
            <p:nvSpPr>
              <p:cNvPr id="114705" name="Rectangle 17"/>
              <p:cNvSpPr>
                <a:spLocks noChangeArrowheads="1"/>
              </p:cNvSpPr>
              <p:nvPr/>
            </p:nvSpPr>
            <p:spPr bwMode="auto">
              <a:xfrm>
                <a:off x="3790" y="2273"/>
                <a:ext cx="31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Sep</a:t>
                </a:r>
              </a:p>
            </p:txBody>
          </p:sp>
          <p:sp>
            <p:nvSpPr>
              <p:cNvPr id="114706" name="Rectangle 18"/>
              <p:cNvSpPr>
                <a:spLocks noChangeArrowheads="1"/>
              </p:cNvSpPr>
              <p:nvPr/>
            </p:nvSpPr>
            <p:spPr bwMode="auto">
              <a:xfrm>
                <a:off x="3795" y="2387"/>
                <a:ext cx="31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Dec</a:t>
                </a:r>
              </a:p>
            </p:txBody>
          </p:sp>
          <p:sp>
            <p:nvSpPr>
              <p:cNvPr id="114707" name="Rectangle 19"/>
              <p:cNvSpPr>
                <a:spLocks noChangeArrowheads="1"/>
              </p:cNvSpPr>
              <p:nvPr/>
            </p:nvSpPr>
            <p:spPr bwMode="auto">
              <a:xfrm>
                <a:off x="3782" y="2510"/>
                <a:ext cx="3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Mar</a:t>
                </a:r>
              </a:p>
            </p:txBody>
          </p:sp>
          <p:sp>
            <p:nvSpPr>
              <p:cNvPr id="114708" name="Rectangle 20"/>
              <p:cNvSpPr>
                <a:spLocks noChangeArrowheads="1"/>
              </p:cNvSpPr>
              <p:nvPr/>
            </p:nvSpPr>
            <p:spPr bwMode="auto">
              <a:xfrm>
                <a:off x="4120" y="2155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90</a:t>
                </a:r>
              </a:p>
            </p:txBody>
          </p:sp>
          <p:sp>
            <p:nvSpPr>
              <p:cNvPr id="114709" name="Rectangle 21"/>
              <p:cNvSpPr>
                <a:spLocks noChangeArrowheads="1"/>
              </p:cNvSpPr>
              <p:nvPr/>
            </p:nvSpPr>
            <p:spPr bwMode="auto">
              <a:xfrm>
                <a:off x="4125" y="2269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82</a:t>
                </a:r>
              </a:p>
            </p:txBody>
          </p:sp>
          <p:sp>
            <p:nvSpPr>
              <p:cNvPr id="114710" name="Rectangle 22"/>
              <p:cNvSpPr>
                <a:spLocks noChangeArrowheads="1"/>
              </p:cNvSpPr>
              <p:nvPr/>
            </p:nvSpPr>
            <p:spPr bwMode="auto">
              <a:xfrm>
                <a:off x="4125" y="2387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76</a:t>
                </a:r>
              </a:p>
            </p:txBody>
          </p:sp>
          <p:sp>
            <p:nvSpPr>
              <p:cNvPr id="114711" name="Rectangle 23"/>
              <p:cNvSpPr>
                <a:spLocks noChangeArrowheads="1"/>
              </p:cNvSpPr>
              <p:nvPr/>
            </p:nvSpPr>
            <p:spPr bwMode="auto">
              <a:xfrm>
                <a:off x="4126" y="2514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61</a:t>
                </a:r>
              </a:p>
            </p:txBody>
          </p:sp>
          <p:sp>
            <p:nvSpPr>
              <p:cNvPr id="114712" name="Rectangle 24"/>
              <p:cNvSpPr>
                <a:spLocks noChangeArrowheads="1"/>
              </p:cNvSpPr>
              <p:nvPr/>
            </p:nvSpPr>
            <p:spPr bwMode="auto">
              <a:xfrm>
                <a:off x="3602" y="265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4713" name="Rectangle 25"/>
              <p:cNvSpPr>
                <a:spLocks noChangeArrowheads="1"/>
              </p:cNvSpPr>
              <p:nvPr/>
            </p:nvSpPr>
            <p:spPr bwMode="auto">
              <a:xfrm>
                <a:off x="3602" y="2760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96</a:t>
                </a:r>
              </a:p>
            </p:txBody>
          </p:sp>
          <p:sp>
            <p:nvSpPr>
              <p:cNvPr id="114714" name="Rectangle 26"/>
              <p:cNvSpPr>
                <a:spLocks noChangeArrowheads="1"/>
              </p:cNvSpPr>
              <p:nvPr/>
            </p:nvSpPr>
            <p:spPr bwMode="auto">
              <a:xfrm>
                <a:off x="3799" y="2646"/>
                <a:ext cx="30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Jun</a:t>
                </a:r>
              </a:p>
            </p:txBody>
          </p:sp>
          <p:sp>
            <p:nvSpPr>
              <p:cNvPr id="114715" name="Rectangle 27"/>
              <p:cNvSpPr>
                <a:spLocks noChangeArrowheads="1"/>
              </p:cNvSpPr>
              <p:nvPr/>
            </p:nvSpPr>
            <p:spPr bwMode="auto">
              <a:xfrm>
                <a:off x="3804" y="2751"/>
                <a:ext cx="31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Sep</a:t>
                </a:r>
              </a:p>
            </p:txBody>
          </p:sp>
          <p:sp>
            <p:nvSpPr>
              <p:cNvPr id="114716" name="Rectangle 28"/>
              <p:cNvSpPr>
                <a:spLocks noChangeArrowheads="1"/>
              </p:cNvSpPr>
              <p:nvPr/>
            </p:nvSpPr>
            <p:spPr bwMode="auto">
              <a:xfrm>
                <a:off x="4468" y="2647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58</a:t>
                </a:r>
              </a:p>
            </p:txBody>
          </p:sp>
          <p:sp>
            <p:nvSpPr>
              <p:cNvPr id="114717" name="Rectangle 29"/>
              <p:cNvSpPr>
                <a:spLocks noChangeArrowheads="1"/>
              </p:cNvSpPr>
              <p:nvPr/>
            </p:nvSpPr>
            <p:spPr bwMode="auto">
              <a:xfrm>
                <a:off x="4477" y="2761"/>
                <a:ext cx="2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55</a:t>
                </a:r>
              </a:p>
            </p:txBody>
          </p:sp>
          <p:sp>
            <p:nvSpPr>
              <p:cNvPr id="114718" name="Rectangle 30"/>
              <p:cNvSpPr>
                <a:spLocks noChangeArrowheads="1"/>
              </p:cNvSpPr>
              <p:nvPr/>
            </p:nvSpPr>
            <p:spPr bwMode="auto">
              <a:xfrm>
                <a:off x="2557" y="3014"/>
                <a:ext cx="2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rgbClr val="000066"/>
                    </a:solidFill>
                    <a:latin typeface="Swis721 Blk BT" pitchFamily="34" charset="0"/>
                  </a:rPr>
                  <a:t>3.2</a:t>
                </a:r>
              </a:p>
            </p:txBody>
          </p:sp>
        </p:grpSp>
        <p:pic>
          <p:nvPicPr>
            <p:cNvPr id="114719" name="Picture 31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89990" r="61580" b="6070"/>
            <a:stretch>
              <a:fillRect/>
            </a:stretch>
          </p:blipFill>
          <p:spPr bwMode="auto">
            <a:xfrm>
              <a:off x="3669" y="3273"/>
              <a:ext cx="52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728" name="Picture 4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44908"/>
            <a:ext cx="6524625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729" name="Picture 4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0" t="44510" r="3090" b="49429"/>
          <a:stretch>
            <a:fillRect/>
          </a:stretch>
        </p:blipFill>
        <p:spPr bwMode="auto">
          <a:xfrm>
            <a:off x="6799263" y="2422958"/>
            <a:ext cx="830262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730" name="Rectangle 42"/>
          <p:cNvSpPr>
            <a:spLocks noChangeArrowheads="1"/>
          </p:cNvSpPr>
          <p:nvPr/>
        </p:nvSpPr>
        <p:spPr bwMode="auto">
          <a:xfrm>
            <a:off x="2248478" y="6337036"/>
            <a:ext cx="6387811" cy="339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Trend outcome  may be displayed graphically.</a:t>
            </a:r>
            <a:r>
              <a:rPr lang="en-US" altLang="en-US" sz="1600" b="1" i="1" dirty="0"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54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6987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89320" r="51691" b="5450"/>
          <a:stretch>
            <a:fillRect/>
          </a:stretch>
        </p:blipFill>
        <p:spPr bwMode="auto">
          <a:xfrm>
            <a:off x="2678113" y="5375276"/>
            <a:ext cx="17621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0" name="Picture 4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3830" r="67331" b="71170"/>
          <a:stretch>
            <a:fillRect/>
          </a:stretch>
        </p:blipFill>
        <p:spPr bwMode="auto">
          <a:xfrm>
            <a:off x="2438400" y="1633539"/>
            <a:ext cx="80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1" name="Picture 5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9" t="23849" r="43309" b="71231"/>
          <a:stretch>
            <a:fillRect/>
          </a:stretch>
        </p:blipFill>
        <p:spPr bwMode="auto">
          <a:xfrm>
            <a:off x="4259263" y="1636714"/>
            <a:ext cx="8207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2" name="Picture 6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36690" r="83450" b="57971"/>
          <a:stretch>
            <a:fillRect/>
          </a:stretch>
        </p:blipFill>
        <p:spPr bwMode="auto">
          <a:xfrm>
            <a:off x="1187450" y="2366964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3" name="Picture 7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44170" r="83391" b="50421"/>
          <a:stretch>
            <a:fillRect/>
          </a:stretch>
        </p:blipFill>
        <p:spPr bwMode="auto">
          <a:xfrm>
            <a:off x="1185863" y="2798764"/>
            <a:ext cx="8397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4" name="Picture 8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1691" r="83420" b="42949"/>
          <a:stretch>
            <a:fillRect/>
          </a:stretch>
        </p:blipFill>
        <p:spPr bwMode="auto">
          <a:xfrm>
            <a:off x="1190625" y="3227389"/>
            <a:ext cx="83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5" name="Picture 9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0" t="48689" r="14670" b="40799"/>
          <a:stretch>
            <a:fillRect/>
          </a:stretch>
        </p:blipFill>
        <p:spPr bwMode="auto">
          <a:xfrm>
            <a:off x="6651625" y="3055939"/>
            <a:ext cx="611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6" name="Picture 10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59781" r="83420" b="34749"/>
          <a:stretch>
            <a:fillRect/>
          </a:stretch>
        </p:blipFill>
        <p:spPr bwMode="auto">
          <a:xfrm>
            <a:off x="1187450" y="3689351"/>
            <a:ext cx="8366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7" name="Picture 11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67860" r="83420" b="26630"/>
          <a:stretch>
            <a:fillRect/>
          </a:stretch>
        </p:blipFill>
        <p:spPr bwMode="auto">
          <a:xfrm>
            <a:off x="1187450" y="4151314"/>
            <a:ext cx="8366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8" name="Picture 12">
            <a:hlinkClick r:id="rId10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0" t="81180" r="55161" b="13879"/>
          <a:stretch>
            <a:fillRect/>
          </a:stretch>
        </p:blipFill>
        <p:spPr bwMode="auto">
          <a:xfrm>
            <a:off x="3367088" y="4911726"/>
            <a:ext cx="8096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9" name="Picture 13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1" t="81190" r="6689" b="13809"/>
          <a:stretch>
            <a:fillRect/>
          </a:stretch>
        </p:blipFill>
        <p:spPr bwMode="auto">
          <a:xfrm>
            <a:off x="7056438" y="4911726"/>
            <a:ext cx="8143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2438400" y="6163397"/>
            <a:ext cx="6653213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user may select another pipeline segment or node, select analysis criteria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or display </a:t>
            </a:r>
            <a:r>
              <a:rPr lang="en-US" altLang="en-US" sz="1600" b="1" dirty="0">
                <a:latin typeface="Arial" panose="020B0604020202020204" pitchFamily="34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6894568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17921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979488" y="3351646"/>
            <a:ext cx="7072312" cy="1858963"/>
            <a:chOff x="617" y="1974"/>
            <a:chExt cx="4455" cy="1171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1222" y="1982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2,825</a:t>
              </a:r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2161" y="1984"/>
              <a:ext cx="2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728</a:t>
              </a:r>
            </a:p>
          </p:txBody>
        </p:sp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272" y="2239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60 days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3289" y="2400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58 days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4173" y="224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$3,283,800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4224" y="238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$3,176,608</a:t>
              </a:r>
            </a:p>
          </p:txBody>
        </p:sp>
        <p:pic>
          <p:nvPicPr>
            <p:cNvPr id="12289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79" t="69191" r="64211" b="24400"/>
            <a:stretch>
              <a:fillRect/>
            </a:stretch>
          </p:blipFill>
          <p:spPr bwMode="auto">
            <a:xfrm>
              <a:off x="3053" y="2794"/>
              <a:ext cx="201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957" y="2738"/>
              <a:ext cx="14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 dirty="0" err="1">
                  <a:solidFill>
                    <a:srgbClr val="33318B"/>
                  </a:solidFill>
                  <a:latin typeface="Swis721 Blk BT" pitchFamily="34" charset="0"/>
                </a:rPr>
                <a:t>Avg</a:t>
              </a:r>
              <a:r>
                <a:rPr lang="en-US" altLang="en-US" sz="1000" dirty="0">
                  <a:solidFill>
                    <a:srgbClr val="33318B"/>
                  </a:solidFill>
                  <a:latin typeface="Swis721 Blk BT" pitchFamily="34" charset="0"/>
                </a:rPr>
                <a:t> Value in DRMO:  $957,250</a:t>
              </a:r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963" y="2855"/>
              <a:ext cx="193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(CC A or B) in DRMO:  $142,809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2975" y="2985"/>
              <a:ext cx="141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Val of Items Disp:  $4,504,700</a:t>
              </a:r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4749" y="1976"/>
              <a:ext cx="2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728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3637" y="1974"/>
              <a:ext cx="52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10,700</a:t>
              </a:r>
            </a:p>
          </p:txBody>
        </p:sp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822" y="2249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60 days</a:t>
              </a:r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962" y="2403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56 days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1817" y="2245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$3,283,800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1878" y="238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$3,066,560</a:t>
              </a:r>
            </a:p>
          </p:txBody>
        </p:sp>
        <p:pic>
          <p:nvPicPr>
            <p:cNvPr id="122900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79" t="69191" r="64211" b="24400"/>
            <a:stretch>
              <a:fillRect/>
            </a:stretch>
          </p:blipFill>
          <p:spPr bwMode="auto">
            <a:xfrm>
              <a:off x="660" y="2800"/>
              <a:ext cx="207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17" y="2744"/>
              <a:ext cx="150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in DRMO:  $1,641,900</a:t>
              </a:r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623" y="2861"/>
              <a:ext cx="193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(CC A or B) in DRMO:  $410,475</a:t>
              </a:r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635" y="2991"/>
              <a:ext cx="141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Val of Items Disp:  $1,189,325</a:t>
              </a:r>
            </a:p>
          </p:txBody>
        </p:sp>
      </p:grpSp>
      <p:pic>
        <p:nvPicPr>
          <p:cNvPr id="122904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1" t="89720" r="10440" b="6200"/>
          <a:stretch>
            <a:fillRect/>
          </a:stretch>
        </p:blipFill>
        <p:spPr bwMode="auto">
          <a:xfrm>
            <a:off x="6748463" y="5345546"/>
            <a:ext cx="833437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9" name="Rectangle 29"/>
          <p:cNvSpPr>
            <a:spLocks noChangeArrowheads="1"/>
          </p:cNvSpPr>
          <p:nvPr/>
        </p:nvSpPr>
        <p:spPr bwMode="auto">
          <a:xfrm>
            <a:off x="2247899" y="6161088"/>
            <a:ext cx="6770689" cy="5854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Compare outcome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suggests </a:t>
            </a:r>
            <a:r>
              <a:rPr lang="en-US" altLang="en-US" sz="1600" b="1" dirty="0">
                <a:latin typeface="Arial" panose="020B0604020202020204" pitchFamily="34" charset="0"/>
              </a:rPr>
              <a:t>that there has been big growth in disposals during past 3 months - need to investigate further.</a:t>
            </a:r>
            <a:r>
              <a:rPr lang="en-US" altLang="en-US" sz="1600" b="1" i="1" dirty="0"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122913" name="Picture 33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89990" r="61580" b="6070"/>
          <a:stretch>
            <a:fillRect/>
          </a:stretch>
        </p:blipFill>
        <p:spPr bwMode="auto">
          <a:xfrm>
            <a:off x="2784475" y="5361421"/>
            <a:ext cx="8334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4" name="Picture 34">
            <a:hlinkClick r:id="rId4" action="ppaction://hlinksldjump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89990" r="61580" b="6070"/>
          <a:stretch>
            <a:fillRect/>
          </a:stretch>
        </p:blipFill>
        <p:spPr bwMode="auto">
          <a:xfrm>
            <a:off x="2781300" y="5361421"/>
            <a:ext cx="8334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1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5919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979488" y="3392921"/>
            <a:ext cx="7072312" cy="1858963"/>
            <a:chOff x="617" y="1974"/>
            <a:chExt cx="4455" cy="1171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1222" y="1982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2,825</a:t>
              </a:r>
            </a:p>
          </p:txBody>
        </p:sp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2161" y="1984"/>
              <a:ext cx="2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728</a:t>
              </a:r>
            </a:p>
          </p:txBody>
        </p:sp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3272" y="2239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60 days</a:t>
              </a:r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3289" y="2400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58 days</a:t>
              </a:r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4173" y="224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$3,283,800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4224" y="238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$3,176,608</a:t>
              </a:r>
            </a:p>
          </p:txBody>
        </p:sp>
        <p:pic>
          <p:nvPicPr>
            <p:cNvPr id="123914" name="Picture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79" t="69191" r="64211" b="24400"/>
            <a:stretch>
              <a:fillRect/>
            </a:stretch>
          </p:blipFill>
          <p:spPr bwMode="auto">
            <a:xfrm>
              <a:off x="3053" y="2794"/>
              <a:ext cx="201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2957" y="2738"/>
              <a:ext cx="14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in DRMO:  $957,250</a:t>
              </a:r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2963" y="2855"/>
              <a:ext cx="193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(CC A or B) in DRMO:  $142,809</a:t>
              </a:r>
            </a:p>
          </p:txBody>
        </p:sp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2975" y="2985"/>
              <a:ext cx="141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Val of Items Disp:  $4,504,700</a:t>
              </a:r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4749" y="1976"/>
              <a:ext cx="2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728</a:t>
              </a:r>
            </a:p>
          </p:txBody>
        </p:sp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3637" y="1974"/>
              <a:ext cx="52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10,700</a:t>
              </a:r>
            </a:p>
          </p:txBody>
        </p:sp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822" y="2249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60 days</a:t>
              </a:r>
            </a:p>
          </p:txBody>
        </p:sp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962" y="2403"/>
              <a:ext cx="45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56 days</a:t>
              </a:r>
            </a:p>
          </p:txBody>
        </p:sp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1817" y="2245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$3,283,800</a:t>
              </a:r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1878" y="238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$3,066,560</a:t>
              </a:r>
            </a:p>
          </p:txBody>
        </p:sp>
        <p:pic>
          <p:nvPicPr>
            <p:cNvPr id="123924" name="Picture 2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79" t="69191" r="64211" b="24400"/>
            <a:stretch>
              <a:fillRect/>
            </a:stretch>
          </p:blipFill>
          <p:spPr bwMode="auto">
            <a:xfrm>
              <a:off x="660" y="2800"/>
              <a:ext cx="207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925" name="Rectangle 21"/>
            <p:cNvSpPr>
              <a:spLocks noChangeArrowheads="1"/>
            </p:cNvSpPr>
            <p:nvPr/>
          </p:nvSpPr>
          <p:spPr bwMode="auto">
            <a:xfrm>
              <a:off x="617" y="2744"/>
              <a:ext cx="150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in DRMO:  $1,641,900</a:t>
              </a:r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623" y="2861"/>
              <a:ext cx="193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Avg Value (CC A or B) in DRMO:  $410,475</a:t>
              </a:r>
            </a:p>
          </p:txBody>
        </p:sp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635" y="2991"/>
              <a:ext cx="141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000">
                  <a:solidFill>
                    <a:srgbClr val="33318B"/>
                  </a:solidFill>
                  <a:latin typeface="Swis721 Blk BT" pitchFamily="34" charset="0"/>
                </a:rPr>
                <a:t>Val of Items Disp:  $1,189,325</a:t>
              </a:r>
            </a:p>
          </p:txBody>
        </p:sp>
      </p:grpSp>
      <p:pic>
        <p:nvPicPr>
          <p:cNvPr id="123928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1" t="89720" r="10440" b="6200"/>
          <a:stretch>
            <a:fillRect/>
          </a:stretch>
        </p:blipFill>
        <p:spPr bwMode="auto">
          <a:xfrm>
            <a:off x="6748463" y="5386821"/>
            <a:ext cx="833437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35" name="Picture 31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89990" r="61580" b="6070"/>
          <a:stretch>
            <a:fillRect/>
          </a:stretch>
        </p:blipFill>
        <p:spPr bwMode="auto">
          <a:xfrm>
            <a:off x="2784475" y="5402696"/>
            <a:ext cx="8334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936" name="Group 32"/>
          <p:cNvGrpSpPr>
            <a:grpSpLocks/>
          </p:cNvGrpSpPr>
          <p:nvPr/>
        </p:nvGrpSpPr>
        <p:grpSpPr bwMode="auto">
          <a:xfrm>
            <a:off x="758825" y="259196"/>
            <a:ext cx="7620000" cy="5715000"/>
            <a:chOff x="478" y="0"/>
            <a:chExt cx="4800" cy="3600"/>
          </a:xfrm>
        </p:grpSpPr>
        <p:grpSp>
          <p:nvGrpSpPr>
            <p:cNvPr id="123937" name="Group 33"/>
            <p:cNvGrpSpPr>
              <a:grpSpLocks/>
            </p:cNvGrpSpPr>
            <p:nvPr/>
          </p:nvGrpSpPr>
          <p:grpSpPr bwMode="auto">
            <a:xfrm>
              <a:off x="478" y="0"/>
              <a:ext cx="4800" cy="3600"/>
              <a:chOff x="478" y="0"/>
              <a:chExt cx="4800" cy="3600"/>
            </a:xfrm>
          </p:grpSpPr>
          <p:grpSp>
            <p:nvGrpSpPr>
              <p:cNvPr id="123938" name="Group 34"/>
              <p:cNvGrpSpPr>
                <a:grpSpLocks/>
              </p:cNvGrpSpPr>
              <p:nvPr/>
            </p:nvGrpSpPr>
            <p:grpSpPr bwMode="auto">
              <a:xfrm>
                <a:off x="478" y="0"/>
                <a:ext cx="4800" cy="3600"/>
                <a:chOff x="478" y="0"/>
                <a:chExt cx="4800" cy="3600"/>
              </a:xfrm>
            </p:grpSpPr>
            <p:pic>
              <p:nvPicPr>
                <p:cNvPr id="123939" name="Picture 35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" y="0"/>
                  <a:ext cx="4800" cy="3600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940" name="Picture 36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0" t="5450" r="3490" b="20410"/>
                <a:stretch>
                  <a:fillRect/>
                </a:stretch>
              </p:blipFill>
              <p:spPr bwMode="auto">
                <a:xfrm>
                  <a:off x="581" y="925"/>
                  <a:ext cx="4510" cy="2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23941" name="Picture 37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98" t="15680" r="6000" b="81050"/>
              <a:stretch>
                <a:fillRect/>
              </a:stretch>
            </p:blipFill>
            <p:spPr bwMode="auto">
              <a:xfrm>
                <a:off x="538" y="551"/>
                <a:ext cx="2428" cy="131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3942" name="Rectangle 38"/>
            <p:cNvSpPr>
              <a:spLocks noChangeArrowheads="1"/>
            </p:cNvSpPr>
            <p:nvPr/>
          </p:nvSpPr>
          <p:spPr bwMode="auto">
            <a:xfrm>
              <a:off x="522" y="520"/>
              <a:ext cx="31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bg1"/>
                  </a:solidFill>
                  <a:latin typeface="Swis721 Blk BT" pitchFamily="34" charset="0"/>
                </a:rPr>
                <a:t>GRAPH (Disposal):  Performance NSN’s vs Compare Nsn’s</a:t>
              </a:r>
            </a:p>
          </p:txBody>
        </p:sp>
      </p:grpSp>
      <p:pic>
        <p:nvPicPr>
          <p:cNvPr id="123943" name="Picture 3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9" t="90401" r="70300" b="4359"/>
          <a:stretch>
            <a:fillRect/>
          </a:stretch>
        </p:blipFill>
        <p:spPr bwMode="auto">
          <a:xfrm>
            <a:off x="2352675" y="5424921"/>
            <a:ext cx="668338" cy="300038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2428081" y="6207389"/>
            <a:ext cx="5950744" cy="339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sz="1600" b="1" dirty="0">
                <a:latin typeface="Arial" panose="020B0604020202020204" pitchFamily="34" charset="0"/>
              </a:rPr>
              <a:t>The Compare outcome </a:t>
            </a:r>
            <a:r>
              <a:rPr lang="en-US" altLang="en-US" sz="1600" b="1" dirty="0" smtClean="0">
                <a:latin typeface="Arial" panose="020B0604020202020204" pitchFamily="34" charset="0"/>
              </a:rPr>
              <a:t>may </a:t>
            </a:r>
            <a:r>
              <a:rPr lang="en-US" altLang="en-US" sz="1600" b="1" dirty="0">
                <a:latin typeface="Arial" panose="020B0604020202020204" pitchFamily="34" charset="0"/>
              </a:rPr>
              <a:t>be displayed graphically.</a:t>
            </a:r>
            <a:r>
              <a:rPr lang="en-US" altLang="en-US" sz="1600" b="1" i="1" dirty="0"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64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Concepts in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the its quality and availability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insights into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Understanding its usability and impacts in a decision model</a:t>
            </a:r>
          </a:p>
          <a:p>
            <a:r>
              <a:rPr lang="en-US" dirty="0" smtClean="0"/>
              <a:t>Ensuring it is representative of the operating environment</a:t>
            </a:r>
            <a:endParaRPr lang="en-US" dirty="0"/>
          </a:p>
          <a:p>
            <a:r>
              <a:rPr lang="en-US" dirty="0"/>
              <a:t>Business complexity, objectives, availability of data, and time frame for development will dictate what methods are used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#1 Due – </a:t>
            </a:r>
            <a:r>
              <a:rPr lang="en-US" smtClean="0"/>
              <a:t>Before class on 9/18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5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</a:p>
          <a:p>
            <a:r>
              <a:rPr lang="en-US" dirty="0" smtClean="0"/>
              <a:t>Metrics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relatively easy methods to gain data insights are:</a:t>
            </a:r>
          </a:p>
          <a:p>
            <a:pPr lvl="1"/>
            <a:r>
              <a:rPr lang="en-US" dirty="0"/>
              <a:t>Graphing data to identify trends.</a:t>
            </a:r>
          </a:p>
          <a:p>
            <a:pPr lvl="1"/>
            <a:r>
              <a:rPr lang="en-US" dirty="0"/>
              <a:t>Statistical methods to determine basic characteristics of the </a:t>
            </a:r>
            <a:r>
              <a:rPr lang="en-US" dirty="0" smtClean="0"/>
              <a:t>data.</a:t>
            </a:r>
            <a:endParaRPr lang="en-US" dirty="0"/>
          </a:p>
          <a:p>
            <a:pPr lvl="1"/>
            <a:r>
              <a:rPr lang="en-US" dirty="0"/>
              <a:t>Forecasting on historical data to determine data fit and predictors.</a:t>
            </a:r>
          </a:p>
          <a:p>
            <a:pPr lvl="1"/>
            <a:r>
              <a:rPr lang="en-US" dirty="0"/>
              <a:t>Expert opinion to project future data characteristics.</a:t>
            </a:r>
          </a:p>
          <a:p>
            <a:pPr lvl="1"/>
            <a:r>
              <a:rPr lang="en-US" dirty="0"/>
              <a:t>Neural networks to provide a statistical basis for forward projections with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2997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 the Information and Its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Variability analysis is key to understanding process control:</a:t>
            </a:r>
          </a:p>
          <a:p>
            <a:pPr lvl="1"/>
            <a:r>
              <a:rPr lang="en-US" dirty="0"/>
              <a:t>Statistical models for control charts</a:t>
            </a:r>
          </a:p>
          <a:p>
            <a:pPr lvl="1"/>
            <a:r>
              <a:rPr lang="en-US" dirty="0"/>
              <a:t>Safety stock analysis</a:t>
            </a:r>
          </a:p>
          <a:p>
            <a:r>
              <a:rPr lang="en-US" dirty="0"/>
              <a:t>Variability measures and tools assist in determining:</a:t>
            </a:r>
          </a:p>
          <a:p>
            <a:pPr lvl="1"/>
            <a:r>
              <a:rPr lang="en-US" dirty="0"/>
              <a:t>Service levels for product availability</a:t>
            </a:r>
          </a:p>
          <a:p>
            <a:pPr lvl="1"/>
            <a:r>
              <a:rPr lang="en-US" dirty="0"/>
              <a:t>Production and capacity constraints</a:t>
            </a:r>
          </a:p>
          <a:p>
            <a:pPr lvl="1"/>
            <a:r>
              <a:rPr lang="en-US" dirty="0"/>
              <a:t>Operational control</a:t>
            </a:r>
          </a:p>
          <a:p>
            <a:pPr lvl="1"/>
            <a:r>
              <a:rPr lang="en-US" dirty="0"/>
              <a:t>Focus areas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980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3831</Words>
  <Application>Microsoft Office PowerPoint</Application>
  <PresentationFormat>On-screen Show (4:3)</PresentationFormat>
  <Paragraphs>762</Paragraphs>
  <Slides>76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CommonBullets</vt:lpstr>
      <vt:lpstr>Swis721 Blk BT</vt:lpstr>
      <vt:lpstr>Office Theme</vt:lpstr>
      <vt:lpstr>Worksheet</vt:lpstr>
      <vt:lpstr>IMSE 991 Multiple Criteria Decision Making</vt:lpstr>
      <vt:lpstr>Metrics and Data Analysis</vt:lpstr>
      <vt:lpstr>Metrics and Data Analysis</vt:lpstr>
      <vt:lpstr>Metrics and Data Analysis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Assess the Information and Its Availability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Standard Statistics</vt:lpstr>
      <vt:lpstr>Standard Statistics</vt:lpstr>
      <vt:lpstr>Histogram</vt:lpstr>
      <vt:lpstr>Frequency Distributions</vt:lpstr>
      <vt:lpstr>Forecasting</vt:lpstr>
      <vt:lpstr>Moving Averages</vt:lpstr>
      <vt:lpstr>Moving Averages</vt:lpstr>
      <vt:lpstr>Moving Average Example</vt:lpstr>
      <vt:lpstr>Moving Average Example</vt:lpstr>
      <vt:lpstr>Weighted Moving Averages</vt:lpstr>
      <vt:lpstr>Weighted Moving Averages</vt:lpstr>
      <vt:lpstr>Weighted Moving Averages</vt:lpstr>
      <vt:lpstr>Weighted Moving Averages</vt:lpstr>
      <vt:lpstr>Weighted Moving Averages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Regression Analysis</vt:lpstr>
      <vt:lpstr>Regression Analysis</vt:lpstr>
      <vt:lpstr>Regression Analysis</vt:lpstr>
      <vt:lpstr>Regression Analysis</vt:lpstr>
      <vt:lpstr>Regression Analysis</vt:lpstr>
      <vt:lpstr>Regression Analysis</vt:lpstr>
      <vt:lpstr>Logistics Pipeline Analyzer</vt:lpstr>
      <vt:lpstr>Logistics Pipeline Analyzer</vt:lpstr>
      <vt:lpstr>Logistics Pipeline Analyzer</vt:lpstr>
      <vt:lpstr>Logistics Pipeline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Concepts in Data Analysis</vt:lpstr>
      <vt:lpstr>Next Class</vt:lpstr>
      <vt:lpstr>IMSE 991 Multiple Criteria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86</cp:revision>
  <dcterms:created xsi:type="dcterms:W3CDTF">2011-05-09T20:00:01Z</dcterms:created>
  <dcterms:modified xsi:type="dcterms:W3CDTF">2017-09-09T22:17:03Z</dcterms:modified>
</cp:coreProperties>
</file>