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63"/>
  </p:notesMasterIdLst>
  <p:sldIdLst>
    <p:sldId id="256" r:id="rId2"/>
    <p:sldId id="309" r:id="rId3"/>
    <p:sldId id="257" r:id="rId4"/>
    <p:sldId id="285" r:id="rId5"/>
    <p:sldId id="289" r:id="rId6"/>
    <p:sldId id="297" r:id="rId7"/>
    <p:sldId id="333" r:id="rId8"/>
    <p:sldId id="299" r:id="rId9"/>
    <p:sldId id="300" r:id="rId10"/>
    <p:sldId id="301" r:id="rId11"/>
    <p:sldId id="311" r:id="rId12"/>
    <p:sldId id="344" r:id="rId13"/>
    <p:sldId id="290" r:id="rId14"/>
    <p:sldId id="310" r:id="rId15"/>
    <p:sldId id="313" r:id="rId16"/>
    <p:sldId id="334" r:id="rId17"/>
    <p:sldId id="350" r:id="rId18"/>
    <p:sldId id="351" r:id="rId19"/>
    <p:sldId id="353" r:id="rId20"/>
    <p:sldId id="354" r:id="rId21"/>
    <p:sldId id="360" r:id="rId22"/>
    <p:sldId id="303" r:id="rId23"/>
    <p:sldId id="345" r:id="rId24"/>
    <p:sldId id="315" r:id="rId25"/>
    <p:sldId id="316" r:id="rId26"/>
    <p:sldId id="357" r:id="rId27"/>
    <p:sldId id="358" r:id="rId28"/>
    <p:sldId id="304" r:id="rId29"/>
    <p:sldId id="305" r:id="rId30"/>
    <p:sldId id="317" r:id="rId31"/>
    <p:sldId id="306" r:id="rId32"/>
    <p:sldId id="318" r:id="rId33"/>
    <p:sldId id="331" r:id="rId34"/>
    <p:sldId id="332" r:id="rId35"/>
    <p:sldId id="298" r:id="rId36"/>
    <p:sldId id="307" r:id="rId37"/>
    <p:sldId id="308" r:id="rId38"/>
    <p:sldId id="329" r:id="rId39"/>
    <p:sldId id="325" r:id="rId40"/>
    <p:sldId id="330" r:id="rId41"/>
    <p:sldId id="327" r:id="rId42"/>
    <p:sldId id="349" r:id="rId43"/>
    <p:sldId id="328" r:id="rId44"/>
    <p:sldId id="291" r:id="rId45"/>
    <p:sldId id="335" r:id="rId46"/>
    <p:sldId id="292" r:id="rId47"/>
    <p:sldId id="336" r:id="rId48"/>
    <p:sldId id="346" r:id="rId49"/>
    <p:sldId id="293" r:id="rId50"/>
    <p:sldId id="347" r:id="rId51"/>
    <p:sldId id="294" r:id="rId52"/>
    <p:sldId id="295" r:id="rId53"/>
    <p:sldId id="348" r:id="rId54"/>
    <p:sldId id="338" r:id="rId55"/>
    <p:sldId id="359" r:id="rId56"/>
    <p:sldId id="339" r:id="rId57"/>
    <p:sldId id="340" r:id="rId58"/>
    <p:sldId id="341" r:id="rId59"/>
    <p:sldId id="342" r:id="rId60"/>
    <p:sldId id="343" r:id="rId61"/>
    <p:sldId id="284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63C8-129B-467B-A66C-E6532C292FF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89197-576E-4FDC-B946-E14195FB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BFEFAB8-D45C-4807-A38A-2CA70443D956}" type="slidenum">
              <a:rPr lang="en-AU" altLang="en-US" sz="1200"/>
              <a:pPr algn="r" eaLnBrk="1" hangingPunct="1"/>
              <a:t>39</a:t>
            </a:fld>
            <a:endParaRPr lang="en-AU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8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A45EACE-81F3-430E-B816-38CDD4D565D3}" type="slidenum">
              <a:rPr lang="en-AU" altLang="en-US" sz="1200"/>
              <a:pPr algn="r" eaLnBrk="1" hangingPunct="1"/>
              <a:t>41</a:t>
            </a:fld>
            <a:endParaRPr lang="en-AU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1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A45EACE-81F3-430E-B816-38CDD4D565D3}" type="slidenum">
              <a:rPr lang="en-AU" altLang="en-US" sz="1200"/>
              <a:pPr algn="r" eaLnBrk="1" hangingPunct="1"/>
              <a:t>42</a:t>
            </a:fld>
            <a:endParaRPr lang="en-AU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F10B171-E326-4C4C-A723-F25C73D158BC}" type="slidenum">
              <a:rPr lang="en-AU" altLang="en-US" sz="1200"/>
              <a:pPr algn="r" eaLnBrk="1" hangingPunct="1"/>
              <a:t>43</a:t>
            </a:fld>
            <a:endParaRPr lang="en-AU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5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</a:p>
          <a:p>
            <a:r>
              <a:rPr lang="en-US" dirty="0" smtClean="0"/>
              <a:t>Non-compensatory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48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Dominance method</a:t>
            </a:r>
            <a:endParaRPr lang="en-US" sz="2400" dirty="0"/>
          </a:p>
          <a:p>
            <a:pPr lvl="1"/>
            <a:r>
              <a:rPr lang="en-US" sz="2000" dirty="0" smtClean="0"/>
              <a:t>S1 compared to S2:  non-dominated</a:t>
            </a:r>
          </a:p>
          <a:p>
            <a:pPr lvl="1"/>
            <a:r>
              <a:rPr lang="en-US" sz="2000" dirty="0" smtClean="0"/>
              <a:t>S1 compared to S3: S1 -&gt; S3, S3 discarded</a:t>
            </a:r>
          </a:p>
          <a:p>
            <a:pPr lvl="1"/>
            <a:r>
              <a:rPr lang="en-US" sz="2000" dirty="0" smtClean="0"/>
              <a:t>S4 compared to S1, S2: S1, S2, non-dominated</a:t>
            </a:r>
          </a:p>
          <a:p>
            <a:pPr lvl="1"/>
            <a:r>
              <a:rPr lang="en-US" sz="2000" dirty="0" smtClean="0"/>
              <a:t>S5 compared to S1, S2, S4: S5 -&gt; S1, S1 discarded</a:t>
            </a:r>
          </a:p>
          <a:p>
            <a:pPr lvl="1"/>
            <a:r>
              <a:rPr lang="en-US" sz="2000" dirty="0" smtClean="0"/>
              <a:t>S6 compared to S2, S4, S5: S5 -&gt; S6, S6 discarded</a:t>
            </a:r>
          </a:p>
          <a:p>
            <a:pPr lvl="1"/>
            <a:r>
              <a:rPr lang="en-US" sz="2000" dirty="0" smtClean="0"/>
              <a:t>S7 compared to S2, S4, S5: S2 &amp; S5 -&gt; S7 discarded</a:t>
            </a:r>
          </a:p>
          <a:p>
            <a:r>
              <a:rPr lang="en-US" sz="2400" b="1" dirty="0" smtClean="0"/>
              <a:t>S2, S4 and S5 are non-dominated solutions</a:t>
            </a:r>
          </a:p>
          <a:p>
            <a:r>
              <a:rPr lang="en-US" sz="2400" b="1" dirty="0" smtClean="0"/>
              <a:t>Pick alternative OR use a compensatory method</a:t>
            </a:r>
            <a:endParaRPr lang="en-US" sz="2400" b="1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60" y="2424564"/>
            <a:ext cx="3730249" cy="17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dirty="0" smtClean="0"/>
              <a:t>Dichotomize alternatives into acceptable/ unacceptable categories</a:t>
            </a:r>
          </a:p>
          <a:p>
            <a:pPr lvl="1"/>
            <a:r>
              <a:rPr lang="en-US" dirty="0" smtClean="0"/>
              <a:t>Alternatives are acceptable as long as they meet the minimum cutoffs</a:t>
            </a:r>
          </a:p>
          <a:p>
            <a:pPr lvl="1"/>
            <a:r>
              <a:rPr lang="en-US" dirty="0" smtClean="0"/>
              <a:t>Satisficing rather than optimizing</a:t>
            </a:r>
          </a:p>
        </p:txBody>
      </p:sp>
    </p:spTree>
    <p:extLst>
      <p:ext uri="{BB962C8B-B14F-4D97-AF65-F5344CB8AC3E}">
        <p14:creationId xmlns:p14="http://schemas.microsoft.com/office/powerpoint/2010/main" val="36540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dirty="0" smtClean="0"/>
              <a:t>Conjunctive method</a:t>
            </a:r>
          </a:p>
          <a:p>
            <a:pPr lvl="1"/>
            <a:r>
              <a:rPr lang="en-US" dirty="0" smtClean="0"/>
              <a:t>Disjunctive Method</a:t>
            </a:r>
          </a:p>
        </p:txBody>
      </p:sp>
    </p:spTree>
    <p:extLst>
      <p:ext uri="{BB962C8B-B14F-4D97-AF65-F5344CB8AC3E}">
        <p14:creationId xmlns:p14="http://schemas.microsoft.com/office/powerpoint/2010/main" val="1366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b="1" dirty="0" smtClean="0"/>
              <a:t>Conjunctive method</a:t>
            </a:r>
          </a:p>
          <a:p>
            <a:pPr lvl="2"/>
            <a:r>
              <a:rPr lang="en-US" dirty="0" smtClean="0"/>
              <a:t>Set up minimum standard for each attribute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alternative selection or evaluation process is </a:t>
            </a:r>
            <a:r>
              <a:rPr lang="en-US" dirty="0" smtClean="0"/>
              <a:t>to </a:t>
            </a:r>
            <a:r>
              <a:rPr lang="en-US" dirty="0"/>
              <a:t>compare </a:t>
            </a:r>
            <a:r>
              <a:rPr lang="en-US" dirty="0" smtClean="0"/>
              <a:t>each attribute </a:t>
            </a:r>
            <a:r>
              <a:rPr lang="en-US" dirty="0"/>
              <a:t>against its standard.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standard reflects the decision </a:t>
            </a:r>
            <a:r>
              <a:rPr lang="en-US" dirty="0" smtClean="0"/>
              <a:t>maker’s expectations</a:t>
            </a:r>
            <a:r>
              <a:rPr lang="en-US" dirty="0"/>
              <a:t>, the obtained solutions are satisfying solutions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b="1" dirty="0" smtClean="0"/>
              <a:t>Conjunctive method</a:t>
            </a:r>
          </a:p>
          <a:p>
            <a:pPr lvl="2"/>
            <a:r>
              <a:rPr lang="en-US" dirty="0" smtClean="0"/>
              <a:t>An alternative must exceed a minimum value on all attributes</a:t>
            </a:r>
          </a:p>
          <a:p>
            <a:pPr lvl="2"/>
            <a:r>
              <a:rPr lang="en-US" dirty="0" smtClean="0"/>
              <a:t>Alternatives are easily rejected</a:t>
            </a:r>
          </a:p>
          <a:p>
            <a:pPr lvl="2"/>
            <a:r>
              <a:rPr lang="en-US" dirty="0" smtClean="0"/>
              <a:t>Need to fail on only one attribute</a:t>
            </a:r>
          </a:p>
          <a:p>
            <a:pPr lvl="2"/>
            <a:r>
              <a:rPr lang="en-US" dirty="0" smtClean="0"/>
              <a:t>Decision maker supplies the minimal (cutoff) attribute values acceptable for each of the attributes</a:t>
            </a:r>
          </a:p>
          <a:p>
            <a:pPr lvl="2"/>
            <a:r>
              <a:rPr lang="en-US" dirty="0" smtClean="0"/>
              <a:t>Minimal values can be adjusted, as per the decision maker, if too few or too many alternatives are remaining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Satisficing Methods</a:t>
                </a:r>
                <a:endParaRPr lang="en-US" b="1" dirty="0"/>
              </a:p>
              <a:p>
                <a:pPr lvl="1"/>
                <a:r>
                  <a:rPr lang="en-US" b="1" dirty="0" smtClean="0"/>
                  <a:t>Conjunctive method</a:t>
                </a:r>
              </a:p>
              <a:p>
                <a:pPr lvl="1"/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,   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= 1 and 2 …. and </a:t>
                </a:r>
                <a:r>
                  <a:rPr lang="en-US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is the minimum acceptable level of the 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attribute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479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b="1" dirty="0" smtClean="0"/>
              <a:t>Conjunctive method</a:t>
            </a:r>
          </a:p>
          <a:p>
            <a:pPr lvl="2"/>
            <a:r>
              <a:rPr lang="en-US" dirty="0" smtClean="0"/>
              <a:t>Minimum standards for admissions are set</a:t>
            </a:r>
          </a:p>
          <a:p>
            <a:pPr lvl="2"/>
            <a:r>
              <a:rPr lang="en-US" dirty="0" smtClean="0"/>
              <a:t>All attributes for an alternative are compared to the minimum standards</a:t>
            </a:r>
          </a:p>
          <a:p>
            <a:pPr lvl="2"/>
            <a:r>
              <a:rPr lang="en-US" dirty="0" smtClean="0"/>
              <a:t>Students </a:t>
            </a:r>
            <a:r>
              <a:rPr lang="en-US" dirty="0"/>
              <a:t>A1 and A3 are rejected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23760"/>
              </p:ext>
            </p:extLst>
          </p:nvPr>
        </p:nvGraphicFramePr>
        <p:xfrm>
          <a:off x="4697730" y="2707764"/>
          <a:ext cx="4292600" cy="231083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Students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TOEFL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GPA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Minimum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550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1200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3.0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5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b="1" dirty="0" smtClean="0"/>
              <a:t>Conjunctive method</a:t>
            </a:r>
          </a:p>
          <a:p>
            <a:pPr lvl="2"/>
            <a:r>
              <a:rPr lang="en-US" dirty="0" smtClean="0"/>
              <a:t>Not usually used for selection of alternatives but for dichotomizing them into acceptable/ not acceptable categories</a:t>
            </a:r>
          </a:p>
          <a:p>
            <a:pPr lvl="2"/>
            <a:r>
              <a:rPr lang="en-US" dirty="0" smtClean="0"/>
              <a:t>One way to set up the standards if the DM wants to dichotomize the alternatives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9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Satisficing Methods</a:t>
                </a:r>
                <a:endParaRPr lang="en-US" b="1" dirty="0"/>
              </a:p>
              <a:p>
                <a:pPr lvl="1"/>
                <a:r>
                  <a:rPr lang="en-US" b="1" dirty="0" smtClean="0"/>
                  <a:t>Conjunctive Cutting Score</a:t>
                </a:r>
              </a:p>
              <a:p>
                <a:pPr lvl="2"/>
                <a:r>
                  <a:rPr lang="en-US" dirty="0" smtClean="0"/>
                  <a:t>Consider a set of n equally weighted independent attributes.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Let</a:t>
                </a:r>
              </a:p>
              <a:p>
                <a:pPr marL="1828800" lvl="4" indent="0">
                  <a:buNone/>
                </a:pPr>
                <a:r>
                  <a:rPr lang="en-US" dirty="0" smtClean="0"/>
                  <a:t>r = the proportion of alternatives which are rejected,</a:t>
                </a:r>
              </a:p>
              <a:p>
                <a:pPr marL="1828800" lvl="4" indent="0">
                  <a:buNone/>
                </a:pPr>
                <a:r>
                  <a:rPr lang="en-US" dirty="0" smtClean="0"/>
                  <a:t>P</a:t>
                </a:r>
                <a:r>
                  <a:rPr lang="en-US" baseline="-25000" dirty="0" smtClean="0"/>
                  <a:t>c</a:t>
                </a:r>
                <a:r>
                  <a:rPr lang="en-US" dirty="0" smtClean="0"/>
                  <a:t> = the probability that a randomly chosen alternative scores above the conjunctive cutting level.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Then</a:t>
                </a:r>
              </a:p>
              <a:p>
                <a:pPr marL="1828800" lvl="4" indent="0">
                  <a:buNone/>
                </a:pPr>
                <a:r>
                  <a:rPr lang="en-US" dirty="0" smtClean="0"/>
                  <a:t>r = 1 -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1828800" lvl="4" indent="0">
                  <a:buNone/>
                </a:pPr>
                <a:r>
                  <a:rPr lang="en-US" dirty="0" smtClean="0"/>
                  <a:t>Since the probability of being rejected is equal to 1 – the probability of passing on all attributes</a:t>
                </a:r>
              </a:p>
              <a:p>
                <a:pPr marL="1828800" lvl="4" indent="0">
                  <a:buNone/>
                </a:pPr>
                <a:r>
                  <a:rPr lang="en-US" dirty="0"/>
                  <a:t>We then obtain P</a:t>
                </a:r>
                <a:r>
                  <a:rPr lang="en-US" baseline="-25000" dirty="0"/>
                  <a:t>c</a:t>
                </a:r>
                <a:r>
                  <a:rPr lang="en-US" dirty="0"/>
                  <a:t> = (1-r)</a:t>
                </a:r>
                <a:r>
                  <a:rPr lang="en-US" baseline="30000" dirty="0"/>
                  <a:t>1/n</a:t>
                </a:r>
                <a:endParaRPr lang="en-US" dirty="0"/>
              </a:p>
              <a:p>
                <a:pPr marL="1828800" lvl="4" indent="0">
                  <a:buNone/>
                </a:pPr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0">
                <a:blip r:embed="rId2"/>
                <a:stretch>
                  <a:fillRect l="-1481" t="-1617" r="-519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1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b="1" dirty="0" smtClean="0"/>
              <a:t>Conjunctive Cutting Score</a:t>
            </a:r>
          </a:p>
          <a:p>
            <a:pPr marL="914400" lvl="2" indent="0">
              <a:buNone/>
            </a:pPr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Four attributes for college admissions – intellectual ability, academic ability, extracurricular activities, character</a:t>
            </a:r>
          </a:p>
          <a:p>
            <a:pPr lvl="2"/>
            <a:r>
              <a:rPr lang="en-US" dirty="0" smtClean="0"/>
              <a:t>Attributes are independent and equally important</a:t>
            </a:r>
          </a:p>
          <a:p>
            <a:pPr lvl="2"/>
            <a:r>
              <a:rPr lang="en-US" dirty="0" smtClean="0"/>
              <a:t>College wishes to accept one fifth of its applicants</a:t>
            </a:r>
          </a:p>
          <a:p>
            <a:pPr marL="1371600" lvl="3" indent="0">
              <a:buNone/>
            </a:pPr>
            <a:r>
              <a:rPr lang="en-US" dirty="0" smtClean="0"/>
              <a:t>n = 4, r = 4/5</a:t>
            </a:r>
          </a:p>
          <a:p>
            <a:pPr marL="1371600" lvl="3" indent="0">
              <a:buNone/>
            </a:pPr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/>
              <a:t> = (</a:t>
            </a:r>
            <a:r>
              <a:rPr lang="en-US" dirty="0" smtClean="0"/>
              <a:t>1-4/5)</a:t>
            </a:r>
            <a:r>
              <a:rPr lang="en-US" baseline="30000" dirty="0" smtClean="0"/>
              <a:t>1/4 </a:t>
            </a:r>
            <a:r>
              <a:rPr lang="en-US" dirty="0" smtClean="0"/>
              <a:t>= 0.67 = 67%</a:t>
            </a:r>
            <a:endParaRPr lang="en-US" dirty="0"/>
          </a:p>
          <a:p>
            <a:pPr marL="1828800" lvl="4" indent="0">
              <a:buNone/>
            </a:pPr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0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b="1" dirty="0" smtClean="0"/>
              <a:t>Conjunctive Cutting Score</a:t>
            </a:r>
          </a:p>
          <a:p>
            <a:pPr marL="914400" lvl="2" indent="0">
              <a:buNone/>
            </a:pPr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The college must choose a cutting score for each attribute such that 67% of its applicants will place above this score</a:t>
            </a:r>
          </a:p>
          <a:p>
            <a:pPr lvl="2"/>
            <a:r>
              <a:rPr lang="en-US" dirty="0" smtClean="0"/>
              <a:t>The cutting score is called the conjunctive cutting score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Note:  This method can be used with both objective and subjective data</a:t>
            </a:r>
          </a:p>
          <a:p>
            <a:pPr marL="1828800" lvl="4" indent="0">
              <a:buNone/>
            </a:pPr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6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1178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b="1" dirty="0" smtClean="0"/>
              <a:t>Conjunctive cutting score</a:t>
            </a:r>
          </a:p>
          <a:p>
            <a:pPr lvl="2"/>
            <a:r>
              <a:rPr lang="en-US" dirty="0" smtClean="0"/>
              <a:t>Accept 1/4</a:t>
            </a:r>
            <a:r>
              <a:rPr lang="en-US" baseline="30000" dirty="0" smtClean="0"/>
              <a:t>th</a:t>
            </a:r>
            <a:r>
              <a:rPr lang="en-US" dirty="0" smtClean="0"/>
              <a:t> of students</a:t>
            </a:r>
          </a:p>
          <a:p>
            <a:pPr lvl="2"/>
            <a:r>
              <a:rPr lang="en-US" dirty="0" smtClean="0"/>
              <a:t>R = ¾</a:t>
            </a:r>
          </a:p>
          <a:p>
            <a:pPr lvl="2"/>
            <a:r>
              <a:rPr lang="en-US" dirty="0" smtClean="0"/>
              <a:t>N = 3</a:t>
            </a:r>
          </a:p>
          <a:p>
            <a:pPr lvl="2"/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/>
              <a:t> = (</a:t>
            </a:r>
            <a:r>
              <a:rPr lang="en-US" dirty="0" smtClean="0"/>
              <a:t>1-r)</a:t>
            </a:r>
            <a:r>
              <a:rPr lang="en-US" baseline="30000" dirty="0" smtClean="0"/>
              <a:t>1/n</a:t>
            </a:r>
          </a:p>
          <a:p>
            <a:pPr lvl="2"/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/>
              <a:t> = (</a:t>
            </a:r>
            <a:r>
              <a:rPr lang="en-US" dirty="0" smtClean="0"/>
              <a:t>1-3/4)</a:t>
            </a:r>
            <a:r>
              <a:rPr lang="en-US" baseline="30000" dirty="0" smtClean="0"/>
              <a:t>1/3</a:t>
            </a:r>
            <a:endParaRPr lang="en-US" baseline="30000" dirty="0"/>
          </a:p>
          <a:p>
            <a:pPr lvl="2"/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smtClean="0">
                <a:solidFill>
                  <a:prstClr val="black"/>
                </a:solidFill>
              </a:rPr>
              <a:t>63% place above score on each attribute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Small data set with only 4 observations each – round up to 75%</a:t>
            </a:r>
            <a:endParaRPr lang="en-US" dirty="0">
              <a:solidFill>
                <a:prstClr val="black"/>
              </a:solidFill>
            </a:endParaRP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6004"/>
              </p:ext>
            </p:extLst>
          </p:nvPr>
        </p:nvGraphicFramePr>
        <p:xfrm>
          <a:off x="4668982" y="3073241"/>
          <a:ext cx="4281056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3163">
                  <a:extLst>
                    <a:ext uri="{9D8B030D-6E8A-4147-A177-3AD203B41FA5}">
                      <a16:colId xmlns:a16="http://schemas.microsoft.com/office/drawing/2014/main" val="4207713127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131410853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674018393"/>
                    </a:ext>
                  </a:extLst>
                </a:gridCol>
                <a:gridCol w="872838">
                  <a:extLst>
                    <a:ext uri="{9D8B030D-6E8A-4147-A177-3AD203B41FA5}">
                      <a16:colId xmlns:a16="http://schemas.microsoft.com/office/drawing/2014/main" val="276411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TOEFL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1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3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67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558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1280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4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</a:p>
          <a:p>
            <a:pPr lvl="1"/>
            <a:r>
              <a:rPr lang="en-US" b="1" dirty="0" smtClean="0"/>
              <a:t>Disjunctive method</a:t>
            </a:r>
          </a:p>
          <a:p>
            <a:pPr lvl="2"/>
            <a:r>
              <a:rPr lang="en-US" dirty="0" smtClean="0"/>
              <a:t>This method evaluates an alternative on its best attribute regardless of all other attributes.  </a:t>
            </a:r>
          </a:p>
          <a:p>
            <a:pPr lvl="2"/>
            <a:r>
              <a:rPr lang="en-US" dirty="0" smtClean="0"/>
              <a:t>The decision maker must establish cutoff values for the attributes</a:t>
            </a:r>
          </a:p>
          <a:p>
            <a:pPr lvl="2"/>
            <a:r>
              <a:rPr lang="en-US" dirty="0" smtClean="0"/>
              <a:t>An alternative is chosen if and only if it exceeds a minimal cutoff on one or more attributes</a:t>
            </a:r>
          </a:p>
        </p:txBody>
      </p:sp>
    </p:spTree>
    <p:extLst>
      <p:ext uri="{BB962C8B-B14F-4D97-AF65-F5344CB8AC3E}">
        <p14:creationId xmlns:p14="http://schemas.microsoft.com/office/powerpoint/2010/main" val="22393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</a:p>
          <a:p>
            <a:pPr lvl="1"/>
            <a:r>
              <a:rPr lang="en-US" b="1" dirty="0" smtClean="0"/>
              <a:t>Disjunctive method</a:t>
            </a:r>
          </a:p>
          <a:p>
            <a:pPr lvl="2"/>
            <a:r>
              <a:rPr lang="en-US" dirty="0" smtClean="0"/>
              <a:t>Minimal cutoffs can be varied if too many or two few alternatives are selected</a:t>
            </a:r>
          </a:p>
          <a:p>
            <a:pPr lvl="2"/>
            <a:r>
              <a:rPr lang="en-US" dirty="0" smtClean="0"/>
              <a:t>Can be used in conjunction with the conjunctive method</a:t>
            </a:r>
          </a:p>
        </p:txBody>
      </p:sp>
    </p:spTree>
    <p:extLst>
      <p:ext uri="{BB962C8B-B14F-4D97-AF65-F5344CB8AC3E}">
        <p14:creationId xmlns:p14="http://schemas.microsoft.com/office/powerpoint/2010/main" val="115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Satisficing Methods</a:t>
                </a:r>
                <a:endParaRPr lang="en-US" b="1" dirty="0"/>
              </a:p>
              <a:p>
                <a:pPr lvl="1"/>
                <a:r>
                  <a:rPr lang="en-US" b="1" dirty="0" smtClean="0"/>
                  <a:t>Disjunctive method</a:t>
                </a:r>
              </a:p>
              <a:p>
                <a:pPr lvl="1"/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,   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= 1 or 2 …. or </a:t>
                </a:r>
                <a:r>
                  <a:rPr lang="en-US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is the minimum acceptable level of the 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attribute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1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b="1" dirty="0" smtClean="0"/>
              <a:t>Disjunctive method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Note:  Different answer than conjunctive method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71688"/>
              </p:ext>
            </p:extLst>
          </p:nvPr>
        </p:nvGraphicFramePr>
        <p:xfrm>
          <a:off x="1157513" y="2885280"/>
          <a:ext cx="4720772" cy="200603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8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Students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TOEFL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Minimum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578598" y="2352903"/>
            <a:ext cx="1797724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All students meet at least one of the minimums</a:t>
            </a:r>
            <a:endParaRPr lang="en-US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00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dirty="0" smtClean="0"/>
              <a:t>Disjunctive Cutting Score</a:t>
            </a:r>
          </a:p>
          <a:p>
            <a:pPr lvl="2"/>
            <a:r>
              <a:rPr lang="en-US" dirty="0" smtClean="0"/>
              <a:t>For the disjunctive method, the probability of being rejected is equal to the probability of failing on all attributes:</a:t>
            </a:r>
          </a:p>
          <a:p>
            <a:pPr lvl="2"/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r = (1 –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d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</a:p>
          <a:p>
            <a:pPr marL="1371600" lvl="3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Where r is the proportion of alternatives which are rejected, 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d</a:t>
            </a:r>
            <a:r>
              <a:rPr lang="en-US" dirty="0" smtClean="0"/>
              <a:t> is the probability that a randomly chosen alternative scores above the disjunctive cutting level.  Therefore, </a:t>
            </a:r>
          </a:p>
          <a:p>
            <a:pPr lvl="2"/>
            <a:endParaRPr lang="en-US" dirty="0" smtClean="0"/>
          </a:p>
          <a:p>
            <a:pPr marL="1371600" lvl="3" indent="0">
              <a:buNone/>
            </a:pPr>
            <a:r>
              <a:rPr lang="en-US" dirty="0" err="1" smtClean="0"/>
              <a:t>P</a:t>
            </a:r>
            <a:r>
              <a:rPr lang="en-US" baseline="-25000" dirty="0" err="1" smtClean="0"/>
              <a:t>d</a:t>
            </a:r>
            <a:r>
              <a:rPr lang="en-US" dirty="0" smtClean="0"/>
              <a:t> = 1 – r</a:t>
            </a:r>
            <a:r>
              <a:rPr lang="en-US" baseline="30000" dirty="0" smtClean="0"/>
              <a:t>1/n</a:t>
            </a:r>
          </a:p>
        </p:txBody>
      </p:sp>
    </p:spTree>
    <p:extLst>
      <p:ext uri="{BB962C8B-B14F-4D97-AF65-F5344CB8AC3E}">
        <p14:creationId xmlns:p14="http://schemas.microsoft.com/office/powerpoint/2010/main" val="35277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Satisficing Methods</a:t>
            </a:r>
            <a:endParaRPr lang="en-US" b="1" dirty="0"/>
          </a:p>
          <a:p>
            <a:pPr lvl="1"/>
            <a:r>
              <a:rPr lang="en-US" dirty="0" smtClean="0"/>
              <a:t>Disjunctive Cutting Score</a:t>
            </a:r>
          </a:p>
          <a:p>
            <a:pPr lvl="2"/>
            <a:r>
              <a:rPr lang="en-US" dirty="0" smtClean="0"/>
              <a:t>Example:</a:t>
            </a:r>
          </a:p>
          <a:p>
            <a:pPr lvl="3"/>
            <a:r>
              <a:rPr lang="en-US" dirty="0"/>
              <a:t>Four attributes for college admissions – intellectual ability, academic ability, extracurricular activities, character</a:t>
            </a:r>
          </a:p>
          <a:p>
            <a:pPr lvl="3"/>
            <a:r>
              <a:rPr lang="en-US" dirty="0"/>
              <a:t>Attributes are independent and equally important</a:t>
            </a:r>
          </a:p>
          <a:p>
            <a:pPr lvl="3"/>
            <a:r>
              <a:rPr lang="en-US" dirty="0"/>
              <a:t>College wishes to accept one fifth of its </a:t>
            </a:r>
            <a:r>
              <a:rPr lang="en-US" dirty="0" smtClean="0"/>
              <a:t>applicants</a:t>
            </a:r>
          </a:p>
          <a:p>
            <a:pPr lvl="3"/>
            <a:endParaRPr lang="en-US" dirty="0" smtClean="0"/>
          </a:p>
          <a:p>
            <a:pPr marL="1371600" lvl="3" indent="0">
              <a:buNone/>
            </a:pPr>
            <a:r>
              <a:rPr lang="en-US" dirty="0"/>
              <a:t>n = 4, r = 4/5</a:t>
            </a:r>
          </a:p>
          <a:p>
            <a:pPr marL="1371600" lvl="3" indent="0">
              <a:buNone/>
            </a:pPr>
            <a:r>
              <a:rPr lang="en-US" dirty="0" err="1" smtClean="0"/>
              <a:t>P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 – (4/5)</a:t>
            </a:r>
            <a:r>
              <a:rPr lang="en-US" baseline="30000" dirty="0" smtClean="0"/>
              <a:t>1/4 </a:t>
            </a:r>
            <a:r>
              <a:rPr lang="en-US" dirty="0"/>
              <a:t>= </a:t>
            </a:r>
            <a:r>
              <a:rPr lang="en-US" dirty="0" smtClean="0"/>
              <a:t>0.05 = 5%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The disjunctive cutting score for each attribute will be one such that 5% of the applicants score above it – contrasted to 67% for the conjunctive cutting score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3337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Elimination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Sequential Elimination Methods</a:t>
            </a:r>
            <a:endParaRPr lang="en-US" b="1" dirty="0"/>
          </a:p>
          <a:p>
            <a:pPr lvl="1"/>
            <a:r>
              <a:rPr lang="en-US" dirty="0" smtClean="0"/>
              <a:t>Eliminates alternatives in a sequential manner</a:t>
            </a:r>
          </a:p>
          <a:p>
            <a:pPr lvl="1"/>
            <a:r>
              <a:rPr lang="en-US" dirty="0" smtClean="0"/>
              <a:t>Use one attribute at a time to examine alternatives for elimination</a:t>
            </a:r>
          </a:p>
          <a:p>
            <a:pPr lvl="1"/>
            <a:r>
              <a:rPr lang="en-US" dirty="0" smtClean="0"/>
              <a:t>If more than one alternative remains after the first pass, the process is repeated using another attribute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Lexicographic methods – Examines alternatives in the order of attribute importance</a:t>
            </a:r>
          </a:p>
          <a:p>
            <a:pPr lvl="2"/>
            <a:r>
              <a:rPr lang="en-US" dirty="0" smtClean="0"/>
              <a:t>Elimination by Aspects – In the order that would eliminate the most alternatives</a:t>
            </a:r>
          </a:p>
        </p:txBody>
      </p:sp>
    </p:spTree>
    <p:extLst>
      <p:ext uri="{BB962C8B-B14F-4D97-AF65-F5344CB8AC3E}">
        <p14:creationId xmlns:p14="http://schemas.microsoft.com/office/powerpoint/2010/main" val="5209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Elimination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Lexicographic Method</a:t>
            </a:r>
            <a:endParaRPr lang="en-US" b="1" dirty="0"/>
          </a:p>
          <a:p>
            <a:pPr lvl="1"/>
            <a:r>
              <a:rPr lang="en-US" dirty="0" smtClean="0"/>
              <a:t>Sometimes, a single attribute is the most important attribute for a decision, “cheapest,” “highest quality,” “highest profit,” etc.</a:t>
            </a:r>
          </a:p>
          <a:p>
            <a:pPr lvl="1"/>
            <a:r>
              <a:rPr lang="en-US" dirty="0" smtClean="0"/>
              <a:t>Compare alternatives on the most important attribute</a:t>
            </a:r>
          </a:p>
          <a:p>
            <a:pPr lvl="1"/>
            <a:r>
              <a:rPr lang="en-US" dirty="0" smtClean="0"/>
              <a:t>Choose the alternative with the highest value for the preferred attribute</a:t>
            </a:r>
          </a:p>
          <a:p>
            <a:pPr lvl="1"/>
            <a:r>
              <a:rPr lang="en-US" dirty="0" smtClean="0"/>
              <a:t>If there is a tie, compare the next highest attribute</a:t>
            </a:r>
          </a:p>
          <a:p>
            <a:pPr lvl="1"/>
            <a:r>
              <a:rPr lang="en-US" dirty="0" smtClean="0"/>
              <a:t>Lexicography – reflects concept of words ordered in 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Non-compensatory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Non-compensatory Methods</a:t>
            </a:r>
          </a:p>
          <a:p>
            <a:r>
              <a:rPr lang="en-US" dirty="0" smtClean="0"/>
              <a:t>Dominance Methods</a:t>
            </a:r>
          </a:p>
          <a:p>
            <a:r>
              <a:rPr lang="en-US" dirty="0" smtClean="0"/>
              <a:t>Satisficing Methods</a:t>
            </a:r>
          </a:p>
          <a:p>
            <a:r>
              <a:rPr lang="en-US" dirty="0" smtClean="0"/>
              <a:t>Sequential Elimination Methods</a:t>
            </a:r>
          </a:p>
          <a:p>
            <a:r>
              <a:rPr lang="en-US" dirty="0" smtClean="0"/>
              <a:t>Attitude Oriented Methods</a:t>
            </a:r>
          </a:p>
          <a:p>
            <a:r>
              <a:rPr lang="en-US" dirty="0" smtClean="0"/>
              <a:t>Compensatory Method Introduction</a:t>
            </a:r>
          </a:p>
          <a:p>
            <a:r>
              <a:rPr lang="en-US" dirty="0" smtClean="0"/>
              <a:t>Team Project Presentation Discussion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Elimination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Lexicographic Method</a:t>
            </a:r>
            <a:endParaRPr lang="en-US" b="1" dirty="0"/>
          </a:p>
          <a:p>
            <a:pPr lvl="1"/>
            <a:r>
              <a:rPr lang="en-US" dirty="0" smtClean="0"/>
              <a:t>Let x</a:t>
            </a:r>
            <a:r>
              <a:rPr lang="en-US" baseline="-25000" dirty="0" smtClean="0"/>
              <a:t>1</a:t>
            </a:r>
            <a:r>
              <a:rPr lang="en-US" dirty="0" smtClean="0"/>
              <a:t> be the most important attribute to the DM, x</a:t>
            </a:r>
            <a:r>
              <a:rPr lang="en-US" baseline="-25000" dirty="0" smtClean="0"/>
              <a:t>2</a:t>
            </a:r>
            <a:r>
              <a:rPr lang="en-US" dirty="0" smtClean="0"/>
              <a:t>, the second most important one, etc.  Alternative A</a:t>
            </a:r>
            <a:r>
              <a:rPr lang="en-US" baseline="30000" dirty="0" smtClean="0"/>
              <a:t>1</a:t>
            </a:r>
            <a:r>
              <a:rPr lang="en-US" dirty="0" smtClean="0"/>
              <a:t> is selected such that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the set A</a:t>
            </a:r>
            <a:r>
              <a:rPr lang="en-US" baseline="30000" dirty="0" smtClean="0"/>
              <a:t>1</a:t>
            </a:r>
            <a:r>
              <a:rPr lang="en-US" dirty="0" smtClean="0"/>
              <a:t> has a single element, then this element is the most preferred alternative.</a:t>
            </a:r>
          </a:p>
          <a:p>
            <a:pPr lvl="1"/>
            <a:r>
              <a:rPr lang="en-US" dirty="0" smtClean="0"/>
              <a:t>If there is a tie, continue the assessment with the remaining attributes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24743" y="3678515"/>
                <a:ext cx="44722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2, 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743" y="3678515"/>
                <a:ext cx="447225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90" r="-40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6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Elimination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Lexicographic Method</a:t>
            </a:r>
          </a:p>
          <a:p>
            <a:pPr lvl="1"/>
            <a:r>
              <a:rPr lang="en-US" b="1" dirty="0" smtClean="0"/>
              <a:t>Selection based on Total Medals</a:t>
            </a:r>
          </a:p>
          <a:p>
            <a:pPr lvl="1"/>
            <a:r>
              <a:rPr lang="en-US" b="1" dirty="0" smtClean="0"/>
              <a:t>Second level attribute was Gold Medals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21338"/>
              </p:ext>
            </p:extLst>
          </p:nvPr>
        </p:nvGraphicFramePr>
        <p:xfrm>
          <a:off x="1141183" y="3294399"/>
          <a:ext cx="6302606" cy="259839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37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Gold Medals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Silver Medals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Bronze Medals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Total Medals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Unified 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Hungary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Korea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0963" y="3400425"/>
            <a:ext cx="108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tie between South Korea and France and use of Gold Medals to break tie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39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Elimination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Elimination by Aspects</a:t>
            </a:r>
            <a:endParaRPr lang="en-US" dirty="0"/>
          </a:p>
          <a:p>
            <a:pPr lvl="1"/>
            <a:r>
              <a:rPr lang="en-US" dirty="0" smtClean="0"/>
              <a:t>Similar to the Lexicographic method</a:t>
            </a:r>
          </a:p>
          <a:p>
            <a:pPr lvl="1"/>
            <a:r>
              <a:rPr lang="en-US" dirty="0" smtClean="0"/>
              <a:t>Examines one attribute at a time, making comparisons among alternatives</a:t>
            </a:r>
          </a:p>
          <a:p>
            <a:pPr lvl="1"/>
            <a:r>
              <a:rPr lang="en-US" dirty="0" smtClean="0"/>
              <a:t>Differs slightly because it eliminates alternatives that do not satisfy some standard</a:t>
            </a:r>
          </a:p>
          <a:p>
            <a:pPr lvl="1"/>
            <a:r>
              <a:rPr lang="en-US" dirty="0" smtClean="0"/>
              <a:t>Continues until all alternatives except one have been eliminated</a:t>
            </a:r>
          </a:p>
          <a:p>
            <a:pPr lvl="1"/>
            <a:r>
              <a:rPr lang="en-US" dirty="0" smtClean="0"/>
              <a:t>Attributes are not ordered in terms of their importance but in terms of the probabilistic discrimination power – likelihood for more alternatives to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Elimination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Elimination by Aspects</a:t>
                </a:r>
                <a:endParaRPr lang="en-US" dirty="0"/>
              </a:p>
              <a:p>
                <a:pPr lvl="1"/>
                <a:r>
                  <a:rPr lang="en-US" dirty="0" smtClean="0"/>
                  <a:t>Let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be the most effective aspect to eliminate the greatest number of alternatives,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the second most effective one, etc.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Alternative A</a:t>
                </a:r>
                <a:r>
                  <a:rPr lang="en-US" baseline="30000" dirty="0" smtClean="0"/>
                  <a:t>1</a:t>
                </a:r>
                <a:r>
                  <a:rPr lang="en-US" dirty="0" smtClean="0"/>
                  <a:t> is screened such that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𝑠𝑎𝑡𝑖𝑠𝑓𝑖𝑒𝑠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1, 2, …, m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If the set {A</a:t>
                </a:r>
                <a:r>
                  <a:rPr lang="en-US" baseline="30000" dirty="0" smtClean="0"/>
                  <a:t>1</a:t>
                </a:r>
                <a:r>
                  <a:rPr lang="en-US" dirty="0" smtClean="0"/>
                  <a:t>} has a single element, then this element is the most preferred alternative.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Elimination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Elimination by Aspects</a:t>
            </a:r>
            <a:endParaRPr lang="en-US" dirty="0"/>
          </a:p>
          <a:p>
            <a:pPr lvl="1"/>
            <a:r>
              <a:rPr lang="en-US" dirty="0" smtClean="0"/>
              <a:t>Long distance phone company selection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67102"/>
              </p:ext>
            </p:extLst>
          </p:nvPr>
        </p:nvGraphicFramePr>
        <p:xfrm>
          <a:off x="1686833" y="2788251"/>
          <a:ext cx="5421992" cy="154686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4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Companies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Global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Discounts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12260"/>
              </p:ext>
            </p:extLst>
          </p:nvPr>
        </p:nvGraphicFramePr>
        <p:xfrm>
          <a:off x="2299608" y="4564376"/>
          <a:ext cx="4304393" cy="14873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57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Order of Aspect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Remaining Alternatives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Discounts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sngStrike">
                          <a:effectLst/>
                        </a:rPr>
                        <a:t>A4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sngStrike">
                          <a:effectLst/>
                        </a:rPr>
                        <a:t>A2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Global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sngStrike">
                          <a:effectLst/>
                        </a:rPr>
                        <a:t>A1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3443" y="2532189"/>
            <a:ext cx="1910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Eliminate alternatives on the basis of the aspects most likely to eliminate alternatives.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5356" y="4904254"/>
            <a:ext cx="202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A3 is the selected long distance phone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 Oriented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Attitude Oriented Methods</a:t>
            </a:r>
            <a:endParaRPr lang="en-US" b="1" dirty="0"/>
          </a:p>
          <a:p>
            <a:pPr lvl="1"/>
            <a:r>
              <a:rPr lang="en-US" dirty="0" err="1" smtClean="0"/>
              <a:t>Maxmin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Find </a:t>
            </a:r>
            <a:r>
              <a:rPr lang="en-US" dirty="0"/>
              <a:t>the weakest attribute value (min) of each alternative and </a:t>
            </a:r>
            <a:r>
              <a:rPr lang="en-US" dirty="0" smtClean="0"/>
              <a:t>then choose </a:t>
            </a:r>
            <a:r>
              <a:rPr lang="en-US" dirty="0"/>
              <a:t>the alternative with the best (max) weakest attribute value. </a:t>
            </a:r>
            <a:endParaRPr lang="en-US" dirty="0" smtClean="0"/>
          </a:p>
          <a:p>
            <a:pPr lvl="1"/>
            <a:r>
              <a:rPr lang="en-US" dirty="0" err="1" smtClean="0"/>
              <a:t>Maxmax</a:t>
            </a:r>
            <a:r>
              <a:rPr lang="en-US" dirty="0" smtClean="0"/>
              <a:t> Method 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contrast to the </a:t>
            </a:r>
            <a:r>
              <a:rPr lang="en-US" dirty="0" err="1"/>
              <a:t>Maxmin</a:t>
            </a:r>
            <a:r>
              <a:rPr lang="en-US" dirty="0"/>
              <a:t> method, the </a:t>
            </a:r>
            <a:r>
              <a:rPr lang="en-US" dirty="0" err="1"/>
              <a:t>Maxmax</a:t>
            </a:r>
            <a:r>
              <a:rPr lang="en-US" dirty="0"/>
              <a:t> method selects </a:t>
            </a:r>
            <a:r>
              <a:rPr lang="en-US" dirty="0" smtClean="0"/>
              <a:t>an alternative </a:t>
            </a:r>
            <a:r>
              <a:rPr lang="en-US" dirty="0"/>
              <a:t>by its best attribute value. </a:t>
            </a:r>
            <a:endParaRPr lang="en-US" dirty="0" smtClean="0"/>
          </a:p>
          <a:p>
            <a:pPr lvl="1"/>
            <a:r>
              <a:rPr lang="en-US" dirty="0" err="1" smtClean="0"/>
              <a:t>Hurwicz</a:t>
            </a:r>
            <a:r>
              <a:rPr lang="en-US" dirty="0" smtClean="0"/>
              <a:t> </a:t>
            </a:r>
            <a:r>
              <a:rPr lang="en-US" dirty="0"/>
              <a:t>Criterion</a:t>
            </a:r>
          </a:p>
          <a:p>
            <a:pPr lvl="2"/>
            <a:r>
              <a:rPr lang="en-US" dirty="0" err="1"/>
              <a:t>Hurwicz</a:t>
            </a:r>
            <a:r>
              <a:rPr lang="en-US" dirty="0"/>
              <a:t> rule allow for a degree of optimism and pessimism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 Oriented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Attitude Oriented Methods</a:t>
            </a:r>
            <a:endParaRPr lang="en-US" b="1" dirty="0"/>
          </a:p>
          <a:p>
            <a:pPr lvl="1"/>
            <a:r>
              <a:rPr lang="en-US" dirty="0" err="1" smtClean="0"/>
              <a:t>Maxmin</a:t>
            </a:r>
            <a:r>
              <a:rPr lang="en-US" dirty="0" smtClean="0"/>
              <a:t> </a:t>
            </a:r>
            <a:r>
              <a:rPr lang="en-US" dirty="0"/>
              <a:t>method: </a:t>
            </a:r>
            <a:endParaRPr lang="en-US" dirty="0" smtClean="0"/>
          </a:p>
          <a:p>
            <a:pPr lvl="2"/>
            <a:r>
              <a:rPr lang="en-US" dirty="0" smtClean="0"/>
              <a:t>Find </a:t>
            </a:r>
            <a:r>
              <a:rPr lang="en-US" dirty="0"/>
              <a:t>the weakest attribute value (min) of each alternative and </a:t>
            </a:r>
            <a:r>
              <a:rPr lang="en-US" dirty="0" smtClean="0"/>
              <a:t>then choose </a:t>
            </a:r>
            <a:r>
              <a:rPr lang="en-US" dirty="0"/>
              <a:t>the alternative with the best (max) weakest attribute value.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logic is that </a:t>
            </a:r>
            <a:r>
              <a:rPr lang="en-US" dirty="0" smtClean="0"/>
              <a:t>a chain </a:t>
            </a:r>
            <a:r>
              <a:rPr lang="en-US" dirty="0"/>
              <a:t>is as strong as its weakest link.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method is applicable only when </a:t>
            </a:r>
            <a:r>
              <a:rPr lang="en-US" dirty="0" smtClean="0"/>
              <a:t>attribute values </a:t>
            </a:r>
            <a:r>
              <a:rPr lang="en-US" dirty="0"/>
              <a:t>are comparable with one another, either measured in the same unit </a:t>
            </a:r>
            <a:r>
              <a:rPr lang="en-US" dirty="0" smtClean="0"/>
              <a:t>or transformed </a:t>
            </a:r>
            <a:r>
              <a:rPr lang="en-US" dirty="0"/>
              <a:t>to a common scale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 Oriented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Attitude Oriented Methods</a:t>
            </a:r>
            <a:endParaRPr lang="en-US" b="1" dirty="0"/>
          </a:p>
          <a:p>
            <a:pPr lvl="1"/>
            <a:r>
              <a:rPr lang="en-US" dirty="0" err="1" smtClean="0"/>
              <a:t>Maxmax</a:t>
            </a:r>
            <a:r>
              <a:rPr lang="en-US" dirty="0" smtClean="0"/>
              <a:t> </a:t>
            </a:r>
            <a:r>
              <a:rPr lang="en-US" dirty="0"/>
              <a:t>Method: 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contrast to the </a:t>
            </a:r>
            <a:r>
              <a:rPr lang="en-US" dirty="0" err="1"/>
              <a:t>Maxmin</a:t>
            </a:r>
            <a:r>
              <a:rPr lang="en-US" dirty="0"/>
              <a:t> method, the </a:t>
            </a:r>
            <a:r>
              <a:rPr lang="en-US" dirty="0" err="1"/>
              <a:t>Maxmax</a:t>
            </a:r>
            <a:r>
              <a:rPr lang="en-US" dirty="0"/>
              <a:t> method selects </a:t>
            </a:r>
            <a:r>
              <a:rPr lang="en-US" dirty="0" smtClean="0"/>
              <a:t>an alternative </a:t>
            </a:r>
            <a:r>
              <a:rPr lang="en-US" dirty="0"/>
              <a:t>by its best attribute value.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also applicable only when attributes </a:t>
            </a:r>
            <a:r>
              <a:rPr lang="en-US" dirty="0" smtClean="0"/>
              <a:t>are comparable.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Oriented Methods</a:t>
            </a: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587198"/>
              </p:ext>
            </p:extLst>
          </p:nvPr>
        </p:nvGraphicFramePr>
        <p:xfrm>
          <a:off x="1128713" y="2973161"/>
          <a:ext cx="6099175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Worksheet" r:id="rId3" imgW="3648143" imgH="1485900" progId="Excel.Sheet.8">
                  <p:embed/>
                </p:oleObj>
              </mc:Choice>
              <mc:Fallback>
                <p:oleObj name="Worksheet" r:id="rId3" imgW="3648143" imgH="1485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2973161"/>
                        <a:ext cx="6099175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Attitude Oriented Methods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51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PMingLiU" panose="02020500000000000000" pitchFamily="18" charset="-120"/>
              </a:rPr>
              <a:t>Attitude Oriented Methods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7772400" cy="4708525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Attitude Oriented Methods</a:t>
            </a:r>
          </a:p>
          <a:p>
            <a:pPr lvl="1" eaLnBrk="1" hangingPunct="1"/>
            <a:r>
              <a:rPr lang="en-AU" altLang="en-US" dirty="0" err="1" smtClean="0"/>
              <a:t>Maximin</a:t>
            </a:r>
            <a:r>
              <a:rPr lang="en-AU" altLang="en-US" dirty="0" smtClean="0"/>
              <a:t> and Maximax Criteria</a:t>
            </a:r>
          </a:p>
          <a:p>
            <a:pPr lvl="2" eaLnBrk="1" hangingPunct="1"/>
            <a:r>
              <a:rPr lang="en-AU" altLang="en-US" dirty="0" err="1" smtClean="0"/>
              <a:t>Maximin</a:t>
            </a:r>
            <a:r>
              <a:rPr lang="en-AU" altLang="en-US" dirty="0" smtClean="0"/>
              <a:t> – pessimistic, worst case scenario</a:t>
            </a:r>
          </a:p>
          <a:p>
            <a:pPr lvl="3" eaLnBrk="1" hangingPunct="1">
              <a:buFontTx/>
              <a:buNone/>
            </a:pPr>
            <a:r>
              <a:rPr lang="en-AU" altLang="en-US" dirty="0" smtClean="0"/>
              <a:t>Max {min </a:t>
            </a:r>
            <a:r>
              <a:rPr lang="en-AU" altLang="en-US" dirty="0" err="1" smtClean="0"/>
              <a:t>r</a:t>
            </a:r>
            <a:r>
              <a:rPr lang="en-AU" altLang="en-US" baseline="-25000" dirty="0" err="1" smtClean="0"/>
              <a:t>ij</a:t>
            </a:r>
            <a:r>
              <a:rPr lang="en-AU" altLang="en-US" dirty="0" smtClean="0"/>
              <a:t>}</a:t>
            </a:r>
          </a:p>
          <a:p>
            <a:pPr lvl="3" eaLnBrk="1" hangingPunct="1">
              <a:buFontTx/>
              <a:buNone/>
            </a:pPr>
            <a:r>
              <a:rPr lang="en-AU" altLang="en-US" dirty="0" smtClean="0"/>
              <a:t>    </a:t>
            </a:r>
            <a:r>
              <a:rPr lang="en-AU" altLang="en-US" baseline="30000" dirty="0" err="1" smtClean="0"/>
              <a:t>i</a:t>
            </a:r>
            <a:r>
              <a:rPr lang="en-AU" altLang="en-US" baseline="30000" dirty="0" smtClean="0"/>
              <a:t>            j</a:t>
            </a:r>
          </a:p>
          <a:p>
            <a:pPr lvl="2" eaLnBrk="1" hangingPunct="1"/>
            <a:r>
              <a:rPr lang="en-AU" altLang="en-US" dirty="0" smtClean="0"/>
              <a:t>Maximax – optimistic case, best case scenario</a:t>
            </a:r>
          </a:p>
          <a:p>
            <a:pPr lvl="3" eaLnBrk="1" hangingPunct="1">
              <a:buFontTx/>
              <a:buNone/>
            </a:pPr>
            <a:r>
              <a:rPr lang="en-AU" altLang="en-US" dirty="0" smtClean="0"/>
              <a:t>Max {max </a:t>
            </a:r>
            <a:r>
              <a:rPr lang="en-AU" altLang="en-US" dirty="0" err="1" smtClean="0"/>
              <a:t>r</a:t>
            </a:r>
            <a:r>
              <a:rPr lang="en-AU" altLang="en-US" baseline="-25000" dirty="0" err="1" smtClean="0"/>
              <a:t>ij</a:t>
            </a:r>
            <a:r>
              <a:rPr lang="en-AU" altLang="en-US" dirty="0" smtClean="0"/>
              <a:t>}</a:t>
            </a:r>
          </a:p>
          <a:p>
            <a:pPr lvl="3" eaLnBrk="1" hangingPunct="1">
              <a:buFontTx/>
              <a:buNone/>
            </a:pPr>
            <a:r>
              <a:rPr lang="en-AU" altLang="en-US" dirty="0" smtClean="0"/>
              <a:t>    </a:t>
            </a:r>
            <a:r>
              <a:rPr lang="en-AU" altLang="en-US" baseline="30000" dirty="0" err="1" smtClean="0"/>
              <a:t>i</a:t>
            </a:r>
            <a:r>
              <a:rPr lang="en-AU" altLang="en-US" baseline="30000" dirty="0" smtClean="0"/>
              <a:t>            j</a:t>
            </a:r>
          </a:p>
          <a:p>
            <a:pPr lvl="3" eaLnBrk="1" hangingPunct="1">
              <a:buFontTx/>
              <a:buNone/>
            </a:pPr>
            <a:endParaRPr lang="en-AU" altLang="en-US" dirty="0" smtClean="0"/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69723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F65326-9D43-4C00-84A7-6A3A3D59C7E6}" type="slidenum">
              <a:rPr lang="en-US" altLang="en-US" sz="1400">
                <a:latin typeface="Times New Roman" panose="02020603050405020304" pitchFamily="18" charset="0"/>
              </a:rPr>
              <a:pPr algn="r"/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89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Non-Compensatory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between non-compensatory methods and compensatory methods is whether the whether the advantages of one attribute can be traded for disadvantages of another </a:t>
            </a:r>
          </a:p>
          <a:p>
            <a:pPr lvl="1"/>
            <a:r>
              <a:rPr lang="en-US" dirty="0" smtClean="0"/>
              <a:t>Compensatory method if trade-offs among attribute values are permitted</a:t>
            </a:r>
          </a:p>
          <a:p>
            <a:pPr lvl="1"/>
            <a:r>
              <a:rPr lang="en-US" dirty="0" smtClean="0"/>
              <a:t>Otherwise it is non-compensatory</a:t>
            </a:r>
          </a:p>
        </p:txBody>
      </p:sp>
    </p:spTree>
    <p:extLst>
      <p:ext uri="{BB962C8B-B14F-4D97-AF65-F5344CB8AC3E}">
        <p14:creationId xmlns:p14="http://schemas.microsoft.com/office/powerpoint/2010/main" val="1082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Oriented Methods</a:t>
            </a: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349381"/>
              </p:ext>
            </p:extLst>
          </p:nvPr>
        </p:nvGraphicFramePr>
        <p:xfrm>
          <a:off x="1302431" y="2902743"/>
          <a:ext cx="60991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Worksheet" r:id="rId3" imgW="4867343" imgH="1533615" progId="Excel.Sheet.8">
                  <p:embed/>
                </p:oleObj>
              </mc:Choice>
              <mc:Fallback>
                <p:oleObj name="Worksheet" r:id="rId3" imgW="4867343" imgH="15336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431" y="2902743"/>
                        <a:ext cx="60991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Attitude Oriented Methods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Maximin</a:t>
            </a:r>
            <a:r>
              <a:rPr lang="en-US" dirty="0" smtClean="0"/>
              <a:t> = A1 and A4 are selected</a:t>
            </a:r>
          </a:p>
          <a:p>
            <a:pPr lvl="1"/>
            <a:r>
              <a:rPr lang="en-US" dirty="0" smtClean="0"/>
              <a:t>Maximax = A2 are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11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PMingLiU" panose="02020500000000000000" pitchFamily="18" charset="-120"/>
              </a:rPr>
              <a:t>Attitude Oriented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7772400" cy="4708525"/>
          </a:xfrm>
        </p:spPr>
        <p:txBody>
          <a:bodyPr>
            <a:normAutofit/>
          </a:bodyPr>
          <a:lstStyle/>
          <a:p>
            <a:pPr marL="514350" indent="-457200">
              <a:lnSpc>
                <a:spcPct val="80000"/>
              </a:lnSpc>
            </a:pPr>
            <a:r>
              <a:rPr lang="en-AU" altLang="en-US" sz="2800" dirty="0" smtClean="0"/>
              <a:t>Hurwicz Criterion</a:t>
            </a:r>
          </a:p>
          <a:p>
            <a:pPr marL="895350" lvl="1" indent="-381000">
              <a:lnSpc>
                <a:spcPct val="80000"/>
              </a:lnSpc>
            </a:pPr>
            <a:r>
              <a:rPr lang="en-AU" altLang="en-US" sz="2400" dirty="0" smtClean="0"/>
              <a:t>Hurwicz rule allow for a degree of optimism and pessimism</a:t>
            </a:r>
          </a:p>
          <a:p>
            <a:pPr marL="895350" lvl="1" indent="-381000">
              <a:lnSpc>
                <a:spcPct val="80000"/>
              </a:lnSpc>
            </a:pPr>
            <a:r>
              <a:rPr lang="en-AU" altLang="en-US" sz="2400" dirty="0" smtClean="0"/>
              <a:t>Decision maker selects an index of optimism, </a:t>
            </a:r>
            <a:r>
              <a:rPr lang="el-GR" altLang="en-US" sz="2400" dirty="0" smtClean="0">
                <a:cs typeface="Times New Roman" panose="02020603050405020304" pitchFamily="18" charset="0"/>
              </a:rPr>
              <a:t>α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such that 0 ≤ </a:t>
            </a:r>
            <a:r>
              <a:rPr lang="el-GR" altLang="en-US" sz="2400" dirty="0" smtClean="0">
                <a:cs typeface="Times New Roman" panose="02020603050405020304" pitchFamily="18" charset="0"/>
              </a:rPr>
              <a:t>α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≤ 1.0.  When </a:t>
            </a:r>
            <a:r>
              <a:rPr lang="el-GR" altLang="en-US" sz="2400" dirty="0" smtClean="0">
                <a:cs typeface="Times New Roman" panose="02020603050405020304" pitchFamily="18" charset="0"/>
              </a:rPr>
              <a:t>α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= 0, the decision maker is pessimistic, when </a:t>
            </a:r>
            <a:r>
              <a:rPr lang="el-GR" altLang="en-US" sz="2400" dirty="0" smtClean="0">
                <a:cs typeface="Times New Roman" panose="02020603050405020304" pitchFamily="18" charset="0"/>
              </a:rPr>
              <a:t>α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= 1.0, the decision maker is optimistic</a:t>
            </a:r>
          </a:p>
          <a:p>
            <a:pPr marL="895350" lvl="1" indent="-381000">
              <a:lnSpc>
                <a:spcPct val="8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The rule is stated where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E</a:t>
            </a:r>
            <a:r>
              <a:rPr lang="en-US" altLang="en-US" sz="2400" i="1" baseline="-25000" dirty="0" err="1" smtClean="0">
                <a:cs typeface="Times New Roman" panose="02020603050405020304" pitchFamily="18" charset="0"/>
              </a:rPr>
              <a:t>ij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is the payoff for the </a:t>
            </a:r>
            <a:r>
              <a:rPr lang="en-US" altLang="en-US" sz="2400" i="1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th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alternative and the </a:t>
            </a:r>
            <a:r>
              <a:rPr lang="en-US" altLang="en-US" sz="2400" i="1" dirty="0" err="1" smtClean="0">
                <a:cs typeface="Times New Roman" panose="02020603050405020304" pitchFamily="18" charset="0"/>
              </a:rPr>
              <a:t>j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th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attribute</a:t>
            </a:r>
          </a:p>
          <a:p>
            <a:pPr marL="1295400" lvl="2" indent="-381000">
              <a:lnSpc>
                <a:spcPct val="80000"/>
              </a:lnSpc>
              <a:buFontTx/>
              <a:buNone/>
            </a:pPr>
            <a:r>
              <a:rPr lang="en-AU" altLang="en-US" dirty="0" smtClean="0"/>
              <a:t>Max {</a:t>
            </a:r>
            <a:r>
              <a:rPr lang="el-GR" altLang="en-US" dirty="0" smtClean="0">
                <a:cs typeface="Times New Roman" panose="02020603050405020304" pitchFamily="18" charset="0"/>
              </a:rPr>
              <a:t>α</a:t>
            </a:r>
            <a:r>
              <a:rPr lang="en-AU" altLang="en-US" dirty="0" smtClean="0"/>
              <a:t> [max </a:t>
            </a:r>
            <a:r>
              <a:rPr lang="en-AU" altLang="en-US" dirty="0" err="1" smtClean="0"/>
              <a:t>E</a:t>
            </a:r>
            <a:r>
              <a:rPr lang="en-AU" altLang="en-US" i="1" baseline="-25000" dirty="0" err="1" smtClean="0"/>
              <a:t>ij</a:t>
            </a:r>
            <a:r>
              <a:rPr lang="en-AU" altLang="en-US" dirty="0" smtClean="0"/>
              <a:t>] + (1 – </a:t>
            </a:r>
            <a:r>
              <a:rPr lang="el-GR" altLang="en-US" dirty="0" smtClean="0">
                <a:cs typeface="Times New Roman" panose="02020603050405020304" pitchFamily="18" charset="0"/>
              </a:rPr>
              <a:t>α</a:t>
            </a:r>
            <a:r>
              <a:rPr lang="en-US" altLang="en-US" dirty="0" smtClean="0">
                <a:cs typeface="Times New Roman" panose="02020603050405020304" pitchFamily="18" charset="0"/>
              </a:rPr>
              <a:t>) [</a:t>
            </a:r>
            <a:r>
              <a:rPr lang="en-AU" altLang="en-US" dirty="0" smtClean="0"/>
              <a:t>min </a:t>
            </a:r>
            <a:r>
              <a:rPr lang="en-AU" altLang="en-US" dirty="0" err="1" smtClean="0"/>
              <a:t>E</a:t>
            </a:r>
            <a:r>
              <a:rPr lang="en-AU" altLang="en-US" i="1" baseline="-25000" dirty="0" err="1" smtClean="0"/>
              <a:t>ij</a:t>
            </a:r>
            <a:r>
              <a:rPr lang="en-AU" altLang="en-US" dirty="0" smtClean="0"/>
              <a:t>]}</a:t>
            </a:r>
          </a:p>
          <a:p>
            <a:pPr marL="1295400" lvl="2" indent="-381000">
              <a:lnSpc>
                <a:spcPct val="80000"/>
              </a:lnSpc>
              <a:buFontTx/>
              <a:buNone/>
            </a:pPr>
            <a:r>
              <a:rPr lang="en-AU" altLang="en-US" dirty="0" smtClean="0"/>
              <a:t>    </a:t>
            </a:r>
            <a:r>
              <a:rPr lang="en-AU" altLang="en-US" baseline="30000" dirty="0" smtClean="0"/>
              <a:t>i                     j                                            </a:t>
            </a:r>
            <a:r>
              <a:rPr lang="en-AU" altLang="en-US" baseline="30000" dirty="0" err="1" smtClean="0"/>
              <a:t>j</a:t>
            </a:r>
            <a:endParaRPr lang="en-AU" altLang="en-US" baseline="30000" dirty="0" smtClean="0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69723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4C7D310-C58E-4D2F-9BF3-582EF2379711}" type="slidenum">
              <a:rPr lang="en-US" altLang="en-US" sz="1400">
                <a:latin typeface="Times New Roman" panose="02020603050405020304" pitchFamily="18" charset="0"/>
              </a:rPr>
              <a:pPr algn="r"/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55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11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PMingLiU" panose="02020500000000000000" pitchFamily="18" charset="-120"/>
              </a:rPr>
              <a:t>Attitude Oriented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7772400" cy="4708525"/>
          </a:xfrm>
        </p:spPr>
        <p:txBody>
          <a:bodyPr>
            <a:normAutofit/>
          </a:bodyPr>
          <a:lstStyle/>
          <a:p>
            <a:pPr marL="514350" indent="-457200">
              <a:lnSpc>
                <a:spcPct val="80000"/>
              </a:lnSpc>
            </a:pPr>
            <a:r>
              <a:rPr lang="en-AU" altLang="en-US" sz="2800" dirty="0" smtClean="0"/>
              <a:t>Hurwicz Criterion</a:t>
            </a:r>
          </a:p>
          <a:p>
            <a:pPr marL="895350" lvl="1" indent="-381000">
              <a:lnSpc>
                <a:spcPct val="8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When </a:t>
            </a:r>
            <a:r>
              <a:rPr lang="el-GR" altLang="en-US" sz="2400" dirty="0" smtClean="0">
                <a:cs typeface="Times New Roman" panose="02020603050405020304" pitchFamily="18" charset="0"/>
              </a:rPr>
              <a:t>α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= 0, it is the same as the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maximin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rule</a:t>
            </a:r>
          </a:p>
          <a:p>
            <a:pPr marL="1295400" lvl="2" indent="-381000">
              <a:lnSpc>
                <a:spcPct val="80000"/>
              </a:lnSpc>
              <a:buFontTx/>
              <a:buNone/>
            </a:pPr>
            <a:r>
              <a:rPr lang="en-AU" altLang="en-US" dirty="0" smtClean="0"/>
              <a:t>Max {</a:t>
            </a:r>
            <a:r>
              <a:rPr lang="en-US" altLang="en-US" dirty="0" smtClean="0">
                <a:cs typeface="Times New Roman" panose="02020603050405020304" pitchFamily="18" charset="0"/>
              </a:rPr>
              <a:t>0</a:t>
            </a:r>
            <a:r>
              <a:rPr lang="en-AU" altLang="en-US" dirty="0" smtClean="0"/>
              <a:t> [max </a:t>
            </a:r>
            <a:r>
              <a:rPr lang="en-AU" altLang="en-US" dirty="0" err="1" smtClean="0"/>
              <a:t>E</a:t>
            </a:r>
            <a:r>
              <a:rPr lang="en-AU" altLang="en-US" i="1" baseline="-25000" dirty="0" err="1" smtClean="0"/>
              <a:t>ij</a:t>
            </a:r>
            <a:r>
              <a:rPr lang="en-AU" altLang="en-US" dirty="0" smtClean="0"/>
              <a:t>] + (1 – </a:t>
            </a:r>
            <a:r>
              <a:rPr lang="en-US" altLang="en-US" dirty="0" smtClean="0">
                <a:cs typeface="Times New Roman" panose="02020603050405020304" pitchFamily="18" charset="0"/>
              </a:rPr>
              <a:t>0) [</a:t>
            </a:r>
            <a:r>
              <a:rPr lang="en-AU" altLang="en-US" dirty="0" smtClean="0"/>
              <a:t>min </a:t>
            </a:r>
            <a:r>
              <a:rPr lang="en-AU" altLang="en-US" dirty="0" err="1" smtClean="0"/>
              <a:t>E</a:t>
            </a:r>
            <a:r>
              <a:rPr lang="en-AU" altLang="en-US" i="1" baseline="-25000" dirty="0" err="1" smtClean="0"/>
              <a:t>ij</a:t>
            </a:r>
            <a:r>
              <a:rPr lang="en-AU" altLang="en-US" dirty="0" smtClean="0"/>
              <a:t>]} = Max {min </a:t>
            </a:r>
            <a:r>
              <a:rPr lang="en-AU" altLang="en-US" dirty="0" err="1" smtClean="0"/>
              <a:t>E</a:t>
            </a:r>
            <a:r>
              <a:rPr lang="en-AU" altLang="en-US" baseline="-25000" dirty="0" err="1" smtClean="0"/>
              <a:t>ij</a:t>
            </a:r>
            <a:r>
              <a:rPr lang="en-AU" altLang="en-US" dirty="0" smtClean="0"/>
              <a:t>}</a:t>
            </a:r>
          </a:p>
          <a:p>
            <a:pPr marL="1295400" lvl="2" indent="-381000">
              <a:lnSpc>
                <a:spcPct val="80000"/>
              </a:lnSpc>
              <a:buFontTx/>
              <a:buNone/>
            </a:pPr>
            <a:r>
              <a:rPr lang="en-AU" altLang="en-US" dirty="0" smtClean="0"/>
              <a:t>    </a:t>
            </a:r>
            <a:r>
              <a:rPr lang="en-AU" altLang="en-US" baseline="30000" dirty="0" err="1" smtClean="0"/>
              <a:t>i</a:t>
            </a:r>
            <a:r>
              <a:rPr lang="en-AU" altLang="en-US" baseline="30000" dirty="0" smtClean="0"/>
              <a:t>                     j                                           </a:t>
            </a:r>
            <a:r>
              <a:rPr lang="en-AU" altLang="en-US" baseline="30000" dirty="0" err="1" smtClean="0"/>
              <a:t>j</a:t>
            </a:r>
            <a:r>
              <a:rPr lang="en-AU" altLang="en-US" baseline="30000" dirty="0" smtClean="0"/>
              <a:t>                            </a:t>
            </a:r>
            <a:r>
              <a:rPr lang="en-AU" altLang="en-US" baseline="30000" dirty="0" err="1" smtClean="0"/>
              <a:t>i</a:t>
            </a:r>
            <a:r>
              <a:rPr lang="en-AU" altLang="en-US" baseline="30000" dirty="0" smtClean="0"/>
              <a:t>                j</a:t>
            </a:r>
          </a:p>
          <a:p>
            <a:pPr marL="895350" lvl="1" indent="-381000">
              <a:lnSpc>
                <a:spcPct val="8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When </a:t>
            </a:r>
            <a:r>
              <a:rPr lang="el-GR" altLang="en-US" sz="2400" dirty="0" smtClean="0">
                <a:cs typeface="Times New Roman" panose="02020603050405020304" pitchFamily="18" charset="0"/>
              </a:rPr>
              <a:t>α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= 1, it is the same as the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maximax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rule</a:t>
            </a:r>
          </a:p>
          <a:p>
            <a:pPr marL="1295400" lvl="2" indent="-381000">
              <a:lnSpc>
                <a:spcPct val="80000"/>
              </a:lnSpc>
              <a:buFontTx/>
              <a:buNone/>
            </a:pPr>
            <a:r>
              <a:rPr lang="en-AU" altLang="en-US" dirty="0" smtClean="0"/>
              <a:t>Max {</a:t>
            </a:r>
            <a:r>
              <a:rPr lang="en-US" altLang="en-US" dirty="0" smtClean="0">
                <a:cs typeface="Times New Roman" panose="02020603050405020304" pitchFamily="18" charset="0"/>
              </a:rPr>
              <a:t>1</a:t>
            </a:r>
            <a:r>
              <a:rPr lang="en-AU" altLang="en-US" dirty="0" smtClean="0"/>
              <a:t> [max </a:t>
            </a:r>
            <a:r>
              <a:rPr lang="en-AU" altLang="en-US" dirty="0" err="1" smtClean="0"/>
              <a:t>E</a:t>
            </a:r>
            <a:r>
              <a:rPr lang="en-AU" altLang="en-US" i="1" baseline="-25000" dirty="0" err="1" smtClean="0"/>
              <a:t>ij</a:t>
            </a:r>
            <a:r>
              <a:rPr lang="en-AU" altLang="en-US" dirty="0" smtClean="0"/>
              <a:t>] + (1 – </a:t>
            </a:r>
            <a:r>
              <a:rPr lang="en-US" altLang="en-US" dirty="0" smtClean="0">
                <a:cs typeface="Times New Roman" panose="02020603050405020304" pitchFamily="18" charset="0"/>
              </a:rPr>
              <a:t>1) [</a:t>
            </a:r>
            <a:r>
              <a:rPr lang="en-AU" altLang="en-US" dirty="0" smtClean="0">
                <a:cs typeface="Times New Roman" panose="02020603050405020304" pitchFamily="18" charset="0"/>
              </a:rPr>
              <a:t>min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E</a:t>
            </a:r>
            <a:r>
              <a:rPr lang="en-AU" altLang="en-US" i="1" baseline="-25000" dirty="0" err="1" smtClean="0"/>
              <a:t>ij</a:t>
            </a:r>
            <a:r>
              <a:rPr lang="en-AU" altLang="en-US" dirty="0" smtClean="0"/>
              <a:t>]} = Max {max </a:t>
            </a:r>
            <a:r>
              <a:rPr lang="en-AU" altLang="en-US" dirty="0" err="1" smtClean="0"/>
              <a:t>E</a:t>
            </a:r>
            <a:r>
              <a:rPr lang="en-AU" altLang="en-US" baseline="-25000" dirty="0" err="1" smtClean="0"/>
              <a:t>ij</a:t>
            </a:r>
            <a:r>
              <a:rPr lang="en-AU" altLang="en-US" dirty="0" smtClean="0"/>
              <a:t>}</a:t>
            </a:r>
          </a:p>
          <a:p>
            <a:pPr marL="1295400" lvl="2" indent="-381000">
              <a:lnSpc>
                <a:spcPct val="80000"/>
              </a:lnSpc>
              <a:buFontTx/>
              <a:buNone/>
            </a:pPr>
            <a:r>
              <a:rPr lang="en-AU" altLang="en-US" dirty="0" smtClean="0"/>
              <a:t>    </a:t>
            </a:r>
            <a:r>
              <a:rPr lang="en-AU" altLang="en-US" baseline="30000" dirty="0" err="1" smtClean="0"/>
              <a:t>i</a:t>
            </a:r>
            <a:r>
              <a:rPr lang="en-AU" altLang="en-US" baseline="30000" dirty="0" smtClean="0"/>
              <a:t>                     j                                             </a:t>
            </a:r>
            <a:r>
              <a:rPr lang="en-AU" altLang="en-US" baseline="30000" dirty="0" err="1" smtClean="0"/>
              <a:t>j</a:t>
            </a:r>
            <a:r>
              <a:rPr lang="en-AU" altLang="en-US" baseline="30000" dirty="0" smtClean="0"/>
              <a:t>                         </a:t>
            </a:r>
            <a:r>
              <a:rPr lang="en-AU" altLang="en-US" baseline="30000" dirty="0" err="1" smtClean="0"/>
              <a:t>i</a:t>
            </a:r>
            <a:r>
              <a:rPr lang="en-AU" altLang="en-US" baseline="30000" dirty="0" smtClean="0"/>
              <a:t>                j</a:t>
            </a:r>
          </a:p>
          <a:p>
            <a:pPr marL="1295400" lvl="2" indent="-381000">
              <a:lnSpc>
                <a:spcPct val="80000"/>
              </a:lnSpc>
              <a:buFontTx/>
              <a:buNone/>
            </a:pPr>
            <a:endParaRPr lang="en-AU" altLang="en-US" baseline="30000" dirty="0" smtClean="0"/>
          </a:p>
          <a:p>
            <a:pPr marL="895350" lvl="1" indent="-381000">
              <a:lnSpc>
                <a:spcPct val="80000"/>
              </a:lnSpc>
            </a:pPr>
            <a:endParaRPr lang="en-AU" altLang="en-US" sz="2400" baseline="30000" dirty="0" smtClean="0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69723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4C7D310-C58E-4D2F-9BF3-582EF2379711}" type="slidenum">
              <a:rPr lang="en-US" altLang="en-US" sz="1400">
                <a:latin typeface="Times New Roman" panose="02020603050405020304" pitchFamily="18" charset="0"/>
              </a:rPr>
              <a:pPr algn="r"/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66562"/>
              </p:ext>
            </p:extLst>
          </p:nvPr>
        </p:nvGraphicFramePr>
        <p:xfrm>
          <a:off x="457200" y="4202113"/>
          <a:ext cx="803275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Worksheet" r:id="rId4" imgW="6410286" imgH="1533493" progId="Excel.Sheet.8">
                  <p:embed/>
                </p:oleObj>
              </mc:Choice>
              <mc:Fallback>
                <p:oleObj name="Worksheet" r:id="rId4" imgW="6410286" imgH="153349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02113"/>
                        <a:ext cx="8032750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197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PMingLiU" panose="02020500000000000000" pitchFamily="18" charset="-120"/>
              </a:rPr>
              <a:t>Attitude Oriented Methods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628775"/>
            <a:ext cx="7772400" cy="4708525"/>
          </a:xfrm>
        </p:spPr>
        <p:txBody>
          <a:bodyPr/>
          <a:lstStyle/>
          <a:p>
            <a:pPr marL="514350" indent="-457200"/>
            <a:r>
              <a:rPr lang="en-AU" altLang="en-US" dirty="0" smtClean="0"/>
              <a:t>Hurwicz Criterion – Graph of example</a:t>
            </a:r>
            <a:endParaRPr lang="en-AU" altLang="en-US" baseline="30000" dirty="0" smtClean="0"/>
          </a:p>
          <a:p>
            <a:pPr marL="1295400" lvl="2" indent="-381000" eaLnBrk="1" hangingPunct="1"/>
            <a:endParaRPr lang="en-AU" altLang="en-US" baseline="30000" dirty="0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69723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60A6672-96A1-4C44-97CE-C51E23D36795}" type="slidenum">
              <a:rPr lang="en-US" altLang="en-US" sz="1400">
                <a:latin typeface="Times New Roman" panose="02020603050405020304" pitchFamily="18" charset="0"/>
              </a:rPr>
              <a:pPr algn="r"/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124075" y="299720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124075" y="5013325"/>
            <a:ext cx="453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700338" y="5373688"/>
            <a:ext cx="37433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0.2                0.4                  0.6                   0.8</a:t>
            </a:r>
          </a:p>
          <a:p>
            <a:pPr algn="ctr" eaLnBrk="1" hangingPunct="1"/>
            <a:r>
              <a:rPr lang="el-GR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877050" y="2924175"/>
            <a:ext cx="5984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$600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$400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$200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$-200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6659563" y="2997200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2124075" y="3141663"/>
            <a:ext cx="4535488" cy="2303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2124075" y="3357563"/>
            <a:ext cx="453548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2124075" y="3789363"/>
            <a:ext cx="45354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2124075" y="4076700"/>
            <a:ext cx="45354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156325" y="3135313"/>
            <a:ext cx="201613" cy="1077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5940425" y="5013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>
            <a:off x="2916238" y="5013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>
            <a:off x="3851275" y="5013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4859338" y="5013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1619250" y="3140075"/>
            <a:ext cx="23764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$600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$400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$200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$-200</a:t>
            </a:r>
          </a:p>
        </p:txBody>
      </p:sp>
    </p:spTree>
    <p:extLst>
      <p:ext uri="{BB962C8B-B14F-4D97-AF65-F5344CB8AC3E}">
        <p14:creationId xmlns:p14="http://schemas.microsoft.com/office/powerpoint/2010/main" val="33326629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8" y="348478"/>
            <a:ext cx="8786812" cy="1143000"/>
          </a:xfrm>
        </p:spPr>
        <p:txBody>
          <a:bodyPr/>
          <a:lstStyle/>
          <a:p>
            <a:r>
              <a:rPr lang="en-US" dirty="0"/>
              <a:t>Compensatory </a:t>
            </a:r>
            <a:r>
              <a:rPr lang="en-US" dirty="0" smtClean="0"/>
              <a:t>Method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dirty="0"/>
              <a:t>Compensatory methods permit tradeoffs between attributes.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slight decline in </a:t>
            </a:r>
            <a:r>
              <a:rPr lang="en-US" dirty="0" smtClean="0"/>
              <a:t>one attribute </a:t>
            </a:r>
            <a:r>
              <a:rPr lang="en-US" dirty="0"/>
              <a:t>is acceptable if it is compensated by some enhancement in one or more </a:t>
            </a:r>
            <a:r>
              <a:rPr lang="en-US" dirty="0" smtClean="0"/>
              <a:t>other attributes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We will cover a number of compensatory methods in this class.  These methods fall into four categories.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dirty="0" smtClean="0"/>
              <a:t>Compensatory </a:t>
            </a:r>
            <a:r>
              <a:rPr lang="en-US" dirty="0"/>
              <a:t>methods can be classified into the following 4 subgroups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Scoring Methods</a:t>
            </a:r>
          </a:p>
          <a:p>
            <a:pPr lvl="2"/>
            <a:r>
              <a:rPr lang="en-US" dirty="0" smtClean="0"/>
              <a:t>Compromising Methods</a:t>
            </a:r>
          </a:p>
          <a:p>
            <a:pPr lvl="2"/>
            <a:r>
              <a:rPr lang="en-US" dirty="0" smtClean="0"/>
              <a:t>Concordance Methods</a:t>
            </a:r>
          </a:p>
          <a:p>
            <a:pPr lvl="2"/>
            <a:r>
              <a:rPr lang="en-US" dirty="0" smtClean="0"/>
              <a:t>Evidential Reasoning Methods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8" y="348478"/>
            <a:ext cx="8786812" cy="1143000"/>
          </a:xfrm>
        </p:spPr>
        <p:txBody>
          <a:bodyPr/>
          <a:lstStyle/>
          <a:p>
            <a:r>
              <a:rPr lang="en-US" dirty="0"/>
              <a:t>Compensatory </a:t>
            </a:r>
            <a:r>
              <a:rPr lang="en-US" dirty="0" smtClean="0"/>
              <a:t>Method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b="1" dirty="0" smtClean="0"/>
              <a:t>Scoring </a:t>
            </a:r>
            <a:r>
              <a:rPr lang="en-US" b="1" dirty="0"/>
              <a:t>Methods</a:t>
            </a:r>
          </a:p>
          <a:p>
            <a:pPr lvl="2"/>
            <a:r>
              <a:rPr lang="en-US" dirty="0"/>
              <a:t>The scoring method selects or evaluates an alternative according to its score (</a:t>
            </a:r>
            <a:r>
              <a:rPr lang="en-US" dirty="0" smtClean="0"/>
              <a:t>or utility</a:t>
            </a:r>
            <a:r>
              <a:rPr lang="en-US" dirty="0"/>
              <a:t>). </a:t>
            </a:r>
            <a:endParaRPr lang="en-US" dirty="0" smtClean="0"/>
          </a:p>
          <a:p>
            <a:pPr lvl="2"/>
            <a:r>
              <a:rPr lang="en-US" b="1" dirty="0" smtClean="0"/>
              <a:t>Utility </a:t>
            </a:r>
            <a:r>
              <a:rPr lang="en-US" dirty="0"/>
              <a:t>or score is used to express the decision maker’s preference. </a:t>
            </a:r>
            <a:r>
              <a:rPr lang="en-US" dirty="0" smtClean="0"/>
              <a:t>It transforms </a:t>
            </a:r>
            <a:r>
              <a:rPr lang="en-US" dirty="0"/>
              <a:t>attribute values into a common preference scale such as [0,1] so </a:t>
            </a:r>
            <a:r>
              <a:rPr lang="en-US" dirty="0" smtClean="0"/>
              <a:t>that comparisons </a:t>
            </a:r>
            <a:r>
              <a:rPr lang="en-US" dirty="0"/>
              <a:t>between different attributes becomes possible. 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8" y="348478"/>
            <a:ext cx="8786812" cy="1143000"/>
          </a:xfrm>
        </p:spPr>
        <p:txBody>
          <a:bodyPr/>
          <a:lstStyle/>
          <a:p>
            <a:r>
              <a:rPr lang="en-US" dirty="0"/>
              <a:t>Compensatory </a:t>
            </a:r>
            <a:r>
              <a:rPr lang="en-US" dirty="0" smtClean="0"/>
              <a:t>Method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b="1" dirty="0" smtClean="0"/>
              <a:t>Scoring </a:t>
            </a:r>
            <a:r>
              <a:rPr lang="en-US" b="1" dirty="0"/>
              <a:t>Methods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very popular method </a:t>
            </a:r>
            <a:r>
              <a:rPr lang="en-US" dirty="0" smtClean="0"/>
              <a:t>in this </a:t>
            </a:r>
            <a:r>
              <a:rPr lang="en-US" dirty="0"/>
              <a:t>category is the Simple Additive Weighting method. </a:t>
            </a:r>
            <a:r>
              <a:rPr lang="en-US" dirty="0" smtClean="0"/>
              <a:t>This </a:t>
            </a:r>
            <a:r>
              <a:rPr lang="en-US" dirty="0"/>
              <a:t>method calculates </a:t>
            </a:r>
            <a:r>
              <a:rPr lang="en-US" dirty="0" smtClean="0"/>
              <a:t>the overall </a:t>
            </a:r>
            <a:r>
              <a:rPr lang="en-US" dirty="0"/>
              <a:t>score of an alternative as the weighted sum of the attribute scores or utilities</a:t>
            </a:r>
            <a:r>
              <a:rPr lang="en-US" dirty="0" smtClean="0"/>
              <a:t>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8" y="348478"/>
            <a:ext cx="8786812" cy="1143000"/>
          </a:xfrm>
        </p:spPr>
        <p:txBody>
          <a:bodyPr/>
          <a:lstStyle/>
          <a:p>
            <a:r>
              <a:rPr lang="en-US" dirty="0"/>
              <a:t>Compensatory </a:t>
            </a:r>
            <a:r>
              <a:rPr lang="en-US" dirty="0" smtClean="0"/>
              <a:t>Method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b="1" dirty="0" smtClean="0"/>
              <a:t>Scoring </a:t>
            </a:r>
            <a:r>
              <a:rPr lang="en-US" b="1" dirty="0"/>
              <a:t>Methods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Analytical Hierarchy Process (AHP) is another popular method in this category</a:t>
            </a:r>
            <a:r>
              <a:rPr lang="en-US" dirty="0" smtClean="0"/>
              <a:t>. This </a:t>
            </a:r>
            <a:r>
              <a:rPr lang="en-US" dirty="0"/>
              <a:t>method calculates the scores for each alternative based on pairwise </a:t>
            </a:r>
            <a:r>
              <a:rPr lang="en-US" dirty="0" smtClean="0"/>
              <a:t>comparisons [</a:t>
            </a:r>
            <a:r>
              <a:rPr lang="en-US" dirty="0" err="1"/>
              <a:t>Saaty</a:t>
            </a:r>
            <a:r>
              <a:rPr lang="en-US" dirty="0"/>
              <a:t>, 1988</a:t>
            </a:r>
            <a:r>
              <a:rPr lang="en-US" dirty="0" smtClean="0"/>
              <a:t>.].</a:t>
            </a:r>
          </a:p>
          <a:p>
            <a:pPr lvl="2"/>
            <a:r>
              <a:rPr lang="en-US" smtClean="0"/>
              <a:t>Multiple Attribute Utitlity Theory is another method in this category that develops utility curves for preference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8" y="348478"/>
            <a:ext cx="8786812" cy="1143000"/>
          </a:xfrm>
        </p:spPr>
        <p:txBody>
          <a:bodyPr/>
          <a:lstStyle/>
          <a:p>
            <a:r>
              <a:rPr lang="en-US" dirty="0"/>
              <a:t>Compensatory </a:t>
            </a:r>
            <a:r>
              <a:rPr lang="en-US" dirty="0" smtClean="0"/>
              <a:t>Method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b="1" dirty="0" smtClean="0"/>
              <a:t>Compromising </a:t>
            </a:r>
            <a:r>
              <a:rPr lang="en-US" b="1" dirty="0"/>
              <a:t>Methods</a:t>
            </a:r>
          </a:p>
          <a:p>
            <a:pPr lvl="2"/>
            <a:r>
              <a:rPr lang="en-US" dirty="0"/>
              <a:t>The compromising method selects an alternative that is closest to the ideal solution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Technique for Order Preference by Similarity to Ideal Solution (TOPSIS) </a:t>
            </a:r>
            <a:r>
              <a:rPr lang="en-US" dirty="0" smtClean="0"/>
              <a:t>method belongs </a:t>
            </a:r>
            <a:r>
              <a:rPr lang="en-US" dirty="0"/>
              <a:t>to this category. 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8" y="348478"/>
            <a:ext cx="8786812" cy="1143000"/>
          </a:xfrm>
        </p:spPr>
        <p:txBody>
          <a:bodyPr/>
          <a:lstStyle/>
          <a:p>
            <a:r>
              <a:rPr lang="en-US" dirty="0"/>
              <a:t>Compensatory </a:t>
            </a:r>
            <a:r>
              <a:rPr lang="en-US" dirty="0" smtClean="0"/>
              <a:t>Method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Non-Compensatory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Dominance method</a:t>
            </a:r>
          </a:p>
          <a:p>
            <a:pPr lvl="1"/>
            <a:r>
              <a:rPr lang="en-US" dirty="0" smtClean="0"/>
              <a:t>Satisficing Methods</a:t>
            </a:r>
          </a:p>
          <a:p>
            <a:pPr lvl="2"/>
            <a:r>
              <a:rPr lang="en-US" dirty="0" smtClean="0"/>
              <a:t>Conjunctive Method</a:t>
            </a:r>
          </a:p>
          <a:p>
            <a:pPr lvl="2"/>
            <a:r>
              <a:rPr lang="en-US" dirty="0" smtClean="0"/>
              <a:t>Disjunctive Method</a:t>
            </a:r>
          </a:p>
          <a:p>
            <a:pPr lvl="1"/>
            <a:r>
              <a:rPr lang="en-US" dirty="0" smtClean="0"/>
              <a:t>Sequential Elimination Methods</a:t>
            </a:r>
          </a:p>
          <a:p>
            <a:pPr lvl="2"/>
            <a:r>
              <a:rPr lang="en-US" dirty="0" smtClean="0"/>
              <a:t>Lexicographic Methods</a:t>
            </a:r>
          </a:p>
          <a:p>
            <a:pPr lvl="2"/>
            <a:r>
              <a:rPr lang="en-US" dirty="0" smtClean="0"/>
              <a:t>Elimination by Aspects</a:t>
            </a:r>
          </a:p>
          <a:p>
            <a:pPr lvl="1"/>
            <a:r>
              <a:rPr lang="en-US" dirty="0" smtClean="0"/>
              <a:t>Attitude Oriented Methods</a:t>
            </a:r>
          </a:p>
          <a:p>
            <a:pPr lvl="2"/>
            <a:r>
              <a:rPr lang="en-US" dirty="0" err="1" smtClean="0"/>
              <a:t>Maximin</a:t>
            </a:r>
            <a:endParaRPr lang="en-US" dirty="0" smtClean="0"/>
          </a:p>
          <a:p>
            <a:pPr lvl="2"/>
            <a:r>
              <a:rPr lang="en-US" dirty="0" smtClean="0"/>
              <a:t>Maximax</a:t>
            </a:r>
          </a:p>
          <a:p>
            <a:pPr lvl="1"/>
            <a:r>
              <a:rPr lang="en-US" dirty="0" smtClean="0"/>
              <a:t>Others…..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b="1" dirty="0" smtClean="0"/>
              <a:t>Compromising </a:t>
            </a:r>
            <a:r>
              <a:rPr lang="en-US" b="1" dirty="0"/>
              <a:t>Methods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Technique for Order Preference by Similarity to Ideal Solution (TOPSIS) </a:t>
            </a:r>
            <a:r>
              <a:rPr lang="en-US" dirty="0" smtClean="0"/>
              <a:t>method belongs </a:t>
            </a:r>
            <a:r>
              <a:rPr lang="en-US" dirty="0"/>
              <a:t>to this category. </a:t>
            </a:r>
            <a:endParaRPr lang="en-US" dirty="0" smtClean="0"/>
          </a:p>
          <a:p>
            <a:pPr lvl="3"/>
            <a:r>
              <a:rPr lang="en-US" dirty="0" smtClean="0"/>
              <a:t>This </a:t>
            </a:r>
            <a:r>
              <a:rPr lang="en-US" dirty="0"/>
              <a:t>method first </a:t>
            </a:r>
            <a:r>
              <a:rPr lang="en-US" dirty="0" smtClean="0"/>
              <a:t>normalizes </a:t>
            </a:r>
            <a:r>
              <a:rPr lang="en-US" dirty="0"/>
              <a:t>the decision matrix of a </a:t>
            </a:r>
            <a:r>
              <a:rPr lang="en-US" dirty="0" smtClean="0"/>
              <a:t>MCDM problem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Based on </a:t>
            </a:r>
            <a:r>
              <a:rPr lang="en-US" dirty="0"/>
              <a:t>the </a:t>
            </a:r>
            <a:r>
              <a:rPr lang="en-US" dirty="0" smtClean="0"/>
              <a:t>normalized </a:t>
            </a:r>
            <a:r>
              <a:rPr lang="en-US" dirty="0"/>
              <a:t>decision matrix, it calculates the </a:t>
            </a:r>
            <a:r>
              <a:rPr lang="en-US" dirty="0" smtClean="0"/>
              <a:t>weighted distances </a:t>
            </a:r>
            <a:r>
              <a:rPr lang="en-US" dirty="0"/>
              <a:t>of each alternative from an ideal solution and a </a:t>
            </a:r>
            <a:r>
              <a:rPr lang="en-US" dirty="0" smtClean="0"/>
              <a:t>negative ideal solution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A solution relatively </a:t>
            </a:r>
            <a:r>
              <a:rPr lang="en-US" dirty="0"/>
              <a:t>close to the ideal solution and far from the </a:t>
            </a:r>
            <a:r>
              <a:rPr lang="en-US" dirty="0" smtClean="0"/>
              <a:t>negative ideal </a:t>
            </a:r>
            <a:r>
              <a:rPr lang="en-US" dirty="0"/>
              <a:t>solution is evaluated to </a:t>
            </a:r>
            <a:r>
              <a:rPr lang="en-US" dirty="0" smtClean="0"/>
              <a:t>be the </a:t>
            </a:r>
            <a:r>
              <a:rPr lang="en-US" dirty="0"/>
              <a:t>best [Hwang and Yoon, 1981</a:t>
            </a:r>
            <a:r>
              <a:rPr lang="en-US" dirty="0" smtClean="0"/>
              <a:t>].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8" y="348478"/>
            <a:ext cx="8786812" cy="1143000"/>
          </a:xfrm>
        </p:spPr>
        <p:txBody>
          <a:bodyPr/>
          <a:lstStyle/>
          <a:p>
            <a:r>
              <a:rPr lang="en-US" dirty="0"/>
              <a:t>Compensatory </a:t>
            </a:r>
            <a:r>
              <a:rPr lang="en-US" dirty="0" smtClean="0"/>
              <a:t>Method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b="1" dirty="0" smtClean="0"/>
              <a:t>Concordance </a:t>
            </a:r>
            <a:r>
              <a:rPr lang="en-US" b="1" dirty="0"/>
              <a:t>Methods</a:t>
            </a:r>
          </a:p>
          <a:p>
            <a:pPr lvl="2"/>
            <a:r>
              <a:rPr lang="en-US" dirty="0"/>
              <a:t>The concordance method generates a preference ranking which best satisfies a </a:t>
            </a:r>
            <a:r>
              <a:rPr lang="en-US" dirty="0" smtClean="0"/>
              <a:t>given concordance </a:t>
            </a:r>
            <a:r>
              <a:rPr lang="en-US" dirty="0"/>
              <a:t>measure.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Linear Assignment Method is one of the examples in </a:t>
            </a:r>
            <a:r>
              <a:rPr lang="en-US" dirty="0" smtClean="0"/>
              <a:t>this family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this method it is believed that an alternative having many highly </a:t>
            </a:r>
            <a:r>
              <a:rPr lang="en-US" dirty="0" smtClean="0"/>
              <a:t>ranked attributes </a:t>
            </a:r>
            <a:r>
              <a:rPr lang="en-US" dirty="0"/>
              <a:t>should be ranked </a:t>
            </a:r>
            <a:r>
              <a:rPr lang="en-US" dirty="0" smtClean="0"/>
              <a:t>high.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8" y="348478"/>
            <a:ext cx="8786812" cy="1143000"/>
          </a:xfrm>
        </p:spPr>
        <p:txBody>
          <a:bodyPr/>
          <a:lstStyle/>
          <a:p>
            <a:r>
              <a:rPr lang="en-US" dirty="0"/>
              <a:t>Compensatory </a:t>
            </a:r>
            <a:r>
              <a:rPr lang="en-US" dirty="0" smtClean="0"/>
              <a:t>Method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b="1" dirty="0" smtClean="0"/>
              <a:t>Evidential </a:t>
            </a:r>
            <a:r>
              <a:rPr lang="en-US" b="1" dirty="0"/>
              <a:t>Reasoning Approach</a:t>
            </a:r>
          </a:p>
          <a:p>
            <a:pPr lvl="2"/>
            <a:r>
              <a:rPr lang="en-US" dirty="0"/>
              <a:t>The evidential Reasoning (ER) approach </a:t>
            </a:r>
            <a:r>
              <a:rPr lang="en-US" dirty="0" smtClean="0"/>
              <a:t>has been recently developed in the MCDM area. 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is different from </a:t>
            </a:r>
            <a:r>
              <a:rPr lang="en-US" dirty="0" smtClean="0"/>
              <a:t>the above </a:t>
            </a:r>
            <a:r>
              <a:rPr lang="en-US" dirty="0"/>
              <a:t>3 conventional methods. Instead of describing a MCDM problem with </a:t>
            </a:r>
            <a:r>
              <a:rPr lang="en-US" dirty="0" smtClean="0"/>
              <a:t>a decision </a:t>
            </a:r>
            <a:r>
              <a:rPr lang="en-US" dirty="0"/>
              <a:t>matrix, the ER approach uses a extended decision matrix, in which </a:t>
            </a:r>
            <a:r>
              <a:rPr lang="en-US" dirty="0" smtClean="0"/>
              <a:t>each attribute </a:t>
            </a:r>
            <a:r>
              <a:rPr lang="en-US" dirty="0"/>
              <a:t>of an alternative is described by a distributed assessment using a </a:t>
            </a:r>
            <a:r>
              <a:rPr lang="en-US" dirty="0" smtClean="0"/>
              <a:t>belief structure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8" y="348478"/>
            <a:ext cx="8786812" cy="1143000"/>
          </a:xfrm>
        </p:spPr>
        <p:txBody>
          <a:bodyPr/>
          <a:lstStyle/>
          <a:p>
            <a:r>
              <a:rPr lang="en-US" dirty="0"/>
              <a:t>Compensatory </a:t>
            </a:r>
            <a:r>
              <a:rPr lang="en-US" dirty="0" smtClean="0"/>
              <a:t>Method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Compensatory </a:t>
            </a:r>
            <a:r>
              <a:rPr lang="en-US" b="1" dirty="0"/>
              <a:t>Methods</a:t>
            </a:r>
          </a:p>
          <a:p>
            <a:pPr lvl="1"/>
            <a:r>
              <a:rPr lang="en-US" b="1" dirty="0" smtClean="0"/>
              <a:t>Evidential </a:t>
            </a:r>
            <a:r>
              <a:rPr lang="en-US" b="1" dirty="0"/>
              <a:t>Reasoning Approach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the distributed assessment result of the quality of a car </a:t>
            </a:r>
            <a:r>
              <a:rPr lang="en-US" dirty="0" smtClean="0"/>
              <a:t>engine could </a:t>
            </a:r>
            <a:r>
              <a:rPr lang="en-US" dirty="0"/>
              <a:t>be {(Excellent, 60%), (Good, 40%), (Average, 0%), (Poor, 0%), (Worst, 0</a:t>
            </a:r>
            <a:r>
              <a:rPr lang="en-US" dirty="0" smtClean="0"/>
              <a:t>%)}, which </a:t>
            </a:r>
            <a:r>
              <a:rPr lang="en-US" dirty="0"/>
              <a:t>means the quality of the car engine is assessed to be Excellent with 60% </a:t>
            </a:r>
            <a:r>
              <a:rPr lang="en-US" dirty="0" smtClean="0"/>
              <a:t>of belief </a:t>
            </a:r>
            <a:r>
              <a:rPr lang="en-US" dirty="0"/>
              <a:t>degree and Good with 40% of belief degree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Project Presentation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Suggested Agenda</a:t>
            </a:r>
          </a:p>
          <a:p>
            <a:pPr lvl="1"/>
            <a:r>
              <a:rPr lang="en-US" dirty="0"/>
              <a:t>Selecting a representative organization</a:t>
            </a:r>
          </a:p>
          <a:p>
            <a:pPr lvl="1"/>
            <a:r>
              <a:rPr lang="en-US" dirty="0"/>
              <a:t>Providing an understanding of the operating environment</a:t>
            </a:r>
          </a:p>
          <a:p>
            <a:pPr lvl="1"/>
            <a:r>
              <a:rPr lang="en-US" dirty="0"/>
              <a:t>Developing corporate goals, decision criteria and metrics</a:t>
            </a:r>
          </a:p>
          <a:p>
            <a:pPr lvl="1"/>
            <a:r>
              <a:rPr lang="en-US" dirty="0"/>
              <a:t>Developing an importance weighting for the objectives and decision criteria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Project Presentation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Note</a:t>
            </a:r>
          </a:p>
          <a:p>
            <a:pPr lvl="1"/>
            <a:r>
              <a:rPr lang="en-US" dirty="0" smtClean="0"/>
              <a:t>The goals, decision criteria and metrics that you develop for your project will be those that we ultimately rank alternatives with MCDM methods.  </a:t>
            </a:r>
            <a:endParaRPr lang="en-US" dirty="0"/>
          </a:p>
          <a:p>
            <a:pPr lvl="1"/>
            <a:r>
              <a:rPr lang="en-US" dirty="0" smtClean="0"/>
              <a:t>This is different than developing operating metrics, although there may be some cross-over between the two</a:t>
            </a:r>
          </a:p>
          <a:p>
            <a:pPr lvl="1"/>
            <a:r>
              <a:rPr lang="en-US" dirty="0" smtClean="0"/>
              <a:t>This approach established a decision framework for alternatives such as products and projects we may select in the </a:t>
            </a:r>
            <a:r>
              <a:rPr lang="en-US" smtClean="0"/>
              <a:t>decision process.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Project Presentation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a representative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Describe the organization</a:t>
            </a:r>
          </a:p>
          <a:p>
            <a:pPr lvl="2"/>
            <a:r>
              <a:rPr lang="en-US" dirty="0" smtClean="0"/>
              <a:t>Your company (no proprietary information)</a:t>
            </a:r>
          </a:p>
          <a:p>
            <a:pPr lvl="2"/>
            <a:r>
              <a:rPr lang="en-US" dirty="0" smtClean="0"/>
              <a:t>A company of interest</a:t>
            </a:r>
          </a:p>
          <a:p>
            <a:pPr lvl="2"/>
            <a:r>
              <a:rPr lang="en-US" dirty="0" smtClean="0"/>
              <a:t>A company you’d like to start</a:t>
            </a:r>
          </a:p>
          <a:p>
            <a:pPr lvl="1"/>
            <a:r>
              <a:rPr lang="en-US" dirty="0" smtClean="0"/>
              <a:t>Discuss its products, distribution and operating characteristics</a:t>
            </a:r>
          </a:p>
          <a:p>
            <a:pPr lvl="1"/>
            <a:r>
              <a:rPr lang="en-US" dirty="0" smtClean="0"/>
              <a:t>Discuss why you selected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0650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Project Presentation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</a:t>
            </a:r>
            <a:r>
              <a:rPr lang="en-US" dirty="0"/>
              <a:t>an understanding of the operating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What are its sales?</a:t>
            </a:r>
          </a:p>
          <a:p>
            <a:pPr lvl="1"/>
            <a:r>
              <a:rPr lang="en-US" dirty="0" smtClean="0"/>
              <a:t>What are the product lines?</a:t>
            </a:r>
          </a:p>
          <a:p>
            <a:pPr lvl="1"/>
            <a:r>
              <a:rPr lang="en-US" dirty="0" smtClean="0"/>
              <a:t>How many employees?</a:t>
            </a:r>
          </a:p>
          <a:p>
            <a:pPr lvl="1"/>
            <a:r>
              <a:rPr lang="en-US" dirty="0" smtClean="0"/>
              <a:t>Is it a high tech/low tech company?</a:t>
            </a:r>
          </a:p>
          <a:p>
            <a:pPr lvl="1"/>
            <a:r>
              <a:rPr lang="en-US" dirty="0" smtClean="0"/>
              <a:t>How many plants or distribution centers does it have?</a:t>
            </a:r>
          </a:p>
        </p:txBody>
      </p:sp>
    </p:spTree>
    <p:extLst>
      <p:ext uri="{BB962C8B-B14F-4D97-AF65-F5344CB8AC3E}">
        <p14:creationId xmlns:p14="http://schemas.microsoft.com/office/powerpoint/2010/main" val="14162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Project Presentation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</a:t>
            </a:r>
            <a:r>
              <a:rPr lang="en-US" dirty="0"/>
              <a:t>corporate goals, decision criteria and metrics</a:t>
            </a:r>
          </a:p>
          <a:p>
            <a:pPr lvl="1"/>
            <a:r>
              <a:rPr lang="en-US" dirty="0" smtClean="0"/>
              <a:t>Use the steps in the previous lectures to develop corporate goals, decision criteria and metrics</a:t>
            </a:r>
          </a:p>
          <a:p>
            <a:pPr lvl="1"/>
            <a:r>
              <a:rPr lang="en-US" dirty="0" smtClean="0"/>
              <a:t>Review SEC filings, business information, and/or develop your own goals, decision criteria and metrics</a:t>
            </a:r>
          </a:p>
          <a:p>
            <a:pPr lvl="1"/>
            <a:r>
              <a:rPr lang="en-US" dirty="0" smtClean="0"/>
              <a:t>The resulting set of goals and decision criteria may be a hierarchy.</a:t>
            </a:r>
          </a:p>
        </p:txBody>
      </p:sp>
    </p:spTree>
    <p:extLst>
      <p:ext uri="{BB962C8B-B14F-4D97-AF65-F5344CB8AC3E}">
        <p14:creationId xmlns:p14="http://schemas.microsoft.com/office/powerpoint/2010/main" val="33755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Project Presentation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</a:t>
            </a:r>
            <a:r>
              <a:rPr lang="en-US" dirty="0"/>
              <a:t>an importance weighting for the objectives and decision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Develop weightings for the objectives and decision criteria</a:t>
            </a:r>
          </a:p>
          <a:p>
            <a:pPr lvl="1"/>
            <a:r>
              <a:rPr lang="en-US" dirty="0" smtClean="0"/>
              <a:t>Describe group decision making techniques to support the process</a:t>
            </a:r>
          </a:p>
          <a:p>
            <a:pPr lvl="1"/>
            <a:r>
              <a:rPr lang="en-US" dirty="0" smtClean="0"/>
              <a:t>Provide insights from the development process and weightings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2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alternative is </a:t>
            </a:r>
            <a:r>
              <a:rPr lang="en-US" i="1" dirty="0"/>
              <a:t>dominated</a:t>
            </a:r>
            <a:r>
              <a:rPr lang="en-US" dirty="0"/>
              <a:t> if there is another alternative that excels it in one or more attributes and equals it in the remaining attributes</a:t>
            </a:r>
          </a:p>
          <a:p>
            <a:r>
              <a:rPr lang="en-US" dirty="0"/>
              <a:t>An alternative is </a:t>
            </a:r>
            <a:r>
              <a:rPr lang="en-US" i="1" dirty="0"/>
              <a:t>non-dominated </a:t>
            </a:r>
            <a:r>
              <a:rPr lang="en-US" dirty="0"/>
              <a:t>(called efficient frontier or Pareto Optimal) if there is no alterative that excels it in all the attributes </a:t>
            </a:r>
            <a:r>
              <a:rPr lang="en-US" dirty="0" smtClean="0"/>
              <a:t>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Project Presentation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the presentation to 15 minutes</a:t>
            </a:r>
          </a:p>
          <a:p>
            <a:r>
              <a:rPr lang="en-US" dirty="0" smtClean="0"/>
              <a:t>Provide professional slides</a:t>
            </a:r>
          </a:p>
          <a:p>
            <a:r>
              <a:rPr lang="en-US" dirty="0" smtClean="0"/>
              <a:t>Do not use an excessive number of slides</a:t>
            </a:r>
          </a:p>
          <a:p>
            <a:r>
              <a:rPr lang="en-US" dirty="0" smtClean="0"/>
              <a:t>Would like to have all students present throughout the course, if possible</a:t>
            </a:r>
          </a:p>
          <a:p>
            <a:r>
              <a:rPr lang="en-US" dirty="0" smtClean="0"/>
              <a:t>Present as though you are presenting to an executive….great skill to learn and practice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27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  <a:p>
            <a:r>
              <a:rPr lang="en-US" dirty="0" smtClean="0"/>
              <a:t>Non-compensatory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7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Dominance </a:t>
            </a:r>
            <a:r>
              <a:rPr lang="en-US" b="1" dirty="0"/>
              <a:t>method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Eliminate </a:t>
            </a:r>
            <a:r>
              <a:rPr lang="en-US" dirty="0"/>
              <a:t>all dominated </a:t>
            </a:r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At least one attribute for an alternative surpasses the others </a:t>
            </a:r>
          </a:p>
          <a:p>
            <a:pPr lvl="1"/>
            <a:r>
              <a:rPr lang="en-US" dirty="0" smtClean="0"/>
              <a:t>Could be </a:t>
            </a:r>
            <a:r>
              <a:rPr lang="en-US" dirty="0"/>
              <a:t>more </a:t>
            </a:r>
            <a:r>
              <a:rPr lang="en-US" dirty="0" smtClean="0"/>
              <a:t>than one </a:t>
            </a:r>
            <a:r>
              <a:rPr lang="en-US" dirty="0"/>
              <a:t>solutions generated by this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Eliminate Dominated Alternatives</a:t>
            </a:r>
          </a:p>
          <a:p>
            <a:pPr lvl="1"/>
            <a:r>
              <a:rPr lang="en-US" dirty="0" smtClean="0"/>
              <a:t>Pairwise comparison between alternatives</a:t>
            </a:r>
          </a:p>
          <a:p>
            <a:pPr lvl="1"/>
            <a:r>
              <a:rPr lang="en-US" dirty="0" smtClean="0"/>
              <a:t>Compare all attributes between the two alternatives and if one is dominated by the other, discard it</a:t>
            </a:r>
          </a:p>
          <a:p>
            <a:pPr lvl="1"/>
            <a:r>
              <a:rPr lang="en-US" dirty="0" smtClean="0"/>
              <a:t>Compare the un-discarded alternatives with the next alternative and discard any dominated alternatives</a:t>
            </a:r>
          </a:p>
          <a:p>
            <a:pPr lvl="1"/>
            <a:r>
              <a:rPr lang="en-US" dirty="0" smtClean="0"/>
              <a:t>Continue on until comparisons exhausted (m-1) comparison of m alternatives</a:t>
            </a:r>
          </a:p>
        </p:txBody>
      </p:sp>
    </p:spTree>
    <p:extLst>
      <p:ext uri="{BB962C8B-B14F-4D97-AF65-F5344CB8AC3E}">
        <p14:creationId xmlns:p14="http://schemas.microsoft.com/office/powerpoint/2010/main" val="21020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Dominance method</a:t>
            </a:r>
            <a:endParaRPr lang="en-US" dirty="0"/>
          </a:p>
          <a:p>
            <a:pPr lvl="1"/>
            <a:r>
              <a:rPr lang="en-US" dirty="0" smtClean="0"/>
              <a:t>Example – Site Selection for a Textile Company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97618"/>
              </p:ext>
            </p:extLst>
          </p:nvPr>
        </p:nvGraphicFramePr>
        <p:xfrm>
          <a:off x="1543503" y="2825409"/>
          <a:ext cx="5873298" cy="2646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2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Community Attitude (X1)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Water Availability (X2)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of Union (X3)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good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good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good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good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8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3015</Words>
  <Application>Microsoft Office PowerPoint</Application>
  <PresentationFormat>On-screen Show (4:3)</PresentationFormat>
  <Paragraphs>659</Paragraphs>
  <Slides>61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PMingLiU</vt:lpstr>
      <vt:lpstr>Times New Roman</vt:lpstr>
      <vt:lpstr>Office Theme</vt:lpstr>
      <vt:lpstr>Worksheet</vt:lpstr>
      <vt:lpstr>IMSE 991 Multiple Criteria Decision Making</vt:lpstr>
      <vt:lpstr>Homework #1</vt:lpstr>
      <vt:lpstr>Non-compensatory Methods</vt:lpstr>
      <vt:lpstr>Non-Compensatory Methods</vt:lpstr>
      <vt:lpstr>Non-Compensatory Methods</vt:lpstr>
      <vt:lpstr>Dominance</vt:lpstr>
      <vt:lpstr>Dominance Method</vt:lpstr>
      <vt:lpstr>Dominance Method</vt:lpstr>
      <vt:lpstr>Dominance Method</vt:lpstr>
      <vt:lpstr>Dominance Method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Satisficing Methods</vt:lpstr>
      <vt:lpstr>Sequential Elimination Methods</vt:lpstr>
      <vt:lpstr>Sequential Elimination Methods</vt:lpstr>
      <vt:lpstr>Sequential Elimination Methods</vt:lpstr>
      <vt:lpstr>Sequential Elimination Methods</vt:lpstr>
      <vt:lpstr>Sequential Elimination Methods</vt:lpstr>
      <vt:lpstr>Sequential Elimination Methods</vt:lpstr>
      <vt:lpstr>Sequential Elimination Methods</vt:lpstr>
      <vt:lpstr>Attitude Oriented Methods</vt:lpstr>
      <vt:lpstr>Attitude Oriented Methods</vt:lpstr>
      <vt:lpstr>Attitude Oriented Methods</vt:lpstr>
      <vt:lpstr>Attitude Oriented Methods</vt:lpstr>
      <vt:lpstr>Attitude Oriented Methods</vt:lpstr>
      <vt:lpstr>Attitude Oriented Methods</vt:lpstr>
      <vt:lpstr>Attitude Oriented Methods</vt:lpstr>
      <vt:lpstr>Attitude Oriented Methods</vt:lpstr>
      <vt:lpstr>Attitude Oriented Methods</vt:lpstr>
      <vt:lpstr>Compensatory Method Introduction</vt:lpstr>
      <vt:lpstr>Compensatory Method Introduction</vt:lpstr>
      <vt:lpstr>Compensatory Method Introduction</vt:lpstr>
      <vt:lpstr>Compensatory Method Introduction</vt:lpstr>
      <vt:lpstr>Compensatory Method Introduction</vt:lpstr>
      <vt:lpstr>Compensatory Method Introduction</vt:lpstr>
      <vt:lpstr>Compensatory Method Introduction</vt:lpstr>
      <vt:lpstr>Compensatory Method Introduction</vt:lpstr>
      <vt:lpstr>Compensatory Method Introduction</vt:lpstr>
      <vt:lpstr>Compensatory Methods</vt:lpstr>
      <vt:lpstr>Team Project Presentation #1</vt:lpstr>
      <vt:lpstr>Team Project Presentation #1</vt:lpstr>
      <vt:lpstr>Team Project Presentation #1</vt:lpstr>
      <vt:lpstr>Team Project Presentation #1</vt:lpstr>
      <vt:lpstr>Team Project Presentation #1</vt:lpstr>
      <vt:lpstr>Team Project Presentation #1</vt:lpstr>
      <vt:lpstr>Team Project Presentation #1</vt:lpstr>
      <vt:lpstr>IMSE 991 Multiple Criteria Decision Making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Deandra Cassone</cp:lastModifiedBy>
  <cp:revision>90</cp:revision>
  <dcterms:created xsi:type="dcterms:W3CDTF">2011-05-09T20:00:01Z</dcterms:created>
  <dcterms:modified xsi:type="dcterms:W3CDTF">2017-09-18T16:09:19Z</dcterms:modified>
</cp:coreProperties>
</file>