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04" r:id="rId3"/>
    <p:sldId id="328" r:id="rId4"/>
    <p:sldId id="333" r:id="rId5"/>
    <p:sldId id="330" r:id="rId6"/>
    <p:sldId id="381" r:id="rId7"/>
    <p:sldId id="382" r:id="rId8"/>
    <p:sldId id="383" r:id="rId9"/>
    <p:sldId id="384" r:id="rId10"/>
    <p:sldId id="385" r:id="rId11"/>
    <p:sldId id="386" r:id="rId12"/>
    <p:sldId id="332" r:id="rId13"/>
    <p:sldId id="341" r:id="rId14"/>
    <p:sldId id="342" r:id="rId15"/>
    <p:sldId id="334" r:id="rId16"/>
    <p:sldId id="335" r:id="rId17"/>
    <p:sldId id="339" r:id="rId18"/>
    <p:sldId id="351" r:id="rId19"/>
    <p:sldId id="343" r:id="rId20"/>
    <p:sldId id="352" r:id="rId21"/>
    <p:sldId id="353" r:id="rId22"/>
    <p:sldId id="354" r:id="rId23"/>
    <p:sldId id="344" r:id="rId24"/>
    <p:sldId id="355" r:id="rId25"/>
    <p:sldId id="356" r:id="rId26"/>
    <p:sldId id="357" r:id="rId27"/>
    <p:sldId id="345" r:id="rId28"/>
    <p:sldId id="358" r:id="rId29"/>
    <p:sldId id="359" r:id="rId30"/>
    <p:sldId id="360" r:id="rId31"/>
    <p:sldId id="361" r:id="rId32"/>
    <p:sldId id="346" r:id="rId33"/>
    <p:sldId id="362" r:id="rId34"/>
    <p:sldId id="363" r:id="rId35"/>
    <p:sldId id="364" r:id="rId36"/>
    <p:sldId id="347" r:id="rId37"/>
    <p:sldId id="365" r:id="rId38"/>
    <p:sldId id="348" r:id="rId39"/>
    <p:sldId id="366" r:id="rId40"/>
    <p:sldId id="349" r:id="rId41"/>
    <p:sldId id="367" r:id="rId42"/>
    <p:sldId id="368" r:id="rId43"/>
    <p:sldId id="369" r:id="rId44"/>
    <p:sldId id="370" r:id="rId45"/>
    <p:sldId id="371" r:id="rId46"/>
    <p:sldId id="372" r:id="rId47"/>
    <p:sldId id="375" r:id="rId48"/>
    <p:sldId id="376" r:id="rId49"/>
    <p:sldId id="373" r:id="rId50"/>
    <p:sldId id="377" r:id="rId51"/>
    <p:sldId id="378" r:id="rId52"/>
    <p:sldId id="380" r:id="rId53"/>
    <p:sldId id="320" r:id="rId54"/>
    <p:sldId id="321" r:id="rId55"/>
    <p:sldId id="319" r:id="rId56"/>
    <p:sldId id="284" r:id="rId5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6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614E56-D38F-4437-B486-00D0D57D3C74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466759-BD3F-43FD-B1F5-EAFCB1A17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15963C8-129B-467B-A66C-E6532C292FF3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689197-576E-4FDC-B946-E14195FBB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4DFC3-0131-4F46-843D-9C7D9108CE00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927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678934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4DFC3-0131-4F46-843D-9C7D9108CE00}" type="slidenum">
              <a:rPr lang="en-US"/>
              <a:pPr/>
              <a:t>12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77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4DFC3-0131-4F46-843D-9C7D9108CE00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19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4DFC3-0131-4F46-843D-9C7D9108CE00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5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44DFC3-0131-4F46-843D-9C7D9108CE00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62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411954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7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92708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133987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27509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353AC-AB2B-4AE6-96A8-063388A0CB36}" type="slidenum">
              <a:rPr lang="en-US"/>
              <a:pPr/>
              <a:t>10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038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</a:p>
          <a:p>
            <a:r>
              <a:rPr lang="en-US" dirty="0" smtClean="0"/>
              <a:t>ELECTRE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295400"/>
            <a:ext cx="8194431" cy="49735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kernel (core) of an acyclic diagraph is a reduced set of notes that is preferred to the set of nodes that do not belong to the kernel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kernel is a set of preferred alternatives defined by ELECTRE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kernel K should satisfy the following two conditions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Each node in K is not outranked by another node in K.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Every node not in K is outranked by at least one node in K</a:t>
            </a:r>
          </a:p>
        </p:txBody>
      </p:sp>
    </p:spTree>
    <p:extLst>
      <p:ext uri="{BB962C8B-B14F-4D97-AF65-F5344CB8AC3E}">
        <p14:creationId xmlns:p14="http://schemas.microsoft.com/office/powerpoint/2010/main" val="12997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3938"/>
            <a:ext cx="3508381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Choose any nodes that have no entering arrows – in the graph they are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5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Add any alternatives that satisfy the above conditions – A</a:t>
            </a:r>
            <a:r>
              <a:rPr lang="en-US" baseline="-25000" dirty="0" smtClean="0"/>
              <a:t>2</a:t>
            </a:r>
            <a:r>
              <a:rPr lang="en-US" dirty="0" smtClean="0"/>
              <a:t> is added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Set of preferred alternatives is defined by the kernel is K = {A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A</a:t>
            </a:r>
            <a:r>
              <a:rPr lang="en-US" baseline="-25000" dirty="0" smtClean="0"/>
              <a:t>5</a:t>
            </a:r>
            <a:r>
              <a:rPr lang="en-US" dirty="0" smtClean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51" y="1473004"/>
            <a:ext cx="4721219" cy="392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Steps in the ELECTRE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Calculate the normalized decision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Calculate the weighted normalized decision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Determine the concordance and discordance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Calculate the concordance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Calculate the discordance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Determine the concordance dominance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Determine the discordance dominance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Determine the aggregate dominance matrix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Eliminate the less favorable alternatives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596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Fighter Aircraft Problem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63077"/>
              </p:ext>
            </p:extLst>
          </p:nvPr>
        </p:nvGraphicFramePr>
        <p:xfrm>
          <a:off x="1338262" y="2548731"/>
          <a:ext cx="5638799" cy="1714500"/>
        </p:xfrm>
        <a:graphic>
          <a:graphicData uri="http://schemas.openxmlformats.org/drawingml/2006/table">
            <a:tbl>
              <a:tblPr/>
              <a:tblGrid>
                <a:gridCol w="110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Matrix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Speed (mach)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Ferry Range (NM)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payload (pounds)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 Cost ($x10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Manueuverability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8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Fighter Aircraft Problem Example</a:t>
            </a:r>
          </a:p>
          <a:p>
            <a:pPr lvl="1"/>
            <a:r>
              <a:rPr lang="en-US" dirty="0" smtClean="0"/>
              <a:t>Substituting numerical values for qualitative assessments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41841"/>
              </p:ext>
            </p:extLst>
          </p:nvPr>
        </p:nvGraphicFramePr>
        <p:xfrm>
          <a:off x="1524000" y="3291681"/>
          <a:ext cx="5638799" cy="1714500"/>
        </p:xfrm>
        <a:graphic>
          <a:graphicData uri="http://schemas.openxmlformats.org/drawingml/2006/table">
            <a:tbl>
              <a:tblPr/>
              <a:tblGrid>
                <a:gridCol w="1104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Matrix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Speed (mach)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Ferry Range (NM)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payload (pounds)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 Cost ($x10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Manueuverability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 Calculate the normalized decision matrix</a:t>
            </a:r>
          </a:p>
          <a:p>
            <a:pPr lvl="1"/>
            <a:r>
              <a:rPr lang="en-US" dirty="0" smtClean="0"/>
              <a:t>So that all attributes have the same unit length of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85912" y="3892244"/>
                <a:ext cx="1525418" cy="826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2" y="3892244"/>
                <a:ext cx="1525418" cy="8268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3892244"/>
                <a:ext cx="2048702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892244"/>
                <a:ext cx="2048702" cy="7333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 Calculate the normalized decision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68265"/>
              </p:ext>
            </p:extLst>
          </p:nvPr>
        </p:nvGraphicFramePr>
        <p:xfrm>
          <a:off x="1628774" y="3005931"/>
          <a:ext cx="5486400" cy="1714500"/>
        </p:xfrm>
        <a:graphic>
          <a:graphicData uri="http://schemas.openxmlformats.org/drawingml/2006/table">
            <a:tbl>
              <a:tblPr/>
              <a:tblGrid>
                <a:gridCol w="1104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Matrix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Speed (mach)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Ferry Range (NM)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payload (pounds)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 Cost ($x10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Manueuverability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 Calculate </a:t>
            </a:r>
            <a:r>
              <a:rPr lang="en-US" dirty="0"/>
              <a:t>the weighted normalized decision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This matrix can be calculated by multiplying each column of matrix R with its associated weight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0586" y="3793928"/>
            <a:ext cx="1242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 = RW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467" y="4501154"/>
                <a:ext cx="2124748" cy="815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67" y="4501154"/>
                <a:ext cx="2124748" cy="8151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9892" y="4501154"/>
                <a:ext cx="2727606" cy="815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892" y="4501154"/>
                <a:ext cx="2727606" cy="815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 Calculate </a:t>
            </a:r>
            <a:r>
              <a:rPr lang="en-US" dirty="0"/>
              <a:t>the weighted normalized decision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W = (0.2, 0.1, 0.1, 0.1, 0.2, 0.3)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90313"/>
              </p:ext>
            </p:extLst>
          </p:nvPr>
        </p:nvGraphicFramePr>
        <p:xfrm>
          <a:off x="1695449" y="3325019"/>
          <a:ext cx="5753102" cy="1905000"/>
        </p:xfrm>
        <a:graphic>
          <a:graphicData uri="http://schemas.openxmlformats.org/drawingml/2006/table">
            <a:tbl>
              <a:tblPr/>
              <a:tblGrid>
                <a:gridCol w="110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Matrix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Speed (mach)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Ferry Range (NM)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payload (pounds)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Acquisition Cost ($x10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Manueuverability (high-low)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7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 Determine </a:t>
            </a:r>
            <a:r>
              <a:rPr lang="en-US" dirty="0"/>
              <a:t>the concordance and discordance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For each pair of alternatives k and l (k, l = 1,2,…,m and </a:t>
            </a:r>
            <a:r>
              <a:rPr lang="en-US" dirty="0" err="1" smtClean="0"/>
              <a:t>k≠l</a:t>
            </a:r>
            <a:r>
              <a:rPr lang="en-US" dirty="0" smtClean="0"/>
              <a:t>), the set of decision criteria J = {</a:t>
            </a:r>
            <a:r>
              <a:rPr lang="en-US" dirty="0" err="1" smtClean="0"/>
              <a:t>j|j</a:t>
            </a:r>
            <a:r>
              <a:rPr lang="en-US" dirty="0" smtClean="0"/>
              <a:t> = 1, 2, …, n} is divided into two distinct subsets.</a:t>
            </a:r>
          </a:p>
          <a:p>
            <a:pPr lvl="1"/>
            <a:r>
              <a:rPr lang="en-US" dirty="0" smtClean="0"/>
              <a:t>The concordance set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and A</a:t>
            </a:r>
            <a:r>
              <a:rPr lang="en-US" baseline="-25000" dirty="0" smtClean="0"/>
              <a:t>l</a:t>
            </a:r>
            <a:r>
              <a:rPr lang="en-US" dirty="0" smtClean="0"/>
              <a:t> is composed of all criteria for which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is preferred to A</a:t>
            </a:r>
            <a:r>
              <a:rPr lang="en-US" baseline="-25000" dirty="0" smtClean="0"/>
              <a:t>l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r>
              <a:rPr lang="en-US" dirty="0" smtClean="0"/>
              <a:t> ={ j |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kj</a:t>
            </a:r>
            <a:r>
              <a:rPr lang="en-US" dirty="0" smtClean="0"/>
              <a:t> ≥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lj</a:t>
            </a:r>
            <a:r>
              <a:rPr lang="en-US" dirty="0"/>
              <a:t>}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dirty="0" smtClean="0"/>
              <a:t>B. Roy was considered the father of outranking methods</a:t>
            </a:r>
          </a:p>
          <a:p>
            <a:r>
              <a:rPr lang="en-US" dirty="0" smtClean="0"/>
              <a:t>ELECTRE - “Elimination et </a:t>
            </a:r>
            <a:r>
              <a:rPr lang="en-US" dirty="0" err="1" smtClean="0"/>
              <a:t>choix</a:t>
            </a:r>
            <a:r>
              <a:rPr lang="en-US" dirty="0" smtClean="0"/>
              <a:t> </a:t>
            </a:r>
            <a:r>
              <a:rPr lang="en-US" dirty="0" err="1" smtClean="0"/>
              <a:t>traduisant</a:t>
            </a:r>
            <a:r>
              <a:rPr lang="en-US" dirty="0" smtClean="0"/>
              <a:t> la </a:t>
            </a:r>
            <a:r>
              <a:rPr lang="en-US" dirty="0" err="1" smtClean="0"/>
              <a:t>réalité</a:t>
            </a:r>
            <a:r>
              <a:rPr lang="en-US" dirty="0" smtClean="0"/>
              <a:t>” (elimination and choice expressing reality)</a:t>
            </a:r>
          </a:p>
          <a:p>
            <a:r>
              <a:rPr lang="en-US" dirty="0" smtClean="0"/>
              <a:t>Main branch of this family of problems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 Determine </a:t>
            </a:r>
            <a:r>
              <a:rPr lang="en-US" dirty="0"/>
              <a:t>the concordance and discordance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The complementary subset called the discordance set, which is </a:t>
            </a:r>
          </a:p>
          <a:p>
            <a:pPr lvl="2"/>
            <a:r>
              <a:rPr lang="en-US" dirty="0" err="1" smtClean="0"/>
              <a:t>D</a:t>
            </a:r>
            <a:r>
              <a:rPr lang="en-US" baseline="-25000" dirty="0" err="1" smtClean="0"/>
              <a:t>kl</a:t>
            </a:r>
            <a:r>
              <a:rPr lang="en-US" dirty="0" smtClean="0"/>
              <a:t> = { j |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kj</a:t>
            </a:r>
            <a:r>
              <a:rPr lang="en-US" dirty="0" smtClean="0"/>
              <a:t> &lt;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lj</a:t>
            </a:r>
            <a:r>
              <a:rPr lang="en-US" dirty="0"/>
              <a:t>}</a:t>
            </a:r>
            <a:r>
              <a:rPr lang="en-US" dirty="0" smtClean="0"/>
              <a:t> = J -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endParaRPr lang="en-US" baseline="-250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2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 Determine </a:t>
            </a:r>
            <a:r>
              <a:rPr lang="en-US" dirty="0"/>
              <a:t>the concordance and discordance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Concordance Set where k ≠ l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69436"/>
              </p:ext>
            </p:extLst>
          </p:nvPr>
        </p:nvGraphicFramePr>
        <p:xfrm>
          <a:off x="1700212" y="3188494"/>
          <a:ext cx="5486400" cy="2933700"/>
        </p:xfrm>
        <a:graphic>
          <a:graphicData uri="http://schemas.openxmlformats.org/drawingml/2006/table">
            <a:tbl>
              <a:tblPr/>
              <a:tblGrid>
                <a:gridCol w="1104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2355" y="3562350"/>
            <a:ext cx="126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highlight means it is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3:  Determine </a:t>
            </a:r>
            <a:r>
              <a:rPr lang="en-US" dirty="0"/>
              <a:t>the concordance and discordance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Discordance Set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99688"/>
              </p:ext>
            </p:extLst>
          </p:nvPr>
        </p:nvGraphicFramePr>
        <p:xfrm>
          <a:off x="1828800" y="3082131"/>
          <a:ext cx="5486400" cy="2933700"/>
        </p:xfrm>
        <a:graphic>
          <a:graphicData uri="http://schemas.openxmlformats.org/drawingml/2006/table">
            <a:tbl>
              <a:tblPr/>
              <a:tblGrid>
                <a:gridCol w="1104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9518" y="3762375"/>
            <a:ext cx="1264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highlight means it is in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91983" y="4502654"/>
                <a:ext cx="103015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83" y="4502654"/>
                <a:ext cx="1030154" cy="7875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 Calculate </a:t>
            </a:r>
            <a:r>
              <a:rPr lang="en-US" dirty="0"/>
              <a:t>the concordance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The relative value of the concordance set is measured by the concordance index</a:t>
            </a:r>
          </a:p>
          <a:p>
            <a:pPr lvl="1"/>
            <a:r>
              <a:rPr lang="en-US" dirty="0" smtClean="0"/>
              <a:t>The Concordance index is equal to the sum of the weights associated with those criteria in the set</a:t>
            </a:r>
          </a:p>
          <a:p>
            <a:pPr lvl="1"/>
            <a:r>
              <a:rPr lang="en-US" dirty="0" smtClean="0"/>
              <a:t>The concordance index is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r>
              <a:rPr lang="en-US" dirty="0" smtClean="0"/>
              <a:t> between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and A</a:t>
            </a:r>
            <a:r>
              <a:rPr lang="en-US" baseline="-25000" dirty="0" smtClean="0"/>
              <a:t>l</a:t>
            </a:r>
            <a:r>
              <a:rPr lang="en-US" dirty="0" smtClean="0"/>
              <a:t> is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For the normalized weight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4124" y="4542761"/>
                <a:ext cx="1346459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124" y="4542761"/>
                <a:ext cx="1346459" cy="7073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50944" y="5339145"/>
                <a:ext cx="1346459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44" y="5339145"/>
                <a:ext cx="1346459" cy="707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8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 Calculate </a:t>
            </a:r>
            <a:r>
              <a:rPr lang="en-US" dirty="0"/>
              <a:t>the concordance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The concordance index reflects the relative importance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with respect to A</a:t>
            </a:r>
            <a:r>
              <a:rPr lang="en-US" baseline="-25000" dirty="0" smtClean="0"/>
              <a:t>l</a:t>
            </a:r>
            <a:endParaRPr lang="en-US" dirty="0"/>
          </a:p>
          <a:p>
            <a:pPr lvl="1"/>
            <a:r>
              <a:rPr lang="en-US" dirty="0" smtClean="0"/>
              <a:t>0 &lt;=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r>
              <a:rPr lang="en-US" dirty="0" smtClean="0"/>
              <a:t> &lt;=1</a:t>
            </a:r>
            <a:endParaRPr lang="en-US" dirty="0"/>
          </a:p>
          <a:p>
            <a:pPr lvl="1"/>
            <a:r>
              <a:rPr lang="en-US" dirty="0" smtClean="0"/>
              <a:t>The higher value of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kl</a:t>
            </a:r>
            <a:r>
              <a:rPr lang="en-US" dirty="0" smtClean="0"/>
              <a:t>  indicates that </a:t>
            </a:r>
            <a:r>
              <a:rPr lang="en-US" dirty="0" err="1"/>
              <a:t>A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smtClean="0"/>
              <a:t>is preferred to </a:t>
            </a:r>
            <a:r>
              <a:rPr lang="en-US" dirty="0"/>
              <a:t>A</a:t>
            </a:r>
            <a:r>
              <a:rPr lang="en-US" baseline="-25000" dirty="0"/>
              <a:t>l</a:t>
            </a:r>
            <a:endParaRPr lang="en-US" dirty="0"/>
          </a:p>
          <a:p>
            <a:pPr lvl="1"/>
            <a:r>
              <a:rPr lang="en-US" dirty="0" smtClean="0"/>
              <a:t>The resulting concordance matrix C of </a:t>
            </a:r>
            <a:r>
              <a:rPr lang="en-US" dirty="0" err="1" smtClean="0"/>
              <a:t>mxm</a:t>
            </a:r>
            <a:r>
              <a:rPr lang="en-US" dirty="0" smtClean="0"/>
              <a:t> is not symmetric.</a:t>
            </a:r>
          </a:p>
        </p:txBody>
      </p:sp>
    </p:spTree>
    <p:extLst>
      <p:ext uri="{BB962C8B-B14F-4D97-AF65-F5344CB8AC3E}">
        <p14:creationId xmlns:p14="http://schemas.microsoft.com/office/powerpoint/2010/main" val="24133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 Calculate </a:t>
            </a:r>
            <a:r>
              <a:rPr lang="en-US" dirty="0"/>
              <a:t>the concordance </a:t>
            </a:r>
            <a:r>
              <a:rPr lang="en-US" dirty="0" smtClean="0"/>
              <a:t>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81245"/>
              </p:ext>
            </p:extLst>
          </p:nvPr>
        </p:nvGraphicFramePr>
        <p:xfrm>
          <a:off x="1190624" y="2253456"/>
          <a:ext cx="6362701" cy="3505200"/>
        </p:xfrm>
        <a:graphic>
          <a:graphicData uri="http://schemas.openxmlformats.org/drawingml/2006/table">
            <a:tbl>
              <a:tblPr/>
              <a:tblGrid>
                <a:gridCol w="110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Concordance 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4:  Calculate </a:t>
            </a:r>
            <a:r>
              <a:rPr lang="en-US" dirty="0"/>
              <a:t>the concordance </a:t>
            </a:r>
            <a:r>
              <a:rPr lang="en-US" dirty="0" smtClean="0"/>
              <a:t>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18628"/>
              </p:ext>
            </p:extLst>
          </p:nvPr>
        </p:nvGraphicFramePr>
        <p:xfrm>
          <a:off x="2133600" y="2377281"/>
          <a:ext cx="3910012" cy="2566194"/>
        </p:xfrm>
        <a:graphic>
          <a:graphicData uri="http://schemas.openxmlformats.org/drawingml/2006/table">
            <a:tbl>
              <a:tblPr/>
              <a:tblGrid>
                <a:gridCol w="97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699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Concordance Matrix (mxm)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7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Calculate </a:t>
            </a:r>
            <a:r>
              <a:rPr lang="en-US" dirty="0"/>
              <a:t>the discordance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The concordance index reflects the relative dominance of a certain alternative over a competing alternative on the basis of the relative weight attached to the successive decision criteria.</a:t>
            </a:r>
          </a:p>
          <a:p>
            <a:pPr lvl="1"/>
            <a:r>
              <a:rPr lang="en-US" dirty="0" smtClean="0"/>
              <a:t>So far, no attention has been paid to the degree to which the evaluations of a certain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are worse than the evaluations of competing A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435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5:  Calculate </a:t>
                </a:r>
                <a:r>
                  <a:rPr lang="en-US" dirty="0"/>
                  <a:t>the discordance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dirty="0" smtClean="0"/>
                  <a:t>Therefore a second index, called the discordance index, has to be defined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is clear that 0 &lt;= 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kl</a:t>
                </a:r>
                <a:r>
                  <a:rPr lang="en-US" dirty="0" smtClean="0"/>
                  <a:t> &lt;= 1.0</a:t>
                </a:r>
              </a:p>
              <a:p>
                <a:pPr lvl="1"/>
                <a:r>
                  <a:rPr lang="en-US" dirty="0" smtClean="0"/>
                  <a:t>A higher value implies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is less favorable than A</a:t>
                </a:r>
                <a:r>
                  <a:rPr lang="en-US" baseline="-25000" dirty="0" smtClean="0"/>
                  <a:t>l</a:t>
                </a:r>
              </a:p>
              <a:p>
                <a:pPr lvl="1"/>
                <a:r>
                  <a:rPr lang="en-US" dirty="0" smtClean="0"/>
                  <a:t>A lower value implies that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is favorable to A</a:t>
                </a:r>
                <a:r>
                  <a:rPr lang="en-US" baseline="-25000" dirty="0" smtClean="0"/>
                  <a:t>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discordance matrix is asymmetric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4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Calculate </a:t>
            </a:r>
            <a:r>
              <a:rPr lang="en-US" dirty="0"/>
              <a:t>the discordance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The information in the concordance matrix differs significantly from that contain in the discordance matrix making C and D complementary</a:t>
            </a:r>
          </a:p>
          <a:p>
            <a:pPr lvl="1"/>
            <a:r>
              <a:rPr lang="en-US" dirty="0" smtClean="0"/>
              <a:t>Differences among weights are represented by means of the concordance matrix</a:t>
            </a:r>
          </a:p>
          <a:p>
            <a:pPr lvl="1"/>
            <a:r>
              <a:rPr lang="en-US" dirty="0" smtClean="0"/>
              <a:t>Differences among attribute values are represented by means of the discordance matrix</a:t>
            </a:r>
          </a:p>
        </p:txBody>
      </p:sp>
    </p:spTree>
    <p:extLst>
      <p:ext uri="{BB962C8B-B14F-4D97-AF65-F5344CB8AC3E}">
        <p14:creationId xmlns:p14="http://schemas.microsoft.com/office/powerpoint/2010/main" val="337301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sz="2800" dirty="0" smtClean="0"/>
              <a:t>Based on pairwise comparisons of the options</a:t>
            </a:r>
          </a:p>
          <a:p>
            <a:r>
              <a:rPr lang="en-US" sz="2800" dirty="0" smtClean="0"/>
              <a:t>Avoid compensation between criteria</a:t>
            </a:r>
          </a:p>
          <a:p>
            <a:r>
              <a:rPr lang="en-US" sz="2800" dirty="0" smtClean="0"/>
              <a:t>Maintains the original data</a:t>
            </a:r>
          </a:p>
          <a:p>
            <a:r>
              <a:rPr lang="en-US" sz="2800" dirty="0" smtClean="0"/>
              <a:t>Multiple extensions of the methods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207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Calculate </a:t>
            </a:r>
            <a:r>
              <a:rPr lang="en-US" dirty="0"/>
              <a:t>the discordance </a:t>
            </a:r>
            <a:r>
              <a:rPr lang="en-US" dirty="0" smtClean="0"/>
              <a:t>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0" y="2291556"/>
          <a:ext cx="8013699" cy="3143250"/>
        </p:xfrm>
        <a:graphic>
          <a:graphicData uri="http://schemas.openxmlformats.org/drawingml/2006/table">
            <a:tbl>
              <a:tblPr/>
              <a:tblGrid>
                <a:gridCol w="110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9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3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09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Discordance Index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 Calculate </a:t>
            </a:r>
            <a:r>
              <a:rPr lang="en-US" dirty="0"/>
              <a:t>the discordance </a:t>
            </a:r>
            <a:r>
              <a:rPr lang="en-US" dirty="0" smtClean="0"/>
              <a:t>matrix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42799"/>
              </p:ext>
            </p:extLst>
          </p:nvPr>
        </p:nvGraphicFramePr>
        <p:xfrm>
          <a:off x="2133600" y="2434431"/>
          <a:ext cx="3924300" cy="2409032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318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Discordance Matrix (mxm)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6:  Determine </a:t>
                </a:r>
                <a:r>
                  <a:rPr lang="en-US" dirty="0"/>
                  <a:t>the concordance dominance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dirty="0" smtClean="0"/>
                  <a:t>This matrix can be calculated with the aid of a threshold value for the concordance index.</a:t>
                </a:r>
              </a:p>
              <a:p>
                <a:pPr lvl="1"/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 will only have a chance of dominating A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, if its corresponding concordance index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kl</a:t>
                </a:r>
                <a:r>
                  <a:rPr lang="en-US" dirty="0" smtClean="0"/>
                  <a:t> exceeds at least a certain threshold value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kl</a:t>
                </a:r>
                <a:r>
                  <a:rPr lang="en-US" dirty="0" smtClean="0"/>
                  <a:t> ≥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0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6:  Determine </a:t>
                </a:r>
                <a:r>
                  <a:rPr lang="en-US" dirty="0"/>
                  <a:t>the concordance dominance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dirty="0" smtClean="0"/>
                  <a:t>The threshold can be determined as the average concordance index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6:  Determine </a:t>
                </a:r>
                <a:r>
                  <a:rPr lang="en-US" dirty="0"/>
                  <a:t>the concordance dominance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sz="3200" dirty="0" smtClean="0"/>
                  <a:t>On the basis of the threshold value, a Boolean matrix F can be constructed, the elements of which are defined 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 smtClean="0"/>
                  <a:t>= 1,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0,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7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6:  Determine </a:t>
            </a:r>
            <a:r>
              <a:rPr lang="en-US" dirty="0"/>
              <a:t>the concordance dominance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Threshold Value = 0.55</a:t>
            </a:r>
          </a:p>
          <a:p>
            <a:pPr lvl="1"/>
            <a:r>
              <a:rPr lang="en-US" dirty="0" smtClean="0"/>
              <a:t>Concordance Dominance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37755"/>
              </p:ext>
            </p:extLst>
          </p:nvPr>
        </p:nvGraphicFramePr>
        <p:xfrm>
          <a:off x="1311273" y="3791743"/>
          <a:ext cx="4875213" cy="1723232"/>
        </p:xfrm>
        <a:graphic>
          <a:graphicData uri="http://schemas.openxmlformats.org/drawingml/2006/table">
            <a:tbl>
              <a:tblPr/>
              <a:tblGrid>
                <a:gridCol w="145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2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Step 7:  Determine </a:t>
                </a:r>
                <a:r>
                  <a:rPr lang="en-US" dirty="0"/>
                  <a:t>the discordance dominance </a:t>
                </a:r>
                <a:r>
                  <a:rPr lang="en-US" dirty="0" smtClean="0"/>
                  <a:t>matrix</a:t>
                </a:r>
              </a:p>
              <a:p>
                <a:pPr lvl="1"/>
                <a:r>
                  <a:rPr lang="en-US" dirty="0" smtClean="0"/>
                  <a:t>This is constructed analogous to the F matrix on the basis of a threshold value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and is referred to as the G matrix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𝑘𝑙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/>
                  <a:t>= 1,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dirty="0"/>
                  <a:t>= 0,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unit elements of the G matrix represent the dominance relationships between any two alternatives</a:t>
                </a:r>
                <a:endParaRPr lang="en-US" dirty="0"/>
              </a:p>
              <a:p>
                <a:pPr lvl="1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3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7:  Determine </a:t>
            </a:r>
            <a:r>
              <a:rPr lang="en-US" dirty="0"/>
              <a:t>the discordance dominance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Threshold value = 0.7257</a:t>
            </a:r>
          </a:p>
          <a:p>
            <a:pPr lvl="1"/>
            <a:r>
              <a:rPr lang="en-US" dirty="0" smtClean="0"/>
              <a:t>Discordance dominance 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09615"/>
              </p:ext>
            </p:extLst>
          </p:nvPr>
        </p:nvGraphicFramePr>
        <p:xfrm>
          <a:off x="1816099" y="3977479"/>
          <a:ext cx="4670425" cy="1866108"/>
        </p:xfrm>
        <a:graphic>
          <a:graphicData uri="http://schemas.openxmlformats.org/drawingml/2006/table">
            <a:tbl>
              <a:tblPr/>
              <a:tblGrid>
                <a:gridCol w="129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6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3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8:  Determine </a:t>
            </a:r>
            <a:r>
              <a:rPr lang="en-US" dirty="0"/>
              <a:t>the aggregate dominance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The next step is to calculate the intersection of the concordance dominance matrix F and discordance dominance matrix G.</a:t>
            </a:r>
          </a:p>
          <a:p>
            <a:pPr lvl="1"/>
            <a:r>
              <a:rPr lang="en-US" dirty="0" smtClean="0"/>
              <a:t>The resulting matrix, called the aggregate dominance matrix E, is defined by means of its elements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kl</a:t>
            </a:r>
            <a:endParaRPr lang="en-US" baseline="-25000" dirty="0" smtClean="0"/>
          </a:p>
          <a:p>
            <a:pPr lvl="1"/>
            <a:r>
              <a:rPr lang="en-US" dirty="0" err="1"/>
              <a:t>e</a:t>
            </a:r>
            <a:r>
              <a:rPr lang="en-US" baseline="-25000" dirty="0" err="1" smtClean="0"/>
              <a:t>kl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kl</a:t>
            </a:r>
            <a:r>
              <a:rPr lang="en-US" dirty="0" smtClean="0"/>
              <a:t> </a:t>
            </a:r>
            <a:r>
              <a:rPr lang="en-US" sz="1400" dirty="0" smtClean="0"/>
              <a:t>●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kl</a:t>
            </a:r>
            <a:endParaRPr lang="en-US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35808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8:  Determine </a:t>
            </a:r>
            <a:r>
              <a:rPr lang="en-US" dirty="0"/>
              <a:t>the aggregate dominance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Aggregate dominance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912784"/>
              </p:ext>
            </p:extLst>
          </p:nvPr>
        </p:nvGraphicFramePr>
        <p:xfrm>
          <a:off x="1416048" y="3321049"/>
          <a:ext cx="4470401" cy="1575596"/>
        </p:xfrm>
        <a:graphic>
          <a:graphicData uri="http://schemas.openxmlformats.org/drawingml/2006/table">
            <a:tbl>
              <a:tblPr/>
              <a:tblGrid>
                <a:gridCol w="124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5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r>
              <a:rPr lang="en-US" sz="2800" dirty="0" smtClean="0"/>
              <a:t>Types of problems solved</a:t>
            </a:r>
          </a:p>
          <a:p>
            <a:pPr lvl="1"/>
            <a:r>
              <a:rPr lang="en-US" sz="2400" dirty="0" smtClean="0"/>
              <a:t>Choice problem</a:t>
            </a:r>
          </a:p>
          <a:p>
            <a:pPr lvl="1"/>
            <a:r>
              <a:rPr lang="en-US" sz="2400" dirty="0" smtClean="0"/>
              <a:t>Ranking problem</a:t>
            </a:r>
          </a:p>
          <a:p>
            <a:pPr lvl="1"/>
            <a:r>
              <a:rPr lang="en-US" sz="2400" dirty="0" smtClean="0"/>
              <a:t>Sorting problem</a:t>
            </a:r>
          </a:p>
          <a:p>
            <a:pPr lvl="1"/>
            <a:r>
              <a:rPr lang="en-US" sz="2400" dirty="0" smtClean="0"/>
              <a:t>Elicitation problem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03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The aggregate dominance matrix E gives the partial-preference ordering of the alternatives.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kl</a:t>
            </a:r>
            <a:r>
              <a:rPr lang="en-US" dirty="0" smtClean="0"/>
              <a:t> = 1, then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is preferred to A</a:t>
            </a:r>
            <a:r>
              <a:rPr lang="en-US" baseline="-25000" dirty="0" smtClean="0"/>
              <a:t>l</a:t>
            </a:r>
            <a:r>
              <a:rPr lang="en-US" dirty="0" smtClean="0"/>
              <a:t> for both the concordance and discordance criteria</a:t>
            </a:r>
          </a:p>
          <a:p>
            <a:pPr lvl="1"/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still has the chance of being dominated by the other alternatives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The condition that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is not dominated by ELECTRE procedure is,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kl</a:t>
            </a:r>
            <a:r>
              <a:rPr lang="en-US" dirty="0" smtClean="0"/>
              <a:t> = 1 for at least one l, l = 1,2,…, m, </a:t>
            </a:r>
            <a:r>
              <a:rPr lang="en-US" dirty="0" err="1" smtClean="0"/>
              <a:t>k≠l</a:t>
            </a:r>
            <a:endParaRPr lang="en-US" dirty="0" smtClean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ik</a:t>
            </a:r>
            <a:r>
              <a:rPr lang="en-US" dirty="0" smtClean="0"/>
              <a:t> = 0 for all I, I = 1,2, …, m, </a:t>
            </a:r>
            <a:r>
              <a:rPr lang="en-US" dirty="0" err="1" smtClean="0"/>
              <a:t>i≠k</a:t>
            </a:r>
            <a:r>
              <a:rPr lang="en-US" dirty="0" smtClean="0"/>
              <a:t>, </a:t>
            </a:r>
            <a:r>
              <a:rPr lang="en-US" dirty="0" err="1"/>
              <a:t>i</a:t>
            </a:r>
            <a:r>
              <a:rPr lang="en-US" dirty="0" err="1" smtClean="0"/>
              <a:t>≠l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This condition appears difficult to apply, but the dominated alternatives can easily be identified in the E matrix</a:t>
            </a:r>
          </a:p>
          <a:p>
            <a:pPr lvl="1"/>
            <a:r>
              <a:rPr lang="en-US" dirty="0" smtClean="0"/>
              <a:t>If any column of the E matrix has at least one element of 1, then this column is ‘</a:t>
            </a:r>
            <a:r>
              <a:rPr lang="en-US" dirty="0" err="1" smtClean="0"/>
              <a:t>ELECTREcally</a:t>
            </a:r>
            <a:r>
              <a:rPr lang="en-US" dirty="0" smtClean="0"/>
              <a:t>’ dominated by the corresponding rows(s).</a:t>
            </a:r>
          </a:p>
          <a:p>
            <a:pPr lvl="1"/>
            <a:r>
              <a:rPr lang="en-US" dirty="0" smtClean="0"/>
              <a:t>Hence, we simply eliminate any column(s) which have an element of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61912"/>
              </p:ext>
            </p:extLst>
          </p:nvPr>
        </p:nvGraphicFramePr>
        <p:xfrm>
          <a:off x="1987548" y="3321049"/>
          <a:ext cx="4470401" cy="1575596"/>
        </p:xfrm>
        <a:graphic>
          <a:graphicData uri="http://schemas.openxmlformats.org/drawingml/2006/table">
            <a:tbl>
              <a:tblPr/>
              <a:tblGrid>
                <a:gridCol w="1240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8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9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4100513" y="2857500"/>
            <a:ext cx="14287" cy="2414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981701" y="2901553"/>
            <a:ext cx="14287" cy="2414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93744" y="3508682"/>
            <a:ext cx="132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Eliminate Columns that have a ‘1’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The E matrix renders the following over-ranking relationships</a:t>
            </a:r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→ A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→ A</a:t>
            </a:r>
            <a:r>
              <a:rPr lang="en-US" baseline="-25000" dirty="0" smtClean="0"/>
              <a:t>4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3 </a:t>
            </a:r>
            <a:r>
              <a:rPr lang="en-US" dirty="0" smtClean="0"/>
              <a:t>→ A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3 </a:t>
            </a:r>
            <a:r>
              <a:rPr lang="en-US" dirty="0" smtClean="0"/>
              <a:t>→ A</a:t>
            </a:r>
            <a:r>
              <a:rPr lang="en-US" baseline="-25000" dirty="0" smtClean="0"/>
              <a:t>4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4 </a:t>
            </a:r>
            <a:r>
              <a:rPr lang="en-US" dirty="0" smtClean="0"/>
              <a:t>→ A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and</a:t>
            </a:r>
            <a:r>
              <a:rPr lang="en-US" baseline="-25000" dirty="0" smtClean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4 </a:t>
            </a:r>
            <a:r>
              <a:rPr lang="en-US" dirty="0" smtClean="0"/>
              <a:t>are dominated by A</a:t>
            </a:r>
            <a:r>
              <a:rPr lang="en-US" baseline="-25000" dirty="0" smtClean="0"/>
              <a:t>1</a:t>
            </a:r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</a:p>
          <a:p>
            <a:pPr lvl="2"/>
            <a:r>
              <a:rPr lang="en-US" dirty="0" smtClean="0"/>
              <a:t>We cannot tell the preference relation between A</a:t>
            </a:r>
            <a:r>
              <a:rPr lang="en-US" baseline="-25000" dirty="0" smtClean="0"/>
              <a:t>1</a:t>
            </a:r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  <a:endParaRPr lang="en-US" dirty="0" smtClean="0"/>
          </a:p>
          <a:p>
            <a:pPr lvl="2"/>
            <a:r>
              <a:rPr lang="en-US" dirty="0"/>
              <a:t>A</a:t>
            </a:r>
            <a:r>
              <a:rPr lang="en-US" baseline="-25000" dirty="0"/>
              <a:t>2 </a:t>
            </a:r>
            <a:r>
              <a:rPr lang="en-US" dirty="0"/>
              <a:t>and</a:t>
            </a:r>
            <a:r>
              <a:rPr lang="en-US" baseline="-25000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 can be eliminated by the ELECTRE method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00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9:  Eliminate </a:t>
            </a:r>
            <a:r>
              <a:rPr lang="en-US" dirty="0"/>
              <a:t>the less favorable </a:t>
            </a:r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Graph of preferences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00363" y="3929063"/>
            <a:ext cx="2243137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00363" y="3929063"/>
            <a:ext cx="2243137" cy="842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43500" y="4043363"/>
            <a:ext cx="0" cy="728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00363" y="4043363"/>
            <a:ext cx="2243137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86088" y="4857750"/>
            <a:ext cx="2157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68835" y="37443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25973" y="4750614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473989" y="3744397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81483" y="4687372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Weak point of ELECTRE method is the use of the threshold values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These are rather arbitrary, although their impact on the final solution may be significant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1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complete dominance, then it is rather difficult to eliminate any of the alternatives.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2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By relaxing the threshold value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lowered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increased, we can reduce the number of </a:t>
                </a:r>
                <a:r>
                  <a:rPr lang="en-US" dirty="0" err="1" smtClean="0"/>
                  <a:t>nondominated</a:t>
                </a:r>
                <a:r>
                  <a:rPr lang="en-US" dirty="0" smtClean="0"/>
                  <a:t> solutions to the single one </a:t>
                </a:r>
              </a:p>
              <a:p>
                <a:r>
                  <a:rPr lang="en-US" dirty="0" smtClean="0"/>
                  <a:t>In the aircraft problem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US" dirty="0" smtClean="0"/>
                  <a:t> instead of the average discordance index of 0.7257, then only 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is a </a:t>
                </a:r>
                <a:r>
                  <a:rPr lang="en-US" dirty="0" err="1" smtClean="0"/>
                  <a:t>nondominated</a:t>
                </a:r>
                <a:r>
                  <a:rPr lang="en-US" dirty="0" smtClean="0"/>
                  <a:t> alternative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Van Delft and Nijkamp introduced the net dominance relationships for the complementary analysis of the ELECTRE method</a:t>
            </a:r>
          </a:p>
          <a:p>
            <a:r>
              <a:rPr lang="en-US" dirty="0" smtClean="0"/>
              <a:t>The defined a net concordance dominance value which measured the degree to which the total dominance of the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exceeds the degree to which all competing alternative dominate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42083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Complementary ELECTRE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181600"/>
          </a:xfrm>
        </p:spPr>
        <p:txBody>
          <a:bodyPr/>
          <a:lstStyle/>
          <a:p>
            <a:r>
              <a:rPr lang="en-US" sz="2400" dirty="0" smtClean="0"/>
              <a:t>The net concordance of an alternative p (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):</a:t>
            </a:r>
          </a:p>
          <a:p>
            <a:endParaRPr lang="en-US" sz="900" dirty="0" smtClean="0"/>
          </a:p>
          <a:p>
            <a:pPr>
              <a:buFontTx/>
              <a:buNone/>
            </a:pPr>
            <a:r>
              <a:rPr lang="en-US" sz="2800" dirty="0" smtClean="0"/>
              <a:t>	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= </a:t>
            </a:r>
          </a:p>
          <a:p>
            <a:pPr>
              <a:buFontTx/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net discordance of an alternative p (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):</a:t>
            </a:r>
          </a:p>
          <a:p>
            <a:pPr>
              <a:buFontTx/>
              <a:buNone/>
            </a:pPr>
            <a:r>
              <a:rPr lang="en-US" sz="2800" dirty="0" smtClean="0"/>
              <a:t>	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 = 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grpSp>
        <p:nvGrpSpPr>
          <p:cNvPr id="14344" name="Group 4"/>
          <p:cNvGrpSpPr>
            <a:grpSpLocks/>
          </p:cNvGrpSpPr>
          <p:nvPr/>
        </p:nvGrpSpPr>
        <p:grpSpPr bwMode="auto">
          <a:xfrm>
            <a:off x="1875631" y="1866106"/>
            <a:ext cx="3438525" cy="1144587"/>
            <a:chOff x="618" y="3071"/>
            <a:chExt cx="2166" cy="721"/>
          </a:xfrm>
        </p:grpSpPr>
        <p:graphicFrame>
          <p:nvGraphicFramePr>
            <p:cNvPr id="14340" name="Object 5"/>
            <p:cNvGraphicFramePr>
              <a:graphicFrameLocks noChangeAspect="1"/>
            </p:cNvGraphicFramePr>
            <p:nvPr/>
          </p:nvGraphicFramePr>
          <p:xfrm>
            <a:off x="618" y="3071"/>
            <a:ext cx="1021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8" name="Equation" r:id="rId3" imgW="647640" imgH="457200" progId="Equation.3">
                    <p:embed/>
                  </p:oleObj>
                </mc:Choice>
                <mc:Fallback>
                  <p:oleObj name="Equation" r:id="rId3" imgW="647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" y="3071"/>
                          <a:ext cx="1021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6"/>
            <p:cNvGraphicFramePr>
              <a:graphicFrameLocks noChangeAspect="1"/>
            </p:cNvGraphicFramePr>
            <p:nvPr/>
          </p:nvGraphicFramePr>
          <p:xfrm>
            <a:off x="1770" y="3071"/>
            <a:ext cx="1014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39" name="Equation" r:id="rId5" imgW="647640" imgH="457200" progId="Equation.3">
                    <p:embed/>
                  </p:oleObj>
                </mc:Choice>
                <mc:Fallback>
                  <p:oleObj name="Equation" r:id="rId5" imgW="6476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3071"/>
                          <a:ext cx="1014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1584" y="3072"/>
              <a:ext cx="2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800"/>
                <a:t>– </a:t>
              </a:r>
              <a:endParaRPr lang="en-US" sz="2800"/>
            </a:p>
          </p:txBody>
        </p:sp>
      </p:grpSp>
      <p:grpSp>
        <p:nvGrpSpPr>
          <p:cNvPr id="14345" name="Group 12"/>
          <p:cNvGrpSpPr>
            <a:grpSpLocks/>
          </p:cNvGrpSpPr>
          <p:nvPr/>
        </p:nvGrpSpPr>
        <p:grpSpPr bwMode="auto">
          <a:xfrm>
            <a:off x="1817687" y="3738540"/>
            <a:ext cx="3502025" cy="1144588"/>
            <a:chOff x="1180" y="3552"/>
            <a:chExt cx="2206" cy="721"/>
          </a:xfrm>
        </p:grpSpPr>
        <p:graphicFrame>
          <p:nvGraphicFramePr>
            <p:cNvPr id="14338" name="Object 9"/>
            <p:cNvGraphicFramePr>
              <a:graphicFrameLocks noChangeAspect="1"/>
            </p:cNvGraphicFramePr>
            <p:nvPr/>
          </p:nvGraphicFramePr>
          <p:xfrm>
            <a:off x="1180" y="3552"/>
            <a:ext cx="1061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0" name="Equation" r:id="rId7" imgW="672840" imgH="457200" progId="Equation.3">
                    <p:embed/>
                  </p:oleObj>
                </mc:Choice>
                <mc:Fallback>
                  <p:oleObj name="Equation" r:id="rId7" imgW="6728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552"/>
                          <a:ext cx="1061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10"/>
            <p:cNvGraphicFramePr>
              <a:graphicFrameLocks noChangeAspect="1"/>
            </p:cNvGraphicFramePr>
            <p:nvPr/>
          </p:nvGraphicFramePr>
          <p:xfrm>
            <a:off x="2332" y="3552"/>
            <a:ext cx="1054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41" name="Equation" r:id="rId9" imgW="672840" imgH="457200" progId="Equation.3">
                    <p:embed/>
                  </p:oleObj>
                </mc:Choice>
                <mc:Fallback>
                  <p:oleObj name="Equation" r:id="rId9" imgW="6728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3552"/>
                          <a:ext cx="1054" cy="7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Text Box 11"/>
            <p:cNvSpPr txBox="1">
              <a:spLocks noChangeArrowheads="1"/>
            </p:cNvSpPr>
            <p:nvPr/>
          </p:nvSpPr>
          <p:spPr bwMode="auto">
            <a:xfrm>
              <a:off x="2166" y="3553"/>
              <a:ext cx="2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800"/>
                <a:t>– 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814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ELECTRE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ELECTRE or ELECTRE I method is used to solve choice problems</a:t>
            </a:r>
          </a:p>
          <a:p>
            <a:pPr lvl="1"/>
            <a:r>
              <a:rPr lang="en-US" dirty="0" smtClean="0"/>
              <a:t>The decision maker selects the smallest subset containing the best options</a:t>
            </a:r>
          </a:p>
          <a:p>
            <a:pPr lvl="1"/>
            <a:r>
              <a:rPr lang="en-US" dirty="0" smtClean="0"/>
              <a:t>Many versions of ELECTRE exist</a:t>
            </a:r>
          </a:p>
          <a:p>
            <a:pPr lvl="1"/>
            <a:r>
              <a:rPr lang="en-US" dirty="0" smtClean="0"/>
              <a:t>We will focus on </a:t>
            </a:r>
            <a:r>
              <a:rPr lang="en-US" sz="2800" dirty="0" smtClean="0"/>
              <a:t>ELECTRE I</a:t>
            </a:r>
          </a:p>
        </p:txBody>
      </p:sp>
    </p:spTree>
    <p:extLst>
      <p:ext uri="{BB962C8B-B14F-4D97-AF65-F5344CB8AC3E}">
        <p14:creationId xmlns:p14="http://schemas.microsoft.com/office/powerpoint/2010/main" val="38339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Complementary ELECTRE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has a higher chance of being accepted with the higher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smtClean="0"/>
              <a:t> and lower d</a:t>
            </a:r>
            <a:r>
              <a:rPr lang="en-US" baseline="-25000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selection should satisfy the condition that its net concordance dominance value should be at a maximum and its net discordance dominance at a minimum.</a:t>
            </a:r>
          </a:p>
        </p:txBody>
      </p:sp>
    </p:spTree>
    <p:extLst>
      <p:ext uri="{BB962C8B-B14F-4D97-AF65-F5344CB8AC3E}">
        <p14:creationId xmlns:p14="http://schemas.microsoft.com/office/powerpoint/2010/main" val="15698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Complementary ELECTRE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procedure is to rank the alternatives according to their net concordance and discordance dominance values</a:t>
            </a:r>
          </a:p>
          <a:p>
            <a:r>
              <a:rPr lang="en-US" dirty="0" smtClean="0"/>
              <a:t>The alternatives that scores on the average as the highest one can be selected as the final solution.</a:t>
            </a:r>
          </a:p>
        </p:txBody>
      </p:sp>
    </p:spTree>
    <p:extLst>
      <p:ext uri="{BB962C8B-B14F-4D97-AF65-F5344CB8AC3E}">
        <p14:creationId xmlns:p14="http://schemas.microsoft.com/office/powerpoint/2010/main" val="9173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Complementary ELECTRE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For the aircraft problem</a:t>
            </a:r>
          </a:p>
          <a:p>
            <a:pPr lvl="1"/>
            <a:r>
              <a:rPr lang="en-US" dirty="0" smtClean="0"/>
              <a:t>Net concordance dominance values are:</a:t>
            </a:r>
          </a:p>
          <a:p>
            <a:pPr lvl="2"/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0.3, c</a:t>
            </a:r>
            <a:r>
              <a:rPr lang="en-US" baseline="-25000" dirty="0" smtClean="0"/>
              <a:t>2</a:t>
            </a:r>
            <a:r>
              <a:rPr lang="en-US" dirty="0" smtClean="0"/>
              <a:t> = -0.9, c</a:t>
            </a:r>
            <a:r>
              <a:rPr lang="en-US" baseline="-25000" dirty="0" smtClean="0"/>
              <a:t>3</a:t>
            </a:r>
            <a:r>
              <a:rPr lang="en-US" dirty="0" smtClean="0"/>
              <a:t> = 1.0, c</a:t>
            </a:r>
            <a:r>
              <a:rPr lang="en-US" baseline="-25000" dirty="0" smtClean="0"/>
              <a:t>4</a:t>
            </a:r>
            <a:r>
              <a:rPr lang="en-US" dirty="0" smtClean="0"/>
              <a:t> = -0.4</a:t>
            </a:r>
          </a:p>
          <a:p>
            <a:pPr lvl="1"/>
            <a:r>
              <a:rPr lang="en-US" dirty="0" smtClean="0"/>
              <a:t>Net discordance dominance values are:</a:t>
            </a:r>
          </a:p>
          <a:p>
            <a:pPr lvl="2"/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-1.7059, 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1.6762, 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-1.0183, d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1.048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3</a:t>
            </a:r>
            <a:r>
              <a:rPr lang="en-US" dirty="0" smtClean="0"/>
              <a:t> rank first and second with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</a:t>
            </a:r>
            <a:r>
              <a:rPr lang="en-US" dirty="0" smtClean="0"/>
              <a:t> and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 and are acceptable solutions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7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ELECTRE II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Roy and </a:t>
            </a:r>
            <a:r>
              <a:rPr lang="en-US" dirty="0" err="1" smtClean="0"/>
              <a:t>Bertier</a:t>
            </a:r>
            <a:r>
              <a:rPr lang="en-US" dirty="0" smtClean="0"/>
              <a:t> introduced some variations at ELECTRE I in 1971 </a:t>
            </a:r>
            <a:r>
              <a:rPr lang="en-US" sz="2800" dirty="0" smtClean="0"/>
              <a:t>(</a:t>
            </a:r>
            <a:r>
              <a:rPr lang="en-US" sz="2800" dirty="0" err="1" smtClean="0"/>
              <a:t>Vincke</a:t>
            </a:r>
            <a:r>
              <a:rPr lang="en-US" sz="2800" dirty="0" smtClean="0"/>
              <a:t>, 1992)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1. Building the outranking relation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concordance thresholds and a discordance threshold (or a discordance set) are defined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strong outranking relation (S</a:t>
            </a:r>
            <a:r>
              <a:rPr lang="en-US" baseline="30000" dirty="0" smtClean="0"/>
              <a:t>F</a:t>
            </a:r>
            <a:r>
              <a:rPr lang="en-US" dirty="0" smtClean="0"/>
              <a:t>) and a weak outranking relation (S</a:t>
            </a:r>
            <a:r>
              <a:rPr lang="en-US" baseline="30000" dirty="0" smtClean="0"/>
              <a:t>f</a:t>
            </a:r>
            <a:r>
              <a:rPr lang="en-US" dirty="0" smtClean="0"/>
              <a:t>) are built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2. </a:t>
            </a:r>
            <a:r>
              <a:rPr lang="en-US" dirty="0" smtClean="0"/>
              <a:t>Exploiting </a:t>
            </a:r>
            <a:r>
              <a:rPr lang="en-US" dirty="0" smtClean="0"/>
              <a:t>the outranking relation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complete preorder is obtained by calculating the degrees of the graph’s vertices (based on S</a:t>
            </a:r>
            <a:r>
              <a:rPr lang="en-US" baseline="30000" dirty="0" smtClean="0"/>
              <a:t>F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Ties are eliminated on the basis of S</a:t>
            </a:r>
            <a:r>
              <a:rPr lang="en-US" baseline="30000" dirty="0" smtClean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773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Outranking Relations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257800"/>
          </a:xfrm>
        </p:spPr>
        <p:txBody>
          <a:bodyPr/>
          <a:lstStyle/>
          <a:p>
            <a:r>
              <a:rPr lang="en-US" dirty="0" smtClean="0"/>
              <a:t>Strong and weak outranking relations: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</a:p>
          <a:p>
            <a:pPr>
              <a:buFontTx/>
              <a:buNone/>
            </a:pPr>
            <a:r>
              <a:rPr lang="en-US" sz="1400" dirty="0" smtClean="0"/>
              <a:t>	</a:t>
            </a:r>
          </a:p>
          <a:p>
            <a:pPr>
              <a:buFontTx/>
              <a:buNone/>
            </a:pPr>
            <a:r>
              <a:rPr lang="en-US" dirty="0" smtClean="0"/>
              <a:t>      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i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S</a:t>
            </a:r>
            <a:r>
              <a:rPr lang="en-US" baseline="30000" dirty="0" smtClean="0">
                <a:cs typeface="Times New Roman" pitchFamily="18" charset="0"/>
              </a:rPr>
              <a:t>F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j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i="1" dirty="0" smtClean="0"/>
              <a:t>	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i="1" dirty="0" smtClean="0"/>
              <a:t>	   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i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S</a:t>
            </a:r>
            <a:r>
              <a:rPr lang="en-US" baseline="30000" dirty="0" smtClean="0"/>
              <a:t>f</a:t>
            </a:r>
            <a:r>
              <a:rPr lang="en-US" i="1" dirty="0" smtClean="0">
                <a:cs typeface="Times New Roman" pitchFamily="18" charset="0"/>
              </a:rPr>
              <a:t> </a:t>
            </a:r>
            <a:r>
              <a:rPr lang="en-US" i="1" dirty="0" err="1" smtClean="0">
                <a:cs typeface="Times New Roman" pitchFamily="18" charset="0"/>
              </a:rPr>
              <a:t>a</a:t>
            </a:r>
            <a:r>
              <a:rPr lang="en-US" i="1" baseline="-30000" dirty="0" err="1" smtClean="0">
                <a:cs typeface="Times New Roman" pitchFamily="18" charset="0"/>
              </a:rPr>
              <a:t>j</a:t>
            </a:r>
            <a:r>
              <a:rPr lang="en-US" dirty="0" smtClean="0">
                <a:cs typeface="Times New Roman" pitchFamily="18" charset="0"/>
              </a:rPr>
              <a:t> 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32807"/>
              </p:ext>
            </p:extLst>
          </p:nvPr>
        </p:nvGraphicFramePr>
        <p:xfrm>
          <a:off x="2646363" y="1828800"/>
          <a:ext cx="2897187" cy="216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6" r:id="rId3" imgW="1320227" imgH="990170" progId="Equation.3">
                  <p:embed/>
                </p:oleObj>
              </mc:Choice>
              <mc:Fallback>
                <p:oleObj r:id="rId3" imgW="1320227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828800"/>
                        <a:ext cx="2897187" cy="21666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12852"/>
              </p:ext>
            </p:extLst>
          </p:nvPr>
        </p:nvGraphicFramePr>
        <p:xfrm>
          <a:off x="2656681" y="3925888"/>
          <a:ext cx="2876550" cy="2151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7" r:id="rId5" imgW="1320227" imgH="990170" progId="Equation.3">
                  <p:embed/>
                </p:oleObj>
              </mc:Choice>
              <mc:Fallback>
                <p:oleObj r:id="rId5" imgW="1320227" imgH="990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681" y="3925888"/>
                        <a:ext cx="2876550" cy="21519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Group 10"/>
          <p:cNvGrpSpPr>
            <a:grpSpLocks/>
          </p:cNvGrpSpPr>
          <p:nvPr/>
        </p:nvGrpSpPr>
        <p:grpSpPr bwMode="auto">
          <a:xfrm>
            <a:off x="7443788" y="1371600"/>
            <a:ext cx="1090612" cy="557213"/>
            <a:chOff x="4353" y="2577"/>
            <a:chExt cx="687" cy="351"/>
          </a:xfrm>
        </p:grpSpPr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4353" y="2581"/>
              <a:ext cx="687" cy="347"/>
              <a:chOff x="2835" y="2097"/>
              <a:chExt cx="765" cy="386"/>
            </a:xfrm>
          </p:grpSpPr>
          <p:graphicFrame>
            <p:nvGraphicFramePr>
              <p:cNvPr id="13316" name="Object 7"/>
              <p:cNvGraphicFramePr>
                <a:graphicFrameLocks noChangeAspect="1"/>
              </p:cNvGraphicFramePr>
              <p:nvPr/>
            </p:nvGraphicFramePr>
            <p:xfrm>
              <a:off x="2835" y="2097"/>
              <a:ext cx="2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8" r:id="rId7" imgW="139639" imgH="203112" progId="Equation.3">
                      <p:embed/>
                    </p:oleObj>
                  </mc:Choice>
                  <mc:Fallback>
                    <p:oleObj r:id="rId7" imgW="13963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2097"/>
                            <a:ext cx="27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17" name="Object 8"/>
              <p:cNvGraphicFramePr>
                <a:graphicFrameLocks noChangeAspect="1"/>
              </p:cNvGraphicFramePr>
              <p:nvPr/>
            </p:nvGraphicFramePr>
            <p:xfrm>
              <a:off x="3289" y="2099"/>
              <a:ext cx="31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09" r:id="rId9" imgW="164957" imgH="203024" progId="Equation.3">
                      <p:embed/>
                    </p:oleObj>
                  </mc:Choice>
                  <mc:Fallback>
                    <p:oleObj r:id="rId9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9" y="2099"/>
                            <a:ext cx="311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572" y="2577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800"/>
                <a:t>&gt;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703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mtClean="0"/>
              <a:t>ELECTRE METHOD FAMILY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ELECTRE (I) is designed for choice problems</a:t>
            </a:r>
          </a:p>
          <a:p>
            <a:r>
              <a:rPr lang="en-US" sz="2800" smtClean="0"/>
              <a:t>ELECTRE II aims to rank the alternatives</a:t>
            </a:r>
          </a:p>
          <a:p>
            <a:r>
              <a:rPr lang="en-US" sz="2800" smtClean="0"/>
              <a:t>ELECTRE III concerns ranking problems involving quasi and/or pseudo criteria; bases upon a valued outranking relation</a:t>
            </a:r>
          </a:p>
          <a:p>
            <a:r>
              <a:rPr lang="en-US" sz="2800" smtClean="0"/>
              <a:t>ELECTRE IV ranks actions without introducing any weighting of criteria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IMSE 991</a:t>
            </a:r>
            <a:br>
              <a:rPr lang="en-US" dirty="0" smtClean="0"/>
            </a:br>
            <a:r>
              <a:rPr lang="en-US" dirty="0" smtClean="0"/>
              <a:t>Multiple Criteria Decision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10</a:t>
            </a:r>
            <a:endParaRPr lang="en-US" dirty="0"/>
          </a:p>
          <a:p>
            <a:r>
              <a:rPr lang="en-US" dirty="0" smtClean="0"/>
              <a:t>ELECTRE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Outranking relationships are not transitive, so we may not eliminate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smtClean="0"/>
              <a:t> at once even when we have a relationship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p</a:t>
            </a:r>
            <a:r>
              <a:rPr lang="en-US" dirty="0"/>
              <a:t> →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endParaRPr lang="en-US" baseline="-25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Need to consider all R relationships in a problem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Eliminate non-preferred alternatives based on the overall dominance structure</a:t>
            </a:r>
          </a:p>
        </p:txBody>
      </p:sp>
    </p:spTree>
    <p:extLst>
      <p:ext uri="{BB962C8B-B14F-4D97-AF65-F5344CB8AC3E}">
        <p14:creationId xmlns:p14="http://schemas.microsoft.com/office/powerpoint/2010/main" val="2397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3886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(A1→A7), (A2→A3), (A3→A8), (A4→A2), (A5→A4), (A5</a:t>
            </a:r>
            <a:r>
              <a:rPr lang="en-US" dirty="0"/>
              <a:t>→</a:t>
            </a:r>
            <a:r>
              <a:rPr lang="en-US" dirty="0" smtClean="0"/>
              <a:t>A7), (A6→A3), (A7→A4) and (A8→A6)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Diagraph for the eight alternatives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1478"/>
            <a:ext cx="4343400" cy="42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Graph represents the nine outranking relationships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 path begins in a node and comes back to the node, we call the path a cycle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nodes in a path are considered to have equivalent preference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We then construct an acyclic diagraph by combining the nodes in a cycle into a single node.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174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smtClean="0"/>
              <a:t>Kernel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Cycle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83" y="1874366"/>
            <a:ext cx="4627892" cy="449074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144383" y="1610077"/>
            <a:ext cx="2984830" cy="21332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29238" y="1985963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93114" y="1724353"/>
            <a:ext cx="11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Cycle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82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2684</Words>
  <Application>Microsoft Office PowerPoint</Application>
  <PresentationFormat>On-screen Show (4:3)</PresentationFormat>
  <Paragraphs>995</Paragraphs>
  <Slides>56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Times New Roman</vt:lpstr>
      <vt:lpstr>Office Theme</vt:lpstr>
      <vt:lpstr>Equation</vt:lpstr>
      <vt:lpstr>Microsoft Equation 3.0</vt:lpstr>
      <vt:lpstr>IMSE 991 Multiple Criteria Decision Making</vt:lpstr>
      <vt:lpstr>ELECTRE</vt:lpstr>
      <vt:lpstr>ELECTRE</vt:lpstr>
      <vt:lpstr>ELECTRE</vt:lpstr>
      <vt:lpstr>ELECTRE</vt:lpstr>
      <vt:lpstr>Kernel</vt:lpstr>
      <vt:lpstr>Kernel</vt:lpstr>
      <vt:lpstr>Kernel</vt:lpstr>
      <vt:lpstr>Kernel</vt:lpstr>
      <vt:lpstr>Kernel</vt:lpstr>
      <vt:lpstr>Kernel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ELECTRE</vt:lpstr>
      <vt:lpstr>Complementary ELECTRE</vt:lpstr>
      <vt:lpstr>Complementary ELECTRE</vt:lpstr>
      <vt:lpstr>Complementary ELECTRE</vt:lpstr>
      <vt:lpstr>Complementary ELECTRE</vt:lpstr>
      <vt:lpstr>ELECTRE II</vt:lpstr>
      <vt:lpstr>Outranking Relations</vt:lpstr>
      <vt:lpstr>ELECTRE METHOD FAMILY</vt:lpstr>
      <vt:lpstr>IMSE 991 Multiple Criteria Decision Making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Deandra Cassone</cp:lastModifiedBy>
  <cp:revision>135</cp:revision>
  <cp:lastPrinted>2016-03-31T18:25:19Z</cp:lastPrinted>
  <dcterms:created xsi:type="dcterms:W3CDTF">2011-05-09T20:00:01Z</dcterms:created>
  <dcterms:modified xsi:type="dcterms:W3CDTF">2017-10-30T14:13:20Z</dcterms:modified>
</cp:coreProperties>
</file>