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71" r:id="rId7"/>
    <p:sldId id="270" r:id="rId8"/>
    <p:sldId id="268" r:id="rId9"/>
    <p:sldId id="267" r:id="rId10"/>
    <p:sldId id="266" r:id="rId11"/>
    <p:sldId id="265" r:id="rId12"/>
    <p:sldId id="264"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9"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79478" autoAdjust="0"/>
  </p:normalViewPr>
  <p:slideViewPr>
    <p:cSldViewPr snapToGrid="0">
      <p:cViewPr varScale="1">
        <p:scale>
          <a:sx n="90" d="100"/>
          <a:sy n="90" d="100"/>
        </p:scale>
        <p:origin x="17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6218B-5D66-484E-A728-38E9531B5454}" type="datetimeFigureOut">
              <a:rPr lang="zh-CN" altLang="en-US" smtClean="0"/>
              <a:t>2024/11/18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D9A51-848A-472D-B68B-E96682225FBA}" type="slidenum">
              <a:rPr lang="zh-CN" altLang="en-US" smtClean="0"/>
              <a:t>‹#›</a:t>
            </a:fld>
            <a:endParaRPr lang="zh-CN" altLang="en-US"/>
          </a:p>
        </p:txBody>
      </p:sp>
    </p:spTree>
    <p:extLst>
      <p:ext uri="{BB962C8B-B14F-4D97-AF65-F5344CB8AC3E}">
        <p14:creationId xmlns:p14="http://schemas.microsoft.com/office/powerpoint/2010/main" val="83870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在之前的几次培训中，我们已经学习了机器学习中的有监督学习，有监督学习的目标是训练一个从输</a:t>
            </a:r>
            <a:r>
              <a:rPr lang="en-US" altLang="zh-CN" dirty="0"/>
              <a:t>x</a:t>
            </a:r>
            <a:r>
              <a:rPr lang="zh-CN" altLang="en-US" dirty="0"/>
              <a:t>入到输出</a:t>
            </a:r>
            <a:r>
              <a:rPr lang="en-US" altLang="zh-CN" dirty="0"/>
              <a:t>y</a:t>
            </a:r>
            <a:r>
              <a:rPr lang="zh-CN" altLang="en-US" dirty="0"/>
              <a:t>的一个映射，进行有监督学习的训练数据是一组打过标签的输入</a:t>
            </a:r>
            <a:r>
              <a:rPr lang="en-US" altLang="zh-CN" dirty="0"/>
              <a:t>-</a:t>
            </a:r>
            <a:r>
              <a:rPr lang="zh-CN" altLang="en-US" dirty="0"/>
              <a:t>输出对，我们有多种方法来训练这个映射函数，比如有线性回归、逻辑斯蒂回归、</a:t>
            </a:r>
            <a:r>
              <a:rPr lang="en-US" altLang="zh-CN" dirty="0"/>
              <a:t>SVM</a:t>
            </a:r>
            <a:r>
              <a:rPr lang="zh-CN" altLang="en-US" dirty="0"/>
              <a:t>、包括之后在</a:t>
            </a:r>
            <a:r>
              <a:rPr lang="en-US" altLang="zh-CN" dirty="0"/>
              <a:t>deep learning</a:t>
            </a:r>
            <a:r>
              <a:rPr lang="zh-CN" altLang="en-US" dirty="0"/>
              <a:t>中要学习的神经网络。除了有监督学习，机器学习还有一大类方法是无监督学习，无监督学习的训练数据只有输入数据，它的目标就是找到数据中的潜在模式，今天我想和大家分享的是无监督学习中的一类方法，也就是聚类或者说分簇</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2</a:t>
            </a:fld>
            <a:endParaRPr lang="zh-CN" altLang="en-US"/>
          </a:p>
        </p:txBody>
      </p:sp>
    </p:spTree>
    <p:extLst>
      <p:ext uri="{BB962C8B-B14F-4D97-AF65-F5344CB8AC3E}">
        <p14:creationId xmlns:p14="http://schemas.microsoft.com/office/powerpoint/2010/main" val="287702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再次计算新的质心，并进行分簇</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11</a:t>
            </a:fld>
            <a:endParaRPr lang="zh-CN" altLang="en-US"/>
          </a:p>
        </p:txBody>
      </p:sp>
    </p:spTree>
    <p:extLst>
      <p:ext uri="{BB962C8B-B14F-4D97-AF65-F5344CB8AC3E}">
        <p14:creationId xmlns:p14="http://schemas.microsoft.com/office/powerpoint/2010/main" val="1579785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多次执行之后，质心不再发生改变，则迭代结束</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12</a:t>
            </a:fld>
            <a:endParaRPr lang="zh-CN" altLang="en-US"/>
          </a:p>
        </p:txBody>
      </p:sp>
    </p:spTree>
    <p:extLst>
      <p:ext uri="{BB962C8B-B14F-4D97-AF65-F5344CB8AC3E}">
        <p14:creationId xmlns:p14="http://schemas.microsoft.com/office/powerpoint/2010/main" val="160686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在这个算法里面需要关注的几个点</a:t>
            </a:r>
            <a:endParaRPr lang="en-US" altLang="zh-CN" dirty="0"/>
          </a:p>
          <a:p>
            <a:r>
              <a:rPr lang="zh-CN" altLang="en-US" dirty="0"/>
              <a:t>初始质心并不需要是真实的数据点，在后续的计算中我们重新计算质心的时候其实也不一定是真是的数据点</a:t>
            </a:r>
            <a:endParaRPr lang="en-US" altLang="zh-CN" dirty="0"/>
          </a:p>
          <a:p>
            <a:r>
              <a:rPr lang="zh-CN" altLang="en-US" dirty="0"/>
              <a:t>在聚类过程中有可能会有空簇的出现</a:t>
            </a:r>
            <a:endParaRPr lang="en-US" altLang="zh-CN" dirty="0"/>
          </a:p>
          <a:p>
            <a:r>
              <a:rPr lang="zh-CN" altLang="en-US" dirty="0"/>
              <a:t>我们再来考虑一下算法的时间复杂度，这里</a:t>
            </a:r>
            <a:r>
              <a:rPr lang="en-US" altLang="zh-CN" dirty="0"/>
              <a:t>t</a:t>
            </a:r>
            <a:r>
              <a:rPr lang="zh-CN" altLang="en-US" dirty="0"/>
              <a:t>代表实际的迭代次数。然后</a:t>
            </a:r>
            <a:r>
              <a:rPr lang="en-US" altLang="zh-CN" dirty="0"/>
              <a:t>N</a:t>
            </a:r>
            <a:r>
              <a:rPr lang="zh-CN" altLang="en-US" dirty="0"/>
              <a:t>代表数据点的个数，</a:t>
            </a:r>
            <a:r>
              <a:rPr lang="en-US" altLang="zh-CN" dirty="0"/>
              <a:t>k</a:t>
            </a:r>
            <a:r>
              <a:rPr lang="zh-CN" altLang="en-US" dirty="0"/>
              <a:t>代表簇的个数，</a:t>
            </a:r>
            <a:r>
              <a:rPr lang="en-US" altLang="zh-CN" dirty="0"/>
              <a:t>d</a:t>
            </a:r>
            <a:r>
              <a:rPr lang="zh-CN" altLang="en-US" dirty="0"/>
              <a:t>代表数据特征的维度，还是比较好理解的，在一轮循环中吗，我们需要计算每个点到</a:t>
            </a:r>
            <a:r>
              <a:rPr lang="en-US" altLang="zh-CN" dirty="0"/>
              <a:t>k</a:t>
            </a:r>
            <a:r>
              <a:rPr lang="zh-CN" altLang="en-US" dirty="0"/>
              <a:t>个质心之间的距离，距离涉及到</a:t>
            </a:r>
            <a:r>
              <a:rPr lang="en-US" altLang="zh-CN" dirty="0"/>
              <a:t>d</a:t>
            </a:r>
            <a:r>
              <a:rPr lang="zh-CN" altLang="en-US" dirty="0"/>
              <a:t>维，因此每一轮循环的时间复杂度是</a:t>
            </a:r>
            <a:r>
              <a:rPr lang="en-US" altLang="zh-CN" dirty="0" err="1"/>
              <a:t>nkd</a:t>
            </a:r>
            <a:endParaRPr lang="en-US" altLang="zh-CN" dirty="0"/>
          </a:p>
          <a:p>
            <a:r>
              <a:rPr lang="en-US" altLang="zh-CN" b="0" i="0" dirty="0">
                <a:solidFill>
                  <a:srgbClr val="060607"/>
                </a:solidFill>
                <a:effectLst/>
                <a:latin typeface="-apple-system"/>
              </a:rPr>
              <a:t>K-Means</a:t>
            </a:r>
            <a:r>
              <a:rPr lang="zh-CN" altLang="en-US" b="0" i="0" dirty="0">
                <a:solidFill>
                  <a:srgbClr val="060607"/>
                </a:solidFill>
                <a:effectLst/>
                <a:latin typeface="-apple-system"/>
              </a:rPr>
              <a:t>算法是一个保证收敛的算法，我们先来看一下聚类的损失函数，</a:t>
            </a:r>
            <a:r>
              <a:rPr lang="en-US" altLang="zh-CN" b="0" i="0" dirty="0">
                <a:solidFill>
                  <a:srgbClr val="060607"/>
                </a:solidFill>
                <a:effectLst/>
                <a:latin typeface="-apple-system"/>
              </a:rPr>
              <a:t>sum of squared errors</a:t>
            </a:r>
            <a:r>
              <a:rPr lang="zh-CN" altLang="en-US" b="0" i="0" dirty="0">
                <a:solidFill>
                  <a:srgbClr val="060607"/>
                </a:solidFill>
                <a:effectLst/>
                <a:latin typeface="-apple-system"/>
              </a:rPr>
              <a:t>，也就是常见的平方和损失函数，在每次迭代中，分配步骤和更新步骤都会导致目标函数值的减少，当簇的划分不再发生变化，或者目标函数值的减小量小于某个阈值时，算法停止迭代</a:t>
            </a:r>
            <a:endParaRPr lang="en-US" altLang="zh-CN"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13</a:t>
            </a:fld>
            <a:endParaRPr lang="zh-CN" altLang="en-US"/>
          </a:p>
        </p:txBody>
      </p:sp>
    </p:spTree>
    <p:extLst>
      <p:ext uri="{BB962C8B-B14F-4D97-AF65-F5344CB8AC3E}">
        <p14:creationId xmlns:p14="http://schemas.microsoft.com/office/powerpoint/2010/main" val="2865360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a:t>
            </a:r>
            <a:r>
              <a:rPr lang="en-US" altLang="zh-CN" dirty="0" err="1"/>
              <a:t>Kmeans</a:t>
            </a:r>
            <a:r>
              <a:rPr lang="zh-CN" altLang="en-US" dirty="0"/>
              <a:t>算法实际上是一种贪心算法，贪心算法的一个特点就是得到的结果可能是局部最优解，如何解决问题？我们可以选取不同的初始质心分别迭代，选取收敛后损失函数最小的那个作为聚类最终的结果。</a:t>
            </a:r>
            <a:endParaRPr lang="en-US" altLang="zh-CN"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14</a:t>
            </a:fld>
            <a:endParaRPr lang="zh-CN" altLang="en-US"/>
          </a:p>
        </p:txBody>
      </p:sp>
    </p:spTree>
    <p:extLst>
      <p:ext uri="{BB962C8B-B14F-4D97-AF65-F5344CB8AC3E}">
        <p14:creationId xmlns:p14="http://schemas.microsoft.com/office/powerpoint/2010/main" val="4264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err="1"/>
              <a:t>Kmean</a:t>
            </a:r>
            <a:r>
              <a:rPr lang="zh-CN" altLang="en-US" dirty="0"/>
              <a:t>算法中比较重要的一个点就是如何确定</a:t>
            </a:r>
            <a:r>
              <a:rPr lang="en-US" altLang="zh-CN" dirty="0"/>
              <a:t>K</a:t>
            </a:r>
            <a:r>
              <a:rPr lang="zh-CN" altLang="en-US" dirty="0"/>
              <a:t>值，也就是说最终数据需要被分为几簇</a:t>
            </a:r>
            <a:endParaRPr lang="en-US" altLang="zh-CN" dirty="0"/>
          </a:p>
          <a:p>
            <a:r>
              <a:rPr lang="zh-CN" altLang="en-US" dirty="0"/>
              <a:t>我们可以采用肘部法，</a:t>
            </a:r>
            <a:r>
              <a:rPr lang="zh-CN" altLang="en-US" b="0" i="0" dirty="0">
                <a:solidFill>
                  <a:srgbClr val="060607"/>
                </a:solidFill>
                <a:effectLst/>
                <a:latin typeface="-apple-system"/>
              </a:rPr>
              <a:t>通过观察不同</a:t>
            </a:r>
            <a:r>
              <a:rPr lang="en-US" altLang="zh-CN" b="0" i="0" dirty="0">
                <a:solidFill>
                  <a:srgbClr val="060607"/>
                </a:solidFill>
                <a:effectLst/>
                <a:latin typeface="-apple-system"/>
              </a:rPr>
              <a:t>K</a:t>
            </a:r>
            <a:r>
              <a:rPr lang="zh-CN" altLang="en-US" b="0" i="0" dirty="0">
                <a:solidFill>
                  <a:srgbClr val="060607"/>
                </a:solidFill>
                <a:effectLst/>
                <a:latin typeface="-apple-system"/>
              </a:rPr>
              <a:t>值对应的总内平方和（</a:t>
            </a:r>
            <a:r>
              <a:rPr lang="en-US" altLang="zh-CN" b="0" i="0" dirty="0">
                <a:solidFill>
                  <a:srgbClr val="060607"/>
                </a:solidFill>
                <a:effectLst/>
                <a:latin typeface="-apple-system"/>
              </a:rPr>
              <a:t>SSE</a:t>
            </a:r>
            <a:r>
              <a:rPr lang="zh-CN" altLang="en-US" b="0" i="0" dirty="0">
                <a:solidFill>
                  <a:srgbClr val="060607"/>
                </a:solidFill>
                <a:effectLst/>
                <a:latin typeface="-apple-system"/>
              </a:rPr>
              <a:t>）的变化来确定</a:t>
            </a:r>
            <a:r>
              <a:rPr lang="en-US" altLang="zh-CN" b="0" i="0" dirty="0">
                <a:solidFill>
                  <a:srgbClr val="060607"/>
                </a:solidFill>
                <a:effectLst/>
                <a:latin typeface="-apple-system"/>
              </a:rPr>
              <a:t>K</a:t>
            </a:r>
            <a:r>
              <a:rPr lang="zh-CN" altLang="en-US" b="0" i="0" dirty="0">
                <a:solidFill>
                  <a:srgbClr val="060607"/>
                </a:solidFill>
                <a:effectLst/>
                <a:latin typeface="-apple-system"/>
              </a:rPr>
              <a:t>值。随着</a:t>
            </a:r>
            <a:r>
              <a:rPr lang="en-US" altLang="zh-CN" b="0" i="0" dirty="0">
                <a:solidFill>
                  <a:srgbClr val="060607"/>
                </a:solidFill>
                <a:effectLst/>
                <a:latin typeface="-apple-system"/>
              </a:rPr>
              <a:t>K</a:t>
            </a:r>
            <a:r>
              <a:rPr lang="zh-CN" altLang="en-US" b="0" i="0" dirty="0">
                <a:solidFill>
                  <a:srgbClr val="060607"/>
                </a:solidFill>
                <a:effectLst/>
                <a:latin typeface="-apple-system"/>
              </a:rPr>
              <a:t>值的增加，</a:t>
            </a:r>
            <a:r>
              <a:rPr lang="en-US" altLang="zh-CN" b="0" i="0" dirty="0">
                <a:solidFill>
                  <a:srgbClr val="060607"/>
                </a:solidFill>
                <a:effectLst/>
                <a:latin typeface="-apple-system"/>
              </a:rPr>
              <a:t>SSE</a:t>
            </a:r>
            <a:r>
              <a:rPr lang="zh-CN" altLang="en-US" b="0" i="0" dirty="0">
                <a:solidFill>
                  <a:srgbClr val="060607"/>
                </a:solidFill>
                <a:effectLst/>
                <a:latin typeface="-apple-system"/>
              </a:rPr>
              <a:t>会逐渐减小，因为数据点到簇中心的平均距离在减小。但是，当</a:t>
            </a:r>
            <a:r>
              <a:rPr lang="en-US" altLang="zh-CN" b="0" i="0" dirty="0">
                <a:solidFill>
                  <a:srgbClr val="060607"/>
                </a:solidFill>
                <a:effectLst/>
                <a:latin typeface="-apple-system"/>
              </a:rPr>
              <a:t>K</a:t>
            </a:r>
            <a:r>
              <a:rPr lang="zh-CN" altLang="en-US" b="0" i="0" dirty="0">
                <a:solidFill>
                  <a:srgbClr val="060607"/>
                </a:solidFill>
                <a:effectLst/>
                <a:latin typeface="-apple-system"/>
              </a:rPr>
              <a:t>值增加到一定程度后，</a:t>
            </a:r>
            <a:r>
              <a:rPr lang="en-US" altLang="zh-CN" b="0" i="0" dirty="0">
                <a:solidFill>
                  <a:srgbClr val="060607"/>
                </a:solidFill>
                <a:effectLst/>
                <a:latin typeface="-apple-system"/>
              </a:rPr>
              <a:t>SSE</a:t>
            </a:r>
            <a:r>
              <a:rPr lang="zh-CN" altLang="en-US" b="0" i="0" dirty="0">
                <a:solidFill>
                  <a:srgbClr val="060607"/>
                </a:solidFill>
                <a:effectLst/>
                <a:latin typeface="-apple-system"/>
              </a:rPr>
              <a:t>的下降速度会显著减缓。这个转折点（肘部）通常被认为是最佳的</a:t>
            </a:r>
            <a:r>
              <a:rPr lang="en-US" altLang="zh-CN" b="0" i="0" dirty="0">
                <a:solidFill>
                  <a:srgbClr val="060607"/>
                </a:solidFill>
                <a:effectLst/>
                <a:latin typeface="-apple-system"/>
              </a:rPr>
              <a:t>K</a:t>
            </a:r>
            <a:r>
              <a:rPr lang="zh-CN" altLang="en-US" b="0" i="0" dirty="0">
                <a:solidFill>
                  <a:srgbClr val="060607"/>
                </a:solidFill>
                <a:effectLst/>
                <a:latin typeface="-apple-system"/>
              </a:rPr>
              <a:t>值</a:t>
            </a:r>
            <a:endParaRPr lang="en-US" altLang="zh-CN" b="0" i="0" dirty="0">
              <a:solidFill>
                <a:srgbClr val="060607"/>
              </a:solidFill>
              <a:effectLst/>
              <a:latin typeface="-apple-system"/>
            </a:endParaRPr>
          </a:p>
          <a:p>
            <a:r>
              <a:rPr lang="zh-CN" altLang="en-US" b="0" i="0" dirty="0">
                <a:solidFill>
                  <a:srgbClr val="060607"/>
                </a:solidFill>
                <a:effectLst/>
                <a:latin typeface="-apple-system"/>
              </a:rPr>
              <a:t>计算 </a:t>
            </a:r>
            <a:r>
              <a:rPr lang="en-US" altLang="zh-CN" b="0" i="0" dirty="0">
                <a:solidFill>
                  <a:srgbClr val="060607"/>
                </a:solidFill>
                <a:effectLst/>
                <a:latin typeface="KaTeX_Main"/>
              </a:rPr>
              <a:t>a(</a:t>
            </a:r>
            <a:r>
              <a:rPr lang="en-US" altLang="zh-CN" b="0" i="0" dirty="0" err="1">
                <a:solidFill>
                  <a:srgbClr val="060607"/>
                </a:solidFill>
                <a:effectLst/>
                <a:latin typeface="KaTeX_Main"/>
              </a:rPr>
              <a:t>i</a:t>
            </a:r>
            <a:r>
              <a:rPr lang="en-US" altLang="zh-CN" b="0" i="0" dirty="0">
                <a:solidFill>
                  <a:srgbClr val="060607"/>
                </a:solidFill>
                <a:effectLst/>
                <a:latin typeface="KaTeX_Main"/>
              </a:rPr>
              <a:t>)</a:t>
            </a:r>
            <a:r>
              <a:rPr lang="zh-CN" altLang="en-US" b="0" i="0" dirty="0">
                <a:solidFill>
                  <a:srgbClr val="060607"/>
                </a:solidFill>
                <a:effectLst/>
                <a:latin typeface="-apple-system"/>
              </a:rPr>
              <a:t>：点 </a:t>
            </a:r>
            <a:r>
              <a:rPr lang="en-US" altLang="zh-CN" b="0" i="0" dirty="0" err="1">
                <a:solidFill>
                  <a:srgbClr val="060607"/>
                </a:solidFill>
                <a:effectLst/>
                <a:latin typeface="KaTeX_Main"/>
              </a:rPr>
              <a:t>i</a:t>
            </a:r>
            <a:r>
              <a:rPr lang="en-US" altLang="zh-CN" b="0" i="0" dirty="0">
                <a:solidFill>
                  <a:srgbClr val="060607"/>
                </a:solidFill>
                <a:effectLst/>
                <a:latin typeface="-apple-system"/>
              </a:rPr>
              <a:t> </a:t>
            </a:r>
            <a:r>
              <a:rPr lang="zh-CN" altLang="en-US" b="0" i="0" dirty="0">
                <a:solidFill>
                  <a:srgbClr val="060607"/>
                </a:solidFill>
                <a:effectLst/>
                <a:latin typeface="-apple-system"/>
              </a:rPr>
              <a:t>到其所在簇内所有其他点的平均距离。这表示了聚类的凝聚度</a:t>
            </a:r>
            <a:endParaRPr lang="en-US" altLang="zh-CN" b="0" i="0" dirty="0">
              <a:solidFill>
                <a:srgbClr val="060607"/>
              </a:solidFill>
              <a:effectLst/>
              <a:latin typeface="-apple-system"/>
            </a:endParaRPr>
          </a:p>
          <a:p>
            <a:r>
              <a:rPr lang="zh-CN" altLang="en-US" b="0" i="0" dirty="0">
                <a:solidFill>
                  <a:srgbClr val="060607"/>
                </a:solidFill>
                <a:effectLst/>
                <a:latin typeface="-apple-system"/>
              </a:rPr>
              <a:t>计算 </a:t>
            </a:r>
            <a:r>
              <a:rPr lang="en-US" altLang="zh-CN" b="0" i="0" dirty="0">
                <a:solidFill>
                  <a:srgbClr val="060607"/>
                </a:solidFill>
                <a:effectLst/>
                <a:latin typeface="KaTeX_Main"/>
              </a:rPr>
              <a:t>b(</a:t>
            </a:r>
            <a:r>
              <a:rPr lang="en-US" altLang="zh-CN" b="0" i="0" dirty="0" err="1">
                <a:solidFill>
                  <a:srgbClr val="060607"/>
                </a:solidFill>
                <a:effectLst/>
                <a:latin typeface="KaTeX_Main"/>
              </a:rPr>
              <a:t>i</a:t>
            </a:r>
            <a:r>
              <a:rPr lang="en-US" altLang="zh-CN" b="0" i="0" dirty="0">
                <a:solidFill>
                  <a:srgbClr val="060607"/>
                </a:solidFill>
                <a:effectLst/>
                <a:latin typeface="KaTeX_Main"/>
              </a:rPr>
              <a:t>)</a:t>
            </a:r>
            <a:r>
              <a:rPr lang="zh-CN" altLang="en-US" b="0" i="0" dirty="0">
                <a:solidFill>
                  <a:srgbClr val="060607"/>
                </a:solidFill>
                <a:effectLst/>
                <a:latin typeface="-apple-system"/>
              </a:rPr>
              <a:t>：点 </a:t>
            </a:r>
            <a:r>
              <a:rPr lang="en-US" altLang="zh-CN" b="0" i="0" dirty="0">
                <a:solidFill>
                  <a:srgbClr val="060607"/>
                </a:solidFill>
                <a:effectLst/>
                <a:latin typeface="KaTeX_Main"/>
              </a:rPr>
              <a:t>i</a:t>
            </a:r>
            <a:r>
              <a:rPr lang="en-US" altLang="zh-CN" b="0" i="1" dirty="0">
                <a:solidFill>
                  <a:srgbClr val="060607"/>
                </a:solidFill>
                <a:effectLst/>
                <a:latin typeface="KaTeX_Math"/>
              </a:rPr>
              <a:t>i</a:t>
            </a:r>
            <a:r>
              <a:rPr lang="zh-CN" altLang="en-US" b="0" i="0" dirty="0">
                <a:solidFill>
                  <a:srgbClr val="060607"/>
                </a:solidFill>
                <a:effectLst/>
                <a:latin typeface="-apple-system"/>
              </a:rPr>
              <a:t> 到下一个最近簇内所有点的平均距离。这表示了聚类的分离度</a:t>
            </a:r>
            <a:endParaRPr lang="en-US" altLang="zh-CN" b="0" i="0" dirty="0">
              <a:solidFill>
                <a:srgbClr val="060607"/>
              </a:solidFill>
              <a:effectLst/>
              <a:latin typeface="-apple-system"/>
            </a:endParaRPr>
          </a:p>
          <a:p>
            <a:r>
              <a:rPr lang="zh-CN" altLang="en-US" dirty="0"/>
              <a:t>轮廓系数在</a:t>
            </a:r>
            <a:r>
              <a:rPr lang="en-US" altLang="zh-CN" dirty="0"/>
              <a:t>-1~1</a:t>
            </a:r>
            <a:r>
              <a:rPr lang="zh-CN" altLang="en-US" dirty="0"/>
              <a:t>之间，轮廓系数越大越好</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15</a:t>
            </a:fld>
            <a:endParaRPr lang="zh-CN" altLang="en-US"/>
          </a:p>
        </p:txBody>
      </p:sp>
    </p:spTree>
    <p:extLst>
      <p:ext uri="{BB962C8B-B14F-4D97-AF65-F5344CB8AC3E}">
        <p14:creationId xmlns:p14="http://schemas.microsoft.com/office/powerpoint/2010/main" val="2644814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当输入的是距离矩阵的时候，</a:t>
            </a:r>
            <a:r>
              <a:rPr lang="en-US" altLang="zh-CN" dirty="0" err="1"/>
              <a:t>Kmeans</a:t>
            </a:r>
            <a:r>
              <a:rPr lang="zh-CN" altLang="en-US" dirty="0"/>
              <a:t>是失效的，因为</a:t>
            </a:r>
            <a:r>
              <a:rPr lang="en-US" altLang="zh-CN" dirty="0" err="1"/>
              <a:t>kmeans</a:t>
            </a:r>
            <a:r>
              <a:rPr lang="zh-CN" altLang="en-US" dirty="0"/>
              <a:t>在更新质心的时候，我们计算得到的是虚拟的质心，也就是不在实际数据点上</a:t>
            </a:r>
            <a:endParaRPr lang="en-US" altLang="zh-CN" dirty="0"/>
          </a:p>
          <a:p>
            <a:r>
              <a:rPr lang="zh-CN" altLang="en-US" dirty="0"/>
              <a:t>这时候采用</a:t>
            </a:r>
            <a:r>
              <a:rPr lang="en-US" altLang="zh-CN" b="0" i="0" dirty="0">
                <a:solidFill>
                  <a:srgbClr val="060607"/>
                </a:solidFill>
                <a:effectLst/>
                <a:latin typeface="-apple-system"/>
              </a:rPr>
              <a:t>K-Medoids</a:t>
            </a:r>
            <a:r>
              <a:rPr lang="zh-CN" altLang="en-US" b="0" i="0" dirty="0">
                <a:solidFill>
                  <a:srgbClr val="060607"/>
                </a:solidFill>
                <a:effectLst/>
                <a:latin typeface="-apple-system"/>
              </a:rPr>
              <a:t>算法是一个很好的选择，因为它直接利用了距离矩阵的信息</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16</a:t>
            </a:fld>
            <a:endParaRPr lang="zh-CN" altLang="en-US"/>
          </a:p>
        </p:txBody>
      </p:sp>
    </p:spTree>
    <p:extLst>
      <p:ext uri="{BB962C8B-B14F-4D97-AF65-F5344CB8AC3E}">
        <p14:creationId xmlns:p14="http://schemas.microsoft.com/office/powerpoint/2010/main" val="4726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latin typeface="-apple-system"/>
              </a:rPr>
              <a:t>前面已经分享了</a:t>
            </a:r>
            <a:r>
              <a:rPr lang="en-US" altLang="zh-CN" b="0" i="0" dirty="0" err="1">
                <a:solidFill>
                  <a:srgbClr val="060607"/>
                </a:solidFill>
                <a:effectLst/>
                <a:latin typeface="-apple-system"/>
              </a:rPr>
              <a:t>Kmeans</a:t>
            </a:r>
            <a:r>
              <a:rPr lang="zh-CN" altLang="en-US" b="0" i="0" dirty="0">
                <a:solidFill>
                  <a:srgbClr val="060607"/>
                </a:solidFill>
                <a:effectLst/>
                <a:latin typeface="-apple-system"/>
              </a:rPr>
              <a:t>算法，该算法的质心选取是根据均值算出来的，也就是说实际上那个质心并不一定是真实的数据点</a:t>
            </a:r>
            <a:endParaRPr lang="en-US" altLang="zh-CN" b="0" i="0" dirty="0">
              <a:solidFill>
                <a:srgbClr val="060607"/>
              </a:solidFill>
              <a:effectLst/>
              <a:latin typeface="-apple-system"/>
            </a:endParaRPr>
          </a:p>
          <a:p>
            <a:r>
              <a:rPr lang="zh-CN" altLang="en-US" b="0" i="0" dirty="0">
                <a:solidFill>
                  <a:srgbClr val="060607"/>
                </a:solidFill>
                <a:effectLst/>
                <a:latin typeface="-apple-system"/>
              </a:rPr>
              <a:t>这就是</a:t>
            </a:r>
            <a:r>
              <a:rPr lang="en-US" altLang="zh-CN" b="0" i="0" dirty="0" err="1">
                <a:solidFill>
                  <a:srgbClr val="060607"/>
                </a:solidFill>
                <a:effectLst/>
                <a:latin typeface="-apple-system"/>
              </a:rPr>
              <a:t>Kmedoids</a:t>
            </a:r>
            <a:r>
              <a:rPr lang="zh-CN" altLang="en-US" b="0" i="0" dirty="0">
                <a:solidFill>
                  <a:srgbClr val="060607"/>
                </a:solidFill>
                <a:effectLst/>
                <a:latin typeface="-apple-system"/>
              </a:rPr>
              <a:t>算法区别于</a:t>
            </a:r>
            <a:r>
              <a:rPr lang="en-US" altLang="zh-CN" b="0" i="0" dirty="0" err="1">
                <a:solidFill>
                  <a:srgbClr val="060607"/>
                </a:solidFill>
                <a:effectLst/>
                <a:latin typeface="-apple-system"/>
              </a:rPr>
              <a:t>kmeans</a:t>
            </a:r>
            <a:r>
              <a:rPr lang="zh-CN" altLang="en-US" b="0" i="0" dirty="0">
                <a:solidFill>
                  <a:srgbClr val="060607"/>
                </a:solidFill>
                <a:effectLst/>
                <a:latin typeface="-apple-system"/>
              </a:rPr>
              <a:t>算法的核心点</a:t>
            </a:r>
            <a:endParaRPr lang="en-US" altLang="zh-CN" b="0" i="0" dirty="0">
              <a:solidFill>
                <a:srgbClr val="060607"/>
              </a:solidFill>
              <a:effectLst/>
              <a:latin typeface="-apple-system"/>
            </a:endParaRPr>
          </a:p>
          <a:p>
            <a:r>
              <a:rPr lang="en-US" altLang="zh-CN" b="0" i="0" dirty="0">
                <a:solidFill>
                  <a:srgbClr val="060607"/>
                </a:solidFill>
                <a:effectLst/>
                <a:latin typeface="-apple-system"/>
              </a:rPr>
              <a:t>K-Medoids</a:t>
            </a:r>
            <a:r>
              <a:rPr lang="zh-CN" altLang="en-US" b="0" i="0" dirty="0">
                <a:solidFill>
                  <a:srgbClr val="060607"/>
                </a:solidFill>
                <a:effectLst/>
                <a:latin typeface="-apple-system"/>
              </a:rPr>
              <a:t>是一种基于中心点的聚类方法，与</a:t>
            </a:r>
            <a:r>
              <a:rPr lang="en-US" altLang="zh-CN" b="0" i="0" dirty="0">
                <a:solidFill>
                  <a:srgbClr val="060607"/>
                </a:solidFill>
                <a:effectLst/>
                <a:latin typeface="-apple-system"/>
              </a:rPr>
              <a:t>K-Means</a:t>
            </a:r>
            <a:r>
              <a:rPr lang="zh-CN" altLang="en-US" b="0" i="0" dirty="0">
                <a:solidFill>
                  <a:srgbClr val="060607"/>
                </a:solidFill>
                <a:effectLst/>
                <a:latin typeface="-apple-system"/>
              </a:rPr>
              <a:t>类似，但它使用数据集中的实际点作为簇的中心（</a:t>
            </a:r>
            <a:r>
              <a:rPr lang="en-US" altLang="zh-CN" b="0" i="0" dirty="0">
                <a:solidFill>
                  <a:srgbClr val="060607"/>
                </a:solidFill>
                <a:effectLst/>
                <a:latin typeface="-apple-system"/>
              </a:rPr>
              <a:t>medoids</a:t>
            </a:r>
            <a:r>
              <a:rPr lang="zh-CN" altLang="en-US" b="0" i="0" dirty="0">
                <a:solidFill>
                  <a:srgbClr val="060607"/>
                </a:solidFill>
                <a:effectLst/>
                <a:latin typeface="-apple-system"/>
              </a:rPr>
              <a:t>），而不是簇中点的平均值。</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17</a:t>
            </a:fld>
            <a:endParaRPr lang="zh-CN" altLang="en-US"/>
          </a:p>
        </p:txBody>
      </p:sp>
    </p:spTree>
    <p:extLst>
      <p:ext uri="{BB962C8B-B14F-4D97-AF65-F5344CB8AC3E}">
        <p14:creationId xmlns:p14="http://schemas.microsoft.com/office/powerpoint/2010/main" val="2316673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060607"/>
                </a:solidFill>
                <a:effectLst/>
                <a:latin typeface="-apple-system"/>
              </a:rPr>
              <a:t>讲一下</a:t>
            </a:r>
            <a:r>
              <a:rPr lang="en-US" altLang="zh-CN" b="1" i="0" dirty="0" err="1">
                <a:solidFill>
                  <a:srgbClr val="060607"/>
                </a:solidFill>
                <a:effectLst/>
                <a:latin typeface="-apple-system"/>
              </a:rPr>
              <a:t>Kmedoids</a:t>
            </a:r>
            <a:r>
              <a:rPr lang="zh-CN" altLang="en-US" b="1" i="0" dirty="0">
                <a:solidFill>
                  <a:srgbClr val="060607"/>
                </a:solidFill>
                <a:effectLst/>
                <a:latin typeface="-apple-system"/>
              </a:rPr>
              <a:t>算法流程</a:t>
            </a:r>
            <a:endParaRPr lang="en-US" altLang="zh-CN" b="1" i="0" dirty="0">
              <a:solidFill>
                <a:srgbClr val="060607"/>
              </a:solidFill>
              <a:effectLst/>
              <a:latin typeface="-apple-system"/>
            </a:endParaRPr>
          </a:p>
          <a:p>
            <a:r>
              <a:rPr lang="zh-CN" altLang="en-US" b="1" i="0" dirty="0">
                <a:solidFill>
                  <a:srgbClr val="060607"/>
                </a:solidFill>
                <a:effectLst/>
                <a:latin typeface="-apple-system"/>
              </a:rPr>
              <a:t>初始化</a:t>
            </a:r>
            <a:r>
              <a:rPr lang="zh-CN" altLang="en-US" b="0" i="0" dirty="0">
                <a:solidFill>
                  <a:srgbClr val="060607"/>
                </a:solidFill>
                <a:effectLst/>
                <a:latin typeface="-apple-system"/>
              </a:rPr>
              <a:t>：从数据集中随机选择</a:t>
            </a:r>
            <a:r>
              <a:rPr lang="en-US" altLang="zh-CN" b="0" i="0" dirty="0">
                <a:solidFill>
                  <a:srgbClr val="060607"/>
                </a:solidFill>
                <a:effectLst/>
                <a:latin typeface="-apple-system"/>
              </a:rPr>
              <a:t>K</a:t>
            </a:r>
            <a:r>
              <a:rPr lang="zh-CN" altLang="en-US" b="0" i="0" dirty="0">
                <a:solidFill>
                  <a:srgbClr val="060607"/>
                </a:solidFill>
                <a:effectLst/>
                <a:latin typeface="-apple-system"/>
              </a:rPr>
              <a:t>个点作为初始</a:t>
            </a:r>
            <a:r>
              <a:rPr lang="en-US" altLang="zh-CN" b="0" i="0" dirty="0">
                <a:solidFill>
                  <a:srgbClr val="060607"/>
                </a:solidFill>
                <a:effectLst/>
                <a:latin typeface="-apple-system"/>
              </a:rPr>
              <a:t>medoids</a:t>
            </a:r>
          </a:p>
          <a:p>
            <a:r>
              <a:rPr lang="zh-CN" altLang="en-US" b="0" i="0" dirty="0">
                <a:solidFill>
                  <a:srgbClr val="060607"/>
                </a:solidFill>
                <a:effectLst/>
                <a:latin typeface="-apple-system"/>
              </a:rPr>
              <a:t>根据距离矩阵，将每个数据点分配给最近的</a:t>
            </a:r>
            <a:r>
              <a:rPr lang="en-US" altLang="zh-CN" b="0" i="0" dirty="0">
                <a:solidFill>
                  <a:srgbClr val="060607"/>
                </a:solidFill>
                <a:effectLst/>
                <a:latin typeface="-apple-system"/>
              </a:rPr>
              <a:t>medoid</a:t>
            </a:r>
            <a:r>
              <a:rPr lang="zh-CN" altLang="en-US" b="0" i="0" dirty="0">
                <a:solidFill>
                  <a:srgbClr val="060607"/>
                </a:solidFill>
                <a:effectLst/>
                <a:latin typeface="-apple-system"/>
              </a:rPr>
              <a:t>，形成</a:t>
            </a:r>
            <a:r>
              <a:rPr lang="en-US" altLang="zh-CN" b="0" i="0" dirty="0">
                <a:solidFill>
                  <a:srgbClr val="060607"/>
                </a:solidFill>
                <a:effectLst/>
                <a:latin typeface="-apple-system"/>
              </a:rPr>
              <a:t>K</a:t>
            </a:r>
            <a:r>
              <a:rPr lang="zh-CN" altLang="en-US" b="0" i="0" dirty="0">
                <a:solidFill>
                  <a:srgbClr val="060607"/>
                </a:solidFill>
                <a:effectLst/>
                <a:latin typeface="-apple-system"/>
              </a:rPr>
              <a:t>个簇</a:t>
            </a:r>
            <a:endParaRPr lang="en-US" altLang="zh-CN" b="0" i="0" dirty="0">
              <a:solidFill>
                <a:srgbClr val="060607"/>
              </a:solidFill>
              <a:effectLst/>
              <a:latin typeface="-apple-system"/>
            </a:endParaRPr>
          </a:p>
          <a:p>
            <a:r>
              <a:rPr lang="zh-CN" altLang="en-US" b="0" i="0" dirty="0">
                <a:solidFill>
                  <a:srgbClr val="060607"/>
                </a:solidFill>
                <a:effectLst/>
                <a:latin typeface="-apple-system"/>
              </a:rPr>
              <a:t>对于每个簇，考虑将非</a:t>
            </a:r>
            <a:r>
              <a:rPr lang="en-US" altLang="zh-CN" b="0" i="0" dirty="0">
                <a:solidFill>
                  <a:srgbClr val="060607"/>
                </a:solidFill>
                <a:effectLst/>
                <a:latin typeface="-apple-system"/>
              </a:rPr>
              <a:t>medoid</a:t>
            </a:r>
            <a:r>
              <a:rPr lang="zh-CN" altLang="en-US" b="0" i="0" dirty="0">
                <a:solidFill>
                  <a:srgbClr val="060607"/>
                </a:solidFill>
                <a:effectLst/>
                <a:latin typeface="-apple-system"/>
              </a:rPr>
              <a:t>点与当前</a:t>
            </a:r>
            <a:r>
              <a:rPr lang="en-US" altLang="zh-CN" b="0" i="0" dirty="0">
                <a:solidFill>
                  <a:srgbClr val="060607"/>
                </a:solidFill>
                <a:effectLst/>
                <a:latin typeface="-apple-system"/>
              </a:rPr>
              <a:t>medoid</a:t>
            </a:r>
            <a:r>
              <a:rPr lang="zh-CN" altLang="en-US" b="0" i="0" dirty="0">
                <a:solidFill>
                  <a:srgbClr val="060607"/>
                </a:solidFill>
                <a:effectLst/>
                <a:latin typeface="-apple-system"/>
              </a:rPr>
              <a:t>交换，并计算这种交换对总代价的影响。如果交换后总代价降低，则接受交换</a:t>
            </a:r>
            <a:endParaRPr lang="en-US" altLang="zh-CN" b="0" i="0" dirty="0">
              <a:solidFill>
                <a:srgbClr val="060607"/>
              </a:solidFill>
              <a:effectLst/>
              <a:latin typeface="-apple-system"/>
            </a:endParaRPr>
          </a:p>
          <a:p>
            <a:r>
              <a:rPr lang="zh-CN" altLang="en-US" b="0" i="0" dirty="0">
                <a:solidFill>
                  <a:srgbClr val="060607"/>
                </a:solidFill>
                <a:effectLst/>
                <a:latin typeface="-apple-system"/>
              </a:rPr>
              <a:t>重复分配和更新步骤，直到</a:t>
            </a:r>
            <a:r>
              <a:rPr lang="en-US" altLang="zh-CN" b="0" i="0" dirty="0">
                <a:solidFill>
                  <a:srgbClr val="060607"/>
                </a:solidFill>
                <a:effectLst/>
                <a:latin typeface="-apple-system"/>
              </a:rPr>
              <a:t>medoids</a:t>
            </a:r>
            <a:r>
              <a:rPr lang="zh-CN" altLang="en-US" b="0" i="0" dirty="0">
                <a:solidFill>
                  <a:srgbClr val="060607"/>
                </a:solidFill>
                <a:effectLst/>
                <a:latin typeface="-apple-system"/>
              </a:rPr>
              <a:t>不再发生变化或达到预设的迭代次数</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18</a:t>
            </a:fld>
            <a:endParaRPr lang="zh-CN" altLang="en-US"/>
          </a:p>
        </p:txBody>
      </p:sp>
    </p:spTree>
    <p:extLst>
      <p:ext uri="{BB962C8B-B14F-4D97-AF65-F5344CB8AC3E}">
        <p14:creationId xmlns:p14="http://schemas.microsoft.com/office/powerpoint/2010/main" val="3458988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如何找到</a:t>
            </a:r>
            <a:r>
              <a:rPr lang="en-US" altLang="zh-CN" dirty="0"/>
              <a:t>medoid</a:t>
            </a:r>
            <a:r>
              <a:rPr lang="zh-CN" altLang="en-US" dirty="0"/>
              <a:t>？我们这里不能使用虚拟的均值中心点作为算法的</a:t>
            </a:r>
            <a:r>
              <a:rPr lang="en-US" altLang="zh-CN" dirty="0"/>
              <a:t>medoid</a:t>
            </a:r>
            <a:r>
              <a:rPr lang="zh-CN" altLang="en-US" dirty="0"/>
              <a:t>，因此直观来说选取距离中心带你最近的那个点就可以了，怎么证明呢，这里的式子其实就证明了我们实际选取的簇中心</a:t>
            </a:r>
            <a:r>
              <a:rPr lang="en-US" altLang="zh-CN" dirty="0" err="1"/>
              <a:t>xk</a:t>
            </a:r>
            <a:r>
              <a:rPr lang="zh-CN" altLang="en-US" dirty="0"/>
              <a:t>实际上就是距离均值最近的那个点</a:t>
            </a:r>
            <a:endParaRPr lang="en-US" altLang="zh-CN" dirty="0"/>
          </a:p>
          <a:p>
            <a:r>
              <a:rPr lang="zh-CN" altLang="en-US" dirty="0"/>
              <a:t>我们需要损失函数最小化，对损失函数进行变形，插入均值项，然后展开这个式子，得到三项，第一项是一个常数，第二项实际为</a:t>
            </a:r>
            <a:r>
              <a:rPr lang="en-US" altLang="zh-CN" dirty="0"/>
              <a:t>0</a:t>
            </a:r>
            <a:r>
              <a:rPr lang="zh-CN" altLang="en-US" dirty="0"/>
              <a:t>，第三项才是我们需要最小化的值，这里就可以看出来了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更新</a:t>
            </a:r>
            <a:r>
              <a:rPr lang="en-US" altLang="zh-CN" dirty="0"/>
              <a:t>medoid</a:t>
            </a:r>
            <a:r>
              <a:rPr lang="zh-CN" altLang="en-US" dirty="0"/>
              <a:t>的方法首先先计算均值，然后找距离均值最近的那个点作为新的</a:t>
            </a:r>
            <a:r>
              <a:rPr lang="en-US" altLang="zh-CN" dirty="0"/>
              <a:t>medoid</a:t>
            </a:r>
            <a:r>
              <a:rPr lang="zh-CN" altLang="en-US" dirty="0"/>
              <a:t>就可以了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19</a:t>
            </a:fld>
            <a:endParaRPr lang="zh-CN" altLang="en-US"/>
          </a:p>
        </p:txBody>
      </p:sp>
    </p:spTree>
    <p:extLst>
      <p:ext uri="{BB962C8B-B14F-4D97-AF65-F5344CB8AC3E}">
        <p14:creationId xmlns:p14="http://schemas.microsoft.com/office/powerpoint/2010/main" val="422435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060607"/>
                </a:solidFill>
                <a:effectLst/>
                <a:latin typeface="-apple-system"/>
              </a:rPr>
              <a:t>这里求一下这个算法的时间复杂度，前面的几项和</a:t>
            </a:r>
            <a:r>
              <a:rPr lang="en-US" altLang="zh-CN" b="1" i="0" dirty="0" err="1">
                <a:solidFill>
                  <a:srgbClr val="060607"/>
                </a:solidFill>
                <a:effectLst/>
                <a:latin typeface="-apple-system"/>
              </a:rPr>
              <a:t>Kmeans</a:t>
            </a:r>
            <a:r>
              <a:rPr lang="zh-CN" altLang="en-US" b="1" i="0" dirty="0">
                <a:solidFill>
                  <a:srgbClr val="060607"/>
                </a:solidFill>
                <a:effectLst/>
                <a:latin typeface="-apple-system"/>
              </a:rPr>
              <a:t>没有差别，在更新参数的时候，需要遍历各个点，计算他们到均值中心点的距离，因此多一个</a:t>
            </a:r>
            <a:r>
              <a:rPr lang="en-US" altLang="zh-CN" b="1" i="0" dirty="0" err="1">
                <a:solidFill>
                  <a:srgbClr val="060607"/>
                </a:solidFill>
                <a:effectLst/>
                <a:latin typeface="-apple-system"/>
              </a:rPr>
              <a:t>nd</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20</a:t>
            </a:fld>
            <a:endParaRPr lang="zh-CN" altLang="en-US"/>
          </a:p>
        </p:txBody>
      </p:sp>
    </p:spTree>
    <p:extLst>
      <p:ext uri="{BB962C8B-B14F-4D97-AF65-F5344CB8AC3E}">
        <p14:creationId xmlns:p14="http://schemas.microsoft.com/office/powerpoint/2010/main" val="364159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那么什么是聚类，我们先来直观地感受一下，聚类也就是需要找到</a:t>
            </a:r>
            <a:r>
              <a:rPr lang="en-US" altLang="zh-CN" dirty="0"/>
              <a:t>cluster</a:t>
            </a:r>
            <a:r>
              <a:rPr lang="zh-CN" altLang="en-US" dirty="0"/>
              <a:t>，这里的</a:t>
            </a:r>
            <a:r>
              <a:rPr lang="en-US" altLang="zh-CN" dirty="0"/>
              <a:t>cluster</a:t>
            </a:r>
            <a:r>
              <a:rPr lang="zh-CN" altLang="en-US" dirty="0"/>
              <a:t>翻译成中文其实用簇更恰当，需要和分类区分开来，聚类将相似的样本放在一个簇中，也就是分析数据的内在结构，</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3</a:t>
            </a:fld>
            <a:endParaRPr lang="zh-CN" altLang="en-US"/>
          </a:p>
        </p:txBody>
      </p:sp>
    </p:spTree>
    <p:extLst>
      <p:ext uri="{BB962C8B-B14F-4D97-AF65-F5344CB8AC3E}">
        <p14:creationId xmlns:p14="http://schemas.microsoft.com/office/powerpoint/2010/main" val="3852294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Kmeans</a:t>
            </a:r>
            <a:r>
              <a:rPr lang="zh-CN" altLang="en-US" dirty="0"/>
              <a:t>和</a:t>
            </a:r>
            <a:r>
              <a:rPr lang="en-US" altLang="zh-CN" dirty="0" err="1"/>
              <a:t>kmedoids</a:t>
            </a:r>
            <a:r>
              <a:rPr lang="zh-CN" altLang="en-US" dirty="0"/>
              <a:t>其实是大同小异的，他们是硬聚类的方法，也就是说将某个</a:t>
            </a:r>
            <a:r>
              <a:rPr lang="en-US" altLang="zh-CN" dirty="0"/>
              <a:t>data</a:t>
            </a:r>
            <a:r>
              <a:rPr lang="zh-CN" altLang="en-US" dirty="0"/>
              <a:t>我们将他分入了某个簇中，那么他就不可能是其他簇，我们接下来要介绍的</a:t>
            </a:r>
            <a:r>
              <a:rPr lang="en-US" altLang="zh-CN" dirty="0"/>
              <a:t>Gaussian Mixture Model</a:t>
            </a:r>
            <a:r>
              <a:rPr lang="zh-CN" altLang="en-US" dirty="0"/>
              <a:t>即</a:t>
            </a:r>
            <a:r>
              <a:rPr lang="en-US" altLang="zh-CN" dirty="0"/>
              <a:t>GMM</a:t>
            </a:r>
            <a:r>
              <a:rPr lang="zh-CN" altLang="en-US" dirty="0"/>
              <a:t>是一种软聚类的模型，</a:t>
            </a:r>
            <a:r>
              <a:rPr lang="zh-CN" altLang="en-US" b="0" i="0" dirty="0">
                <a:solidFill>
                  <a:srgbClr val="060607"/>
                </a:solidFill>
                <a:effectLst/>
                <a:latin typeface="-apple-system"/>
              </a:rPr>
              <a:t>数据点可以以一定的概率属于多个成分</a:t>
            </a:r>
            <a:endParaRPr lang="en-US" altLang="zh-CN" b="0" i="0" dirty="0">
              <a:solidFill>
                <a:srgbClr val="060607"/>
              </a:solidFill>
              <a:effectLst/>
              <a:latin typeface="-apple-system"/>
            </a:endParaRPr>
          </a:p>
          <a:p>
            <a:r>
              <a:rPr lang="zh-CN" altLang="en-US" b="0" i="0" dirty="0">
                <a:solidFill>
                  <a:srgbClr val="060607"/>
                </a:solidFill>
                <a:effectLst/>
                <a:latin typeface="-apple-system"/>
              </a:rPr>
              <a:t>高斯混合模型（</a:t>
            </a:r>
            <a:r>
              <a:rPr lang="en-US" altLang="zh-CN" b="0" i="0" dirty="0">
                <a:solidFill>
                  <a:srgbClr val="060607"/>
                </a:solidFill>
                <a:effectLst/>
                <a:latin typeface="-apple-system"/>
              </a:rPr>
              <a:t>Gaussian Mixture Model</a:t>
            </a:r>
            <a:r>
              <a:rPr lang="zh-CN" altLang="en-US" b="0" i="0" dirty="0">
                <a:solidFill>
                  <a:srgbClr val="060607"/>
                </a:solidFill>
                <a:effectLst/>
                <a:latin typeface="-apple-system"/>
              </a:rPr>
              <a:t>，简称</a:t>
            </a:r>
            <a:r>
              <a:rPr lang="en-US" altLang="zh-CN" b="0" i="0" dirty="0">
                <a:solidFill>
                  <a:srgbClr val="060607"/>
                </a:solidFill>
                <a:effectLst/>
                <a:latin typeface="-apple-system"/>
              </a:rPr>
              <a:t>GMM</a:t>
            </a:r>
            <a:r>
              <a:rPr lang="zh-CN" altLang="en-US" b="0" i="0" dirty="0">
                <a:solidFill>
                  <a:srgbClr val="060607"/>
                </a:solidFill>
                <a:effectLst/>
                <a:latin typeface="-apple-system"/>
              </a:rPr>
              <a:t>）是一种流行的聚类方法，它通过将数据集建模为多个高斯分布的加权和来识别数据中的潜在子群体。</a:t>
            </a:r>
            <a:r>
              <a:rPr lang="en-US" altLang="zh-CN" b="0" i="0" dirty="0">
                <a:solidFill>
                  <a:srgbClr val="060607"/>
                </a:solidFill>
                <a:effectLst/>
                <a:latin typeface="-apple-system"/>
              </a:rPr>
              <a:t>GMM</a:t>
            </a:r>
            <a:r>
              <a:rPr lang="zh-CN" altLang="en-US" b="0" i="0" dirty="0">
                <a:solidFill>
                  <a:srgbClr val="060607"/>
                </a:solidFill>
                <a:effectLst/>
                <a:latin typeface="-apple-system"/>
              </a:rPr>
              <a:t>可以看作是多个不同高斯成分的线性组合，每个成分都有自己的均值（</a:t>
            </a:r>
            <a:r>
              <a:rPr lang="en-US" altLang="zh-CN" b="0" i="0" dirty="0">
                <a:solidFill>
                  <a:srgbClr val="060607"/>
                </a:solidFill>
                <a:effectLst/>
                <a:latin typeface="-apple-system"/>
              </a:rPr>
              <a:t>mean</a:t>
            </a:r>
            <a:r>
              <a:rPr lang="zh-CN" altLang="en-US" b="0" i="0" dirty="0">
                <a:solidFill>
                  <a:srgbClr val="060607"/>
                </a:solidFill>
                <a:effectLst/>
                <a:latin typeface="-apple-system"/>
              </a:rPr>
              <a:t>）、协方差（</a:t>
            </a:r>
            <a:r>
              <a:rPr lang="en-US" altLang="zh-CN" b="0" i="0" dirty="0">
                <a:solidFill>
                  <a:srgbClr val="060607"/>
                </a:solidFill>
                <a:effectLst/>
                <a:latin typeface="-apple-system"/>
              </a:rPr>
              <a:t>covariance</a:t>
            </a:r>
            <a:r>
              <a:rPr lang="zh-CN" altLang="en-US" b="0" i="0" dirty="0">
                <a:solidFill>
                  <a:srgbClr val="060607"/>
                </a:solidFill>
                <a:effectLst/>
                <a:latin typeface="-apple-system"/>
              </a:rPr>
              <a:t>）和混合系数（</a:t>
            </a:r>
            <a:r>
              <a:rPr lang="en-US" altLang="zh-CN" b="0" i="0" dirty="0">
                <a:solidFill>
                  <a:srgbClr val="060607"/>
                </a:solidFill>
                <a:effectLst/>
                <a:latin typeface="-apple-system"/>
              </a:rPr>
              <a:t>mixture coefficient</a:t>
            </a:r>
            <a:r>
              <a:rPr lang="zh-CN" altLang="en-US" b="0" i="0" dirty="0">
                <a:solidFill>
                  <a:srgbClr val="060607"/>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21</a:t>
            </a:fld>
            <a:endParaRPr lang="zh-CN" altLang="en-US"/>
          </a:p>
        </p:txBody>
      </p:sp>
    </p:spTree>
    <p:extLst>
      <p:ext uri="{BB962C8B-B14F-4D97-AF65-F5344CB8AC3E}">
        <p14:creationId xmlns:p14="http://schemas.microsoft.com/office/powerpoint/2010/main" val="582451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60607"/>
                </a:solidFill>
                <a:effectLst/>
                <a:latin typeface="-apple-system"/>
              </a:rPr>
              <a:t>GMM</a:t>
            </a:r>
            <a:r>
              <a:rPr lang="zh-CN" altLang="en-US" b="0" i="0" dirty="0">
                <a:solidFill>
                  <a:srgbClr val="060607"/>
                </a:solidFill>
                <a:effectLst/>
                <a:latin typeface="-apple-system"/>
              </a:rPr>
              <a:t>是一种概率模型，它假设数据是由</a:t>
            </a:r>
            <a:r>
              <a:rPr lang="en-US" altLang="zh-CN" b="0" i="0" dirty="0">
                <a:solidFill>
                  <a:srgbClr val="060607"/>
                </a:solidFill>
                <a:effectLst/>
                <a:latin typeface="-apple-system"/>
              </a:rPr>
              <a:t>K</a:t>
            </a:r>
            <a:r>
              <a:rPr lang="zh-CN" altLang="en-US" b="0" i="0" dirty="0">
                <a:solidFill>
                  <a:srgbClr val="060607"/>
                </a:solidFill>
                <a:effectLst/>
                <a:latin typeface="-apple-system"/>
              </a:rPr>
              <a:t>个高斯分布（也称为正态分布）的线性组合生成的。</a:t>
            </a:r>
            <a:endParaRPr lang="en-US" altLang="zh-CN" b="0" i="0" dirty="0">
              <a:solidFill>
                <a:srgbClr val="060607"/>
              </a:solidFill>
              <a:effectLst/>
              <a:latin typeface="-apple-system"/>
            </a:endParaRPr>
          </a:p>
          <a:p>
            <a:r>
              <a:rPr lang="zh-CN" altLang="en-US" b="0" i="0" dirty="0">
                <a:solidFill>
                  <a:srgbClr val="060607"/>
                </a:solidFill>
                <a:effectLst/>
                <a:latin typeface="-apple-system"/>
              </a:rPr>
              <a:t>每个高斯分布都对数据点的生成有不同程度的贡献，这种贡献由混合系数 </a:t>
            </a:r>
            <a:r>
              <a:rPr lang="en-US" altLang="zh-CN" b="0" i="0" dirty="0">
                <a:solidFill>
                  <a:srgbClr val="060607"/>
                </a:solidFill>
                <a:effectLst/>
                <a:latin typeface="KaTeX_Main"/>
              </a:rPr>
              <a:t>πk</a:t>
            </a:r>
            <a:r>
              <a:rPr lang="en-US" altLang="zh-CN" b="0" i="1" dirty="0">
                <a:solidFill>
                  <a:srgbClr val="060607"/>
                </a:solidFill>
                <a:effectLst/>
                <a:latin typeface="KaTeX_Math"/>
              </a:rPr>
              <a:t>πk</a:t>
            </a:r>
            <a:r>
              <a:rPr lang="zh-CN" altLang="en-US" b="0" i="0" dirty="0">
                <a:solidFill>
                  <a:srgbClr val="060607"/>
                </a:solidFill>
                <a:effectLst/>
                <a:latin typeface="KaTeX_Main"/>
              </a:rPr>
              <a:t>​</a:t>
            </a:r>
            <a:r>
              <a:rPr lang="zh-CN" altLang="en-US" b="0" i="0" dirty="0">
                <a:solidFill>
                  <a:srgbClr val="060607"/>
                </a:solidFill>
                <a:effectLst/>
                <a:latin typeface="-apple-system"/>
              </a:rPr>
              <a:t> 来表示</a:t>
            </a:r>
            <a:endParaRPr lang="en-US" altLang="zh-CN" b="0" i="0" dirty="0">
              <a:solidFill>
                <a:srgbClr val="060607"/>
              </a:solidFill>
              <a:effectLst/>
              <a:latin typeface="-apple-system"/>
            </a:endParaRPr>
          </a:p>
          <a:p>
            <a:r>
              <a:rPr lang="zh-CN" altLang="en-US" b="0" i="0" dirty="0">
                <a:solidFill>
                  <a:srgbClr val="060607"/>
                </a:solidFill>
                <a:effectLst/>
                <a:latin typeface="-apple-system"/>
              </a:rPr>
              <a:t>其中，</a:t>
            </a:r>
            <a:r>
              <a:rPr lang="el-GR" altLang="zh-CN" b="0" i="0" dirty="0">
                <a:solidFill>
                  <a:srgbClr val="060607"/>
                </a:solidFill>
                <a:effectLst/>
                <a:latin typeface="KaTeX_Main"/>
              </a:rPr>
              <a:t>Θ={π1,…,π</a:t>
            </a:r>
            <a:r>
              <a:rPr lang="en-US" altLang="zh-CN" b="0" i="0" dirty="0">
                <a:solidFill>
                  <a:srgbClr val="060607"/>
                </a:solidFill>
                <a:effectLst/>
                <a:latin typeface="KaTeX_Main"/>
              </a:rPr>
              <a:t>K,</a:t>
            </a:r>
            <a:r>
              <a:rPr lang="el-GR" altLang="zh-CN" b="0" i="0" dirty="0">
                <a:solidFill>
                  <a:srgbClr val="060607"/>
                </a:solidFill>
                <a:effectLst/>
                <a:latin typeface="KaTeX_Main"/>
              </a:rPr>
              <a:t>θ1,…,θ</a:t>
            </a:r>
            <a:r>
              <a:rPr lang="en-US" altLang="zh-CN" b="0" i="0" dirty="0">
                <a:solidFill>
                  <a:srgbClr val="060607"/>
                </a:solidFill>
                <a:effectLst/>
                <a:latin typeface="KaTeX_Main"/>
              </a:rPr>
              <a:t>K}</a:t>
            </a:r>
            <a:r>
              <a:rPr lang="el-GR" altLang="zh-CN" b="0" i="0" dirty="0">
                <a:solidFill>
                  <a:srgbClr val="060607"/>
                </a:solidFill>
                <a:effectLst/>
                <a:latin typeface="KaTeX_Main"/>
              </a:rPr>
              <a:t>Θ={</a:t>
            </a:r>
            <a:r>
              <a:rPr lang="el-GR" altLang="zh-CN" b="0" i="1" dirty="0">
                <a:solidFill>
                  <a:srgbClr val="060607"/>
                </a:solidFill>
                <a:effectLst/>
                <a:latin typeface="KaTeX_Math"/>
              </a:rPr>
              <a:t>π</a:t>
            </a:r>
            <a:r>
              <a:rPr lang="el-GR" altLang="zh-CN" b="0" i="0" dirty="0">
                <a:solidFill>
                  <a:srgbClr val="060607"/>
                </a:solidFill>
                <a:effectLst/>
                <a:latin typeface="KaTeX_Main"/>
              </a:rPr>
              <a:t>1​,…,</a:t>
            </a:r>
            <a:r>
              <a:rPr lang="el-GR" altLang="zh-CN" b="0" i="1" dirty="0">
                <a:solidFill>
                  <a:srgbClr val="060607"/>
                </a:solidFill>
                <a:effectLst/>
                <a:latin typeface="KaTeX_Math"/>
              </a:rPr>
              <a:t>π</a:t>
            </a:r>
            <a:r>
              <a:rPr lang="en-US" altLang="zh-CN" b="0" i="1" dirty="0">
                <a:solidFill>
                  <a:srgbClr val="060607"/>
                </a:solidFill>
                <a:effectLst/>
                <a:latin typeface="KaTeX_Math"/>
              </a:rPr>
              <a:t>K</a:t>
            </a:r>
            <a:r>
              <a:rPr lang="en-US" altLang="zh-CN" b="0" i="0" dirty="0">
                <a:solidFill>
                  <a:srgbClr val="060607"/>
                </a:solidFill>
                <a:effectLst/>
                <a:latin typeface="KaTeX_Main"/>
              </a:rPr>
              <a:t>​,</a:t>
            </a:r>
            <a:r>
              <a:rPr lang="el-GR" altLang="zh-CN" b="0" i="1" dirty="0">
                <a:solidFill>
                  <a:srgbClr val="060607"/>
                </a:solidFill>
                <a:effectLst/>
                <a:latin typeface="KaTeX_Math"/>
              </a:rPr>
              <a:t>θ</a:t>
            </a:r>
            <a:r>
              <a:rPr lang="el-GR" altLang="zh-CN" b="0" i="0" dirty="0">
                <a:solidFill>
                  <a:srgbClr val="060607"/>
                </a:solidFill>
                <a:effectLst/>
                <a:latin typeface="KaTeX_Main"/>
              </a:rPr>
              <a:t>1​,…,</a:t>
            </a:r>
            <a:r>
              <a:rPr lang="el-GR" altLang="zh-CN" b="0" i="1" dirty="0">
                <a:solidFill>
                  <a:srgbClr val="060607"/>
                </a:solidFill>
                <a:effectLst/>
                <a:latin typeface="KaTeX_Math"/>
              </a:rPr>
              <a:t>θ</a:t>
            </a:r>
            <a:r>
              <a:rPr lang="en-US" altLang="zh-CN" b="0" i="1" dirty="0">
                <a:solidFill>
                  <a:srgbClr val="060607"/>
                </a:solidFill>
                <a:effectLst/>
                <a:latin typeface="KaTeX_Math"/>
              </a:rPr>
              <a:t>K</a:t>
            </a:r>
            <a:r>
              <a:rPr lang="en-US" altLang="zh-CN" b="0" i="0" dirty="0">
                <a:solidFill>
                  <a:srgbClr val="060607"/>
                </a:solidFill>
                <a:effectLst/>
                <a:latin typeface="KaTeX_Main"/>
              </a:rPr>
              <a:t>​}</a:t>
            </a:r>
            <a:r>
              <a:rPr lang="en-US" altLang="zh-CN" b="0" i="0" dirty="0">
                <a:solidFill>
                  <a:srgbClr val="060607"/>
                </a:solidFill>
                <a:effectLst/>
                <a:latin typeface="-apple-system"/>
              </a:rPr>
              <a:t> </a:t>
            </a:r>
            <a:r>
              <a:rPr lang="zh-CN" altLang="en-US" b="0" i="0" dirty="0">
                <a:solidFill>
                  <a:srgbClr val="060607"/>
                </a:solidFill>
                <a:effectLst/>
                <a:latin typeface="-apple-system"/>
              </a:rPr>
              <a:t>是模型参数的集合，</a:t>
            </a:r>
            <a:r>
              <a:rPr lang="el-GR" altLang="zh-CN" b="0" i="0" dirty="0">
                <a:solidFill>
                  <a:srgbClr val="060607"/>
                </a:solidFill>
                <a:effectLst/>
                <a:latin typeface="KaTeX_Main"/>
              </a:rPr>
              <a:t>θ</a:t>
            </a:r>
            <a:r>
              <a:rPr lang="en-US" altLang="zh-CN" b="0" i="0" dirty="0">
                <a:solidFill>
                  <a:srgbClr val="060607"/>
                </a:solidFill>
                <a:effectLst/>
                <a:latin typeface="KaTeX_Main"/>
              </a:rPr>
              <a:t>k={</a:t>
            </a:r>
            <a:r>
              <a:rPr lang="el-GR" altLang="zh-CN" b="0" i="0" dirty="0">
                <a:solidFill>
                  <a:srgbClr val="060607"/>
                </a:solidFill>
                <a:effectLst/>
                <a:latin typeface="KaTeX_Main"/>
              </a:rPr>
              <a:t>μ</a:t>
            </a:r>
            <a:r>
              <a:rPr lang="en-US" altLang="zh-CN" b="0" i="0" dirty="0">
                <a:solidFill>
                  <a:srgbClr val="060607"/>
                </a:solidFill>
                <a:effectLst/>
                <a:latin typeface="KaTeX_Main"/>
              </a:rPr>
              <a:t>k,</a:t>
            </a:r>
            <a:r>
              <a:rPr lang="el-GR" altLang="zh-CN" b="0" i="0" dirty="0">
                <a:solidFill>
                  <a:srgbClr val="060607"/>
                </a:solidFill>
                <a:effectLst/>
                <a:latin typeface="KaTeX_Main"/>
              </a:rPr>
              <a:t>Σ</a:t>
            </a:r>
            <a:r>
              <a:rPr lang="en-US" altLang="zh-CN" b="0" i="0" dirty="0">
                <a:solidFill>
                  <a:srgbClr val="060607"/>
                </a:solidFill>
                <a:effectLst/>
                <a:latin typeface="KaTeX_Main"/>
              </a:rPr>
              <a:t>k}</a:t>
            </a:r>
            <a:r>
              <a:rPr lang="el-GR" altLang="zh-CN" b="0" i="1" dirty="0">
                <a:solidFill>
                  <a:srgbClr val="060607"/>
                </a:solidFill>
                <a:effectLst/>
                <a:latin typeface="KaTeX_Math"/>
              </a:rPr>
              <a:t>θ</a:t>
            </a:r>
            <a:r>
              <a:rPr lang="en-US" altLang="zh-CN" b="0" i="1" dirty="0">
                <a:solidFill>
                  <a:srgbClr val="060607"/>
                </a:solidFill>
                <a:effectLst/>
                <a:latin typeface="KaTeX_Math"/>
              </a:rPr>
              <a:t>k</a:t>
            </a:r>
            <a:r>
              <a:rPr lang="en-US" altLang="zh-CN" b="0" i="0" dirty="0">
                <a:solidFill>
                  <a:srgbClr val="060607"/>
                </a:solidFill>
                <a:effectLst/>
                <a:latin typeface="KaTeX_Main"/>
              </a:rPr>
              <a:t>​={</a:t>
            </a:r>
            <a:r>
              <a:rPr lang="el-GR" altLang="zh-CN" b="0" i="1" dirty="0">
                <a:solidFill>
                  <a:srgbClr val="060607"/>
                </a:solidFill>
                <a:effectLst/>
                <a:latin typeface="KaTeX_Math"/>
              </a:rPr>
              <a:t>μ</a:t>
            </a:r>
            <a:r>
              <a:rPr lang="en-US" altLang="zh-CN" b="0" i="1" dirty="0">
                <a:solidFill>
                  <a:srgbClr val="060607"/>
                </a:solidFill>
                <a:effectLst/>
                <a:latin typeface="KaTeX_Math"/>
              </a:rPr>
              <a:t>k</a:t>
            </a:r>
            <a:r>
              <a:rPr lang="en-US" altLang="zh-CN" b="0" i="0" dirty="0">
                <a:solidFill>
                  <a:srgbClr val="060607"/>
                </a:solidFill>
                <a:effectLst/>
                <a:latin typeface="KaTeX_Main"/>
              </a:rPr>
              <a:t>​,</a:t>
            </a:r>
            <a:r>
              <a:rPr lang="el-GR" altLang="zh-CN" b="0" i="0" dirty="0">
                <a:solidFill>
                  <a:srgbClr val="060607"/>
                </a:solidFill>
                <a:effectLst/>
                <a:latin typeface="KaTeX_Main"/>
              </a:rPr>
              <a:t>Σ</a:t>
            </a:r>
            <a:r>
              <a:rPr lang="en-US" altLang="zh-CN" b="0" i="1" dirty="0">
                <a:solidFill>
                  <a:srgbClr val="060607"/>
                </a:solidFill>
                <a:effectLst/>
                <a:latin typeface="KaTeX_Math"/>
              </a:rPr>
              <a:t>k</a:t>
            </a:r>
            <a:r>
              <a:rPr lang="en-US" altLang="zh-CN" b="0" i="0" dirty="0">
                <a:solidFill>
                  <a:srgbClr val="060607"/>
                </a:solidFill>
                <a:effectLst/>
                <a:latin typeface="KaTeX_Main"/>
              </a:rPr>
              <a:t>​}</a:t>
            </a:r>
            <a:r>
              <a:rPr lang="en-US" altLang="zh-CN" b="0" i="0" dirty="0">
                <a:solidFill>
                  <a:srgbClr val="060607"/>
                </a:solidFill>
                <a:effectLst/>
                <a:latin typeface="-apple-system"/>
              </a:rPr>
              <a:t> </a:t>
            </a:r>
            <a:r>
              <a:rPr lang="zh-CN" altLang="en-US" b="0" i="0" dirty="0">
                <a:solidFill>
                  <a:srgbClr val="060607"/>
                </a:solidFill>
                <a:effectLst/>
                <a:latin typeface="-apple-system"/>
              </a:rPr>
              <a:t>是第</a:t>
            </a:r>
            <a:r>
              <a:rPr lang="en-US" altLang="zh-CN" b="0" i="0" dirty="0">
                <a:solidFill>
                  <a:srgbClr val="060607"/>
                </a:solidFill>
                <a:effectLst/>
                <a:latin typeface="-apple-system"/>
              </a:rPr>
              <a:t>k</a:t>
            </a:r>
            <a:r>
              <a:rPr lang="zh-CN" altLang="en-US" b="0" i="0" dirty="0">
                <a:solidFill>
                  <a:srgbClr val="060607"/>
                </a:solidFill>
                <a:effectLst/>
                <a:latin typeface="-apple-system"/>
              </a:rPr>
              <a:t>个高斯分布的参数。</a:t>
            </a:r>
            <a:endParaRPr lang="en-US" altLang="zh-CN" b="0" i="0" dirty="0">
              <a:solidFill>
                <a:srgbClr val="060607"/>
              </a:solidFill>
              <a:effectLst/>
              <a:latin typeface="-apple-system"/>
            </a:endParaRPr>
          </a:p>
          <a:p>
            <a:r>
              <a:rPr lang="zh-CN" altLang="en-US" b="0" i="0" dirty="0">
                <a:solidFill>
                  <a:srgbClr val="060607"/>
                </a:solidFill>
                <a:effectLst/>
                <a:latin typeface="-apple-system"/>
              </a:rPr>
              <a:t>这里，</a:t>
            </a:r>
            <a:r>
              <a:rPr lang="en-US" altLang="zh-CN" b="0" i="0" dirty="0">
                <a:solidFill>
                  <a:srgbClr val="060607"/>
                </a:solidFill>
                <a:effectLst/>
                <a:latin typeface="KaTeX_Main"/>
              </a:rPr>
              <a:t>N(</a:t>
            </a:r>
            <a:r>
              <a:rPr lang="en-US" altLang="zh-CN" b="0" i="0" dirty="0" err="1">
                <a:solidFill>
                  <a:srgbClr val="060607"/>
                </a:solidFill>
                <a:effectLst/>
                <a:latin typeface="KaTeX_Main"/>
              </a:rPr>
              <a:t>x;μk,Σk</a:t>
            </a:r>
            <a:r>
              <a:rPr lang="en-US" altLang="zh-CN" b="0" i="0" dirty="0">
                <a:solidFill>
                  <a:srgbClr val="060607"/>
                </a:solidFill>
                <a:effectLst/>
                <a:latin typeface="KaTeX_Main"/>
              </a:rPr>
              <a:t>)</a:t>
            </a:r>
            <a:r>
              <a:rPr lang="en-US" altLang="zh-CN" b="0" i="0" dirty="0">
                <a:solidFill>
                  <a:srgbClr val="060607"/>
                </a:solidFill>
                <a:effectLst/>
                <a:latin typeface="KaTeX_Caligraphic"/>
              </a:rPr>
              <a:t>N</a:t>
            </a:r>
            <a:r>
              <a:rPr lang="en-US" altLang="zh-CN" b="0" i="0" dirty="0">
                <a:solidFill>
                  <a:srgbClr val="060607"/>
                </a:solidFill>
                <a:effectLst/>
                <a:latin typeface="KaTeX_Main"/>
              </a:rPr>
              <a:t>(</a:t>
            </a:r>
            <a:r>
              <a:rPr lang="en-US" altLang="zh-CN" b="0" i="1" dirty="0" err="1">
                <a:solidFill>
                  <a:srgbClr val="060607"/>
                </a:solidFill>
                <a:effectLst/>
                <a:latin typeface="KaTeX_Math"/>
              </a:rPr>
              <a:t>x</a:t>
            </a:r>
            <a:r>
              <a:rPr lang="en-US" altLang="zh-CN" b="0" i="0" dirty="0" err="1">
                <a:solidFill>
                  <a:srgbClr val="060607"/>
                </a:solidFill>
                <a:effectLst/>
                <a:latin typeface="KaTeX_Main"/>
              </a:rPr>
              <a:t>;</a:t>
            </a:r>
            <a:r>
              <a:rPr lang="en-US" altLang="zh-CN" b="0" i="1" dirty="0" err="1">
                <a:solidFill>
                  <a:srgbClr val="060607"/>
                </a:solidFill>
                <a:effectLst/>
                <a:latin typeface="KaTeX_Math"/>
              </a:rPr>
              <a:t>μk</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en-US" altLang="zh-CN" b="0" i="0" dirty="0" err="1">
                <a:solidFill>
                  <a:srgbClr val="060607"/>
                </a:solidFill>
                <a:effectLst/>
                <a:latin typeface="KaTeX_Main"/>
              </a:rPr>
              <a:t>Σ</a:t>
            </a:r>
            <a:r>
              <a:rPr lang="en-US" altLang="zh-CN" b="0" i="1" dirty="0" err="1">
                <a:solidFill>
                  <a:srgbClr val="060607"/>
                </a:solidFill>
                <a:effectLst/>
                <a:latin typeface="KaTeX_Math"/>
              </a:rPr>
              <a:t>k</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zh-CN" altLang="en-US" b="0" i="0" dirty="0">
                <a:solidFill>
                  <a:srgbClr val="060607"/>
                </a:solidFill>
                <a:effectLst/>
                <a:latin typeface="-apple-system"/>
              </a:rPr>
              <a:t> 表示具有均值 </a:t>
            </a:r>
            <a:r>
              <a:rPr lang="en-US" altLang="zh-CN" b="0" i="0" dirty="0" err="1">
                <a:solidFill>
                  <a:srgbClr val="060607"/>
                </a:solidFill>
                <a:effectLst/>
                <a:latin typeface="KaTeX_Main"/>
              </a:rPr>
              <a:t>μk</a:t>
            </a:r>
            <a:r>
              <a:rPr lang="en-US" altLang="zh-CN" b="0" i="1" dirty="0" err="1">
                <a:solidFill>
                  <a:srgbClr val="060607"/>
                </a:solidFill>
                <a:effectLst/>
                <a:latin typeface="KaTeX_Math"/>
              </a:rPr>
              <a:t>μk</a:t>
            </a:r>
            <a:r>
              <a:rPr lang="zh-CN" altLang="en-US" b="0" i="0" dirty="0">
                <a:solidFill>
                  <a:srgbClr val="060607"/>
                </a:solidFill>
                <a:effectLst/>
                <a:latin typeface="KaTeX_Main"/>
              </a:rPr>
              <a:t>​</a:t>
            </a:r>
            <a:r>
              <a:rPr lang="zh-CN" altLang="en-US" b="0" i="0" dirty="0">
                <a:solidFill>
                  <a:srgbClr val="060607"/>
                </a:solidFill>
                <a:effectLst/>
                <a:latin typeface="-apple-system"/>
              </a:rPr>
              <a:t> 和协方差矩阵 </a:t>
            </a:r>
            <a:r>
              <a:rPr lang="en-US" altLang="zh-CN" b="0" i="0" dirty="0" err="1">
                <a:solidFill>
                  <a:srgbClr val="060607"/>
                </a:solidFill>
                <a:effectLst/>
                <a:latin typeface="KaTeX_Main"/>
              </a:rPr>
              <a:t>ΣkΣ</a:t>
            </a:r>
            <a:r>
              <a:rPr lang="en-US" altLang="zh-CN" b="0" i="1" dirty="0" err="1">
                <a:solidFill>
                  <a:srgbClr val="060607"/>
                </a:solidFill>
                <a:effectLst/>
                <a:latin typeface="KaTeX_Math"/>
              </a:rPr>
              <a:t>k</a:t>
            </a:r>
            <a:r>
              <a:rPr lang="zh-CN" altLang="en-US" b="0" i="0" dirty="0">
                <a:solidFill>
                  <a:srgbClr val="060607"/>
                </a:solidFill>
                <a:effectLst/>
                <a:latin typeface="KaTeX_Main"/>
              </a:rPr>
              <a:t>​</a:t>
            </a:r>
            <a:r>
              <a:rPr lang="zh-CN" altLang="en-US" b="0" i="0" dirty="0">
                <a:solidFill>
                  <a:srgbClr val="060607"/>
                </a:solidFill>
                <a:effectLst/>
                <a:latin typeface="-apple-system"/>
              </a:rPr>
              <a:t> 的多变量正态分布。</a:t>
            </a:r>
            <a:endParaRPr lang="en-US" altLang="zh-CN" b="0" i="0" dirty="0">
              <a:solidFill>
                <a:srgbClr val="060607"/>
              </a:solidFill>
              <a:effectLst/>
              <a:latin typeface="-apple-system"/>
            </a:endParaRPr>
          </a:p>
          <a:p>
            <a:r>
              <a:rPr lang="zh-CN" altLang="en-US" b="0" i="0" dirty="0">
                <a:solidFill>
                  <a:srgbClr val="060607"/>
                </a:solidFill>
                <a:effectLst/>
                <a:latin typeface="-apple-system"/>
              </a:rPr>
              <a:t>我们需要估计的参数有混合参数</a:t>
            </a:r>
            <a:r>
              <a:rPr lang="en-US" altLang="zh-CN" b="0" i="0" dirty="0" err="1">
                <a:solidFill>
                  <a:srgbClr val="060607"/>
                </a:solidFill>
                <a:effectLst/>
                <a:latin typeface="-apple-system"/>
              </a:rPr>
              <a:t>paik</a:t>
            </a:r>
            <a:r>
              <a:rPr lang="zh-CN" altLang="en-US" b="0" i="0" dirty="0">
                <a:solidFill>
                  <a:srgbClr val="060607"/>
                </a:solidFill>
                <a:effectLst/>
                <a:latin typeface="-apple-system"/>
              </a:rPr>
              <a:t>，高斯分布中的均值</a:t>
            </a:r>
            <a:r>
              <a:rPr lang="en-US" altLang="zh-CN" b="0" i="0" dirty="0" err="1">
                <a:solidFill>
                  <a:srgbClr val="060607"/>
                </a:solidFill>
                <a:effectLst/>
                <a:latin typeface="-apple-system"/>
              </a:rPr>
              <a:t>miuk</a:t>
            </a:r>
            <a:r>
              <a:rPr lang="zh-CN" altLang="en-US" b="0" i="0" dirty="0">
                <a:solidFill>
                  <a:srgbClr val="060607"/>
                </a:solidFill>
                <a:effectLst/>
                <a:latin typeface="-apple-system"/>
              </a:rPr>
              <a:t>和协方差矩阵</a:t>
            </a:r>
            <a:r>
              <a:rPr lang="en-US" altLang="zh-CN" b="0" i="0" dirty="0" err="1">
                <a:solidFill>
                  <a:srgbClr val="060607"/>
                </a:solidFill>
                <a:effectLst/>
                <a:latin typeface="-apple-system"/>
              </a:rPr>
              <a:t>sigmak</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22</a:t>
            </a:fld>
            <a:endParaRPr lang="zh-CN" altLang="en-US"/>
          </a:p>
        </p:txBody>
      </p:sp>
    </p:spTree>
    <p:extLst>
      <p:ext uri="{BB962C8B-B14F-4D97-AF65-F5344CB8AC3E}">
        <p14:creationId xmlns:p14="http://schemas.microsoft.com/office/powerpoint/2010/main" val="3679579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如何估计前面提到的三种参数？</a:t>
            </a:r>
            <a:endParaRPr lang="en-US" altLang="zh-CN" dirty="0"/>
          </a:p>
          <a:p>
            <a:r>
              <a:rPr lang="zh-CN" altLang="en-US" dirty="0"/>
              <a:t>首先因为这里引入了高斯分布，我们比较容易想到的就是极大似然估计和对数似然函数</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23</a:t>
            </a:fld>
            <a:endParaRPr lang="zh-CN" altLang="en-US"/>
          </a:p>
        </p:txBody>
      </p:sp>
    </p:spTree>
    <p:extLst>
      <p:ext uri="{BB962C8B-B14F-4D97-AF65-F5344CB8AC3E}">
        <p14:creationId xmlns:p14="http://schemas.microsoft.com/office/powerpoint/2010/main" val="1972049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60607"/>
                </a:solidFill>
                <a:effectLst/>
                <a:latin typeface="-apple-system"/>
              </a:rPr>
              <a:t>在高斯混合模型（</a:t>
            </a:r>
            <a:r>
              <a:rPr lang="en-US" altLang="zh-CN" b="0" i="0" dirty="0">
                <a:solidFill>
                  <a:srgbClr val="060607"/>
                </a:solidFill>
                <a:effectLst/>
                <a:latin typeface="-apple-system"/>
              </a:rPr>
              <a:t>Gaussian Mixture Model, GMM</a:t>
            </a:r>
            <a:r>
              <a:rPr lang="zh-CN" altLang="en-US" b="0" i="0" dirty="0">
                <a:solidFill>
                  <a:srgbClr val="060607"/>
                </a:solidFill>
                <a:effectLst/>
                <a:latin typeface="-apple-system"/>
              </a:rPr>
              <a:t>）中，存在一个潜在的（隐藏的</a:t>
            </a:r>
            <a:r>
              <a:rPr lang="en-US" altLang="zh-CN" b="0" i="0" dirty="0">
                <a:solidFill>
                  <a:srgbClr val="060607"/>
                </a:solidFill>
                <a:effectLst/>
                <a:latin typeface="-apple-system"/>
              </a:rPr>
              <a:t>/</a:t>
            </a:r>
            <a:r>
              <a:rPr lang="zh-CN" altLang="en-US" b="0" i="0" dirty="0">
                <a:solidFill>
                  <a:srgbClr val="060607"/>
                </a:solidFill>
                <a:effectLst/>
                <a:latin typeface="-apple-system"/>
              </a:rPr>
              <a:t>未观察到的）随机变量 </a:t>
            </a:r>
            <a:r>
              <a:rPr lang="en-US" altLang="zh-CN" b="0" i="0" dirty="0" err="1">
                <a:solidFill>
                  <a:srgbClr val="060607"/>
                </a:solidFill>
                <a:effectLst/>
                <a:latin typeface="KaTeX_Main"/>
              </a:rPr>
              <a:t>z</a:t>
            </a:r>
            <a:r>
              <a:rPr lang="en-US" altLang="zh-CN" b="0" i="1" dirty="0" err="1">
                <a:solidFill>
                  <a:srgbClr val="060607"/>
                </a:solidFill>
                <a:effectLst/>
                <a:latin typeface="KaTeX_Math"/>
              </a:rPr>
              <a:t>z</a:t>
            </a:r>
            <a:r>
              <a:rPr lang="zh-CN" altLang="en-US" b="0" i="0" dirty="0">
                <a:solidFill>
                  <a:srgbClr val="060607"/>
                </a:solidFill>
                <a:effectLst/>
                <a:latin typeface="-apple-system"/>
              </a:rPr>
              <a:t>，它代表了数据点属于某个特定高斯成分的标签。</a:t>
            </a:r>
          </a:p>
          <a:p>
            <a:pPr algn="l">
              <a:buFont typeface="+mj-lt"/>
              <a:buAutoNum type="arabicPeriod"/>
            </a:pPr>
            <a:r>
              <a:rPr lang="zh-CN" altLang="en-US" b="1" i="0" dirty="0">
                <a:solidFill>
                  <a:srgbClr val="060607"/>
                </a:solidFill>
                <a:effectLst/>
                <a:latin typeface="-apple-system"/>
              </a:rPr>
              <a:t>潜在变量 </a:t>
            </a:r>
            <a:r>
              <a:rPr lang="en-US" altLang="zh-CN" b="1" i="0" dirty="0" err="1">
                <a:solidFill>
                  <a:srgbClr val="060607"/>
                </a:solidFill>
                <a:effectLst/>
                <a:latin typeface="KaTeX_Main"/>
              </a:rPr>
              <a:t>zi</a:t>
            </a:r>
            <a:r>
              <a:rPr lang="en-US" altLang="zh-CN" b="1" i="1" dirty="0" err="1">
                <a:solidFill>
                  <a:srgbClr val="060607"/>
                </a:solidFill>
                <a:effectLst/>
                <a:latin typeface="KaTeX_Math"/>
              </a:rPr>
              <a:t>zi</a:t>
            </a:r>
            <a:r>
              <a:rPr lang="zh-CN" altLang="en-US" b="1" i="0" dirty="0">
                <a:solidFill>
                  <a:srgbClr val="060607"/>
                </a:solidFill>
                <a:effectLst/>
                <a:latin typeface="KaTeX_Main"/>
              </a:rPr>
              <a:t>​</a:t>
            </a:r>
            <a:r>
              <a:rPr lang="zh-CN" altLang="en-US" b="0" i="0" dirty="0">
                <a:solidFill>
                  <a:srgbClr val="060607"/>
                </a:solidFill>
                <a:effectLst/>
                <a:latin typeface="-apple-system"/>
              </a:rPr>
              <a:t>：对于每个数据点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，都有一个对应的潜在变量 </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，它表示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属于哪个高斯成分。</a:t>
            </a:r>
          </a:p>
          <a:p>
            <a:pPr algn="l">
              <a:buFont typeface="+mj-lt"/>
              <a:buAutoNum type="arabicPeriod"/>
            </a:pPr>
            <a:r>
              <a:rPr lang="zh-CN" altLang="en-US" b="1" i="0" dirty="0">
                <a:solidFill>
                  <a:srgbClr val="060607"/>
                </a:solidFill>
                <a:effectLst/>
                <a:latin typeface="-apple-system"/>
              </a:rPr>
              <a:t>多项分布</a:t>
            </a:r>
            <a:r>
              <a:rPr lang="zh-CN" altLang="en-US" b="0" i="0" dirty="0">
                <a:solidFill>
                  <a:srgbClr val="060607"/>
                </a:solidFill>
                <a:effectLst/>
                <a:latin typeface="-apple-system"/>
              </a:rPr>
              <a:t>：</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 遵循多项分布，其概率 </a:t>
            </a:r>
            <a:r>
              <a:rPr lang="en-US" altLang="zh-CN" b="0" i="0" dirty="0">
                <a:solidFill>
                  <a:srgbClr val="060607"/>
                </a:solidFill>
                <a:effectLst/>
                <a:latin typeface="KaTeX_Main"/>
              </a:rPr>
              <a:t>P(zi=k)=π</a:t>
            </a:r>
            <a:r>
              <a:rPr lang="en-US" altLang="zh-CN" b="0" i="0" dirty="0" err="1">
                <a:solidFill>
                  <a:srgbClr val="060607"/>
                </a:solidFill>
                <a:effectLst/>
                <a:latin typeface="KaTeX_Main"/>
              </a:rPr>
              <a:t>k</a:t>
            </a:r>
            <a:r>
              <a:rPr lang="en-US" altLang="zh-CN" b="0" i="1" dirty="0" err="1">
                <a:solidFill>
                  <a:srgbClr val="060607"/>
                </a:solidFill>
                <a:effectLst/>
                <a:latin typeface="KaTeX_Math"/>
              </a:rPr>
              <a:t>P</a:t>
            </a:r>
            <a:r>
              <a:rPr lang="en-US" altLang="zh-CN" b="0" i="0" dirty="0">
                <a:solidFill>
                  <a:srgbClr val="060607"/>
                </a:solidFill>
                <a:effectLst/>
                <a:latin typeface="KaTeX_Main"/>
              </a:rPr>
              <a:t>(</a:t>
            </a:r>
            <a:r>
              <a:rPr lang="en-US" altLang="zh-CN" b="0" i="1" dirty="0">
                <a:solidFill>
                  <a:srgbClr val="060607"/>
                </a:solidFill>
                <a:effectLst/>
                <a:latin typeface="KaTeX_Math"/>
              </a:rPr>
              <a:t>zi</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en-US" altLang="zh-CN" b="0" i="1" dirty="0">
                <a:solidFill>
                  <a:srgbClr val="060607"/>
                </a:solidFill>
                <a:effectLst/>
                <a:latin typeface="KaTeX_Math"/>
              </a:rPr>
              <a:t>k</a:t>
            </a:r>
            <a:r>
              <a:rPr lang="en-US" altLang="zh-CN" b="0" i="0" dirty="0">
                <a:solidFill>
                  <a:srgbClr val="060607"/>
                </a:solidFill>
                <a:effectLst/>
                <a:latin typeface="KaTeX_Main"/>
              </a:rPr>
              <a:t>)=</a:t>
            </a:r>
            <a:r>
              <a:rPr lang="en-US" altLang="zh-CN" b="0" i="1" dirty="0">
                <a:solidFill>
                  <a:srgbClr val="060607"/>
                </a:solidFill>
                <a:effectLst/>
                <a:latin typeface="KaTeX_Math"/>
              </a:rPr>
              <a:t>πk</a:t>
            </a:r>
            <a:r>
              <a:rPr lang="zh-CN" altLang="en-US" b="0" i="0" dirty="0">
                <a:solidFill>
                  <a:srgbClr val="060607"/>
                </a:solidFill>
                <a:effectLst/>
                <a:latin typeface="KaTeX_Main"/>
              </a:rPr>
              <a:t>​</a:t>
            </a:r>
            <a:r>
              <a:rPr lang="zh-CN" altLang="en-US" b="0" i="0" dirty="0">
                <a:solidFill>
                  <a:srgbClr val="060607"/>
                </a:solidFill>
                <a:effectLst/>
                <a:latin typeface="-apple-system"/>
              </a:rPr>
              <a:t> 表示数据点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属于第 </a:t>
            </a:r>
            <a:r>
              <a:rPr lang="en-US" altLang="zh-CN" b="0" i="0" dirty="0">
                <a:solidFill>
                  <a:srgbClr val="060607"/>
                </a:solidFill>
                <a:effectLst/>
                <a:latin typeface="KaTeX_Main"/>
              </a:rPr>
              <a:t>k</a:t>
            </a:r>
            <a:r>
              <a:rPr lang="en-US" altLang="zh-CN" b="0" i="1" dirty="0">
                <a:solidFill>
                  <a:srgbClr val="060607"/>
                </a:solidFill>
                <a:effectLst/>
                <a:latin typeface="KaTeX_Math"/>
              </a:rPr>
              <a:t>k</a:t>
            </a:r>
            <a:r>
              <a:rPr lang="zh-CN" altLang="en-US" b="0" i="0" dirty="0">
                <a:solidFill>
                  <a:srgbClr val="060607"/>
                </a:solidFill>
                <a:effectLst/>
                <a:latin typeface="-apple-system"/>
              </a:rPr>
              <a:t> 个高斯成分的概率，其中 </a:t>
            </a:r>
            <a:r>
              <a:rPr lang="en-US" altLang="zh-CN" b="0" i="0" dirty="0">
                <a:solidFill>
                  <a:srgbClr val="060607"/>
                </a:solidFill>
                <a:effectLst/>
                <a:latin typeface="KaTeX_Main"/>
              </a:rPr>
              <a:t>πk</a:t>
            </a:r>
            <a:r>
              <a:rPr lang="en-US" altLang="zh-CN" b="0" i="1" dirty="0">
                <a:solidFill>
                  <a:srgbClr val="060607"/>
                </a:solidFill>
                <a:effectLst/>
                <a:latin typeface="KaTeX_Math"/>
              </a:rPr>
              <a:t>πk</a:t>
            </a:r>
            <a:r>
              <a:rPr lang="zh-CN" altLang="en-US" b="0" i="0" dirty="0">
                <a:solidFill>
                  <a:srgbClr val="060607"/>
                </a:solidFill>
                <a:effectLst/>
                <a:latin typeface="KaTeX_Main"/>
              </a:rPr>
              <a:t>​</a:t>
            </a:r>
            <a:r>
              <a:rPr lang="zh-CN" altLang="en-US" b="0" i="0" dirty="0">
                <a:solidFill>
                  <a:srgbClr val="060607"/>
                </a:solidFill>
                <a:effectLst/>
                <a:latin typeface="-apple-system"/>
              </a:rPr>
              <a:t> 是第 </a:t>
            </a:r>
            <a:r>
              <a:rPr lang="en-US" altLang="zh-CN" b="0" i="0" dirty="0">
                <a:solidFill>
                  <a:srgbClr val="060607"/>
                </a:solidFill>
                <a:effectLst/>
                <a:latin typeface="KaTeX_Main"/>
              </a:rPr>
              <a:t>k</a:t>
            </a:r>
            <a:r>
              <a:rPr lang="en-US" altLang="zh-CN" b="0" i="1" dirty="0">
                <a:solidFill>
                  <a:srgbClr val="060607"/>
                </a:solidFill>
                <a:effectLst/>
                <a:latin typeface="KaTeX_Math"/>
              </a:rPr>
              <a:t>k</a:t>
            </a:r>
            <a:r>
              <a:rPr lang="zh-CN" altLang="en-US" b="0" i="0" dirty="0">
                <a:solidFill>
                  <a:srgbClr val="060607"/>
                </a:solidFill>
                <a:effectLst/>
                <a:latin typeface="-apple-system"/>
              </a:rPr>
              <a:t> 个成分的混合系数。</a:t>
            </a:r>
          </a:p>
          <a:p>
            <a:pPr algn="l">
              <a:buFont typeface="+mj-lt"/>
              <a:buAutoNum type="arabicPeriod"/>
            </a:pPr>
            <a:r>
              <a:rPr lang="zh-CN" altLang="en-US" b="1" i="0" dirty="0">
                <a:solidFill>
                  <a:srgbClr val="060607"/>
                </a:solidFill>
                <a:effectLst/>
                <a:latin typeface="-apple-system"/>
              </a:rPr>
              <a:t>条件概率</a:t>
            </a:r>
            <a:r>
              <a:rPr lang="zh-CN" altLang="en-US" b="0" i="0" dirty="0">
                <a:solidFill>
                  <a:srgbClr val="060607"/>
                </a:solidFill>
                <a:effectLst/>
                <a:latin typeface="-apple-system"/>
              </a:rPr>
              <a:t>：给定 </a:t>
            </a:r>
            <a:r>
              <a:rPr lang="en-US" altLang="zh-CN" b="0" i="0" dirty="0">
                <a:solidFill>
                  <a:srgbClr val="060607"/>
                </a:solidFill>
                <a:effectLst/>
                <a:latin typeface="KaTeX_Main"/>
              </a:rPr>
              <a:t>zi=</a:t>
            </a:r>
            <a:r>
              <a:rPr lang="en-US" altLang="zh-CN" b="0" i="0" dirty="0" err="1">
                <a:solidFill>
                  <a:srgbClr val="060607"/>
                </a:solidFill>
                <a:effectLst/>
                <a:latin typeface="KaTeX_Main"/>
              </a:rPr>
              <a:t>k</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en-US" altLang="zh-CN" b="0" i="1" dirty="0">
                <a:solidFill>
                  <a:srgbClr val="060607"/>
                </a:solidFill>
                <a:effectLst/>
                <a:latin typeface="KaTeX_Math"/>
              </a:rPr>
              <a:t>k</a:t>
            </a:r>
            <a:r>
              <a:rPr lang="zh-CN" altLang="en-US" b="0" i="0" dirty="0">
                <a:solidFill>
                  <a:srgbClr val="060607"/>
                </a:solidFill>
                <a:effectLst/>
                <a:latin typeface="-apple-system"/>
              </a:rPr>
              <a:t>，数据点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的概率分布是高斯分布 </a:t>
            </a:r>
            <a:r>
              <a:rPr lang="en-US" altLang="zh-CN" b="0" i="0" dirty="0">
                <a:solidFill>
                  <a:srgbClr val="060607"/>
                </a:solidFill>
                <a:effectLst/>
                <a:latin typeface="KaTeX_Main"/>
              </a:rPr>
              <a:t>P(</a:t>
            </a:r>
            <a:r>
              <a:rPr lang="en-US" altLang="zh-CN" b="0" i="0" dirty="0" err="1">
                <a:solidFill>
                  <a:srgbClr val="060607"/>
                </a:solidFill>
                <a:effectLst/>
                <a:latin typeface="KaTeX_Main"/>
              </a:rPr>
              <a:t>xi∣zi</a:t>
            </a:r>
            <a:r>
              <a:rPr lang="en-US" altLang="zh-CN" b="0" i="0" dirty="0">
                <a:solidFill>
                  <a:srgbClr val="060607"/>
                </a:solidFill>
                <a:effectLst/>
                <a:latin typeface="KaTeX_Main"/>
              </a:rPr>
              <a:t>=k)</a:t>
            </a:r>
            <a:r>
              <a:rPr lang="en-US" altLang="zh-CN" b="0" i="1" dirty="0">
                <a:solidFill>
                  <a:srgbClr val="060607"/>
                </a:solidFill>
                <a:effectLst/>
                <a:latin typeface="KaTeX_Math"/>
              </a:rPr>
              <a:t>P</a:t>
            </a:r>
            <a:r>
              <a:rPr lang="en-US" altLang="zh-CN" b="0" i="0" dirty="0">
                <a:solidFill>
                  <a:srgbClr val="060607"/>
                </a:solidFill>
                <a:effectLst/>
                <a:latin typeface="KaTeX_Main"/>
              </a:rPr>
              <a:t>(</a:t>
            </a:r>
            <a:r>
              <a:rPr lang="en-US" altLang="zh-CN" b="0" i="1" dirty="0">
                <a:solidFill>
                  <a:srgbClr val="060607"/>
                </a:solidFill>
                <a:effectLst/>
                <a:latin typeface="KaTeX_Math"/>
              </a:rPr>
              <a:t>xi</a:t>
            </a:r>
            <a:r>
              <a:rPr lang="zh-CN" altLang="en-US" b="0" i="0" dirty="0">
                <a:solidFill>
                  <a:srgbClr val="060607"/>
                </a:solidFill>
                <a:effectLst/>
                <a:latin typeface="KaTeX_Main"/>
              </a:rPr>
              <a:t>​∣</a:t>
            </a:r>
            <a:r>
              <a:rPr lang="en-US" altLang="zh-CN" b="0" i="1" dirty="0">
                <a:solidFill>
                  <a:srgbClr val="060607"/>
                </a:solidFill>
                <a:effectLst/>
                <a:latin typeface="KaTeX_Math"/>
              </a:rPr>
              <a:t>zi</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en-US" altLang="zh-CN" b="0" i="1" dirty="0">
                <a:solidFill>
                  <a:srgbClr val="060607"/>
                </a:solidFill>
                <a:effectLst/>
                <a:latin typeface="KaTeX_Math"/>
              </a:rPr>
              <a:t>k</a:t>
            </a:r>
            <a:r>
              <a:rPr lang="en-US" altLang="zh-CN" b="0" i="0" dirty="0">
                <a:solidFill>
                  <a:srgbClr val="060607"/>
                </a:solidFill>
                <a:effectLst/>
                <a:latin typeface="KaTeX_Main"/>
              </a:rPr>
              <a:t>)</a:t>
            </a:r>
            <a:r>
              <a:rPr lang="zh-CN" altLang="en-US" b="0" i="0" dirty="0">
                <a:solidFill>
                  <a:srgbClr val="060607"/>
                </a:solidFill>
                <a:effectLst/>
                <a:latin typeface="-apple-system"/>
              </a:rPr>
              <a:t>，具体为 </a:t>
            </a:r>
            <a:r>
              <a:rPr lang="en-US" altLang="zh-CN" b="0" i="0" dirty="0">
                <a:solidFill>
                  <a:srgbClr val="060607"/>
                </a:solidFill>
                <a:effectLst/>
                <a:latin typeface="KaTeX_Main"/>
              </a:rPr>
              <a:t>N(</a:t>
            </a:r>
            <a:r>
              <a:rPr lang="en-US" altLang="zh-CN" b="0" i="0" dirty="0" err="1">
                <a:solidFill>
                  <a:srgbClr val="060607"/>
                </a:solidFill>
                <a:effectLst/>
                <a:latin typeface="KaTeX_Main"/>
              </a:rPr>
              <a:t>μk,Σk</a:t>
            </a:r>
            <a:r>
              <a:rPr lang="en-US" altLang="zh-CN" b="0" i="0" dirty="0">
                <a:solidFill>
                  <a:srgbClr val="060607"/>
                </a:solidFill>
                <a:effectLst/>
                <a:latin typeface="KaTeX_Main"/>
              </a:rPr>
              <a:t>)</a:t>
            </a:r>
            <a:r>
              <a:rPr lang="en-US" altLang="zh-CN" b="0" i="0" dirty="0">
                <a:solidFill>
                  <a:srgbClr val="060607"/>
                </a:solidFill>
                <a:effectLst/>
                <a:latin typeface="KaTeX_Caligraphic"/>
              </a:rPr>
              <a:t>N</a:t>
            </a:r>
            <a:r>
              <a:rPr lang="en-US" altLang="zh-CN" b="0" i="0" dirty="0">
                <a:solidFill>
                  <a:srgbClr val="060607"/>
                </a:solidFill>
                <a:effectLst/>
                <a:latin typeface="KaTeX_Main"/>
              </a:rPr>
              <a:t>(</a:t>
            </a:r>
            <a:r>
              <a:rPr lang="en-US" altLang="zh-CN" b="0" i="1" dirty="0" err="1">
                <a:solidFill>
                  <a:srgbClr val="060607"/>
                </a:solidFill>
                <a:effectLst/>
                <a:latin typeface="KaTeX_Math"/>
              </a:rPr>
              <a:t>μk</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en-US" altLang="zh-CN" b="0" i="0" dirty="0" err="1">
                <a:solidFill>
                  <a:srgbClr val="060607"/>
                </a:solidFill>
                <a:effectLst/>
                <a:latin typeface="KaTeX_Main"/>
              </a:rPr>
              <a:t>Σ</a:t>
            </a:r>
            <a:r>
              <a:rPr lang="en-US" altLang="zh-CN" b="0" i="1" dirty="0" err="1">
                <a:solidFill>
                  <a:srgbClr val="060607"/>
                </a:solidFill>
                <a:effectLst/>
                <a:latin typeface="KaTeX_Math"/>
              </a:rPr>
              <a:t>k</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zh-CN" altLang="en-US" b="0" i="0" dirty="0">
                <a:solidFill>
                  <a:srgbClr val="060607"/>
                </a:solidFill>
                <a:effectLst/>
                <a:latin typeface="-apple-system"/>
              </a:rPr>
              <a:t>，其中 </a:t>
            </a:r>
            <a:r>
              <a:rPr lang="en-US" altLang="zh-CN" b="0" i="0" dirty="0" err="1">
                <a:solidFill>
                  <a:srgbClr val="060607"/>
                </a:solidFill>
                <a:effectLst/>
                <a:latin typeface="KaTeX_Main"/>
              </a:rPr>
              <a:t>μk</a:t>
            </a:r>
            <a:r>
              <a:rPr lang="en-US" altLang="zh-CN" b="0" i="1" dirty="0" err="1">
                <a:solidFill>
                  <a:srgbClr val="060607"/>
                </a:solidFill>
                <a:effectLst/>
                <a:latin typeface="KaTeX_Math"/>
              </a:rPr>
              <a:t>μk</a:t>
            </a:r>
            <a:r>
              <a:rPr lang="zh-CN" altLang="en-US" b="0" i="0" dirty="0">
                <a:solidFill>
                  <a:srgbClr val="060607"/>
                </a:solidFill>
                <a:effectLst/>
                <a:latin typeface="KaTeX_Main"/>
              </a:rPr>
              <a:t>​</a:t>
            </a:r>
            <a:r>
              <a:rPr lang="zh-CN" altLang="en-US" b="0" i="0" dirty="0">
                <a:solidFill>
                  <a:srgbClr val="060607"/>
                </a:solidFill>
                <a:effectLst/>
                <a:latin typeface="-apple-system"/>
              </a:rPr>
              <a:t> 是第 </a:t>
            </a:r>
            <a:r>
              <a:rPr lang="en-US" altLang="zh-CN" b="0" i="0" dirty="0">
                <a:solidFill>
                  <a:srgbClr val="060607"/>
                </a:solidFill>
                <a:effectLst/>
                <a:latin typeface="KaTeX_Main"/>
              </a:rPr>
              <a:t>k</a:t>
            </a:r>
            <a:r>
              <a:rPr lang="en-US" altLang="zh-CN" b="0" i="1" dirty="0">
                <a:solidFill>
                  <a:srgbClr val="060607"/>
                </a:solidFill>
                <a:effectLst/>
                <a:latin typeface="KaTeX_Math"/>
              </a:rPr>
              <a:t>k</a:t>
            </a:r>
            <a:r>
              <a:rPr lang="zh-CN" altLang="en-US" b="0" i="0" dirty="0">
                <a:solidFill>
                  <a:srgbClr val="060607"/>
                </a:solidFill>
                <a:effectLst/>
                <a:latin typeface="-apple-system"/>
              </a:rPr>
              <a:t> 个高斯成分的均值，</a:t>
            </a:r>
            <a:r>
              <a:rPr lang="en-US" altLang="zh-CN" b="0" i="0" dirty="0" err="1">
                <a:solidFill>
                  <a:srgbClr val="060607"/>
                </a:solidFill>
                <a:effectLst/>
                <a:latin typeface="KaTeX_Main"/>
              </a:rPr>
              <a:t>ΣkΣ</a:t>
            </a:r>
            <a:r>
              <a:rPr lang="en-US" altLang="zh-CN" b="0" i="1" dirty="0" err="1">
                <a:solidFill>
                  <a:srgbClr val="060607"/>
                </a:solidFill>
                <a:effectLst/>
                <a:latin typeface="KaTeX_Math"/>
              </a:rPr>
              <a:t>k</a:t>
            </a:r>
            <a:r>
              <a:rPr lang="zh-CN" altLang="en-US" b="0" i="0" dirty="0">
                <a:solidFill>
                  <a:srgbClr val="060607"/>
                </a:solidFill>
                <a:effectLst/>
                <a:latin typeface="KaTeX_Main"/>
              </a:rPr>
              <a:t>​</a:t>
            </a:r>
            <a:r>
              <a:rPr lang="zh-CN" altLang="en-US" b="0" i="0" dirty="0">
                <a:solidFill>
                  <a:srgbClr val="060607"/>
                </a:solidFill>
                <a:effectLst/>
                <a:latin typeface="-apple-system"/>
              </a:rPr>
              <a:t> 是协方差矩阵。</a:t>
            </a:r>
          </a:p>
          <a:p>
            <a:pPr algn="l">
              <a:buFont typeface="+mj-lt"/>
              <a:buAutoNum type="arabicPeriod"/>
            </a:pPr>
            <a:r>
              <a:rPr lang="zh-CN" altLang="en-US" b="1" i="0" dirty="0">
                <a:solidFill>
                  <a:srgbClr val="060607"/>
                </a:solidFill>
                <a:effectLst/>
                <a:latin typeface="-apple-system"/>
              </a:rPr>
              <a:t>已知 </a:t>
            </a:r>
            <a:r>
              <a:rPr lang="en-US" altLang="zh-CN" b="1" i="0" dirty="0" err="1">
                <a:solidFill>
                  <a:srgbClr val="060607"/>
                </a:solidFill>
                <a:effectLst/>
                <a:latin typeface="KaTeX_Main"/>
              </a:rPr>
              <a:t>zi</a:t>
            </a:r>
            <a:r>
              <a:rPr lang="en-US" altLang="zh-CN" b="1" i="1" dirty="0" err="1">
                <a:solidFill>
                  <a:srgbClr val="060607"/>
                </a:solidFill>
                <a:effectLst/>
                <a:latin typeface="KaTeX_Math"/>
              </a:rPr>
              <a:t>zi</a:t>
            </a:r>
            <a:r>
              <a:rPr lang="zh-CN" altLang="en-US" b="1" i="0" dirty="0">
                <a:solidFill>
                  <a:srgbClr val="060607"/>
                </a:solidFill>
                <a:effectLst/>
                <a:latin typeface="KaTeX_Main"/>
              </a:rPr>
              <a:t>​</a:t>
            </a:r>
            <a:r>
              <a:rPr lang="zh-CN" altLang="en-US" b="1" i="0" dirty="0">
                <a:solidFill>
                  <a:srgbClr val="060607"/>
                </a:solidFill>
                <a:effectLst/>
                <a:latin typeface="-apple-system"/>
              </a:rPr>
              <a:t> 的情况</a:t>
            </a:r>
            <a:r>
              <a:rPr lang="zh-CN" altLang="en-US" b="0" i="0" dirty="0">
                <a:solidFill>
                  <a:srgbClr val="060607"/>
                </a:solidFill>
                <a:effectLst/>
                <a:latin typeface="-apple-system"/>
              </a:rPr>
              <a:t>：如果我们知道了每个数据点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对应的潜在变量 </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，即知道了每个数据点属于哪个高斯成分，那么我们可以直接使用对应的高斯分布来描述这些数据点。这意味着我们可以确定每个数据点的生成模型，例如，如果 </a:t>
            </a:r>
            <a:r>
              <a:rPr lang="en-US" altLang="zh-CN" b="0" i="0" dirty="0">
                <a:solidFill>
                  <a:srgbClr val="060607"/>
                </a:solidFill>
                <a:effectLst/>
                <a:latin typeface="KaTeX_Main"/>
              </a:rPr>
              <a:t>zi=</a:t>
            </a:r>
            <a:r>
              <a:rPr lang="en-US" altLang="zh-CN" b="0" i="0" dirty="0" err="1">
                <a:solidFill>
                  <a:srgbClr val="060607"/>
                </a:solidFill>
                <a:effectLst/>
                <a:latin typeface="KaTeX_Main"/>
              </a:rPr>
              <a:t>k</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en-US" altLang="zh-CN" b="0" i="1" dirty="0">
                <a:solidFill>
                  <a:srgbClr val="060607"/>
                </a:solidFill>
                <a:effectLst/>
                <a:latin typeface="KaTeX_Math"/>
              </a:rPr>
              <a:t>k</a:t>
            </a:r>
            <a:r>
              <a:rPr lang="zh-CN" altLang="en-US" b="0" i="0" dirty="0">
                <a:solidFill>
                  <a:srgbClr val="060607"/>
                </a:solidFill>
                <a:effectLst/>
                <a:latin typeface="-apple-system"/>
              </a:rPr>
              <a:t>，那么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就是由第 </a:t>
            </a:r>
            <a:r>
              <a:rPr lang="en-US" altLang="zh-CN" b="0" i="0" dirty="0">
                <a:solidFill>
                  <a:srgbClr val="060607"/>
                </a:solidFill>
                <a:effectLst/>
                <a:latin typeface="KaTeX_Main"/>
              </a:rPr>
              <a:t>k</a:t>
            </a:r>
            <a:r>
              <a:rPr lang="en-US" altLang="zh-CN" b="0" i="1" dirty="0">
                <a:solidFill>
                  <a:srgbClr val="060607"/>
                </a:solidFill>
                <a:effectLst/>
                <a:latin typeface="KaTeX_Math"/>
              </a:rPr>
              <a:t>k</a:t>
            </a:r>
            <a:r>
              <a:rPr lang="zh-CN" altLang="en-US" b="0" i="0" dirty="0">
                <a:solidFill>
                  <a:srgbClr val="060607"/>
                </a:solidFill>
                <a:effectLst/>
                <a:latin typeface="-apple-system"/>
              </a:rPr>
              <a:t> 个高斯分布 </a:t>
            </a:r>
            <a:r>
              <a:rPr lang="en-US" altLang="zh-CN" b="0" i="0" dirty="0">
                <a:solidFill>
                  <a:srgbClr val="060607"/>
                </a:solidFill>
                <a:effectLst/>
                <a:latin typeface="KaTeX_Main"/>
              </a:rPr>
              <a:t>N(</a:t>
            </a:r>
            <a:r>
              <a:rPr lang="en-US" altLang="zh-CN" b="0" i="0" dirty="0" err="1">
                <a:solidFill>
                  <a:srgbClr val="060607"/>
                </a:solidFill>
                <a:effectLst/>
                <a:latin typeface="KaTeX_Main"/>
              </a:rPr>
              <a:t>μk,Σk</a:t>
            </a:r>
            <a:r>
              <a:rPr lang="en-US" altLang="zh-CN" b="0" i="0" dirty="0">
                <a:solidFill>
                  <a:srgbClr val="060607"/>
                </a:solidFill>
                <a:effectLst/>
                <a:latin typeface="KaTeX_Main"/>
              </a:rPr>
              <a:t>)</a:t>
            </a:r>
            <a:r>
              <a:rPr lang="en-US" altLang="zh-CN" b="0" i="0" dirty="0">
                <a:solidFill>
                  <a:srgbClr val="060607"/>
                </a:solidFill>
                <a:effectLst/>
                <a:latin typeface="KaTeX_Caligraphic"/>
              </a:rPr>
              <a:t>N</a:t>
            </a:r>
            <a:r>
              <a:rPr lang="en-US" altLang="zh-CN" b="0" i="0" dirty="0">
                <a:solidFill>
                  <a:srgbClr val="060607"/>
                </a:solidFill>
                <a:effectLst/>
                <a:latin typeface="KaTeX_Main"/>
              </a:rPr>
              <a:t>(</a:t>
            </a:r>
            <a:r>
              <a:rPr lang="en-US" altLang="zh-CN" b="0" i="1" dirty="0" err="1">
                <a:solidFill>
                  <a:srgbClr val="060607"/>
                </a:solidFill>
                <a:effectLst/>
                <a:latin typeface="KaTeX_Math"/>
              </a:rPr>
              <a:t>μk</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en-US" altLang="zh-CN" b="0" i="0" dirty="0" err="1">
                <a:solidFill>
                  <a:srgbClr val="060607"/>
                </a:solidFill>
                <a:effectLst/>
                <a:latin typeface="KaTeX_Main"/>
              </a:rPr>
              <a:t>Σ</a:t>
            </a:r>
            <a:r>
              <a:rPr lang="en-US" altLang="zh-CN" b="0" i="1" dirty="0" err="1">
                <a:solidFill>
                  <a:srgbClr val="060607"/>
                </a:solidFill>
                <a:effectLst/>
                <a:latin typeface="KaTeX_Math"/>
              </a:rPr>
              <a:t>k</a:t>
            </a:r>
            <a:r>
              <a:rPr lang="zh-CN" altLang="en-US" b="0" i="0" dirty="0">
                <a:solidFill>
                  <a:srgbClr val="060607"/>
                </a:solidFill>
                <a:effectLst/>
                <a:latin typeface="KaTeX_Main"/>
              </a:rPr>
              <a:t>​</a:t>
            </a:r>
            <a:r>
              <a:rPr lang="en-US" altLang="zh-CN" b="0" i="0" dirty="0">
                <a:solidFill>
                  <a:srgbClr val="060607"/>
                </a:solidFill>
                <a:effectLst/>
                <a:latin typeface="KaTeX_Main"/>
              </a:rPr>
              <a:t>)</a:t>
            </a:r>
            <a:r>
              <a:rPr lang="zh-CN" altLang="en-US" b="0" i="0" dirty="0">
                <a:solidFill>
                  <a:srgbClr val="060607"/>
                </a:solidFill>
                <a:effectLst/>
                <a:latin typeface="-apple-system"/>
              </a:rPr>
              <a:t> 生成的。</a:t>
            </a:r>
          </a:p>
          <a:p>
            <a:pPr algn="l"/>
            <a:endParaRPr lang="en-US" altLang="zh-CN" b="0" i="0" dirty="0">
              <a:solidFill>
                <a:srgbClr val="060607"/>
              </a:solidFill>
              <a:effectLst/>
              <a:latin typeface="-apple-system"/>
            </a:endParaRPr>
          </a:p>
          <a:p>
            <a:pPr algn="l"/>
            <a:r>
              <a:rPr lang="zh-CN" altLang="en-US" b="0" i="0" dirty="0">
                <a:solidFill>
                  <a:srgbClr val="060607"/>
                </a:solidFill>
                <a:effectLst/>
                <a:latin typeface="-apple-system"/>
              </a:rPr>
              <a:t>潜在变量 </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 通常是未知的，我们需要通过聚类算法（如</a:t>
            </a:r>
            <a:r>
              <a:rPr lang="en-US" altLang="zh-CN" b="0" i="0" dirty="0">
                <a:solidFill>
                  <a:srgbClr val="060607"/>
                </a:solidFill>
                <a:effectLst/>
                <a:latin typeface="-apple-system"/>
              </a:rPr>
              <a:t>EM</a:t>
            </a:r>
            <a:r>
              <a:rPr lang="zh-CN" altLang="en-US" b="0" i="0" dirty="0">
                <a:solidFill>
                  <a:srgbClr val="060607"/>
                </a:solidFill>
                <a:effectLst/>
                <a:latin typeface="-apple-system"/>
              </a:rPr>
              <a:t>算法）来估计这些变量。一旦我们估计出了 </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，就可以更准确地理解数据的生成过程，或者对新的数据点进行分类。</a:t>
            </a:r>
            <a:endParaRPr lang="en-US" altLang="zh-CN" b="0" i="0" dirty="0">
              <a:solidFill>
                <a:srgbClr val="060607"/>
              </a:solidFill>
              <a:effectLst/>
              <a:latin typeface="-apple-system"/>
            </a:endParaRPr>
          </a:p>
          <a:p>
            <a:pPr algn="l"/>
            <a:endParaRPr lang="en-US" altLang="zh-CN" b="0" i="0" dirty="0">
              <a:solidFill>
                <a:srgbClr val="060607"/>
              </a:solidFill>
              <a:effectLst/>
              <a:latin typeface="-apple-system"/>
            </a:endParaRPr>
          </a:p>
          <a:p>
            <a:pPr algn="l"/>
            <a:r>
              <a:rPr lang="zh-CN" altLang="en-US" b="0" i="0" dirty="0">
                <a:solidFill>
                  <a:srgbClr val="060607"/>
                </a:solidFill>
                <a:effectLst/>
                <a:latin typeface="-apple-system"/>
              </a:rPr>
              <a:t>我们这里的损失函数其实就是极大似然估计， 让发生事情的概率取最大值来求解模型参数</a:t>
            </a:r>
            <a:endParaRPr lang="en-US" altLang="zh-CN" b="0" i="0" dirty="0">
              <a:solidFill>
                <a:srgbClr val="060607"/>
              </a:solidFill>
              <a:effectLst/>
              <a:latin typeface="-apple-system"/>
            </a:endParaRPr>
          </a:p>
          <a:p>
            <a:pPr algn="l"/>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24</a:t>
            </a:fld>
            <a:endParaRPr lang="zh-CN" altLang="en-US"/>
          </a:p>
        </p:txBody>
      </p:sp>
    </p:spTree>
    <p:extLst>
      <p:ext uri="{BB962C8B-B14F-4D97-AF65-F5344CB8AC3E}">
        <p14:creationId xmlns:p14="http://schemas.microsoft.com/office/powerpoint/2010/main" val="284282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我们如何去估计这些参数，</a:t>
            </a:r>
            <a:endParaRPr lang="en-US" altLang="zh-CN" dirty="0"/>
          </a:p>
          <a:p>
            <a:r>
              <a:rPr lang="zh-CN" altLang="en-US" b="0" i="0" dirty="0">
                <a:solidFill>
                  <a:srgbClr val="191B1F"/>
                </a:solidFill>
                <a:effectLst/>
                <a:latin typeface="-apple-system"/>
              </a:rPr>
              <a:t>我们无法求导求得使 </a:t>
            </a:r>
            <a:r>
              <a:rPr lang="en-US" altLang="zh-CN" b="0" i="0" dirty="0">
                <a:solidFill>
                  <a:srgbClr val="191B1F"/>
                </a:solidFill>
                <a:effectLst/>
                <a:latin typeface="-apple-system"/>
              </a:rPr>
              <a:t>likelihood </a:t>
            </a:r>
            <a:r>
              <a:rPr lang="zh-CN" altLang="en-US" b="0" i="0" dirty="0">
                <a:solidFill>
                  <a:srgbClr val="191B1F"/>
                </a:solidFill>
                <a:effectLst/>
                <a:latin typeface="-apple-system"/>
              </a:rPr>
              <a:t>最大的参数，因为对于每个观测数据点来说，事先并不知道它是属于哪个子分布的（</a:t>
            </a:r>
            <a:r>
              <a:rPr lang="en-US" altLang="zh-CN" b="0" i="0" dirty="0">
                <a:solidFill>
                  <a:srgbClr val="191B1F"/>
                </a:solidFill>
                <a:effectLst/>
                <a:latin typeface="-apple-system"/>
              </a:rPr>
              <a:t>hidden variable</a:t>
            </a:r>
            <a:r>
              <a:rPr lang="zh-CN" altLang="en-US" b="0" i="0" dirty="0">
                <a:solidFill>
                  <a:srgbClr val="191B1F"/>
                </a:solidFill>
                <a:effectLst/>
                <a:latin typeface="-apple-system"/>
              </a:rPr>
              <a:t>），因此 </a:t>
            </a:r>
            <a:r>
              <a:rPr lang="en-US" altLang="zh-CN" b="0" i="0" dirty="0">
                <a:solidFill>
                  <a:srgbClr val="191B1F"/>
                </a:solidFill>
                <a:effectLst/>
                <a:latin typeface="-apple-system"/>
              </a:rPr>
              <a:t>log </a:t>
            </a:r>
            <a:r>
              <a:rPr lang="zh-CN" altLang="en-US" b="0" i="0" dirty="0">
                <a:solidFill>
                  <a:srgbClr val="191B1F"/>
                </a:solidFill>
                <a:effectLst/>
                <a:latin typeface="-apple-system"/>
              </a:rPr>
              <a:t>里面还有求和，对于每个子模型都有未知的参数</a:t>
            </a:r>
            <a:endParaRPr lang="en-US" altLang="zh-CN" dirty="0"/>
          </a:p>
          <a:p>
            <a:r>
              <a:rPr lang="zh-CN" altLang="en-US" dirty="0"/>
              <a:t>通常来说我们采用</a:t>
            </a:r>
            <a:r>
              <a:rPr lang="en-US" altLang="zh-CN" dirty="0"/>
              <a:t>expectation maximization</a:t>
            </a:r>
            <a:r>
              <a:rPr lang="zh-CN" altLang="en-US" dirty="0"/>
              <a:t>的方法来计算，分为计算期望步和极大化似然估计步</a:t>
            </a:r>
            <a:endParaRPr lang="en-US" altLang="zh-CN" dirty="0"/>
          </a:p>
          <a:p>
            <a:r>
              <a:rPr lang="en-US" altLang="zh-CN" dirty="0"/>
              <a:t>EM</a:t>
            </a:r>
            <a:r>
              <a:rPr lang="zh-CN" altLang="en-US" dirty="0"/>
              <a:t>的具体步骤就是</a:t>
            </a:r>
            <a:r>
              <a:rPr lang="zh-CN" altLang="en-US" b="0" i="0" dirty="0">
                <a:solidFill>
                  <a:srgbClr val="191B1F"/>
                </a:solidFill>
                <a:effectLst/>
                <a:latin typeface="-apple-system"/>
              </a:rPr>
              <a:t>通过 </a:t>
            </a:r>
            <a:r>
              <a:rPr lang="en-US" altLang="zh-CN" b="0" i="0" dirty="0">
                <a:solidFill>
                  <a:srgbClr val="191B1F"/>
                </a:solidFill>
                <a:effectLst/>
                <a:latin typeface="-apple-system"/>
              </a:rPr>
              <a:t>Jensen </a:t>
            </a:r>
            <a:r>
              <a:rPr lang="zh-CN" altLang="en-US" b="0" i="0" dirty="0">
                <a:solidFill>
                  <a:srgbClr val="191B1F"/>
                </a:solidFill>
                <a:effectLst/>
                <a:latin typeface="-apple-system"/>
              </a:rPr>
              <a:t>不等式得出似然函数的下界 </a:t>
            </a:r>
            <a:r>
              <a:rPr lang="en-US" altLang="zh-CN" b="0" i="0" dirty="0">
                <a:solidFill>
                  <a:srgbClr val="191B1F"/>
                </a:solidFill>
                <a:effectLst/>
                <a:latin typeface="-apple-system"/>
              </a:rPr>
              <a:t>Lower bound</a:t>
            </a:r>
            <a:r>
              <a:rPr lang="zh-CN" altLang="en-US" b="0" i="0" dirty="0">
                <a:solidFill>
                  <a:srgbClr val="191B1F"/>
                </a:solidFill>
                <a:effectLst/>
                <a:latin typeface="-apple-system"/>
              </a:rPr>
              <a:t>，通过极大化下界做到极大化似然函数，这里的推导过程有点复杂，就不展开描述</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25</a:t>
            </a:fld>
            <a:endParaRPr lang="zh-CN" altLang="en-US"/>
          </a:p>
        </p:txBody>
      </p:sp>
    </p:spTree>
    <p:extLst>
      <p:ext uri="{BB962C8B-B14F-4D97-AF65-F5344CB8AC3E}">
        <p14:creationId xmlns:p14="http://schemas.microsoft.com/office/powerpoint/2010/main" val="3484862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60607"/>
                </a:solidFill>
                <a:effectLst/>
                <a:latin typeface="-apple-system"/>
              </a:rPr>
              <a:t>Jensen</a:t>
            </a:r>
            <a:r>
              <a:rPr lang="zh-CN" altLang="en-US" b="0" i="0" dirty="0">
                <a:solidFill>
                  <a:srgbClr val="060607"/>
                </a:solidFill>
                <a:effectLst/>
                <a:latin typeface="-apple-system"/>
              </a:rPr>
              <a:t>不等式是一个在概率论和统计学中非常重要的不等式，它以丹麦数学家</a:t>
            </a:r>
            <a:r>
              <a:rPr lang="en-US" altLang="zh-CN" b="0" i="0" dirty="0">
                <a:solidFill>
                  <a:srgbClr val="060607"/>
                </a:solidFill>
                <a:effectLst/>
                <a:latin typeface="-apple-system"/>
              </a:rPr>
              <a:t>Johan Jensen</a:t>
            </a:r>
            <a:r>
              <a:rPr lang="zh-CN" altLang="en-US" b="0" i="0" dirty="0">
                <a:solidFill>
                  <a:srgbClr val="060607"/>
                </a:solidFill>
                <a:effectLst/>
                <a:latin typeface="-apple-system"/>
              </a:rPr>
              <a:t>的名字命名。这个不等式描述了凸函数和凹函数在随机变量上的期望值与这些函数在期望值上的值之间的关系。</a:t>
            </a:r>
          </a:p>
          <a:p>
            <a:pPr algn="l"/>
            <a:r>
              <a:rPr lang="en-US" altLang="zh-CN" b="1" i="0" dirty="0">
                <a:solidFill>
                  <a:srgbClr val="060607"/>
                </a:solidFill>
                <a:effectLst/>
                <a:latin typeface="-apple-system"/>
              </a:rPr>
              <a:t>Jensen</a:t>
            </a:r>
            <a:r>
              <a:rPr lang="zh-CN" altLang="en-US" b="1" i="0" dirty="0">
                <a:solidFill>
                  <a:srgbClr val="060607"/>
                </a:solidFill>
                <a:effectLst/>
                <a:latin typeface="-apple-system"/>
              </a:rPr>
              <a:t>不等式的基本形式：</a:t>
            </a:r>
          </a:p>
          <a:p>
            <a:pPr algn="l"/>
            <a:r>
              <a:rPr lang="zh-CN" altLang="en-US" b="0" i="0" dirty="0">
                <a:solidFill>
                  <a:srgbClr val="060607"/>
                </a:solidFill>
                <a:effectLst/>
                <a:latin typeface="-apple-system"/>
              </a:rPr>
              <a:t>对于一个凸函数</a:t>
            </a:r>
            <a:r>
              <a:rPr lang="en-US" altLang="zh-CN" b="0" i="0" dirty="0">
                <a:solidFill>
                  <a:srgbClr val="060607"/>
                </a:solidFill>
                <a:effectLst/>
                <a:latin typeface="KaTeX_Main"/>
              </a:rPr>
              <a:t>f</a:t>
            </a:r>
            <a:r>
              <a:rPr lang="en-US" altLang="zh-CN" b="0" i="1" dirty="0">
                <a:solidFill>
                  <a:srgbClr val="060607"/>
                </a:solidFill>
                <a:effectLst/>
                <a:latin typeface="KaTeX_Math"/>
              </a:rPr>
              <a:t>f</a:t>
            </a:r>
            <a:r>
              <a:rPr lang="zh-CN" altLang="en-US" b="0" i="0" dirty="0">
                <a:solidFill>
                  <a:srgbClr val="060607"/>
                </a:solidFill>
                <a:effectLst/>
                <a:latin typeface="-apple-system"/>
              </a:rPr>
              <a:t>和一个随机变量</a:t>
            </a:r>
            <a:r>
              <a:rPr lang="en-US" altLang="zh-CN" b="0" i="0" dirty="0">
                <a:solidFill>
                  <a:srgbClr val="060607"/>
                </a:solidFill>
                <a:effectLst/>
                <a:latin typeface="KaTeX_Main"/>
              </a:rPr>
              <a:t>X</a:t>
            </a:r>
            <a:r>
              <a:rPr lang="en-US" altLang="zh-CN" b="0" i="1" dirty="0">
                <a:solidFill>
                  <a:srgbClr val="060607"/>
                </a:solidFill>
                <a:effectLst/>
                <a:latin typeface="KaTeX_Math"/>
              </a:rPr>
              <a:t>X</a:t>
            </a:r>
            <a:r>
              <a:rPr lang="zh-CN" altLang="en-US" b="0" i="0" dirty="0">
                <a:solidFill>
                  <a:srgbClr val="060607"/>
                </a:solidFill>
                <a:effectLst/>
                <a:latin typeface="-apple-system"/>
              </a:rPr>
              <a:t>，如果</a:t>
            </a:r>
            <a:r>
              <a:rPr lang="en-US" altLang="zh-CN" b="0" i="0" dirty="0">
                <a:solidFill>
                  <a:srgbClr val="060607"/>
                </a:solidFill>
                <a:effectLst/>
                <a:latin typeface="KaTeX_Main"/>
              </a:rPr>
              <a:t>E[X]</a:t>
            </a:r>
            <a:r>
              <a:rPr lang="en-US" altLang="zh-CN" b="0" i="1" dirty="0">
                <a:solidFill>
                  <a:srgbClr val="060607"/>
                </a:solidFill>
                <a:effectLst/>
                <a:latin typeface="KaTeX_Math"/>
              </a:rPr>
              <a:t>E</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a:t>
            </a:r>
            <a:r>
              <a:rPr lang="zh-CN" altLang="en-US" b="0" i="0" dirty="0">
                <a:solidFill>
                  <a:srgbClr val="060607"/>
                </a:solidFill>
                <a:effectLst/>
                <a:latin typeface="-apple-system"/>
              </a:rPr>
              <a:t>（</a:t>
            </a:r>
            <a:r>
              <a:rPr lang="en-US" altLang="zh-CN" b="0" i="0" dirty="0">
                <a:solidFill>
                  <a:srgbClr val="060607"/>
                </a:solidFill>
                <a:effectLst/>
                <a:latin typeface="KaTeX_Main"/>
              </a:rPr>
              <a:t>X</a:t>
            </a:r>
            <a:r>
              <a:rPr lang="en-US" altLang="zh-CN" b="0" i="1" dirty="0">
                <a:solidFill>
                  <a:srgbClr val="060607"/>
                </a:solidFill>
                <a:effectLst/>
                <a:latin typeface="KaTeX_Math"/>
              </a:rPr>
              <a:t>X</a:t>
            </a:r>
            <a:r>
              <a:rPr lang="zh-CN" altLang="en-US" b="0" i="0" dirty="0">
                <a:solidFill>
                  <a:srgbClr val="060607"/>
                </a:solidFill>
                <a:effectLst/>
                <a:latin typeface="-apple-system"/>
              </a:rPr>
              <a:t>的期望值）存在，那么有： </a:t>
            </a:r>
            <a:r>
              <a:rPr lang="en-US" altLang="zh-CN" b="0" i="0" dirty="0">
                <a:solidFill>
                  <a:srgbClr val="060607"/>
                </a:solidFill>
                <a:effectLst/>
                <a:latin typeface="KaTeX_Main"/>
              </a:rPr>
              <a:t>f(E[X])≤E[f(X)]</a:t>
            </a:r>
            <a:r>
              <a:rPr lang="en-US" altLang="zh-CN" b="0" i="1" dirty="0">
                <a:solidFill>
                  <a:srgbClr val="060607"/>
                </a:solidFill>
                <a:effectLst/>
                <a:latin typeface="KaTeX_Math"/>
              </a:rPr>
              <a:t>f</a:t>
            </a:r>
            <a:r>
              <a:rPr lang="en-US" altLang="zh-CN" b="0" i="0" dirty="0">
                <a:solidFill>
                  <a:srgbClr val="060607"/>
                </a:solidFill>
                <a:effectLst/>
                <a:latin typeface="KaTeX_Main"/>
              </a:rPr>
              <a:t>(</a:t>
            </a:r>
            <a:r>
              <a:rPr lang="en-US" altLang="zh-CN" b="0" i="1" dirty="0">
                <a:solidFill>
                  <a:srgbClr val="060607"/>
                </a:solidFill>
                <a:effectLst/>
                <a:latin typeface="KaTeX_Math"/>
              </a:rPr>
              <a:t>E</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a:t>
            </a:r>
            <a:r>
              <a:rPr lang="en-US" altLang="zh-CN" b="0" i="1" dirty="0">
                <a:solidFill>
                  <a:srgbClr val="060607"/>
                </a:solidFill>
                <a:effectLst/>
                <a:latin typeface="KaTeX_Math"/>
              </a:rPr>
              <a:t>E</a:t>
            </a:r>
            <a:r>
              <a:rPr lang="en-US" altLang="zh-CN" b="0" i="0" dirty="0">
                <a:solidFill>
                  <a:srgbClr val="060607"/>
                </a:solidFill>
                <a:effectLst/>
                <a:latin typeface="KaTeX_Main"/>
              </a:rPr>
              <a:t>[</a:t>
            </a:r>
            <a:r>
              <a:rPr lang="en-US" altLang="zh-CN" b="0" i="1" dirty="0">
                <a:solidFill>
                  <a:srgbClr val="060607"/>
                </a:solidFill>
                <a:effectLst/>
                <a:latin typeface="KaTeX_Math"/>
              </a:rPr>
              <a:t>f</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a:t>
            </a:r>
            <a:r>
              <a:rPr lang="zh-CN" altLang="en-US" b="0" i="0" dirty="0">
                <a:solidFill>
                  <a:srgbClr val="060607"/>
                </a:solidFill>
                <a:effectLst/>
                <a:latin typeface="-apple-system"/>
              </a:rPr>
              <a:t> 这意味着，对于凸函数，函数值的期望小于等于期望值的函数值。</a:t>
            </a:r>
          </a:p>
          <a:p>
            <a:pPr algn="l"/>
            <a:r>
              <a:rPr lang="zh-CN" altLang="en-US" b="0" i="0" dirty="0">
                <a:solidFill>
                  <a:srgbClr val="060607"/>
                </a:solidFill>
                <a:effectLst/>
                <a:latin typeface="-apple-system"/>
              </a:rPr>
              <a:t>对于凹函数，不等式的方向相反： </a:t>
            </a:r>
            <a:r>
              <a:rPr lang="en-US" altLang="zh-CN" b="0" i="0" dirty="0">
                <a:solidFill>
                  <a:srgbClr val="060607"/>
                </a:solidFill>
                <a:effectLst/>
                <a:latin typeface="KaTeX_Main"/>
              </a:rPr>
              <a:t>f(E[X])≥E[f(X)]</a:t>
            </a:r>
            <a:r>
              <a:rPr lang="en-US" altLang="zh-CN" b="0" i="1" dirty="0">
                <a:solidFill>
                  <a:srgbClr val="060607"/>
                </a:solidFill>
                <a:effectLst/>
                <a:latin typeface="KaTeX_Math"/>
              </a:rPr>
              <a:t>f</a:t>
            </a:r>
            <a:r>
              <a:rPr lang="en-US" altLang="zh-CN" b="0" i="0" dirty="0">
                <a:solidFill>
                  <a:srgbClr val="060607"/>
                </a:solidFill>
                <a:effectLst/>
                <a:latin typeface="KaTeX_Main"/>
              </a:rPr>
              <a:t>(</a:t>
            </a:r>
            <a:r>
              <a:rPr lang="en-US" altLang="zh-CN" b="0" i="1" dirty="0">
                <a:solidFill>
                  <a:srgbClr val="060607"/>
                </a:solidFill>
                <a:effectLst/>
                <a:latin typeface="KaTeX_Math"/>
              </a:rPr>
              <a:t>E</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a:t>
            </a:r>
            <a:r>
              <a:rPr lang="en-US" altLang="zh-CN" b="0" i="1" dirty="0">
                <a:solidFill>
                  <a:srgbClr val="060607"/>
                </a:solidFill>
                <a:effectLst/>
                <a:latin typeface="KaTeX_Math"/>
              </a:rPr>
              <a:t>E</a:t>
            </a:r>
            <a:r>
              <a:rPr lang="en-US" altLang="zh-CN" b="0" i="0" dirty="0">
                <a:solidFill>
                  <a:srgbClr val="060607"/>
                </a:solidFill>
                <a:effectLst/>
                <a:latin typeface="KaTeX_Main"/>
              </a:rPr>
              <a:t>[</a:t>
            </a:r>
            <a:r>
              <a:rPr lang="en-US" altLang="zh-CN" b="0" i="1" dirty="0">
                <a:solidFill>
                  <a:srgbClr val="060607"/>
                </a:solidFill>
                <a:effectLst/>
                <a:latin typeface="KaTeX_Math"/>
              </a:rPr>
              <a:t>f</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a:t>
            </a:r>
            <a:r>
              <a:rPr lang="zh-CN" altLang="en-US" b="0" i="0" dirty="0">
                <a:solidFill>
                  <a:srgbClr val="060607"/>
                </a:solidFill>
                <a:effectLst/>
                <a:latin typeface="-apple-system"/>
              </a:rPr>
              <a:t> 这表明，对于凹函数，函数值的期望大于等于期望值的函数值。</a:t>
            </a:r>
          </a:p>
          <a:p>
            <a:pPr algn="l"/>
            <a:r>
              <a:rPr lang="en-US" altLang="zh-CN" b="1" i="0" dirty="0">
                <a:solidFill>
                  <a:srgbClr val="060607"/>
                </a:solidFill>
                <a:effectLst/>
                <a:latin typeface="-apple-system"/>
              </a:rPr>
              <a:t>Jensen</a:t>
            </a:r>
            <a:r>
              <a:rPr lang="zh-CN" altLang="en-US" b="1" i="0" dirty="0">
                <a:solidFill>
                  <a:srgbClr val="060607"/>
                </a:solidFill>
                <a:effectLst/>
                <a:latin typeface="-apple-system"/>
              </a:rPr>
              <a:t>不等式的几何解释：</a:t>
            </a:r>
          </a:p>
          <a:p>
            <a:pPr algn="l"/>
            <a:r>
              <a:rPr lang="en-US" altLang="zh-CN" b="0" i="0" dirty="0">
                <a:solidFill>
                  <a:srgbClr val="060607"/>
                </a:solidFill>
                <a:effectLst/>
                <a:latin typeface="-apple-system"/>
              </a:rPr>
              <a:t>Jensen</a:t>
            </a:r>
            <a:r>
              <a:rPr lang="zh-CN" altLang="en-US" b="0" i="0" dirty="0">
                <a:solidFill>
                  <a:srgbClr val="060607"/>
                </a:solidFill>
                <a:effectLst/>
                <a:latin typeface="-apple-system"/>
              </a:rPr>
              <a:t>不等式可以看作是凸函数的割线位于函数图上方的陈述。割线由凸函数的加权均值组成，对于</a:t>
            </a:r>
            <a:r>
              <a:rPr lang="en-US" altLang="zh-CN" b="0" i="0" dirty="0">
                <a:solidFill>
                  <a:srgbClr val="060607"/>
                </a:solidFill>
                <a:effectLst/>
                <a:latin typeface="KaTeX_Main"/>
              </a:rPr>
              <a:t>t∈[0,1]</a:t>
            </a:r>
            <a:r>
              <a:rPr lang="en-US" altLang="zh-CN" b="0" i="1" dirty="0">
                <a:solidFill>
                  <a:srgbClr val="060607"/>
                </a:solidFill>
                <a:effectLst/>
                <a:latin typeface="KaTeX_Math"/>
              </a:rPr>
              <a:t>t</a:t>
            </a:r>
            <a:r>
              <a:rPr lang="zh-CN" altLang="en-US" b="0" i="0" dirty="0">
                <a:solidFill>
                  <a:srgbClr val="060607"/>
                </a:solidFill>
                <a:effectLst/>
                <a:latin typeface="KaTeX_Main"/>
              </a:rPr>
              <a:t>∈</a:t>
            </a:r>
            <a:r>
              <a:rPr lang="en-US" altLang="zh-CN" b="0" i="0" dirty="0">
                <a:solidFill>
                  <a:srgbClr val="060607"/>
                </a:solidFill>
                <a:effectLst/>
                <a:latin typeface="KaTeX_Main"/>
              </a:rPr>
              <a:t>[0,1]</a:t>
            </a:r>
            <a:r>
              <a:rPr lang="zh-CN" altLang="en-US" b="0" i="0" dirty="0">
                <a:solidFill>
                  <a:srgbClr val="060607"/>
                </a:solidFill>
                <a:effectLst/>
                <a:latin typeface="-apple-system"/>
              </a:rPr>
              <a:t>，有： </a:t>
            </a:r>
            <a:r>
              <a:rPr lang="en-US" altLang="zh-CN" b="0" i="0" dirty="0">
                <a:solidFill>
                  <a:srgbClr val="060607"/>
                </a:solidFill>
                <a:effectLst/>
                <a:latin typeface="KaTeX_Main"/>
              </a:rPr>
              <a:t>f(tx1+(1−t)x2)≤</a:t>
            </a:r>
            <a:r>
              <a:rPr lang="en-US" altLang="zh-CN" b="0" i="0" dirty="0" err="1">
                <a:solidFill>
                  <a:srgbClr val="060607"/>
                </a:solidFill>
                <a:effectLst/>
                <a:latin typeface="KaTeX_Main"/>
              </a:rPr>
              <a:t>tf</a:t>
            </a:r>
            <a:r>
              <a:rPr lang="en-US" altLang="zh-CN" b="0" i="0" dirty="0">
                <a:solidFill>
                  <a:srgbClr val="060607"/>
                </a:solidFill>
                <a:effectLst/>
                <a:latin typeface="KaTeX_Main"/>
              </a:rPr>
              <a:t>(x1)+(1−t)f(x2)</a:t>
            </a:r>
            <a:r>
              <a:rPr lang="en-US" altLang="zh-CN" b="0" i="1" dirty="0">
                <a:solidFill>
                  <a:srgbClr val="060607"/>
                </a:solidFill>
                <a:effectLst/>
                <a:latin typeface="KaTeX_Math"/>
              </a:rPr>
              <a:t>f</a:t>
            </a:r>
            <a:r>
              <a:rPr lang="en-US" altLang="zh-CN" b="0" i="0" dirty="0">
                <a:solidFill>
                  <a:srgbClr val="060607"/>
                </a:solidFill>
                <a:effectLst/>
                <a:latin typeface="KaTeX_Main"/>
              </a:rPr>
              <a:t>(</a:t>
            </a:r>
            <a:r>
              <a:rPr lang="en-US" altLang="zh-CN" b="0" i="1" dirty="0">
                <a:solidFill>
                  <a:srgbClr val="060607"/>
                </a:solidFill>
                <a:effectLst/>
                <a:latin typeface="KaTeX_Math"/>
              </a:rPr>
              <a:t>tx</a:t>
            </a:r>
            <a:r>
              <a:rPr lang="en-US" altLang="zh-CN" b="0" i="0" dirty="0">
                <a:solidFill>
                  <a:srgbClr val="060607"/>
                </a:solidFill>
                <a:effectLst/>
                <a:latin typeface="KaTeX_Main"/>
              </a:rPr>
              <a:t>1​+(1−</a:t>
            </a:r>
            <a:r>
              <a:rPr lang="en-US" altLang="zh-CN" b="0" i="1" dirty="0">
                <a:solidFill>
                  <a:srgbClr val="060607"/>
                </a:solidFill>
                <a:effectLst/>
                <a:latin typeface="KaTeX_Math"/>
              </a:rPr>
              <a:t>t</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2​)≤</a:t>
            </a:r>
            <a:r>
              <a:rPr lang="en-US" altLang="zh-CN" b="0" i="1" dirty="0" err="1">
                <a:solidFill>
                  <a:srgbClr val="060607"/>
                </a:solidFill>
                <a:effectLst/>
                <a:latin typeface="KaTeX_Math"/>
              </a:rPr>
              <a:t>tf</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1​)+(1−</a:t>
            </a:r>
            <a:r>
              <a:rPr lang="en-US" altLang="zh-CN" b="0" i="1" dirty="0">
                <a:solidFill>
                  <a:srgbClr val="060607"/>
                </a:solidFill>
                <a:effectLst/>
                <a:latin typeface="KaTeX_Math"/>
              </a:rPr>
              <a:t>t</a:t>
            </a:r>
            <a:r>
              <a:rPr lang="en-US" altLang="zh-CN" b="0" i="0" dirty="0">
                <a:solidFill>
                  <a:srgbClr val="060607"/>
                </a:solidFill>
                <a:effectLst/>
                <a:latin typeface="KaTeX_Main"/>
              </a:rPr>
              <a:t>)</a:t>
            </a:r>
            <a:r>
              <a:rPr lang="en-US" altLang="zh-CN" b="0" i="1" dirty="0">
                <a:solidFill>
                  <a:srgbClr val="060607"/>
                </a:solidFill>
                <a:effectLst/>
                <a:latin typeface="KaTeX_Math"/>
              </a:rPr>
              <a:t>f</a:t>
            </a:r>
            <a:r>
              <a:rPr lang="en-US" altLang="zh-CN" b="0" i="0" dirty="0">
                <a:solidFill>
                  <a:srgbClr val="060607"/>
                </a:solidFill>
                <a:effectLst/>
                <a:latin typeface="KaTeX_Main"/>
              </a:rPr>
              <a:t>(</a:t>
            </a:r>
            <a:r>
              <a:rPr lang="en-US" altLang="zh-CN" b="0" i="1" dirty="0">
                <a:solidFill>
                  <a:srgbClr val="060607"/>
                </a:solidFill>
                <a:effectLst/>
                <a:latin typeface="KaTeX_Math"/>
              </a:rPr>
              <a:t>x</a:t>
            </a:r>
            <a:r>
              <a:rPr lang="en-US" altLang="zh-CN" b="0" i="0" dirty="0">
                <a:solidFill>
                  <a:srgbClr val="060607"/>
                </a:solidFill>
                <a:effectLst/>
                <a:latin typeface="KaTeX_Main"/>
              </a:rPr>
              <a:t>2​)</a:t>
            </a:r>
            <a:r>
              <a:rPr lang="zh-CN" altLang="en-US" b="0" i="0" dirty="0">
                <a:solidFill>
                  <a:srgbClr val="060607"/>
                </a:solidFill>
                <a:effectLst/>
                <a:latin typeface="-apple-system"/>
              </a:rPr>
              <a:t> 这表明，凸函数在两点之间的割线（线性插值）总是位于函数曲线的上方。</a:t>
            </a:r>
          </a:p>
          <a:p>
            <a:pPr algn="l"/>
            <a:r>
              <a:rPr lang="en-US" altLang="zh-CN" b="1" i="0" dirty="0">
                <a:solidFill>
                  <a:srgbClr val="060607"/>
                </a:solidFill>
                <a:effectLst/>
                <a:latin typeface="-apple-system"/>
              </a:rPr>
              <a:t>Jensen</a:t>
            </a:r>
            <a:r>
              <a:rPr lang="zh-CN" altLang="en-US" b="1" i="0" dirty="0">
                <a:solidFill>
                  <a:srgbClr val="060607"/>
                </a:solidFill>
                <a:effectLst/>
                <a:latin typeface="-apple-system"/>
              </a:rPr>
              <a:t>不等式的应用：</a:t>
            </a:r>
          </a:p>
          <a:p>
            <a:pPr algn="l"/>
            <a:r>
              <a:rPr lang="en-US" altLang="zh-CN" b="0" i="0" dirty="0">
                <a:solidFill>
                  <a:srgbClr val="060607"/>
                </a:solidFill>
                <a:effectLst/>
                <a:latin typeface="-apple-system"/>
              </a:rPr>
              <a:t>Jensen</a:t>
            </a:r>
            <a:r>
              <a:rPr lang="zh-CN" altLang="en-US" b="0" i="0" dirty="0">
                <a:solidFill>
                  <a:srgbClr val="060607"/>
                </a:solidFill>
                <a:effectLst/>
                <a:latin typeface="-apple-system"/>
              </a:rPr>
              <a:t>不等式在多个领域都有广泛的应用，包括但不限于：</a:t>
            </a:r>
          </a:p>
          <a:p>
            <a:pPr algn="l">
              <a:buFont typeface="Arial" panose="020B0604020202020204" pitchFamily="34" charset="0"/>
              <a:buChar char="•"/>
            </a:pPr>
            <a:r>
              <a:rPr lang="zh-CN" altLang="en-US" b="1" i="0" dirty="0">
                <a:solidFill>
                  <a:srgbClr val="060607"/>
                </a:solidFill>
                <a:effectLst/>
                <a:latin typeface="-apple-system"/>
              </a:rPr>
              <a:t>概率论</a:t>
            </a:r>
            <a:r>
              <a:rPr lang="zh-CN" altLang="en-US" b="0" i="0" dirty="0">
                <a:solidFill>
                  <a:srgbClr val="060607"/>
                </a:solidFill>
                <a:effectLst/>
                <a:latin typeface="-apple-system"/>
              </a:rPr>
              <a:t>：在概率论中，</a:t>
            </a:r>
            <a:r>
              <a:rPr lang="en-US" altLang="zh-CN" b="0" i="0" dirty="0">
                <a:solidFill>
                  <a:srgbClr val="060607"/>
                </a:solidFill>
                <a:effectLst/>
                <a:latin typeface="-apple-system"/>
              </a:rPr>
              <a:t>Jensen</a:t>
            </a:r>
            <a:r>
              <a:rPr lang="zh-CN" altLang="en-US" b="0" i="0" dirty="0">
                <a:solidFill>
                  <a:srgbClr val="060607"/>
                </a:solidFill>
                <a:effectLst/>
                <a:latin typeface="-apple-system"/>
              </a:rPr>
              <a:t>不等式可以用来证明某些概率分布的性质。</a:t>
            </a:r>
          </a:p>
          <a:p>
            <a:pPr algn="l">
              <a:buFont typeface="Arial" panose="020B0604020202020204" pitchFamily="34" charset="0"/>
              <a:buChar char="•"/>
            </a:pPr>
            <a:r>
              <a:rPr lang="zh-CN" altLang="en-US" b="1" i="0" dirty="0">
                <a:solidFill>
                  <a:srgbClr val="060607"/>
                </a:solidFill>
                <a:effectLst/>
                <a:latin typeface="-apple-system"/>
              </a:rPr>
              <a:t>统计物理</a:t>
            </a:r>
            <a:r>
              <a:rPr lang="zh-CN" altLang="en-US" b="0" i="0" dirty="0">
                <a:solidFill>
                  <a:srgbClr val="060607"/>
                </a:solidFill>
                <a:effectLst/>
                <a:latin typeface="-apple-system"/>
              </a:rPr>
              <a:t>：在统计物理中，它可以用来分析系统的热力学性质。</a:t>
            </a:r>
          </a:p>
          <a:p>
            <a:pPr algn="l">
              <a:buFont typeface="Arial" panose="020B0604020202020204" pitchFamily="34" charset="0"/>
              <a:buChar char="•"/>
            </a:pPr>
            <a:r>
              <a:rPr lang="zh-CN" altLang="en-US" b="1" i="0" dirty="0">
                <a:solidFill>
                  <a:srgbClr val="060607"/>
                </a:solidFill>
                <a:effectLst/>
                <a:latin typeface="-apple-system"/>
              </a:rPr>
              <a:t>信息论</a:t>
            </a:r>
            <a:r>
              <a:rPr lang="zh-CN" altLang="en-US" b="0" i="0" dirty="0">
                <a:solidFill>
                  <a:srgbClr val="060607"/>
                </a:solidFill>
                <a:effectLst/>
                <a:latin typeface="-apple-system"/>
              </a:rPr>
              <a:t>：在信息论中，</a:t>
            </a:r>
            <a:r>
              <a:rPr lang="en-US" altLang="zh-CN" b="0" i="0" dirty="0">
                <a:solidFill>
                  <a:srgbClr val="060607"/>
                </a:solidFill>
                <a:effectLst/>
                <a:latin typeface="-apple-system"/>
              </a:rPr>
              <a:t>Jensen</a:t>
            </a:r>
            <a:r>
              <a:rPr lang="zh-CN" altLang="en-US" b="0" i="0" dirty="0">
                <a:solidFill>
                  <a:srgbClr val="060607"/>
                </a:solidFill>
                <a:effectLst/>
                <a:latin typeface="-apple-system"/>
              </a:rPr>
              <a:t>不等式可以用来研究熵的性质。</a:t>
            </a:r>
          </a:p>
          <a:p>
            <a:pPr algn="l">
              <a:buFont typeface="Arial" panose="020B0604020202020204" pitchFamily="34" charset="0"/>
              <a:buChar char="•"/>
            </a:pPr>
            <a:r>
              <a:rPr lang="zh-CN" altLang="en-US" b="1" i="0" dirty="0">
                <a:solidFill>
                  <a:srgbClr val="060607"/>
                </a:solidFill>
                <a:effectLst/>
                <a:latin typeface="-apple-system"/>
              </a:rPr>
              <a:t>优化理论</a:t>
            </a:r>
            <a:r>
              <a:rPr lang="zh-CN" altLang="en-US" b="0" i="0" dirty="0">
                <a:solidFill>
                  <a:srgbClr val="060607"/>
                </a:solidFill>
                <a:effectLst/>
                <a:latin typeface="-apple-system"/>
              </a:rPr>
              <a:t>：在优化问题中，</a:t>
            </a:r>
            <a:r>
              <a:rPr lang="en-US" altLang="zh-CN" b="0" i="0" dirty="0">
                <a:solidFill>
                  <a:srgbClr val="060607"/>
                </a:solidFill>
                <a:effectLst/>
                <a:latin typeface="-apple-system"/>
              </a:rPr>
              <a:t>Jensen</a:t>
            </a:r>
            <a:r>
              <a:rPr lang="zh-CN" altLang="en-US" b="0" i="0" dirty="0">
                <a:solidFill>
                  <a:srgbClr val="060607"/>
                </a:solidFill>
                <a:effectLst/>
                <a:latin typeface="-apple-system"/>
              </a:rPr>
              <a:t>不等式可以用来证明某些优化算法的收敛性。</a:t>
            </a:r>
          </a:p>
          <a:p>
            <a:pPr algn="l"/>
            <a:r>
              <a:rPr lang="en-US" altLang="zh-CN" b="0" i="0" dirty="0">
                <a:solidFill>
                  <a:srgbClr val="060607"/>
                </a:solidFill>
                <a:effectLst/>
                <a:latin typeface="-apple-system"/>
              </a:rPr>
              <a:t>Jensen</a:t>
            </a:r>
            <a:r>
              <a:rPr lang="zh-CN" altLang="en-US" b="0" i="0" dirty="0">
                <a:solidFill>
                  <a:srgbClr val="060607"/>
                </a:solidFill>
                <a:effectLst/>
                <a:latin typeface="-apple-system"/>
              </a:rPr>
              <a:t>不等式是理解和分析凸函数和随机变量行为的有力工具，它在数学、工程和科学中有广泛的应用。</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26</a:t>
            </a:fld>
            <a:endParaRPr lang="zh-CN" altLang="en-US"/>
          </a:p>
        </p:txBody>
      </p:sp>
    </p:spTree>
    <p:extLst>
      <p:ext uri="{BB962C8B-B14F-4D97-AF65-F5344CB8AC3E}">
        <p14:creationId xmlns:p14="http://schemas.microsoft.com/office/powerpoint/2010/main" val="968554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60607"/>
                </a:solidFill>
                <a:effectLst/>
                <a:latin typeface="-apple-system"/>
              </a:rPr>
              <a:t>EM</a:t>
            </a:r>
            <a:r>
              <a:rPr lang="zh-CN" altLang="en-US" b="0" i="0" dirty="0">
                <a:solidFill>
                  <a:srgbClr val="060607"/>
                </a:solidFill>
                <a:effectLst/>
                <a:latin typeface="-apple-system"/>
              </a:rPr>
              <a:t>算法是一种迭代算法，用于在存在缺失数据或潜在变量的情况下估计概率模型的参数。它特别适用于数据不完整或包含隐变量的情况。</a:t>
            </a:r>
            <a:r>
              <a:rPr lang="en-US" altLang="zh-CN" b="0" i="0" dirty="0">
                <a:solidFill>
                  <a:srgbClr val="060607"/>
                </a:solidFill>
                <a:effectLst/>
                <a:latin typeface="-apple-system"/>
              </a:rPr>
              <a:t>EM</a:t>
            </a:r>
            <a:r>
              <a:rPr lang="zh-CN" altLang="en-US" b="0" i="0" dirty="0">
                <a:solidFill>
                  <a:srgbClr val="060607"/>
                </a:solidFill>
                <a:effectLst/>
                <a:latin typeface="-apple-system"/>
              </a:rPr>
              <a:t>算法通过两个主要步骤交替进行，直到收敛：</a:t>
            </a:r>
          </a:p>
          <a:p>
            <a:pPr algn="l">
              <a:buFont typeface="+mj-lt"/>
              <a:buAutoNum type="arabicPeriod"/>
            </a:pPr>
            <a:r>
              <a:rPr lang="zh-CN" altLang="en-US" b="1" i="0" dirty="0">
                <a:solidFill>
                  <a:srgbClr val="060607"/>
                </a:solidFill>
                <a:effectLst/>
                <a:latin typeface="-apple-system"/>
              </a:rPr>
              <a:t>期望步骤（</a:t>
            </a:r>
            <a:r>
              <a:rPr lang="en-US" altLang="zh-CN" b="1" i="0" dirty="0">
                <a:solidFill>
                  <a:srgbClr val="060607"/>
                </a:solidFill>
                <a:effectLst/>
                <a:latin typeface="-apple-system"/>
              </a:rPr>
              <a:t>E-step</a:t>
            </a:r>
            <a:r>
              <a:rPr lang="zh-CN" altLang="en-US" b="1" i="0" dirty="0">
                <a:solidFill>
                  <a:srgbClr val="060607"/>
                </a:solidFill>
                <a:effectLst/>
                <a:latin typeface="-apple-system"/>
              </a:rPr>
              <a:t>）</a:t>
            </a:r>
            <a:r>
              <a:rPr lang="zh-CN" altLang="en-US" b="0" i="0" dirty="0">
                <a:solidFill>
                  <a:srgbClr val="060607"/>
                </a:solidFill>
                <a:effectLst/>
                <a:latin typeface="-apple-system"/>
              </a:rPr>
              <a:t>： 在</a:t>
            </a:r>
            <a:r>
              <a:rPr lang="en-US" altLang="zh-CN" b="0" i="0" dirty="0">
                <a:solidFill>
                  <a:srgbClr val="060607"/>
                </a:solidFill>
                <a:effectLst/>
                <a:latin typeface="-apple-system"/>
              </a:rPr>
              <a:t>E</a:t>
            </a:r>
            <a:r>
              <a:rPr lang="zh-CN" altLang="en-US" b="0" i="0" dirty="0">
                <a:solidFill>
                  <a:srgbClr val="060607"/>
                </a:solidFill>
                <a:effectLst/>
                <a:latin typeface="-apple-system"/>
              </a:rPr>
              <a:t>步骤中，算法计算在给定观察数据和当前参数估计值的情况下，缺失数据或隐变量的期望值。这涉及到计算责任（</a:t>
            </a:r>
            <a:r>
              <a:rPr lang="en-US" altLang="zh-CN" b="0" i="0" dirty="0">
                <a:solidFill>
                  <a:srgbClr val="060607"/>
                </a:solidFill>
                <a:effectLst/>
                <a:latin typeface="-apple-system"/>
              </a:rPr>
              <a:t>responsibilities</a:t>
            </a:r>
            <a:r>
              <a:rPr lang="zh-CN" altLang="en-US" b="0" i="0" dirty="0">
                <a:solidFill>
                  <a:srgbClr val="060607"/>
                </a:solidFill>
                <a:effectLst/>
                <a:latin typeface="-apple-system"/>
              </a:rPr>
              <a:t>）或后验概率，即每个数据点属于每个潜在簇的概率。这些概率反映了在当前参数估计下，每个数据点由不同潜在簇生成的可能性。</a:t>
            </a:r>
          </a:p>
          <a:p>
            <a:pPr algn="l">
              <a:buFont typeface="+mj-lt"/>
              <a:buAutoNum type="arabicPeriod"/>
            </a:pPr>
            <a:r>
              <a:rPr lang="zh-CN" altLang="en-US" b="1" i="0" dirty="0">
                <a:solidFill>
                  <a:srgbClr val="060607"/>
                </a:solidFill>
                <a:effectLst/>
                <a:latin typeface="-apple-system"/>
              </a:rPr>
              <a:t>最大化步骤（</a:t>
            </a:r>
            <a:r>
              <a:rPr lang="en-US" altLang="zh-CN" b="1" i="0" dirty="0">
                <a:solidFill>
                  <a:srgbClr val="060607"/>
                </a:solidFill>
                <a:effectLst/>
                <a:latin typeface="-apple-system"/>
              </a:rPr>
              <a:t>M-step</a:t>
            </a:r>
            <a:r>
              <a:rPr lang="zh-CN" altLang="en-US" b="1" i="0" dirty="0">
                <a:solidFill>
                  <a:srgbClr val="060607"/>
                </a:solidFill>
                <a:effectLst/>
                <a:latin typeface="-apple-system"/>
              </a:rPr>
              <a:t>）</a:t>
            </a:r>
            <a:r>
              <a:rPr lang="zh-CN" altLang="en-US" b="0" i="0" dirty="0">
                <a:solidFill>
                  <a:srgbClr val="060607"/>
                </a:solidFill>
                <a:effectLst/>
                <a:latin typeface="-apple-system"/>
              </a:rPr>
              <a:t>： 在</a:t>
            </a:r>
            <a:r>
              <a:rPr lang="en-US" altLang="zh-CN" b="0" i="0" dirty="0">
                <a:solidFill>
                  <a:srgbClr val="060607"/>
                </a:solidFill>
                <a:effectLst/>
                <a:latin typeface="-apple-system"/>
              </a:rPr>
              <a:t>M</a:t>
            </a:r>
            <a:r>
              <a:rPr lang="zh-CN" altLang="en-US" b="0" i="0" dirty="0">
                <a:solidFill>
                  <a:srgbClr val="060607"/>
                </a:solidFill>
                <a:effectLst/>
                <a:latin typeface="-apple-system"/>
              </a:rPr>
              <a:t>步骤中，算法更新模型参数以最大化似然函数，假设</a:t>
            </a:r>
            <a:r>
              <a:rPr lang="en-US" altLang="zh-CN" b="0" i="0" dirty="0">
                <a:solidFill>
                  <a:srgbClr val="060607"/>
                </a:solidFill>
                <a:effectLst/>
                <a:latin typeface="-apple-system"/>
              </a:rPr>
              <a:t>E</a:t>
            </a:r>
            <a:r>
              <a:rPr lang="zh-CN" altLang="en-US" b="0" i="0" dirty="0">
                <a:solidFill>
                  <a:srgbClr val="060607"/>
                </a:solidFill>
                <a:effectLst/>
                <a:latin typeface="-apple-system"/>
              </a:rPr>
              <a:t>步骤中估计的缺失数据是已知的。这涉及到使用</a:t>
            </a:r>
            <a:r>
              <a:rPr lang="en-US" altLang="zh-CN" b="0" i="0" dirty="0">
                <a:solidFill>
                  <a:srgbClr val="060607"/>
                </a:solidFill>
                <a:effectLst/>
                <a:latin typeface="-apple-system"/>
              </a:rPr>
              <a:t>E</a:t>
            </a:r>
            <a:r>
              <a:rPr lang="zh-CN" altLang="en-US" b="0" i="0" dirty="0">
                <a:solidFill>
                  <a:srgbClr val="060607"/>
                </a:solidFill>
                <a:effectLst/>
                <a:latin typeface="-apple-system"/>
              </a:rPr>
              <a:t>步骤中计算的期望值来重新估计模型参数，如高斯混合模型中的均值、协方差和混合系数。</a:t>
            </a:r>
          </a:p>
          <a:p>
            <a:pPr algn="l"/>
            <a:r>
              <a:rPr lang="zh-CN" altLang="en-US" b="1" i="0" dirty="0">
                <a:solidFill>
                  <a:srgbClr val="060607"/>
                </a:solidFill>
                <a:effectLst/>
                <a:latin typeface="-apple-system"/>
              </a:rPr>
              <a:t>收敛性保证：</a:t>
            </a:r>
          </a:p>
          <a:p>
            <a:pPr algn="l"/>
            <a:r>
              <a:rPr lang="en-US" altLang="zh-CN" b="0" i="0" dirty="0">
                <a:solidFill>
                  <a:srgbClr val="060607"/>
                </a:solidFill>
                <a:effectLst/>
                <a:latin typeface="-apple-system"/>
              </a:rPr>
              <a:t>EM</a:t>
            </a:r>
            <a:r>
              <a:rPr lang="zh-CN" altLang="en-US" b="0" i="0" dirty="0">
                <a:solidFill>
                  <a:srgbClr val="060607"/>
                </a:solidFill>
                <a:effectLst/>
                <a:latin typeface="-apple-system"/>
              </a:rPr>
              <a:t>算法的收敛性基于以下事实：在每次迭代中，它都保证增加数据的对数似然函数。这意味着，随着迭代的进行，模型对数据的拟合度会逐渐提高。然而，需要注意的是，</a:t>
            </a:r>
            <a:r>
              <a:rPr lang="en-US" altLang="zh-CN" b="0" i="0" dirty="0">
                <a:solidFill>
                  <a:srgbClr val="060607"/>
                </a:solidFill>
                <a:effectLst/>
                <a:latin typeface="-apple-system"/>
              </a:rPr>
              <a:t>EM</a:t>
            </a:r>
            <a:r>
              <a:rPr lang="zh-CN" altLang="en-US" b="0" i="0" dirty="0">
                <a:solidFill>
                  <a:srgbClr val="060607"/>
                </a:solidFill>
                <a:effectLst/>
                <a:latin typeface="-apple-system"/>
              </a:rPr>
              <a:t>算法只能保证找到局部最优解，而不是全局最优解。这意味着不同的初始参数可能导致不同的聚类结果。</a:t>
            </a:r>
          </a:p>
          <a:p>
            <a:pPr algn="l"/>
            <a:r>
              <a:rPr lang="zh-CN" altLang="en-US" b="1" i="0" dirty="0">
                <a:solidFill>
                  <a:srgbClr val="060607"/>
                </a:solidFill>
                <a:effectLst/>
                <a:latin typeface="-apple-system"/>
              </a:rPr>
              <a:t>收敛条件：</a:t>
            </a:r>
          </a:p>
          <a:p>
            <a:pPr algn="l">
              <a:buFont typeface="Arial" panose="020B0604020202020204" pitchFamily="34" charset="0"/>
              <a:buChar char="•"/>
            </a:pPr>
            <a:r>
              <a:rPr lang="zh-CN" altLang="en-US" b="1" i="0" dirty="0">
                <a:solidFill>
                  <a:srgbClr val="060607"/>
                </a:solidFill>
                <a:effectLst/>
                <a:latin typeface="-apple-system"/>
              </a:rPr>
              <a:t>对数似然函数的增加</a:t>
            </a:r>
            <a:r>
              <a:rPr lang="zh-CN" altLang="en-US" b="0" i="0" dirty="0">
                <a:solidFill>
                  <a:srgbClr val="060607"/>
                </a:solidFill>
                <a:effectLst/>
                <a:latin typeface="-apple-system"/>
              </a:rPr>
              <a:t>：如果连续两次迭代的对数似然函数值没有显著增加，或者增加量小于某个预设的阈值，算法可能已经收敛。</a:t>
            </a:r>
          </a:p>
          <a:p>
            <a:pPr algn="l">
              <a:buFont typeface="Arial" panose="020B0604020202020204" pitchFamily="34" charset="0"/>
              <a:buChar char="•"/>
            </a:pPr>
            <a:r>
              <a:rPr lang="zh-CN" altLang="en-US" b="1" i="0" dirty="0">
                <a:solidFill>
                  <a:srgbClr val="060607"/>
                </a:solidFill>
                <a:effectLst/>
                <a:latin typeface="-apple-system"/>
              </a:rPr>
              <a:t>参数变化的微小性</a:t>
            </a:r>
            <a:r>
              <a:rPr lang="zh-CN" altLang="en-US" b="0" i="0" dirty="0">
                <a:solidFill>
                  <a:srgbClr val="060607"/>
                </a:solidFill>
                <a:effectLst/>
                <a:latin typeface="-apple-system"/>
              </a:rPr>
              <a:t>：如果模型参数在连续两次迭代中的变化非常小，也可以作为收敛的一个指标。</a:t>
            </a:r>
          </a:p>
          <a:p>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27</a:t>
            </a:fld>
            <a:endParaRPr lang="zh-CN" altLang="en-US"/>
          </a:p>
        </p:txBody>
      </p:sp>
    </p:spTree>
    <p:extLst>
      <p:ext uri="{BB962C8B-B14F-4D97-AF65-F5344CB8AC3E}">
        <p14:creationId xmlns:p14="http://schemas.microsoft.com/office/powerpoint/2010/main" val="1537921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latin typeface="-apple-system"/>
              </a:rPr>
              <a:t>在</a:t>
            </a:r>
            <a:r>
              <a:rPr lang="en-US" altLang="zh-CN" b="0" i="0" dirty="0">
                <a:solidFill>
                  <a:srgbClr val="060607"/>
                </a:solidFill>
                <a:effectLst/>
                <a:latin typeface="-apple-system"/>
              </a:rPr>
              <a:t>E</a:t>
            </a:r>
            <a:r>
              <a:rPr lang="zh-CN" altLang="en-US" b="0" i="0" dirty="0">
                <a:solidFill>
                  <a:srgbClr val="060607"/>
                </a:solidFill>
                <a:effectLst/>
                <a:latin typeface="-apple-system"/>
              </a:rPr>
              <a:t>步骤中，我们计算潜在变量 </a:t>
            </a:r>
            <a:r>
              <a:rPr lang="en-US" altLang="zh-CN" b="0" i="0" dirty="0" err="1">
                <a:solidFill>
                  <a:srgbClr val="060607"/>
                </a:solidFill>
                <a:effectLst/>
                <a:latin typeface="KaTeX_Main"/>
              </a:rPr>
              <a:t>z</a:t>
            </a:r>
            <a:r>
              <a:rPr lang="en-US" altLang="zh-CN" b="0" i="1" dirty="0" err="1">
                <a:solidFill>
                  <a:srgbClr val="060607"/>
                </a:solidFill>
                <a:effectLst/>
                <a:latin typeface="KaTeX_Math"/>
              </a:rPr>
              <a:t>z</a:t>
            </a:r>
            <a:r>
              <a:rPr lang="zh-CN" altLang="en-US" b="0" i="0" dirty="0">
                <a:solidFill>
                  <a:srgbClr val="060607"/>
                </a:solidFill>
                <a:effectLst/>
                <a:latin typeface="-apple-system"/>
              </a:rPr>
              <a:t> 的期望值，这个期望值是基于当前参数估计和观察到的数据 </a:t>
            </a:r>
            <a:r>
              <a:rPr lang="en-US" altLang="zh-CN" b="0" i="0" dirty="0">
                <a:solidFill>
                  <a:srgbClr val="060607"/>
                </a:solidFill>
                <a:effectLst/>
                <a:latin typeface="KaTeX_Main"/>
              </a:rPr>
              <a:t>x</a:t>
            </a:r>
            <a:r>
              <a:rPr lang="en-US" altLang="zh-CN" b="0" i="1" dirty="0">
                <a:solidFill>
                  <a:srgbClr val="060607"/>
                </a:solidFill>
                <a:effectLst/>
                <a:latin typeface="KaTeX_Math"/>
              </a:rPr>
              <a:t>x</a:t>
            </a:r>
            <a:r>
              <a:rPr lang="zh-CN" altLang="en-US" b="0" i="0" dirty="0">
                <a:solidFill>
                  <a:srgbClr val="060607"/>
                </a:solidFill>
                <a:effectLst/>
                <a:latin typeface="-apple-system"/>
              </a:rPr>
              <a:t> 计算的。具体来说，我们计算每个数据点 </a:t>
            </a:r>
            <a:r>
              <a:rPr lang="en-US" altLang="zh-CN" b="0" i="0" dirty="0" err="1">
                <a:solidFill>
                  <a:srgbClr val="060607"/>
                </a:solidFill>
                <a:effectLst/>
                <a:latin typeface="KaTeX_Main"/>
              </a:rPr>
              <a:t>xi</a:t>
            </a:r>
            <a:r>
              <a:rPr lang="en-US" altLang="zh-CN" b="0" i="1" dirty="0" err="1">
                <a:solidFill>
                  <a:srgbClr val="060607"/>
                </a:solidFill>
                <a:effectLst/>
                <a:latin typeface="KaTeX_Math"/>
              </a:rPr>
              <a:t>xi</a:t>
            </a:r>
            <a:r>
              <a:rPr lang="zh-CN" altLang="en-US" b="0" i="0" dirty="0">
                <a:solidFill>
                  <a:srgbClr val="060607"/>
                </a:solidFill>
                <a:effectLst/>
                <a:latin typeface="KaTeX_Main"/>
              </a:rPr>
              <a:t>​</a:t>
            </a:r>
            <a:r>
              <a:rPr lang="zh-CN" altLang="en-US" b="0" i="0" dirty="0">
                <a:solidFill>
                  <a:srgbClr val="060607"/>
                </a:solidFill>
                <a:effectLst/>
                <a:latin typeface="-apple-system"/>
              </a:rPr>
              <a:t> 对应的潜在变量 </a:t>
            </a:r>
            <a:r>
              <a:rPr lang="en-US" altLang="zh-CN" b="0" i="0" dirty="0" err="1">
                <a:solidFill>
                  <a:srgbClr val="060607"/>
                </a:solidFill>
                <a:effectLst/>
                <a:latin typeface="KaTeX_Main"/>
              </a:rPr>
              <a:t>zi</a:t>
            </a:r>
            <a:r>
              <a:rPr lang="en-US" altLang="zh-CN" b="0" i="1" dirty="0" err="1">
                <a:solidFill>
                  <a:srgbClr val="060607"/>
                </a:solidFill>
                <a:effectLst/>
                <a:latin typeface="KaTeX_Math"/>
              </a:rPr>
              <a:t>zi</a:t>
            </a:r>
            <a:r>
              <a:rPr lang="zh-CN" altLang="en-US" b="0" i="0" dirty="0">
                <a:solidFill>
                  <a:srgbClr val="060607"/>
                </a:solidFill>
                <a:effectLst/>
                <a:latin typeface="KaTeX_Main"/>
              </a:rPr>
              <a:t>​</a:t>
            </a:r>
            <a:r>
              <a:rPr lang="zh-CN" altLang="en-US" b="0" i="0" dirty="0">
                <a:solidFill>
                  <a:srgbClr val="060607"/>
                </a:solidFill>
                <a:effectLst/>
                <a:latin typeface="-apple-system"/>
              </a:rPr>
              <a:t> 的后验概率 </a:t>
            </a:r>
            <a:r>
              <a:rPr lang="en-US" altLang="zh-CN" b="0" i="0" dirty="0">
                <a:solidFill>
                  <a:srgbClr val="060607"/>
                </a:solidFill>
                <a:effectLst/>
                <a:latin typeface="KaTeX_Main"/>
              </a:rPr>
              <a:t>P(</a:t>
            </a:r>
            <a:r>
              <a:rPr lang="en-US" altLang="zh-CN" b="0" i="0" dirty="0" err="1">
                <a:solidFill>
                  <a:srgbClr val="060607"/>
                </a:solidFill>
                <a:effectLst/>
                <a:latin typeface="KaTeX_Main"/>
              </a:rPr>
              <a:t>zi∣xi;Θ</a:t>
            </a:r>
            <a:r>
              <a:rPr lang="en-US" altLang="zh-CN" b="0" i="0" dirty="0">
                <a:solidFill>
                  <a:srgbClr val="060607"/>
                </a:solidFill>
                <a:effectLst/>
                <a:latin typeface="KaTeX_Main"/>
              </a:rPr>
              <a:t>(t))</a:t>
            </a:r>
            <a:r>
              <a:rPr lang="en-US" altLang="zh-CN" b="0" i="1" dirty="0">
                <a:solidFill>
                  <a:srgbClr val="060607"/>
                </a:solidFill>
                <a:effectLst/>
                <a:latin typeface="KaTeX_Math"/>
              </a:rPr>
              <a:t>P</a:t>
            </a:r>
            <a:r>
              <a:rPr lang="en-US" altLang="zh-CN" b="0" i="0" dirty="0">
                <a:solidFill>
                  <a:srgbClr val="060607"/>
                </a:solidFill>
                <a:effectLst/>
                <a:latin typeface="KaTeX_Main"/>
              </a:rPr>
              <a:t>(</a:t>
            </a:r>
            <a:r>
              <a:rPr lang="en-US" altLang="zh-CN" b="0" i="1" dirty="0">
                <a:solidFill>
                  <a:srgbClr val="060607"/>
                </a:solidFill>
                <a:effectLst/>
                <a:latin typeface="KaTeX_Math"/>
              </a:rPr>
              <a:t>zi</a:t>
            </a:r>
            <a:r>
              <a:rPr lang="zh-CN" altLang="en-US" b="0" i="0" dirty="0">
                <a:solidFill>
                  <a:srgbClr val="060607"/>
                </a:solidFill>
                <a:effectLst/>
                <a:latin typeface="KaTeX_Main"/>
              </a:rPr>
              <a:t>​∣</a:t>
            </a:r>
            <a:r>
              <a:rPr lang="en-US" altLang="zh-CN" b="0" i="1" dirty="0">
                <a:solidFill>
                  <a:srgbClr val="060607"/>
                </a:solidFill>
                <a:effectLst/>
                <a:latin typeface="KaTeX_Math"/>
              </a:rPr>
              <a:t>xi</a:t>
            </a:r>
            <a:r>
              <a:rPr lang="zh-CN" altLang="en-US" b="0" i="0" dirty="0">
                <a:solidFill>
                  <a:srgbClr val="060607"/>
                </a:solidFill>
                <a:effectLst/>
                <a:latin typeface="KaTeX_Main"/>
              </a:rPr>
              <a:t>​</a:t>
            </a:r>
            <a:r>
              <a:rPr lang="en-US" altLang="zh-CN" b="0" i="0" dirty="0">
                <a:solidFill>
                  <a:srgbClr val="060607"/>
                </a:solidFill>
                <a:effectLst/>
                <a:latin typeface="KaTeX_Main"/>
              </a:rPr>
              <a:t>;Θ(</a:t>
            </a:r>
            <a:r>
              <a:rPr lang="en-US" altLang="zh-CN" b="0" i="1" dirty="0">
                <a:solidFill>
                  <a:srgbClr val="060607"/>
                </a:solidFill>
                <a:effectLst/>
                <a:latin typeface="KaTeX_Math"/>
              </a:rPr>
              <a:t>t</a:t>
            </a:r>
            <a:r>
              <a:rPr lang="en-US" altLang="zh-CN" b="0" i="0" dirty="0">
                <a:solidFill>
                  <a:srgbClr val="060607"/>
                </a:solidFill>
                <a:effectLst/>
                <a:latin typeface="KaTeX_Main"/>
              </a:rPr>
              <a:t>))</a:t>
            </a:r>
            <a:r>
              <a:rPr lang="zh-CN" altLang="en-US" b="0" i="0" dirty="0">
                <a:solidFill>
                  <a:srgbClr val="060607"/>
                </a:solidFill>
                <a:effectLst/>
                <a:latin typeface="-apple-system"/>
              </a:rPr>
              <a:t>，其中 </a:t>
            </a:r>
            <a:r>
              <a:rPr lang="en-US" altLang="zh-CN" b="0" i="0" dirty="0">
                <a:solidFill>
                  <a:srgbClr val="060607"/>
                </a:solidFill>
                <a:effectLst/>
                <a:latin typeface="KaTeX_Main"/>
              </a:rPr>
              <a:t>Θ(t)Θ(</a:t>
            </a:r>
            <a:r>
              <a:rPr lang="en-US" altLang="zh-CN" b="0" i="1" dirty="0">
                <a:solidFill>
                  <a:srgbClr val="060607"/>
                </a:solidFill>
                <a:effectLst/>
                <a:latin typeface="KaTeX_Math"/>
              </a:rPr>
              <a:t>t</a:t>
            </a:r>
            <a:r>
              <a:rPr lang="en-US" altLang="zh-CN" b="0" i="0" dirty="0">
                <a:solidFill>
                  <a:srgbClr val="060607"/>
                </a:solidFill>
                <a:effectLst/>
                <a:latin typeface="KaTeX_Main"/>
              </a:rPr>
              <a:t>)</a:t>
            </a:r>
            <a:r>
              <a:rPr lang="zh-CN" altLang="en-US" b="0" i="0" dirty="0">
                <a:solidFill>
                  <a:srgbClr val="060607"/>
                </a:solidFill>
                <a:effectLst/>
                <a:latin typeface="-apple-system"/>
              </a:rPr>
              <a:t> 表示当前迭代的参数估计。</a:t>
            </a:r>
            <a:endParaRPr lang="en-US" altLang="zh-CN" b="0" i="0" dirty="0">
              <a:solidFill>
                <a:srgbClr val="060607"/>
              </a:solidFill>
              <a:effectLst/>
              <a:latin typeface="-apple-system"/>
            </a:endParaRPr>
          </a:p>
          <a:p>
            <a:r>
              <a:rPr lang="zh-CN" altLang="en-US" b="0" i="0" dirty="0">
                <a:solidFill>
                  <a:srgbClr val="060607"/>
                </a:solidFill>
                <a:effectLst/>
                <a:latin typeface="-apple-system"/>
              </a:rPr>
              <a:t>在</a:t>
            </a:r>
            <a:r>
              <a:rPr lang="en-US" altLang="zh-CN" b="0" i="0" dirty="0">
                <a:solidFill>
                  <a:srgbClr val="060607"/>
                </a:solidFill>
                <a:effectLst/>
                <a:latin typeface="-apple-system"/>
              </a:rPr>
              <a:t>M</a:t>
            </a:r>
            <a:r>
              <a:rPr lang="zh-CN" altLang="en-US" b="0" i="0" dirty="0">
                <a:solidFill>
                  <a:srgbClr val="060607"/>
                </a:solidFill>
                <a:effectLst/>
                <a:latin typeface="-apple-system"/>
              </a:rPr>
              <a:t>步骤中，我们使用</a:t>
            </a:r>
            <a:r>
              <a:rPr lang="en-US" altLang="zh-CN" b="0" i="0" dirty="0">
                <a:solidFill>
                  <a:srgbClr val="060607"/>
                </a:solidFill>
                <a:effectLst/>
                <a:latin typeface="-apple-system"/>
              </a:rPr>
              <a:t>E</a:t>
            </a:r>
            <a:r>
              <a:rPr lang="zh-CN" altLang="en-US" b="0" i="0" dirty="0">
                <a:solidFill>
                  <a:srgbClr val="060607"/>
                </a:solidFill>
                <a:effectLst/>
                <a:latin typeface="-apple-system"/>
              </a:rPr>
              <a:t>步骤计算的潜在变量的期望值来更新模型参数 </a:t>
            </a:r>
            <a:r>
              <a:rPr lang="en-US" altLang="zh-CN" b="0" i="0" dirty="0">
                <a:solidFill>
                  <a:srgbClr val="060607"/>
                </a:solidFill>
                <a:effectLst/>
                <a:latin typeface="KaTeX_Main"/>
              </a:rPr>
              <a:t>ΘΘ</a:t>
            </a:r>
            <a:r>
              <a:rPr lang="zh-CN" altLang="en-US" b="0" i="0" dirty="0">
                <a:solidFill>
                  <a:srgbClr val="060607"/>
                </a:solidFill>
                <a:effectLst/>
                <a:latin typeface="-apple-system"/>
              </a:rPr>
              <a:t>，以最大化期望的对数似然函数。这涉及到解决一个优化问题，通常通过取导数并设置为零来找到参数的最优值。</a:t>
            </a:r>
            <a:endParaRPr lang="en-US" altLang="zh-CN" b="0" i="0" dirty="0">
              <a:solidFill>
                <a:srgbClr val="060607"/>
              </a:solidFill>
              <a:effectLst/>
              <a:latin typeface="-apple-system"/>
            </a:endParaRPr>
          </a:p>
          <a:p>
            <a:endParaRPr lang="en-US" altLang="zh-CN" b="0" i="0" dirty="0">
              <a:solidFill>
                <a:srgbClr val="060607"/>
              </a:solidFill>
              <a:effectLst/>
              <a:latin typeface="-apple-system"/>
            </a:endParaRPr>
          </a:p>
          <a:p>
            <a:pPr algn="l"/>
            <a:r>
              <a:rPr lang="en-US" altLang="zh-CN" b="1" i="0" dirty="0">
                <a:solidFill>
                  <a:srgbClr val="060607"/>
                </a:solidFill>
                <a:effectLst/>
                <a:latin typeface="-apple-system"/>
              </a:rPr>
              <a:t>GMM</a:t>
            </a:r>
            <a:r>
              <a:rPr lang="zh-CN" altLang="en-US" b="1" i="0" dirty="0">
                <a:solidFill>
                  <a:srgbClr val="060607"/>
                </a:solidFill>
                <a:effectLst/>
                <a:latin typeface="-apple-system"/>
              </a:rPr>
              <a:t>的聚类过程：</a:t>
            </a:r>
          </a:p>
          <a:p>
            <a:pPr algn="l">
              <a:buFont typeface="+mj-lt"/>
              <a:buAutoNum type="arabicPeriod"/>
            </a:pPr>
            <a:r>
              <a:rPr lang="zh-CN" altLang="en-US" b="1" i="0" dirty="0">
                <a:solidFill>
                  <a:srgbClr val="060607"/>
                </a:solidFill>
                <a:effectLst/>
                <a:latin typeface="-apple-system"/>
              </a:rPr>
              <a:t>初始化</a:t>
            </a:r>
            <a:r>
              <a:rPr lang="zh-CN" altLang="en-US" b="0" i="0" dirty="0">
                <a:solidFill>
                  <a:srgbClr val="060607"/>
                </a:solidFill>
                <a:effectLst/>
                <a:latin typeface="-apple-system"/>
              </a:rPr>
              <a:t>：随机选择初始参数，包括均值、协方差和混合系数。</a:t>
            </a:r>
          </a:p>
          <a:p>
            <a:pPr algn="l">
              <a:buFont typeface="+mj-lt"/>
              <a:buAutoNum type="arabicPeriod"/>
            </a:pPr>
            <a:r>
              <a:rPr lang="en-US" altLang="zh-CN" b="1" i="0" dirty="0">
                <a:solidFill>
                  <a:srgbClr val="060607"/>
                </a:solidFill>
                <a:effectLst/>
                <a:latin typeface="-apple-system"/>
              </a:rPr>
              <a:t>E</a:t>
            </a:r>
            <a:r>
              <a:rPr lang="zh-CN" altLang="en-US" b="1" i="0" dirty="0">
                <a:solidFill>
                  <a:srgbClr val="060607"/>
                </a:solidFill>
                <a:effectLst/>
                <a:latin typeface="-apple-system"/>
              </a:rPr>
              <a:t>步骤（期望步骤）</a:t>
            </a:r>
            <a:r>
              <a:rPr lang="zh-CN" altLang="en-US" b="0" i="0" dirty="0">
                <a:solidFill>
                  <a:srgbClr val="060607"/>
                </a:solidFill>
                <a:effectLst/>
                <a:latin typeface="-apple-system"/>
              </a:rPr>
              <a:t>：计算每个数据点属于每个高斯成分的后验概率。</a:t>
            </a:r>
          </a:p>
          <a:p>
            <a:pPr algn="l">
              <a:buFont typeface="+mj-lt"/>
              <a:buAutoNum type="arabicPeriod"/>
            </a:pPr>
            <a:r>
              <a:rPr lang="en-US" altLang="zh-CN" b="1" i="0" dirty="0">
                <a:solidFill>
                  <a:srgbClr val="060607"/>
                </a:solidFill>
                <a:effectLst/>
                <a:latin typeface="-apple-system"/>
              </a:rPr>
              <a:t>M</a:t>
            </a:r>
            <a:r>
              <a:rPr lang="zh-CN" altLang="en-US" b="1" i="0" dirty="0">
                <a:solidFill>
                  <a:srgbClr val="060607"/>
                </a:solidFill>
                <a:effectLst/>
                <a:latin typeface="-apple-system"/>
              </a:rPr>
              <a:t>步骤（最大化步骤）</a:t>
            </a:r>
            <a:r>
              <a:rPr lang="zh-CN" altLang="en-US" b="0" i="0" dirty="0">
                <a:solidFill>
                  <a:srgbClr val="060607"/>
                </a:solidFill>
                <a:effectLst/>
                <a:latin typeface="-apple-system"/>
              </a:rPr>
              <a:t>：根据</a:t>
            </a:r>
            <a:r>
              <a:rPr lang="en-US" altLang="zh-CN" b="0" i="0" dirty="0">
                <a:solidFill>
                  <a:srgbClr val="060607"/>
                </a:solidFill>
                <a:effectLst/>
                <a:latin typeface="-apple-system"/>
              </a:rPr>
              <a:t>E</a:t>
            </a:r>
            <a:r>
              <a:rPr lang="zh-CN" altLang="en-US" b="0" i="0" dirty="0">
                <a:solidFill>
                  <a:srgbClr val="060607"/>
                </a:solidFill>
                <a:effectLst/>
                <a:latin typeface="-apple-system"/>
              </a:rPr>
              <a:t>步骤得到的后验概率，更新每个高斯成分的参数。</a:t>
            </a:r>
          </a:p>
          <a:p>
            <a:pPr algn="l">
              <a:buFont typeface="+mj-lt"/>
              <a:buAutoNum type="arabicPeriod"/>
            </a:pPr>
            <a:r>
              <a:rPr lang="zh-CN" altLang="en-US" b="1" i="0" dirty="0">
                <a:solidFill>
                  <a:srgbClr val="060607"/>
                </a:solidFill>
                <a:effectLst/>
                <a:latin typeface="-apple-system"/>
              </a:rPr>
              <a:t>迭代</a:t>
            </a:r>
            <a:r>
              <a:rPr lang="zh-CN" altLang="en-US" b="0" i="0" dirty="0">
                <a:solidFill>
                  <a:srgbClr val="060607"/>
                </a:solidFill>
                <a:effectLst/>
                <a:latin typeface="-apple-system"/>
              </a:rPr>
              <a:t>：重复</a:t>
            </a:r>
            <a:r>
              <a:rPr lang="en-US" altLang="zh-CN" b="0" i="0" dirty="0">
                <a:solidFill>
                  <a:srgbClr val="060607"/>
                </a:solidFill>
                <a:effectLst/>
                <a:latin typeface="-apple-system"/>
              </a:rPr>
              <a:t>E</a:t>
            </a:r>
            <a:r>
              <a:rPr lang="zh-CN" altLang="en-US" b="0" i="0" dirty="0">
                <a:solidFill>
                  <a:srgbClr val="060607"/>
                </a:solidFill>
                <a:effectLst/>
                <a:latin typeface="-apple-system"/>
              </a:rPr>
              <a:t>步骤和</a:t>
            </a:r>
            <a:r>
              <a:rPr lang="en-US" altLang="zh-CN" b="0" i="0" dirty="0">
                <a:solidFill>
                  <a:srgbClr val="060607"/>
                </a:solidFill>
                <a:effectLst/>
                <a:latin typeface="-apple-system"/>
              </a:rPr>
              <a:t>M</a:t>
            </a:r>
            <a:r>
              <a:rPr lang="zh-CN" altLang="en-US" b="0" i="0" dirty="0">
                <a:solidFill>
                  <a:srgbClr val="060607"/>
                </a:solidFill>
                <a:effectLst/>
                <a:latin typeface="-apple-system"/>
              </a:rPr>
              <a:t>步骤，直到参数收敛或达到预设的迭代次数。</a:t>
            </a:r>
          </a:p>
          <a:p>
            <a:pPr algn="l">
              <a:buFont typeface="+mj-lt"/>
              <a:buAutoNum type="arabicPeriod"/>
            </a:pPr>
            <a:r>
              <a:rPr lang="zh-CN" altLang="en-US" b="1" i="0" dirty="0">
                <a:solidFill>
                  <a:srgbClr val="060607"/>
                </a:solidFill>
                <a:effectLst/>
                <a:latin typeface="-apple-system"/>
              </a:rPr>
              <a:t>聚类分配</a:t>
            </a:r>
            <a:r>
              <a:rPr lang="zh-CN" altLang="en-US" b="0" i="0" dirty="0">
                <a:solidFill>
                  <a:srgbClr val="060607"/>
                </a:solidFill>
                <a:effectLst/>
                <a:latin typeface="-apple-system"/>
              </a:rPr>
              <a:t>：根据每个数据点的后验概率，将其分配到最有可能的成分。</a:t>
            </a:r>
          </a:p>
          <a:p>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28</a:t>
            </a:fld>
            <a:endParaRPr lang="zh-CN" altLang="en-US"/>
          </a:p>
        </p:txBody>
      </p:sp>
    </p:spTree>
    <p:extLst>
      <p:ext uri="{BB962C8B-B14F-4D97-AF65-F5344CB8AC3E}">
        <p14:creationId xmlns:p14="http://schemas.microsoft.com/office/powerpoint/2010/main" val="268968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聚类需要学习的是将数据分簇使得簇内数据的相似性高，而簇间数据的相似性低</a:t>
            </a:r>
            <a:endParaRPr lang="en-US" altLang="zh-CN" dirty="0"/>
          </a:p>
          <a:p>
            <a:r>
              <a:rPr lang="zh-CN" altLang="en-US" dirty="0"/>
              <a:t>聚类的过程是根据数据的特征计算数据之间的相似性然后将相似的数据分为同簇</a:t>
            </a:r>
            <a:endParaRPr lang="en-US" altLang="zh-CN" dirty="0"/>
          </a:p>
          <a:p>
            <a:r>
              <a:rPr lang="zh-CN" altLang="en-US" dirty="0"/>
              <a:t>无监督学习都是没有事先定义类的</a:t>
            </a:r>
            <a:endParaRPr lang="en-US" altLang="zh-CN" dirty="0"/>
          </a:p>
          <a:p>
            <a:r>
              <a:rPr lang="en-US" altLang="zh-CN" dirty="0"/>
              <a:t>Clustering</a:t>
            </a:r>
            <a:r>
              <a:rPr lang="zh-CN" altLang="en-US" dirty="0"/>
              <a:t>的一些典型应用有图像分割，当然这已经是比较古早的方法了还有新闻聚簇或者说作为其他算法的一些预处理</a:t>
            </a:r>
            <a:endParaRPr lang="en-US" altLang="zh-CN" dirty="0"/>
          </a:p>
          <a:p>
            <a:r>
              <a:rPr lang="zh-CN" altLang="en-US" dirty="0"/>
              <a:t>我今天主要分享的算法有</a:t>
            </a:r>
            <a:r>
              <a:rPr lang="en-US" altLang="zh-CN" dirty="0"/>
              <a:t>k-means</a:t>
            </a:r>
            <a:r>
              <a:rPr lang="zh-CN" altLang="en-US" dirty="0"/>
              <a:t>算法，</a:t>
            </a:r>
            <a:r>
              <a:rPr lang="en-US" altLang="zh-CN" dirty="0"/>
              <a:t>k-medoids</a:t>
            </a:r>
            <a:r>
              <a:rPr lang="zh-CN" altLang="en-US" dirty="0"/>
              <a:t>算法还有</a:t>
            </a:r>
            <a:r>
              <a:rPr lang="en-US" altLang="zh-CN" dirty="0"/>
              <a:t>Gaussian Mixture model</a:t>
            </a:r>
            <a:endParaRPr lang="zh-CN" altLang="en-US" dirty="0"/>
          </a:p>
        </p:txBody>
      </p:sp>
      <p:sp>
        <p:nvSpPr>
          <p:cNvPr id="4" name="灯片编号占位符 3"/>
          <p:cNvSpPr>
            <a:spLocks noGrp="1"/>
          </p:cNvSpPr>
          <p:nvPr>
            <p:ph type="sldNum" sz="quarter" idx="5"/>
          </p:nvPr>
        </p:nvSpPr>
        <p:spPr/>
        <p:txBody>
          <a:bodyPr/>
          <a:lstStyle/>
          <a:p>
            <a:fld id="{E47D9A51-848A-472D-B68B-E96682225FBA}" type="slidenum">
              <a:rPr lang="zh-CN" altLang="en-US" smtClean="0"/>
              <a:t>4</a:t>
            </a:fld>
            <a:endParaRPr lang="zh-CN" altLang="en-US"/>
          </a:p>
        </p:txBody>
      </p:sp>
    </p:spTree>
    <p:extLst>
      <p:ext uri="{BB962C8B-B14F-4D97-AF65-F5344CB8AC3E}">
        <p14:creationId xmlns:p14="http://schemas.microsoft.com/office/powerpoint/2010/main" val="332128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60607"/>
                </a:solidFill>
                <a:effectLst/>
                <a:latin typeface="-apple-system"/>
              </a:rPr>
              <a:t>K-Means</a:t>
            </a:r>
            <a:r>
              <a:rPr lang="zh-CN" altLang="en-US" b="0" i="0" dirty="0">
                <a:solidFill>
                  <a:srgbClr val="060607"/>
                </a:solidFill>
                <a:effectLst/>
                <a:latin typeface="-apple-system"/>
              </a:rPr>
              <a:t>聚类算法是一种简单、高效且广泛使用的无监督学习算法，主要用于将数据集划分为</a:t>
            </a:r>
            <a:r>
              <a:rPr lang="en-US" altLang="zh-CN" b="0" i="0" dirty="0">
                <a:solidFill>
                  <a:srgbClr val="060607"/>
                </a:solidFill>
                <a:effectLst/>
                <a:latin typeface="-apple-system"/>
              </a:rPr>
              <a:t>K</a:t>
            </a:r>
            <a:r>
              <a:rPr lang="zh-CN" altLang="en-US" b="0" i="0" dirty="0">
                <a:solidFill>
                  <a:srgbClr val="060607"/>
                </a:solidFill>
                <a:effectLst/>
                <a:latin typeface="-apple-system"/>
              </a:rPr>
              <a:t>个簇。每个簇由其质心（</a:t>
            </a:r>
            <a:r>
              <a:rPr lang="en-US" altLang="zh-CN" b="0" i="0" dirty="0">
                <a:solidFill>
                  <a:srgbClr val="060607"/>
                </a:solidFill>
                <a:effectLst/>
                <a:latin typeface="-apple-system"/>
              </a:rPr>
              <a:t>centroid</a:t>
            </a:r>
            <a:r>
              <a:rPr lang="zh-CN" altLang="en-US" b="0" i="0" dirty="0">
                <a:solidFill>
                  <a:srgbClr val="060607"/>
                </a:solidFill>
                <a:effectLst/>
                <a:latin typeface="-apple-system"/>
              </a:rPr>
              <a:t>）定义，质心是簇内所有点的均值。</a:t>
            </a:r>
            <a:r>
              <a:rPr lang="en-US" altLang="zh-CN" b="0" i="0" dirty="0">
                <a:solidFill>
                  <a:srgbClr val="060607"/>
                </a:solidFill>
                <a:effectLst/>
                <a:latin typeface="-apple-system"/>
              </a:rPr>
              <a:t>K-Means</a:t>
            </a:r>
            <a:r>
              <a:rPr lang="zh-CN" altLang="en-US" b="0" i="0" dirty="0">
                <a:solidFill>
                  <a:srgbClr val="060607"/>
                </a:solidFill>
                <a:effectLst/>
                <a:latin typeface="-apple-system"/>
              </a:rPr>
              <a:t>的目标是使得每个点到其最近质心的距离的平方和最小</a:t>
            </a:r>
            <a:endParaRPr lang="en-US" altLang="zh-CN" b="0" i="0" dirty="0">
              <a:solidFill>
                <a:srgbClr val="060607"/>
              </a:solidFill>
              <a:effectLst/>
              <a:latin typeface="-apple-system"/>
            </a:endParaRPr>
          </a:p>
          <a:p>
            <a:pPr algn="l"/>
            <a:r>
              <a:rPr lang="en-US" altLang="zh-CN" b="1" i="0" dirty="0">
                <a:solidFill>
                  <a:srgbClr val="060607"/>
                </a:solidFill>
                <a:effectLst/>
                <a:latin typeface="-apple-system"/>
              </a:rPr>
              <a:t>K-Means</a:t>
            </a:r>
            <a:r>
              <a:rPr lang="zh-CN" altLang="en-US" b="1" i="0" dirty="0">
                <a:solidFill>
                  <a:srgbClr val="060607"/>
                </a:solidFill>
                <a:effectLst/>
                <a:latin typeface="-apple-system"/>
              </a:rPr>
              <a:t>算法的基本步骤：</a:t>
            </a:r>
          </a:p>
          <a:p>
            <a:pPr algn="l">
              <a:buFont typeface="+mj-lt"/>
              <a:buAutoNum type="arabicPeriod"/>
            </a:pPr>
            <a:r>
              <a:rPr lang="zh-CN" altLang="en-US" b="1" i="0" dirty="0">
                <a:solidFill>
                  <a:srgbClr val="060607"/>
                </a:solidFill>
                <a:effectLst/>
                <a:latin typeface="-apple-system"/>
              </a:rPr>
              <a:t>初始化</a:t>
            </a:r>
            <a:r>
              <a:rPr lang="zh-CN" altLang="en-US" b="0" i="0" dirty="0">
                <a:solidFill>
                  <a:srgbClr val="060607"/>
                </a:solidFill>
                <a:effectLst/>
                <a:latin typeface="-apple-system"/>
              </a:rPr>
              <a:t>：随机选择</a:t>
            </a:r>
            <a:r>
              <a:rPr lang="en-US" altLang="zh-CN" b="0" i="0" dirty="0">
                <a:solidFill>
                  <a:srgbClr val="060607"/>
                </a:solidFill>
                <a:effectLst/>
                <a:latin typeface="-apple-system"/>
              </a:rPr>
              <a:t>K</a:t>
            </a:r>
            <a:r>
              <a:rPr lang="zh-CN" altLang="en-US" b="0" i="0" dirty="0">
                <a:solidFill>
                  <a:srgbClr val="060607"/>
                </a:solidFill>
                <a:effectLst/>
                <a:latin typeface="-apple-system"/>
              </a:rPr>
              <a:t>个数据点作为初始质心。</a:t>
            </a:r>
          </a:p>
          <a:p>
            <a:pPr algn="l">
              <a:buFont typeface="+mj-lt"/>
              <a:buAutoNum type="arabicPeriod"/>
            </a:pPr>
            <a:r>
              <a:rPr lang="zh-CN" altLang="en-US" b="1" i="0" dirty="0">
                <a:solidFill>
                  <a:srgbClr val="060607"/>
                </a:solidFill>
                <a:effectLst/>
                <a:latin typeface="-apple-system"/>
              </a:rPr>
              <a:t>递归执行下面的步骤知道收敛</a:t>
            </a:r>
            <a:endParaRPr lang="en-US" altLang="zh-CN" b="1" i="0" dirty="0">
              <a:solidFill>
                <a:srgbClr val="060607"/>
              </a:solidFill>
              <a:effectLst/>
              <a:latin typeface="-apple-system"/>
            </a:endParaRPr>
          </a:p>
          <a:p>
            <a:pPr algn="l">
              <a:buFont typeface="+mj-lt"/>
              <a:buAutoNum type="arabicPeriod"/>
            </a:pPr>
            <a:r>
              <a:rPr lang="zh-CN" altLang="en-US" b="1" i="0" dirty="0">
                <a:solidFill>
                  <a:srgbClr val="060607"/>
                </a:solidFill>
                <a:effectLst/>
                <a:latin typeface="-apple-system"/>
              </a:rPr>
              <a:t>将每个点分到距质心距离最近的簇中</a:t>
            </a:r>
            <a:endParaRPr lang="en-US" altLang="zh-CN" b="1" i="0" dirty="0">
              <a:solidFill>
                <a:srgbClr val="060607"/>
              </a:solidFill>
              <a:effectLst/>
              <a:latin typeface="-apple-system"/>
            </a:endParaRPr>
          </a:p>
          <a:p>
            <a:pPr algn="l">
              <a:buFont typeface="+mj-lt"/>
              <a:buAutoNum type="arabicPeriod"/>
            </a:pPr>
            <a:r>
              <a:rPr lang="zh-CN" altLang="en-US" b="1" i="0" dirty="0">
                <a:solidFill>
                  <a:srgbClr val="060607"/>
                </a:solidFill>
                <a:effectLst/>
                <a:latin typeface="-apple-system"/>
              </a:rPr>
              <a:t>更新每个簇的质心</a:t>
            </a:r>
            <a:endParaRPr lang="en-US" altLang="zh-CN" b="1" i="0" dirty="0">
              <a:solidFill>
                <a:srgbClr val="060607"/>
              </a:solidFill>
              <a:effectLst/>
              <a:latin typeface="-apple-system"/>
            </a:endParaRPr>
          </a:p>
          <a:p>
            <a:pPr algn="l">
              <a:buFont typeface="+mj-lt"/>
              <a:buNone/>
            </a:pPr>
            <a:r>
              <a:rPr lang="zh-CN" altLang="en-US" b="1" i="0" dirty="0">
                <a:solidFill>
                  <a:srgbClr val="060607"/>
                </a:solidFill>
                <a:effectLst/>
                <a:latin typeface="-apple-system"/>
              </a:rPr>
              <a:t>接下来我们看一个</a:t>
            </a:r>
            <a:r>
              <a:rPr lang="en-US" altLang="zh-CN" b="1" i="0" dirty="0" err="1">
                <a:solidFill>
                  <a:srgbClr val="060607"/>
                </a:solidFill>
                <a:effectLst/>
                <a:latin typeface="-apple-system"/>
              </a:rPr>
              <a:t>Kmeans</a:t>
            </a:r>
            <a:r>
              <a:rPr lang="zh-CN" altLang="en-US" b="1" i="0" dirty="0">
                <a:solidFill>
                  <a:srgbClr val="060607"/>
                </a:solidFill>
                <a:effectLst/>
                <a:latin typeface="-apple-system"/>
              </a:rPr>
              <a:t>算法的一个举例加深一下理解</a:t>
            </a:r>
            <a:endParaRPr lang="en-US" altLang="zh-CN" b="1" i="0" dirty="0">
              <a:solidFill>
                <a:srgbClr val="060607"/>
              </a:solidFill>
              <a:effectLst/>
              <a:latin typeface="-apple-system"/>
            </a:endParaRPr>
          </a:p>
        </p:txBody>
      </p:sp>
      <p:sp>
        <p:nvSpPr>
          <p:cNvPr id="4" name="灯片编号占位符 3"/>
          <p:cNvSpPr>
            <a:spLocks noGrp="1"/>
          </p:cNvSpPr>
          <p:nvPr>
            <p:ph type="sldNum" sz="quarter" idx="5"/>
          </p:nvPr>
        </p:nvSpPr>
        <p:spPr/>
        <p:txBody>
          <a:bodyPr/>
          <a:lstStyle/>
          <a:p>
            <a:fld id="{E47D9A51-848A-472D-B68B-E96682225FBA}" type="slidenum">
              <a:rPr lang="zh-CN" altLang="en-US" smtClean="0"/>
              <a:t>5</a:t>
            </a:fld>
            <a:endParaRPr lang="zh-CN" altLang="en-US"/>
          </a:p>
        </p:txBody>
      </p:sp>
    </p:spTree>
    <p:extLst>
      <p:ext uri="{BB962C8B-B14F-4D97-AF65-F5344CB8AC3E}">
        <p14:creationId xmlns:p14="http://schemas.microsoft.com/office/powerpoint/2010/main" val="396006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假设我们给出了这么多的数据点，这里假定算法的</a:t>
            </a:r>
            <a:r>
              <a:rPr lang="en-US" altLang="zh-CN" dirty="0"/>
              <a:t>K</a:t>
            </a:r>
            <a:r>
              <a:rPr lang="zh-CN" altLang="en-US" dirty="0"/>
              <a:t>值为</a:t>
            </a:r>
            <a:r>
              <a:rPr lang="en-US" altLang="zh-CN" dirty="0"/>
              <a:t>2</a:t>
            </a:r>
            <a:r>
              <a:rPr lang="zh-CN" altLang="en-US" dirty="0"/>
              <a:t>，也就是分为</a:t>
            </a:r>
            <a:r>
              <a:rPr lang="en-US" altLang="zh-CN" dirty="0"/>
              <a:t>2</a:t>
            </a:r>
            <a:r>
              <a:rPr lang="zh-CN" altLang="en-US" dirty="0"/>
              <a:t>簇</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6</a:t>
            </a:fld>
            <a:endParaRPr lang="zh-CN" altLang="en-US"/>
          </a:p>
        </p:txBody>
      </p:sp>
    </p:spTree>
    <p:extLst>
      <p:ext uri="{BB962C8B-B14F-4D97-AF65-F5344CB8AC3E}">
        <p14:creationId xmlns:p14="http://schemas.microsoft.com/office/powerpoint/2010/main" val="522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我们在这里面随机选取两个点作为两簇的质心，然后开始第一步分簇，计算到各个质心之间的距离然后分入距离最小的质心所在的簇</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7</a:t>
            </a:fld>
            <a:endParaRPr lang="zh-CN" altLang="en-US"/>
          </a:p>
        </p:txBody>
      </p:sp>
    </p:spTree>
    <p:extLst>
      <p:ext uri="{BB962C8B-B14F-4D97-AF65-F5344CB8AC3E}">
        <p14:creationId xmlns:p14="http://schemas.microsoft.com/office/powerpoint/2010/main" val="33855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这个就是第一轮迭代之后得到的分簇情况，然后根据公式重新计算各簇的质心</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8</a:t>
            </a:fld>
            <a:endParaRPr lang="zh-CN" altLang="en-US"/>
          </a:p>
        </p:txBody>
      </p:sp>
    </p:spTree>
    <p:extLst>
      <p:ext uri="{BB962C8B-B14F-4D97-AF65-F5344CB8AC3E}">
        <p14:creationId xmlns:p14="http://schemas.microsoft.com/office/powerpoint/2010/main" val="171350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这里就得到了两个簇的新的质心</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9</a:t>
            </a:fld>
            <a:endParaRPr lang="zh-CN" altLang="en-US"/>
          </a:p>
        </p:txBody>
      </p:sp>
    </p:spTree>
    <p:extLst>
      <p:ext uri="{BB962C8B-B14F-4D97-AF65-F5344CB8AC3E}">
        <p14:creationId xmlns:p14="http://schemas.microsoft.com/office/powerpoint/2010/main" val="3978662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根据新的质心继续执行之前的操作，计算到质心之间的距离，得到新的分簇结果</a:t>
            </a:r>
          </a:p>
        </p:txBody>
      </p:sp>
      <p:sp>
        <p:nvSpPr>
          <p:cNvPr id="4" name="灯片编号占位符 3"/>
          <p:cNvSpPr>
            <a:spLocks noGrp="1"/>
          </p:cNvSpPr>
          <p:nvPr>
            <p:ph type="sldNum" sz="quarter" idx="5"/>
          </p:nvPr>
        </p:nvSpPr>
        <p:spPr/>
        <p:txBody>
          <a:bodyPr/>
          <a:lstStyle/>
          <a:p>
            <a:fld id="{E47D9A51-848A-472D-B68B-E96682225FBA}" type="slidenum">
              <a:rPr lang="zh-CN" altLang="en-US" smtClean="0"/>
              <a:t>10</a:t>
            </a:fld>
            <a:endParaRPr lang="zh-CN" altLang="en-US"/>
          </a:p>
        </p:txBody>
      </p:sp>
    </p:spTree>
    <p:extLst>
      <p:ext uri="{BB962C8B-B14F-4D97-AF65-F5344CB8AC3E}">
        <p14:creationId xmlns:p14="http://schemas.microsoft.com/office/powerpoint/2010/main" val="1046755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3962400" cy="6858000"/>
          </a:xfrm>
          <a:prstGeom prst="rect">
            <a:avLst/>
          </a:prstGeom>
          <a:solidFill>
            <a:schemeClr val="accent4">
              <a:lumMod val="90000"/>
              <a:lumOff val="10000"/>
            </a:schemeClr>
          </a:solidFill>
          <a:ln>
            <a:noFill/>
          </a:ln>
          <a:effectLst/>
        </p:spPr>
        <p:txBody>
          <a:bodyPr wrap="none" anchor="ctr"/>
          <a:lstStyle/>
          <a:p>
            <a:endParaRPr lang="de-DE" sz="1800" b="0" i="0">
              <a:latin typeface="Times New Roman" pitchFamily="18" charset="0"/>
            </a:endParaRPr>
          </a:p>
        </p:txBody>
      </p:sp>
      <p:sp>
        <p:nvSpPr>
          <p:cNvPr id="19459" name="AutoShape 3"/>
          <p:cNvSpPr>
            <a:spLocks noChangeArrowheads="1"/>
          </p:cNvSpPr>
          <p:nvPr/>
        </p:nvSpPr>
        <p:spPr bwMode="auto">
          <a:xfrm>
            <a:off x="76200" y="304800"/>
            <a:ext cx="5410200" cy="198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b="0" i="0">
              <a:latin typeface="Times New Roman" pitchFamily="18" charset="0"/>
            </a:endParaRPr>
          </a:p>
        </p:txBody>
      </p:sp>
      <p:sp>
        <p:nvSpPr>
          <p:cNvPr id="19460" name="Rectangle 4"/>
          <p:cNvSpPr>
            <a:spLocks noGrp="1" noChangeArrowheads="1"/>
          </p:cNvSpPr>
          <p:nvPr>
            <p:ph type="subTitle" idx="1"/>
          </p:nvPr>
        </p:nvSpPr>
        <p:spPr>
          <a:xfrm>
            <a:off x="4191001" y="4038600"/>
            <a:ext cx="4368800" cy="1910680"/>
          </a:xfrm>
        </p:spPr>
        <p:txBody>
          <a:bodyPr anchor="b"/>
          <a:lstStyle>
            <a:lvl1pPr marL="0" indent="0">
              <a:buFont typeface="Wingdings" pitchFamily="2" charset="2"/>
              <a:buNone/>
              <a:defRPr sz="1500"/>
            </a:lvl1pPr>
          </a:lstStyle>
          <a:p>
            <a:r>
              <a:rPr lang="zh-CN" altLang="en-US" noProof="0"/>
              <a:t>单击此处编辑母版副标题样式</a:t>
            </a:r>
            <a:endParaRPr lang="en-US" altLang="zh-CN" noProof="0" dirty="0"/>
          </a:p>
        </p:txBody>
      </p:sp>
      <p:grpSp>
        <p:nvGrpSpPr>
          <p:cNvPr id="19461" name="Group 5"/>
          <p:cNvGrpSpPr>
            <a:grpSpLocks/>
          </p:cNvGrpSpPr>
          <p:nvPr/>
        </p:nvGrpSpPr>
        <p:grpSpPr bwMode="auto">
          <a:xfrm>
            <a:off x="3632200" y="3200402"/>
            <a:ext cx="5207000" cy="212725"/>
            <a:chOff x="2288" y="3080"/>
            <a:chExt cx="3072" cy="201"/>
          </a:xfrm>
          <a:solidFill>
            <a:schemeClr val="accent4">
              <a:lumMod val="90000"/>
              <a:lumOff val="10000"/>
            </a:schemeClr>
          </a:solidFill>
        </p:grpSpPr>
        <p:sp>
          <p:nvSpPr>
            <p:cNvPr id="19462" name="AutoShape 6"/>
            <p:cNvSpPr>
              <a:spLocks noChangeArrowheads="1"/>
            </p:cNvSpPr>
            <p:nvPr/>
          </p:nvSpPr>
          <p:spPr bwMode="auto">
            <a:xfrm flipH="1">
              <a:off x="2288" y="3080"/>
              <a:ext cx="2914" cy="200"/>
            </a:xfrm>
            <a:prstGeom prst="roundRect">
              <a:avLst>
                <a:gd name="adj" fmla="val 0"/>
              </a:avLst>
            </a:prstGeom>
            <a:solidFill>
              <a:schemeClr val="accent4">
                <a:lumMod val="90000"/>
                <a:lumOff val="1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9463" name="AutoShape 7"/>
            <p:cNvSpPr>
              <a:spLocks noChangeArrowheads="1"/>
            </p:cNvSpPr>
            <p:nvPr/>
          </p:nvSpPr>
          <p:spPr bwMode="auto">
            <a:xfrm>
              <a:off x="5196" y="3080"/>
              <a:ext cx="164" cy="201"/>
            </a:xfrm>
            <a:prstGeom prst="flowChartDelay">
              <a:avLst/>
            </a:prstGeom>
            <a:solidFill>
              <a:schemeClr val="accent4">
                <a:lumMod val="90000"/>
                <a:lumOff val="1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7" y="4077072"/>
            <a:ext cx="936104" cy="936104"/>
          </a:xfrm>
          <a:prstGeom prst="rect">
            <a:avLst/>
          </a:prstGeom>
        </p:spPr>
      </p:pic>
      <p:sp>
        <p:nvSpPr>
          <p:cNvPr id="2" name="灯片编号占位符 1"/>
          <p:cNvSpPr>
            <a:spLocks noGrp="1"/>
          </p:cNvSpPr>
          <p:nvPr>
            <p:ph type="sldNum" sz="quarter" idx="10"/>
          </p:nvPr>
        </p:nvSpPr>
        <p:spPr/>
        <p:txBody>
          <a:bodyPr/>
          <a:lstStyle/>
          <a:p>
            <a:fld id="{0C913308-F349-4B6D-A68A-DD1791B4A57B}" type="slidenum">
              <a:rPr lang="zh-CN" altLang="en-US" smtClean="0"/>
              <a:t>‹#›</a:t>
            </a:fld>
            <a:endParaRPr lang="zh-CN" altLang="en-US"/>
          </a:p>
        </p:txBody>
      </p:sp>
      <p:sp>
        <p:nvSpPr>
          <p:cNvPr id="3" name="标题 2"/>
          <p:cNvSpPr>
            <a:spLocks noGrp="1"/>
          </p:cNvSpPr>
          <p:nvPr>
            <p:ph type="title"/>
          </p:nvPr>
        </p:nvSpPr>
        <p:spPr>
          <a:xfrm>
            <a:off x="666801" y="990600"/>
            <a:ext cx="8172400" cy="609600"/>
          </a:xfrm>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268444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28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611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228600"/>
            <a:ext cx="2152650" cy="64912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228600"/>
            <a:ext cx="6305550" cy="64912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9575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8610600" cy="609600"/>
          </a:xfrm>
        </p:spPr>
        <p:txBody>
          <a:bodyPr/>
          <a:lstStyle/>
          <a:p>
            <a:r>
              <a:rPr lang="zh-CN" altLang="en-US"/>
              <a:t>单击此处编辑母版标题样式</a:t>
            </a:r>
          </a:p>
        </p:txBody>
      </p:sp>
      <p:sp>
        <p:nvSpPr>
          <p:cNvPr id="3" name="图表占位符 2"/>
          <p:cNvSpPr>
            <a:spLocks noGrp="1"/>
          </p:cNvSpPr>
          <p:nvPr>
            <p:ph type="chart" idx="1"/>
          </p:nvPr>
        </p:nvSpPr>
        <p:spPr>
          <a:xfrm>
            <a:off x="685800" y="1143000"/>
            <a:ext cx="8229600" cy="5576888"/>
          </a:xfrm>
        </p:spPr>
        <p:txBody>
          <a:bodyPr/>
          <a:lstStyle/>
          <a:p>
            <a:r>
              <a:rPr lang="zh-CN" altLang="en-US"/>
              <a:t>单击图标添加图表</a:t>
            </a:r>
          </a:p>
        </p:txBody>
      </p:sp>
      <p:sp>
        <p:nvSpPr>
          <p:cNvPr id="4" name="灯片编号占位符 3"/>
          <p:cNvSpPr>
            <a:spLocks noGrp="1"/>
          </p:cNvSpPr>
          <p:nvPr>
            <p:ph type="sldNum" sz="quarter" idx="10"/>
          </p:nvPr>
        </p:nvSpPr>
        <p:spPr>
          <a:xfrm>
            <a:off x="22226" y="6532518"/>
            <a:ext cx="587375" cy="300082"/>
          </a:xfrm>
        </p:spPr>
        <p:txBody>
          <a:bodyPr/>
          <a:lstStyle>
            <a:lvl1pPr>
              <a:defRPr/>
            </a:lvl1pPr>
          </a:lstStyle>
          <a:p>
            <a:pPr>
              <a:defRPr/>
            </a:pPr>
            <a:fld id="{1C99F541-59EB-439C-8579-77A23E55C92E}" type="slidenum">
              <a:rPr lang="en-US" altLang="zh-CN" smtClean="0"/>
              <a:pPr>
                <a:defRPr/>
              </a:pPr>
              <a:t>‹#›</a:t>
            </a:fld>
            <a:endParaRPr lang="en-US" altLang="zh-CN"/>
          </a:p>
        </p:txBody>
      </p:sp>
    </p:spTree>
    <p:extLst>
      <p:ext uri="{BB962C8B-B14F-4D97-AF65-F5344CB8AC3E}">
        <p14:creationId xmlns:p14="http://schemas.microsoft.com/office/powerpoint/2010/main" val="292207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3962400" cy="6858000"/>
          </a:xfrm>
          <a:prstGeom prst="rect">
            <a:avLst/>
          </a:prstGeom>
          <a:solidFill>
            <a:schemeClr val="accent4">
              <a:lumMod val="90000"/>
              <a:lumOff val="10000"/>
            </a:schemeClr>
          </a:solidFill>
          <a:ln>
            <a:noFill/>
          </a:ln>
          <a:effectLst/>
        </p:spPr>
        <p:txBody>
          <a:bodyPr wrap="none" anchor="ctr"/>
          <a:lstStyle/>
          <a:p>
            <a:endParaRPr lang="de-DE" sz="1800" b="0" i="0">
              <a:latin typeface="Times New Roman" pitchFamily="18" charset="0"/>
            </a:endParaRPr>
          </a:p>
        </p:txBody>
      </p:sp>
      <p:sp>
        <p:nvSpPr>
          <p:cNvPr id="19459" name="AutoShape 3"/>
          <p:cNvSpPr>
            <a:spLocks noChangeArrowheads="1"/>
          </p:cNvSpPr>
          <p:nvPr/>
        </p:nvSpPr>
        <p:spPr bwMode="auto">
          <a:xfrm>
            <a:off x="76200" y="304800"/>
            <a:ext cx="5410200" cy="198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b="0" i="0">
              <a:latin typeface="Times New Roman" pitchFamily="18" charset="0"/>
            </a:endParaRPr>
          </a:p>
        </p:txBody>
      </p:sp>
      <p:sp>
        <p:nvSpPr>
          <p:cNvPr id="19460" name="Rectangle 4"/>
          <p:cNvSpPr>
            <a:spLocks noGrp="1" noChangeArrowheads="1"/>
          </p:cNvSpPr>
          <p:nvPr>
            <p:ph type="subTitle" idx="1"/>
          </p:nvPr>
        </p:nvSpPr>
        <p:spPr>
          <a:xfrm>
            <a:off x="4191001" y="4038600"/>
            <a:ext cx="4368800" cy="1797050"/>
          </a:xfrm>
        </p:spPr>
        <p:txBody>
          <a:bodyPr anchor="b"/>
          <a:lstStyle>
            <a:lvl1pPr marL="0" indent="0">
              <a:buFont typeface="Wingdings" pitchFamily="2" charset="2"/>
              <a:buNone/>
              <a:defRPr/>
            </a:lvl1pPr>
          </a:lstStyle>
          <a:p>
            <a:pPr lvl="0"/>
            <a:r>
              <a:rPr lang="zh-CN" altLang="en-US" noProof="0"/>
              <a:t>单击此处编辑母版副标题样式</a:t>
            </a:r>
            <a:endParaRPr lang="en-US" altLang="zh-CN" noProof="0"/>
          </a:p>
        </p:txBody>
      </p:sp>
      <p:grpSp>
        <p:nvGrpSpPr>
          <p:cNvPr id="19461" name="Group 5"/>
          <p:cNvGrpSpPr>
            <a:grpSpLocks/>
          </p:cNvGrpSpPr>
          <p:nvPr/>
        </p:nvGrpSpPr>
        <p:grpSpPr bwMode="auto">
          <a:xfrm>
            <a:off x="3632200" y="3200402"/>
            <a:ext cx="5207000" cy="212725"/>
            <a:chOff x="2288" y="3080"/>
            <a:chExt cx="3072" cy="201"/>
          </a:xfrm>
        </p:grpSpPr>
        <p:sp>
          <p:nvSpPr>
            <p:cNvPr id="19462" name="AutoShape 6"/>
            <p:cNvSpPr>
              <a:spLocks noChangeArrowheads="1"/>
            </p:cNvSpPr>
            <p:nvPr/>
          </p:nvSpPr>
          <p:spPr bwMode="auto">
            <a:xfrm flipH="1">
              <a:off x="2288" y="3080"/>
              <a:ext cx="2914" cy="200"/>
            </a:xfrm>
            <a:prstGeom prst="roundRect">
              <a:avLst>
                <a:gd name="adj" fmla="val 0"/>
              </a:avLst>
            </a:prstGeom>
            <a:solidFill>
              <a:schemeClr val="accent4">
                <a:lumMod val="90000"/>
                <a:lumOff val="1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9463" name="AutoShape 7"/>
            <p:cNvSpPr>
              <a:spLocks noChangeArrowheads="1"/>
            </p:cNvSpPr>
            <p:nvPr/>
          </p:nvSpPr>
          <p:spPr bwMode="auto">
            <a:xfrm>
              <a:off x="5196" y="3080"/>
              <a:ext cx="164" cy="201"/>
            </a:xfrm>
            <a:prstGeom prst="flowChartDelay">
              <a:avLst/>
            </a:prstGeom>
            <a:solidFill>
              <a:schemeClr val="accent4">
                <a:lumMod val="90000"/>
                <a:lumOff val="1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2" name="灯片编号占位符 1"/>
          <p:cNvSpPr>
            <a:spLocks noGrp="1"/>
          </p:cNvSpPr>
          <p:nvPr>
            <p:ph type="sldNum" sz="quarter" idx="10"/>
          </p:nvPr>
        </p:nvSpPr>
        <p:spPr/>
        <p:txBody>
          <a:bodyPr/>
          <a:lstStyle/>
          <a:p>
            <a:pPr>
              <a:defRPr/>
            </a:pPr>
            <a:fld id="{1C99F541-59EB-439C-8579-77A23E55C92E}" type="slidenum">
              <a:rPr lang="en-US" altLang="zh-CN" smtClean="0"/>
              <a:pPr>
                <a:defRPr/>
              </a:pPr>
              <a:t>‹#›</a:t>
            </a:fld>
            <a:endParaRPr lang="en-US" altLang="zh-CN"/>
          </a:p>
        </p:txBody>
      </p:sp>
      <p:sp>
        <p:nvSpPr>
          <p:cNvPr id="3" name="标题 2"/>
          <p:cNvSpPr>
            <a:spLocks noGrp="1"/>
          </p:cNvSpPr>
          <p:nvPr>
            <p:ph type="title"/>
          </p:nvPr>
        </p:nvSpPr>
        <p:spPr>
          <a:xfrm>
            <a:off x="827585" y="908720"/>
            <a:ext cx="8172400" cy="609600"/>
          </a:xfrm>
        </p:spPr>
        <p:txBody>
          <a:bodyPr/>
          <a:lstStyle/>
          <a:p>
            <a:r>
              <a:rPr lang="zh-CN" altLang="en-US"/>
              <a:t>单击此处编辑母版标题样式</a:t>
            </a:r>
          </a:p>
        </p:txBody>
      </p:sp>
    </p:spTree>
    <p:extLst>
      <p:ext uri="{BB962C8B-B14F-4D97-AF65-F5344CB8AC3E}">
        <p14:creationId xmlns:p14="http://schemas.microsoft.com/office/powerpoint/2010/main" val="3847035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143000"/>
          </a:xfrm>
        </p:spPr>
        <p:txBody>
          <a:bodyPr/>
          <a:lstStyle/>
          <a:p>
            <a:r>
              <a:rPr lang="zh-CN" altLang="en-US"/>
              <a:t>单击此处编辑母版标题样式</a:t>
            </a:r>
            <a:endParaRPr lang="en-US"/>
          </a:p>
        </p:txBody>
      </p:sp>
      <p:sp>
        <p:nvSpPr>
          <p:cNvPr id="3" name="SmartArt Placeholder 2"/>
          <p:cNvSpPr>
            <a:spLocks noGrp="1"/>
          </p:cNvSpPr>
          <p:nvPr>
            <p:ph type="dgm" idx="1"/>
          </p:nvPr>
        </p:nvSpPr>
        <p:spPr>
          <a:xfrm>
            <a:off x="304800" y="1447800"/>
            <a:ext cx="8610600" cy="5029200"/>
          </a:xfrm>
        </p:spPr>
        <p:txBody>
          <a:bodyPr/>
          <a:lstStyle/>
          <a:p>
            <a:pPr lvl="0"/>
            <a:r>
              <a:rPr lang="zh-CN" altLang="en-US" noProof="0"/>
              <a:t>单击图标添加 </a:t>
            </a:r>
            <a:r>
              <a:rPr lang="en-US" altLang="zh-CN" noProof="0"/>
              <a:t>SmartArt </a:t>
            </a:r>
            <a:r>
              <a:rPr lang="zh-CN" altLang="en-US" noProof="0"/>
              <a:t>图形</a:t>
            </a:r>
            <a:endParaRPr lang="en-US" noProof="0"/>
          </a:p>
        </p:txBody>
      </p:sp>
      <p:sp>
        <p:nvSpPr>
          <p:cNvPr id="4" name="Rectangle 11"/>
          <p:cNvSpPr>
            <a:spLocks noGrp="1" noChangeArrowheads="1"/>
          </p:cNvSpPr>
          <p:nvPr>
            <p:ph type="dt" sz="half" idx="10"/>
          </p:nvPr>
        </p:nvSpPr>
        <p:spPr>
          <a:xfrm>
            <a:off x="914400" y="6553200"/>
            <a:ext cx="1905000" cy="304800"/>
          </a:xfrm>
          <a:prstGeom prst="rect">
            <a:avLst/>
          </a:prstGeom>
        </p:spPr>
        <p:txBody>
          <a:bodyPr vert="horz" wrap="square" lIns="91440" tIns="45720" rIns="91440" bIns="45720" numCol="1" anchor="t" anchorCtr="0" compatLnSpc="1">
            <a:prstTxWarp prst="textNoShape">
              <a:avLst/>
            </a:prstTxWarp>
          </a:bodyPr>
          <a:lstStyle>
            <a:lvl1pPr>
              <a:defRPr>
                <a:ea typeface="宋体" charset="-122"/>
              </a:defRPr>
            </a:lvl1pPr>
          </a:lstStyle>
          <a:p>
            <a:endParaRPr lang="zh-CN" altLang="zh-CN"/>
          </a:p>
        </p:txBody>
      </p:sp>
      <p:sp>
        <p:nvSpPr>
          <p:cNvPr id="5" name="Rectangle 12"/>
          <p:cNvSpPr>
            <a:spLocks noGrp="1" noChangeArrowheads="1"/>
          </p:cNvSpPr>
          <p:nvPr>
            <p:ph type="ftr" sz="quarter" idx="11"/>
          </p:nvPr>
        </p:nvSpPr>
        <p:spPr>
          <a:xfrm>
            <a:off x="2209800" y="6553200"/>
            <a:ext cx="4419600" cy="304800"/>
          </a:xfrm>
          <a:prstGeom prst="rect">
            <a:avLst/>
          </a:prstGeom>
        </p:spPr>
        <p:txBody>
          <a:bodyPr vert="horz" wrap="square" lIns="91440" tIns="45720" rIns="91440" bIns="45720" numCol="1" anchor="t" anchorCtr="0" compatLnSpc="1">
            <a:prstTxWarp prst="textNoShape">
              <a:avLst/>
            </a:prstTxWarp>
          </a:bodyPr>
          <a:lstStyle>
            <a:lvl1pPr>
              <a:defRPr>
                <a:ea typeface="宋体" charset="-122"/>
              </a:defRPr>
            </a:lvl1pPr>
          </a:lstStyle>
          <a:p>
            <a:endParaRPr lang="zh-CN" altLang="zh-CN"/>
          </a:p>
        </p:txBody>
      </p:sp>
      <p:sp>
        <p:nvSpPr>
          <p:cNvPr id="6" name="Rectangle 13"/>
          <p:cNvSpPr>
            <a:spLocks noGrp="1" noChangeArrowheads="1"/>
          </p:cNvSpPr>
          <p:nvPr>
            <p:ph type="sldNum" sz="quarter" idx="12"/>
          </p:nvPr>
        </p:nvSpPr>
        <p:spPr/>
        <p:txBody>
          <a:bodyPr/>
          <a:lstStyle>
            <a:lvl1pPr>
              <a:defRPr/>
            </a:lvl1pPr>
          </a:lstStyle>
          <a:p>
            <a:pPr>
              <a:defRPr/>
            </a:pPr>
            <a:fld id="{1C99F541-59EB-439C-8579-77A23E55C92E}" type="slidenum">
              <a:rPr lang="en-US" altLang="zh-CN" smtClean="0"/>
              <a:pPr>
                <a:defRPr/>
              </a:pPr>
              <a:t>‹#›</a:t>
            </a:fld>
            <a:endParaRPr lang="en-US" altLang="zh-CN"/>
          </a:p>
        </p:txBody>
      </p:sp>
    </p:spTree>
    <p:extLst>
      <p:ext uri="{BB962C8B-B14F-4D97-AF65-F5344CB8AC3E}">
        <p14:creationId xmlns:p14="http://schemas.microsoft.com/office/powerpoint/2010/main" val="92175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314789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1C99F541-59EB-439C-8579-77A23E55C92E}" type="slidenum">
              <a:rPr lang="en-US" altLang="zh-CN" smtClean="0"/>
              <a:pPr>
                <a:defRPr/>
              </a:pPr>
              <a:t>‹#›</a:t>
            </a:fld>
            <a:endParaRPr lang="en-US" altLang="zh-CN"/>
          </a:p>
        </p:txBody>
      </p:sp>
      <p:sp>
        <p:nvSpPr>
          <p:cNvPr id="3" name="Rectangle 3"/>
          <p:cNvSpPr>
            <a:spLocks noChangeArrowheads="1"/>
          </p:cNvSpPr>
          <p:nvPr/>
        </p:nvSpPr>
        <p:spPr bwMode="auto">
          <a:xfrm>
            <a:off x="532686" y="0"/>
            <a:ext cx="8611314" cy="6858000"/>
          </a:xfrm>
          <a:prstGeom prst="rect">
            <a:avLst/>
          </a:prstGeom>
          <a:solidFill>
            <a:schemeClr val="accent4">
              <a:lumMod val="90000"/>
              <a:lumOff val="10000"/>
              <a:alpha val="50000"/>
            </a:schemeClr>
          </a:solidFill>
          <a:ln>
            <a:noFill/>
          </a:ln>
          <a:effectLst/>
        </p:spPr>
        <p:txBody>
          <a:bodyPr wrap="none" anchor="ctr"/>
          <a:lstStyle/>
          <a:p>
            <a:endParaRPr lang="zh-CN" altLang="zh-CN" sz="1350"/>
          </a:p>
        </p:txBody>
      </p:sp>
      <p:sp>
        <p:nvSpPr>
          <p:cNvPr id="4" name="内容占位符 2"/>
          <p:cNvSpPr>
            <a:spLocks noGrp="1"/>
          </p:cNvSpPr>
          <p:nvPr>
            <p:ph idx="1"/>
          </p:nvPr>
        </p:nvSpPr>
        <p:spPr>
          <a:xfrm>
            <a:off x="685800" y="1093862"/>
            <a:ext cx="8350696" cy="5204388"/>
          </a:xfrm>
        </p:spPr>
        <p:txBody>
          <a:bodyPr/>
          <a:lstStyle>
            <a:lvl1pPr marL="257175" indent="-257175">
              <a:buFontTx/>
              <a:buBlip>
                <a:blip r:embed="rId2"/>
              </a:buBlip>
              <a:defRPr sz="21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144943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63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43000"/>
            <a:ext cx="4038600" cy="55768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143000"/>
            <a:ext cx="4038600" cy="55768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413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9937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03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3711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927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692696"/>
            <a:ext cx="533400" cy="6165304"/>
          </a:xfrm>
          <a:prstGeom prst="rect">
            <a:avLst/>
          </a:prstGeom>
          <a:solidFill>
            <a:schemeClr val="accent4">
              <a:lumMod val="90000"/>
              <a:lumOff val="10000"/>
            </a:schemeClr>
          </a:solidFill>
          <a:ln>
            <a:noFill/>
          </a:ln>
          <a:effectLst/>
        </p:spPr>
        <p:txBody>
          <a:bodyPr wrap="none" anchor="ctr"/>
          <a:lstStyle/>
          <a:p>
            <a:endParaRPr lang="zh-CN" altLang="zh-CN" sz="1350" dirty="0"/>
          </a:p>
        </p:txBody>
      </p:sp>
      <p:sp>
        <p:nvSpPr>
          <p:cNvPr id="18438" name="Rectangle 6"/>
          <p:cNvSpPr>
            <a:spLocks noGrp="1" noChangeArrowheads="1"/>
          </p:cNvSpPr>
          <p:nvPr>
            <p:ph type="title"/>
          </p:nvPr>
        </p:nvSpPr>
        <p:spPr bwMode="auto">
          <a:xfrm>
            <a:off x="792088" y="188640"/>
            <a:ext cx="81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de-DE" dirty="0"/>
          </a:p>
        </p:txBody>
      </p:sp>
      <p:sp>
        <p:nvSpPr>
          <p:cNvPr id="18439" name="Rectangle 7"/>
          <p:cNvSpPr>
            <a:spLocks noGrp="1" noChangeArrowheads="1"/>
          </p:cNvSpPr>
          <p:nvPr>
            <p:ph type="body" idx="1"/>
          </p:nvPr>
        </p:nvSpPr>
        <p:spPr bwMode="auto">
          <a:xfrm>
            <a:off x="685800" y="1143000"/>
            <a:ext cx="8350696" cy="557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de-DE" dirty="0"/>
          </a:p>
        </p:txBody>
      </p:sp>
      <p:sp>
        <p:nvSpPr>
          <p:cNvPr id="18442" name="Rectangle 10"/>
          <p:cNvSpPr>
            <a:spLocks noGrp="1" noChangeArrowheads="1"/>
          </p:cNvSpPr>
          <p:nvPr>
            <p:ph type="sldNum" sz="quarter" idx="4"/>
          </p:nvPr>
        </p:nvSpPr>
        <p:spPr bwMode="auto">
          <a:xfrm>
            <a:off x="22226" y="6532518"/>
            <a:ext cx="58737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lgn="l">
              <a:defRPr kumimoji="0" sz="1350" i="0">
                <a:solidFill>
                  <a:schemeClr val="bg1"/>
                </a:solidFill>
                <a:latin typeface="Arial" pitchFamily="34" charset="0"/>
              </a:defRPr>
            </a:lvl1pPr>
          </a:lstStyle>
          <a:p>
            <a:pPr>
              <a:defRPr/>
            </a:pPr>
            <a:fld id="{1C99F541-59EB-439C-8579-77A23E55C92E}" type="slidenum">
              <a:rPr lang="en-US" altLang="zh-CN" smtClean="0"/>
              <a:pPr>
                <a:defRPr/>
              </a:pPr>
              <a:t>‹#›</a:t>
            </a:fld>
            <a:endParaRPr lang="en-US" altLang="zh-CN"/>
          </a:p>
        </p:txBody>
      </p:sp>
      <p:sp>
        <p:nvSpPr>
          <p:cNvPr id="18448" name="Text Box 16"/>
          <p:cNvSpPr txBox="1">
            <a:spLocks noChangeArrowheads="1"/>
          </p:cNvSpPr>
          <p:nvPr/>
        </p:nvSpPr>
        <p:spPr bwMode="auto">
          <a:xfrm rot="16200000">
            <a:off x="-2441537" y="3433138"/>
            <a:ext cx="5400600"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750" dirty="0">
                <a:solidFill>
                  <a:schemeClr val="bg1"/>
                </a:solidFill>
                <a:ea typeface="宋体" pitchFamily="2" charset="-122"/>
              </a:rPr>
              <a:t>ZJU AI Training Program, Jinyang Wu</a:t>
            </a:r>
          </a:p>
        </p:txBody>
      </p:sp>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 y="0"/>
            <a:ext cx="692696" cy="692696"/>
          </a:xfrm>
          <a:prstGeom prst="rect">
            <a:avLst/>
          </a:prstGeom>
        </p:spPr>
      </p:pic>
    </p:spTree>
    <p:extLst>
      <p:ext uri="{BB962C8B-B14F-4D97-AF65-F5344CB8AC3E}">
        <p14:creationId xmlns:p14="http://schemas.microsoft.com/office/powerpoint/2010/main" val="1753536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1" fontAlgn="base" hangingPunct="1">
        <a:lnSpc>
          <a:spcPct val="90000"/>
        </a:lnSpc>
        <a:spcBef>
          <a:spcPct val="0"/>
        </a:spcBef>
        <a:spcAft>
          <a:spcPct val="0"/>
        </a:spcAft>
        <a:defRPr sz="2400" b="1">
          <a:solidFill>
            <a:srgbClr val="003366"/>
          </a:solidFill>
          <a:latin typeface="+mj-lt"/>
          <a:ea typeface="+mj-ea"/>
          <a:cs typeface="+mj-cs"/>
        </a:defRPr>
      </a:lvl1pPr>
      <a:lvl2pPr algn="ctr" rtl="0" eaLnBrk="1" fontAlgn="base" hangingPunct="1">
        <a:lnSpc>
          <a:spcPct val="90000"/>
        </a:lnSpc>
        <a:spcBef>
          <a:spcPct val="0"/>
        </a:spcBef>
        <a:spcAft>
          <a:spcPct val="0"/>
        </a:spcAft>
        <a:defRPr sz="2400" b="1">
          <a:solidFill>
            <a:srgbClr val="003366"/>
          </a:solidFill>
          <a:latin typeface="Trebuchet MS" pitchFamily="34" charset="0"/>
        </a:defRPr>
      </a:lvl2pPr>
      <a:lvl3pPr algn="ctr" rtl="0" eaLnBrk="1" fontAlgn="base" hangingPunct="1">
        <a:lnSpc>
          <a:spcPct val="90000"/>
        </a:lnSpc>
        <a:spcBef>
          <a:spcPct val="0"/>
        </a:spcBef>
        <a:spcAft>
          <a:spcPct val="0"/>
        </a:spcAft>
        <a:defRPr sz="2400" b="1">
          <a:solidFill>
            <a:srgbClr val="003366"/>
          </a:solidFill>
          <a:latin typeface="Trebuchet MS" pitchFamily="34" charset="0"/>
        </a:defRPr>
      </a:lvl3pPr>
      <a:lvl4pPr algn="ctr" rtl="0" eaLnBrk="1" fontAlgn="base" hangingPunct="1">
        <a:lnSpc>
          <a:spcPct val="90000"/>
        </a:lnSpc>
        <a:spcBef>
          <a:spcPct val="0"/>
        </a:spcBef>
        <a:spcAft>
          <a:spcPct val="0"/>
        </a:spcAft>
        <a:defRPr sz="2400" b="1">
          <a:solidFill>
            <a:srgbClr val="003366"/>
          </a:solidFill>
          <a:latin typeface="Trebuchet MS" pitchFamily="34" charset="0"/>
        </a:defRPr>
      </a:lvl4pPr>
      <a:lvl5pPr algn="ctr" rtl="0" eaLnBrk="1" fontAlgn="base" hangingPunct="1">
        <a:lnSpc>
          <a:spcPct val="90000"/>
        </a:lnSpc>
        <a:spcBef>
          <a:spcPct val="0"/>
        </a:spcBef>
        <a:spcAft>
          <a:spcPct val="0"/>
        </a:spcAft>
        <a:defRPr sz="2400" b="1">
          <a:solidFill>
            <a:srgbClr val="003366"/>
          </a:solidFill>
          <a:latin typeface="Trebuchet MS" pitchFamily="34" charset="0"/>
        </a:defRPr>
      </a:lvl5pPr>
      <a:lvl6pPr marL="342900" algn="ctr" rtl="0" eaLnBrk="1" fontAlgn="base" hangingPunct="1">
        <a:lnSpc>
          <a:spcPct val="90000"/>
        </a:lnSpc>
        <a:spcBef>
          <a:spcPct val="0"/>
        </a:spcBef>
        <a:spcAft>
          <a:spcPct val="0"/>
        </a:spcAft>
        <a:defRPr sz="2400" b="1">
          <a:solidFill>
            <a:srgbClr val="003366"/>
          </a:solidFill>
          <a:latin typeface="Trebuchet MS" pitchFamily="34" charset="0"/>
        </a:defRPr>
      </a:lvl6pPr>
      <a:lvl7pPr marL="685800" algn="ctr" rtl="0" eaLnBrk="1" fontAlgn="base" hangingPunct="1">
        <a:lnSpc>
          <a:spcPct val="90000"/>
        </a:lnSpc>
        <a:spcBef>
          <a:spcPct val="0"/>
        </a:spcBef>
        <a:spcAft>
          <a:spcPct val="0"/>
        </a:spcAft>
        <a:defRPr sz="2400" b="1">
          <a:solidFill>
            <a:srgbClr val="003366"/>
          </a:solidFill>
          <a:latin typeface="Trebuchet MS" pitchFamily="34" charset="0"/>
        </a:defRPr>
      </a:lvl7pPr>
      <a:lvl8pPr marL="1028700" algn="ctr" rtl="0" eaLnBrk="1" fontAlgn="base" hangingPunct="1">
        <a:lnSpc>
          <a:spcPct val="90000"/>
        </a:lnSpc>
        <a:spcBef>
          <a:spcPct val="0"/>
        </a:spcBef>
        <a:spcAft>
          <a:spcPct val="0"/>
        </a:spcAft>
        <a:defRPr sz="2400" b="1">
          <a:solidFill>
            <a:srgbClr val="003366"/>
          </a:solidFill>
          <a:latin typeface="Trebuchet MS" pitchFamily="34" charset="0"/>
        </a:defRPr>
      </a:lvl8pPr>
      <a:lvl9pPr marL="1371600" algn="ctr" rtl="0" eaLnBrk="1" fontAlgn="base" hangingPunct="1">
        <a:lnSpc>
          <a:spcPct val="90000"/>
        </a:lnSpc>
        <a:spcBef>
          <a:spcPct val="0"/>
        </a:spcBef>
        <a:spcAft>
          <a:spcPct val="0"/>
        </a:spcAft>
        <a:defRPr sz="2400" b="1">
          <a:solidFill>
            <a:srgbClr val="003366"/>
          </a:solidFill>
          <a:latin typeface="Trebuchet MS" pitchFamily="34" charset="0"/>
        </a:defRPr>
      </a:lvl9pPr>
    </p:titleStyle>
    <p:bodyStyle>
      <a:lvl1pPr marL="257175" indent="-257175" algn="l" rtl="0" eaLnBrk="1" fontAlgn="base" hangingPunct="1">
        <a:spcBef>
          <a:spcPct val="50000"/>
        </a:spcBef>
        <a:spcAft>
          <a:spcPct val="25000"/>
        </a:spcAft>
        <a:buClr>
          <a:schemeClr val="tx1"/>
        </a:buClr>
        <a:buSzPct val="75000"/>
        <a:buFont typeface="Wingdings" pitchFamily="2" charset="2"/>
        <a:buBlip>
          <a:blip r:embed="rId18"/>
        </a:buBlip>
        <a:defRPr sz="1500">
          <a:solidFill>
            <a:srgbClr val="000000"/>
          </a:solidFill>
          <a:latin typeface="+mn-lt"/>
          <a:ea typeface="+mn-ea"/>
          <a:cs typeface="+mn-cs"/>
        </a:defRPr>
      </a:lvl1pPr>
      <a:lvl2pPr marL="557213" indent="-214313" algn="l" rtl="0" eaLnBrk="1" fontAlgn="base" hangingPunct="1">
        <a:spcBef>
          <a:spcPct val="20000"/>
        </a:spcBef>
        <a:spcAft>
          <a:spcPct val="0"/>
        </a:spcAft>
        <a:buClr>
          <a:schemeClr val="tx1"/>
        </a:buClr>
        <a:buFont typeface="Wingdings" pitchFamily="2" charset="2"/>
        <a:buChar char="§"/>
        <a:defRPr sz="1800">
          <a:solidFill>
            <a:srgbClr val="000000"/>
          </a:solidFill>
          <a:latin typeface="+mn-lt"/>
        </a:defRPr>
      </a:lvl2pPr>
      <a:lvl3pPr marL="857250" indent="-171450" algn="l" rtl="0" eaLnBrk="1" fontAlgn="base" hangingPunct="1">
        <a:spcBef>
          <a:spcPct val="20000"/>
        </a:spcBef>
        <a:spcAft>
          <a:spcPct val="0"/>
        </a:spcAft>
        <a:buClr>
          <a:schemeClr val="tx1"/>
        </a:buClr>
        <a:buSzPct val="75000"/>
        <a:buFont typeface="Wingdings" pitchFamily="2" charset="2"/>
        <a:buChar char="l"/>
        <a:defRPr sz="1500">
          <a:solidFill>
            <a:srgbClr val="000000"/>
          </a:solidFill>
          <a:latin typeface="+mn-lt"/>
        </a:defRPr>
      </a:lvl3pPr>
      <a:lvl4pPr marL="1200150" indent="-171450" algn="l" rtl="0" eaLnBrk="1" fontAlgn="base" hangingPunct="1">
        <a:spcBef>
          <a:spcPct val="20000"/>
        </a:spcBef>
        <a:spcAft>
          <a:spcPct val="0"/>
        </a:spcAft>
        <a:buClr>
          <a:schemeClr val="tx1"/>
        </a:buClr>
        <a:buSzPct val="80000"/>
        <a:buChar char="–"/>
        <a:defRPr>
          <a:solidFill>
            <a:srgbClr val="000000"/>
          </a:solidFill>
          <a:latin typeface="+mn-lt"/>
        </a:defRPr>
      </a:lvl4pPr>
      <a:lvl5pPr marL="1543050" indent="-171450" algn="l" rtl="0" eaLnBrk="1" fontAlgn="base" hangingPunct="1">
        <a:spcBef>
          <a:spcPct val="20000"/>
        </a:spcBef>
        <a:spcAft>
          <a:spcPct val="0"/>
        </a:spcAft>
        <a:buClr>
          <a:schemeClr val="tx1"/>
        </a:buClr>
        <a:buSzPct val="65000"/>
        <a:buFont typeface="Wingdings" pitchFamily="2" charset="2"/>
        <a:buChar char="l"/>
        <a:defRPr>
          <a:solidFill>
            <a:srgbClr val="000000"/>
          </a:solidFill>
          <a:latin typeface="+mn-lt"/>
        </a:defRPr>
      </a:lvl5pPr>
      <a:lvl6pPr marL="1885950" indent="-171450" algn="l" rtl="0" eaLnBrk="1" fontAlgn="base" hangingPunct="1">
        <a:spcBef>
          <a:spcPct val="20000"/>
        </a:spcBef>
        <a:spcAft>
          <a:spcPct val="0"/>
        </a:spcAft>
        <a:buClr>
          <a:schemeClr val="tx1"/>
        </a:buClr>
        <a:buSzPct val="65000"/>
        <a:buFont typeface="Wingdings" pitchFamily="2" charset="2"/>
        <a:buChar char="l"/>
        <a:defRPr>
          <a:solidFill>
            <a:srgbClr val="000000"/>
          </a:solidFill>
          <a:latin typeface="+mn-lt"/>
        </a:defRPr>
      </a:lvl6pPr>
      <a:lvl7pPr marL="2228850" indent="-171450" algn="l" rtl="0" eaLnBrk="1" fontAlgn="base" hangingPunct="1">
        <a:spcBef>
          <a:spcPct val="20000"/>
        </a:spcBef>
        <a:spcAft>
          <a:spcPct val="0"/>
        </a:spcAft>
        <a:buClr>
          <a:schemeClr val="tx1"/>
        </a:buClr>
        <a:buSzPct val="65000"/>
        <a:buFont typeface="Wingdings" pitchFamily="2" charset="2"/>
        <a:buChar char="l"/>
        <a:defRPr>
          <a:solidFill>
            <a:srgbClr val="000000"/>
          </a:solidFill>
          <a:latin typeface="+mn-lt"/>
        </a:defRPr>
      </a:lvl7pPr>
      <a:lvl8pPr marL="2571750" indent="-171450" algn="l" rtl="0" eaLnBrk="1" fontAlgn="base" hangingPunct="1">
        <a:spcBef>
          <a:spcPct val="20000"/>
        </a:spcBef>
        <a:spcAft>
          <a:spcPct val="0"/>
        </a:spcAft>
        <a:buClr>
          <a:schemeClr val="tx1"/>
        </a:buClr>
        <a:buSzPct val="65000"/>
        <a:buFont typeface="Wingdings" pitchFamily="2" charset="2"/>
        <a:buChar char="l"/>
        <a:defRPr>
          <a:solidFill>
            <a:srgbClr val="000000"/>
          </a:solidFill>
          <a:latin typeface="+mn-lt"/>
        </a:defRPr>
      </a:lvl8pPr>
      <a:lvl9pPr marL="2914650" indent="-171450" algn="l" rtl="0" eaLnBrk="1" fontAlgn="base" hangingPunct="1">
        <a:spcBef>
          <a:spcPct val="20000"/>
        </a:spcBef>
        <a:spcAft>
          <a:spcPct val="0"/>
        </a:spcAft>
        <a:buClr>
          <a:schemeClr val="tx1"/>
        </a:buClr>
        <a:buSzPct val="65000"/>
        <a:buFont typeface="Wingdings" pitchFamily="2" charset="2"/>
        <a:buChar char="l"/>
        <a:defRPr>
          <a:solidFill>
            <a:srgbClr val="000000"/>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B8531203-6497-40AD-8442-3862340553C4}"/>
              </a:ext>
            </a:extLst>
          </p:cNvPr>
          <p:cNvSpPr>
            <a:spLocks noGrp="1"/>
          </p:cNvSpPr>
          <p:nvPr>
            <p:ph type="subTitle" idx="1"/>
          </p:nvPr>
        </p:nvSpPr>
        <p:spPr/>
        <p:txBody>
          <a:bodyPr/>
          <a:lstStyle/>
          <a:p>
            <a:r>
              <a:rPr lang="en-US" altLang="zh-CN" sz="2400" b="1" dirty="0"/>
              <a:t>Jinyang Wu</a:t>
            </a:r>
            <a:r>
              <a:rPr lang="zh-CN" altLang="en-US" sz="2400" b="1" dirty="0"/>
              <a:t>（吴锦洋）</a:t>
            </a:r>
            <a:endParaRPr lang="en-US" altLang="zh-CN" sz="2400" b="1" dirty="0"/>
          </a:p>
          <a:p>
            <a:r>
              <a:rPr lang="en-US" altLang="zh-CN" sz="1800" dirty="0"/>
              <a:t>ZJU AI Training Program</a:t>
            </a:r>
          </a:p>
          <a:p>
            <a:r>
              <a:rPr lang="en-US" altLang="zh-CN" sz="1800" dirty="0"/>
              <a:t>18867576899@163.com</a:t>
            </a:r>
          </a:p>
          <a:p>
            <a:endParaRPr lang="en-US" altLang="zh-CN" dirty="0"/>
          </a:p>
        </p:txBody>
      </p:sp>
      <p:sp>
        <p:nvSpPr>
          <p:cNvPr id="3" name="标题 2">
            <a:extLst>
              <a:ext uri="{FF2B5EF4-FFF2-40B4-BE49-F238E27FC236}">
                <a16:creationId xmlns:a16="http://schemas.microsoft.com/office/drawing/2014/main" id="{F484AEBB-1BA1-42E6-B072-99386FC51010}"/>
              </a:ext>
            </a:extLst>
          </p:cNvPr>
          <p:cNvSpPr>
            <a:spLocks noGrp="1"/>
          </p:cNvSpPr>
          <p:nvPr>
            <p:ph type="title"/>
          </p:nvPr>
        </p:nvSpPr>
        <p:spPr/>
        <p:txBody>
          <a:bodyPr/>
          <a:lstStyle/>
          <a:p>
            <a:r>
              <a:rPr lang="en-US" altLang="zh-CN" sz="3200" dirty="0"/>
              <a:t>Clustering</a:t>
            </a:r>
            <a:endParaRPr lang="zh-CN" altLang="en-US" sz="3200" dirty="0"/>
          </a:p>
        </p:txBody>
      </p:sp>
    </p:spTree>
    <p:extLst>
      <p:ext uri="{BB962C8B-B14F-4D97-AF65-F5344CB8AC3E}">
        <p14:creationId xmlns:p14="http://schemas.microsoft.com/office/powerpoint/2010/main" val="424099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6">
            <a:extLst>
              <a:ext uri="{FF2B5EF4-FFF2-40B4-BE49-F238E27FC236}">
                <a16:creationId xmlns:a16="http://schemas.microsoft.com/office/drawing/2014/main" id="{0955E51B-345E-4AE0-982D-C1695C9AF6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3688" y="1772816"/>
            <a:ext cx="5627077"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67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5">
            <a:extLst>
              <a:ext uri="{FF2B5EF4-FFF2-40B4-BE49-F238E27FC236}">
                <a16:creationId xmlns:a16="http://schemas.microsoft.com/office/drawing/2014/main" id="{55CA451B-FC65-4E49-9280-D56730A6DC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3688" y="1772816"/>
            <a:ext cx="5627077"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83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7">
            <a:extLst>
              <a:ext uri="{FF2B5EF4-FFF2-40B4-BE49-F238E27FC236}">
                <a16:creationId xmlns:a16="http://schemas.microsoft.com/office/drawing/2014/main" id="{5D4BC019-5017-48FA-B0E6-47962B9F2C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3688" y="1772816"/>
            <a:ext cx="5627077"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28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5DDAB-1581-4535-B2A6-89C2B01E8CED}"/>
              </a:ext>
            </a:extLst>
          </p:cNvPr>
          <p:cNvSpPr>
            <a:spLocks noGrp="1"/>
          </p:cNvSpPr>
          <p:nvPr>
            <p:ph type="title"/>
          </p:nvPr>
        </p:nvSpPr>
        <p:spPr/>
        <p:txBody>
          <a:bodyPr/>
          <a:lstStyle/>
          <a:p>
            <a:r>
              <a:rPr lang="en-US" altLang="zh-CN" dirty="0"/>
              <a:t>K-Means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C2EF37D-372A-4FDA-8BF4-62AF1EFCFCA4}"/>
                  </a:ext>
                </a:extLst>
              </p:cNvPr>
              <p:cNvSpPr>
                <a:spLocks noGrp="1"/>
              </p:cNvSpPr>
              <p:nvPr>
                <p:ph idx="1"/>
              </p:nvPr>
            </p:nvSpPr>
            <p:spPr/>
            <p:txBody>
              <a:bodyPr/>
              <a:lstStyle/>
              <a:p>
                <a:r>
                  <a:rPr lang="en-US" altLang="zh-CN" sz="2000" dirty="0"/>
                  <a:t>Given </a:t>
                </a:r>
                <a14:m>
                  <m:oMath xmlns:m="http://schemas.openxmlformats.org/officeDocument/2006/math">
                    <m:r>
                      <a:rPr lang="en-US" altLang="zh-CN" sz="2000" b="0" i="1" dirty="0" smtClean="0">
                        <a:latin typeface="Cambria Math" panose="02040503050406030204" pitchFamily="18" charset="0"/>
                      </a:rPr>
                      <m:t>𝐾</m:t>
                    </m:r>
                  </m:oMath>
                </a14:m>
                <a:r>
                  <a:rPr lang="en-US" altLang="zh-CN" sz="2000" dirty="0"/>
                  <a:t>, the k-means algorithm is performed:</a:t>
                </a:r>
              </a:p>
              <a:p>
                <a:pPr marL="971550" lvl="1" indent="-514350">
                  <a:buFont typeface="+mj-lt"/>
                  <a:buAutoNum type="arabicPeriod"/>
                </a:pPr>
                <a:r>
                  <a:rPr lang="en-US" altLang="zh-CN" sz="2000" dirty="0"/>
                  <a:t>Randomly pick </a:t>
                </a:r>
                <a14:m>
                  <m:oMath xmlns:m="http://schemas.openxmlformats.org/officeDocument/2006/math">
                    <m:r>
                      <a:rPr lang="en-US" altLang="zh-CN" sz="2000" b="0" i="1" dirty="0" smtClean="0">
                        <a:latin typeface="Cambria Math" panose="02040503050406030204" pitchFamily="18" charset="0"/>
                      </a:rPr>
                      <m:t>𝐾</m:t>
                    </m:r>
                  </m:oMath>
                </a14:m>
                <a:r>
                  <a:rPr lang="en-US" altLang="zh-CN" sz="2000" dirty="0"/>
                  <a:t> data points as the seed points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0" i="1" smtClean="0">
                            <a:latin typeface="Cambria Math" panose="02040503050406030204" pitchFamily="18" charset="0"/>
                          </a:rPr>
                          <m:t>𝑘</m:t>
                        </m:r>
                      </m:sub>
                    </m:sSub>
                  </m:oMath>
                </a14:m>
                <a:endParaRPr lang="en-US" altLang="zh-CN" sz="2000" dirty="0"/>
              </a:p>
              <a:p>
                <a:pPr marL="971550" lvl="1" indent="-514350">
                  <a:buFont typeface="+mj-lt"/>
                  <a:buAutoNum type="arabicPeriod"/>
                </a:pPr>
                <a:r>
                  <a:rPr lang="en-US" altLang="zh-CN" sz="2000" dirty="0"/>
                  <a:t>Recursively run the following steps until converge</a:t>
                </a:r>
              </a:p>
              <a:p>
                <a:pPr marL="1371600" lvl="2" indent="-514350">
                  <a:buFont typeface="+mj-lt"/>
                  <a:buAutoNum type="arabicPeriod"/>
                </a:pPr>
                <a:r>
                  <a:rPr lang="en-US" altLang="zh-CN" sz="2000" dirty="0"/>
                  <a:t>Assign each point to the cluster with the nearest seed point  </a:t>
                </a:r>
              </a:p>
              <a:p>
                <a:pPr marL="1371600" lvl="2" indent="-514350">
                  <a:buFont typeface="+mj-lt"/>
                  <a:buAutoNum type="arabicPeriod"/>
                </a:pPr>
                <a:endParaRPr lang="en-US" altLang="zh-CN" sz="2000" dirty="0"/>
              </a:p>
              <a:p>
                <a:pPr marL="1371600" lvl="2" indent="-514350">
                  <a:buFont typeface="+mj-lt"/>
                  <a:buAutoNum type="arabicPeriod"/>
                </a:pPr>
                <a:r>
                  <a:rPr lang="en-US" altLang="zh-CN" sz="2000" dirty="0"/>
                  <a:t>Update the seed point for each cluster</a:t>
                </a:r>
              </a:p>
              <a:p>
                <a:pPr marL="971550" lvl="1" indent="-514350">
                  <a:buFont typeface="+mj-lt"/>
                  <a:buAutoNum type="arabicPeriod"/>
                </a:pPr>
                <a:endParaRPr lang="en-US" altLang="zh-CN" dirty="0"/>
              </a:p>
              <a:p>
                <a:pPr marL="971550" lvl="1" indent="-514350">
                  <a:buFont typeface="+mj-lt"/>
                  <a:buAutoNum type="arabicPeriod"/>
                </a:pPr>
                <a:endParaRPr lang="en-US" altLang="zh-CN" dirty="0"/>
              </a:p>
              <a:p>
                <a:r>
                  <a:rPr lang="en-US" altLang="zh-CN" sz="2000" dirty="0">
                    <a:solidFill>
                      <a:srgbClr val="FF0000"/>
                    </a:solidFill>
                  </a:rPr>
                  <a:t>The initial </a:t>
                </a:r>
                <a14:m>
                  <m:oMath xmlns:m="http://schemas.openxmlformats.org/officeDocument/2006/math">
                    <m:sSub>
                      <m:sSubPr>
                        <m:ctrlPr>
                          <a:rPr lang="en-US" altLang="zh-CN" sz="2000"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𝝁</m:t>
                        </m:r>
                      </m:e>
                      <m:sub>
                        <m:r>
                          <a:rPr lang="en-US" altLang="zh-CN" sz="2000" i="1">
                            <a:solidFill>
                              <a:srgbClr val="FF0000"/>
                            </a:solidFill>
                            <a:latin typeface="Cambria Math" panose="02040503050406030204" pitchFamily="18" charset="0"/>
                          </a:rPr>
                          <m:t>𝑘</m:t>
                        </m:r>
                      </m:sub>
                    </m:sSub>
                  </m:oMath>
                </a14:m>
                <a:r>
                  <a:rPr lang="en-US" altLang="zh-CN" sz="2000" dirty="0">
                    <a:solidFill>
                      <a:srgbClr val="FF0000"/>
                    </a:solidFill>
                  </a:rPr>
                  <a:t> don’t need to be a real data point</a:t>
                </a:r>
              </a:p>
              <a:p>
                <a:r>
                  <a:rPr lang="en-US" altLang="zh-CN" sz="2000" dirty="0">
                    <a:solidFill>
                      <a:srgbClr val="FF0000"/>
                    </a:solidFill>
                  </a:rPr>
                  <a:t>It is possible that empty clusters appear</a:t>
                </a:r>
              </a:p>
              <a:p>
                <a:r>
                  <a:rPr lang="en-US" altLang="zh-CN" sz="2000" dirty="0">
                    <a:solidFill>
                      <a:srgbClr val="FF0000"/>
                    </a:solidFill>
                  </a:rPr>
                  <a:t>Converge?</a:t>
                </a:r>
              </a:p>
              <a:p>
                <a:r>
                  <a:rPr lang="en-US" altLang="zh-CN" sz="2000" dirty="0">
                    <a:solidFill>
                      <a:srgbClr val="FF0000"/>
                    </a:solidFill>
                  </a:rPr>
                  <a:t>Complexity? O(</a:t>
                </a:r>
                <a:r>
                  <a:rPr lang="en-US" altLang="zh-CN" sz="2000" dirty="0" err="1">
                    <a:solidFill>
                      <a:srgbClr val="FF0000"/>
                    </a:solidFill>
                  </a:rPr>
                  <a:t>tNKd</a:t>
                </a:r>
                <a:r>
                  <a:rPr lang="en-US" altLang="zh-CN" sz="2000" dirty="0">
                    <a:solidFill>
                      <a:srgbClr val="FF0000"/>
                    </a:solidFill>
                  </a:rPr>
                  <a:t>)</a:t>
                </a:r>
              </a:p>
              <a:p>
                <a:pPr marL="971550" lvl="1" indent="-514350">
                  <a:buFont typeface="+mj-lt"/>
                  <a:buAutoNum type="arabicPeriod"/>
                </a:pPr>
                <a:endParaRPr lang="en-US" altLang="zh-CN" dirty="0"/>
              </a:p>
              <a:p>
                <a:pPr marL="971550" lvl="1" indent="-514350">
                  <a:buFont typeface="+mj-lt"/>
                  <a:buAutoNum type="arabicPeriod"/>
                </a:pP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9C2EF37D-372A-4FDA-8BF4-62AF1EFCFCA4}"/>
                  </a:ext>
                </a:extLst>
              </p:cNvPr>
              <p:cNvSpPr>
                <a:spLocks noGrp="1" noRot="1" noChangeAspect="1" noMove="1" noResize="1" noEditPoints="1" noAdjustHandles="1" noChangeArrowheads="1" noChangeShapeType="1" noTextEdit="1"/>
              </p:cNvSpPr>
              <p:nvPr>
                <p:ph idx="1"/>
              </p:nvPr>
            </p:nvSpPr>
            <p:spPr>
              <a:blipFill>
                <a:blip r:embed="rId3"/>
                <a:stretch>
                  <a:fillRect t="-656" r="-2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F950692-6AE8-49C5-B064-E46B343840C3}"/>
                  </a:ext>
                </a:extLst>
              </p:cNvPr>
              <p:cNvSpPr txBox="1"/>
              <p:nvPr/>
            </p:nvSpPr>
            <p:spPr>
              <a:xfrm>
                <a:off x="3287097" y="2680727"/>
                <a:ext cx="2569806" cy="458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arg</m:t>
                          </m:r>
                        </m:fName>
                        <m:e>
                          <m:func>
                            <m:funcPr>
                              <m:ctrlPr>
                                <a:rPr lang="en-US" altLang="zh-CN" i="1" dirty="0">
                                  <a:latin typeface="Cambria Math" panose="02040503050406030204" pitchFamily="18" charset="0"/>
                                </a:rPr>
                              </m:ctrlPr>
                            </m:funcPr>
                            <m:fName>
                              <m:limLow>
                                <m:limLowPr>
                                  <m:ctrlPr>
                                    <a:rPr lang="en-US" altLang="zh-CN" i="1" dirty="0">
                                      <a:latin typeface="Cambria Math" panose="02040503050406030204" pitchFamily="18" charset="0"/>
                                    </a:rPr>
                                  </m:ctrlPr>
                                </m:limLowPr>
                                <m:e>
                                  <m:r>
                                    <m:rPr>
                                      <m:sty m:val="p"/>
                                    </m:rPr>
                                    <a:rPr lang="en-US" altLang="zh-CN" i="1" dirty="0">
                                      <a:latin typeface="Cambria Math"/>
                                    </a:rPr>
                                    <m:t>min</m:t>
                                  </m:r>
                                </m:e>
                                <m:lim>
                                  <m:r>
                                    <a:rPr lang="en-US" altLang="zh-CN" b="0" i="1" dirty="0" smtClean="0">
                                      <a:latin typeface="Cambria Math" panose="02040503050406030204" pitchFamily="18" charset="0"/>
                                    </a:rPr>
                                    <m:t>𝑘</m:t>
                                  </m:r>
                                </m:lim>
                              </m:limLow>
                            </m:fName>
                            <m:e>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sSub>
                                        <m:sSubPr>
                                          <m:ctrlPr>
                                            <a:rPr lang="en-US" altLang="zh-CN" b="1" i="1" dirty="0">
                                              <a:latin typeface="Cambria Math" panose="02040503050406030204" pitchFamily="18" charset="0"/>
                                            </a:rPr>
                                          </m:ctrlPr>
                                        </m:sSubPr>
                                        <m:e>
                                          <m:r>
                                            <a:rPr lang="en-US" altLang="zh-CN" b="1" i="1" dirty="0">
                                              <a:latin typeface="Cambria Math"/>
                                            </a:rPr>
                                            <m:t>𝒙</m:t>
                                          </m:r>
                                        </m:e>
                                        <m:sub>
                                          <m:r>
                                            <a:rPr lang="en-US" altLang="zh-CN" i="1" dirty="0">
                                              <a:latin typeface="Cambria Math" panose="02040503050406030204" pitchFamily="18" charset="0"/>
                                            </a:rPr>
                                            <m:t>𝑖</m:t>
                                          </m:r>
                                        </m:sub>
                                      </m:sSub>
                                      <m:r>
                                        <a:rPr lang="en-US" altLang="zh-CN" i="1" dirty="0">
                                          <a:latin typeface="Cambria Math"/>
                                        </a:rPr>
                                        <m:t>−</m:t>
                                      </m:r>
                                      <m:sSub>
                                        <m:sSubPr>
                                          <m:ctrlPr>
                                            <a:rPr lang="en-US" altLang="zh-CN" b="1" i="1" dirty="0">
                                              <a:latin typeface="Cambria Math" panose="02040503050406030204" pitchFamily="18" charset="0"/>
                                            </a:rPr>
                                          </m:ctrlPr>
                                        </m:sSubPr>
                                        <m:e>
                                          <m:r>
                                            <a:rPr lang="en-US" altLang="zh-CN" b="1" i="1" dirty="0">
                                              <a:latin typeface="Cambria Math"/>
                                            </a:rPr>
                                            <m:t>𝝁</m:t>
                                          </m:r>
                                        </m:e>
                                        <m:sub>
                                          <m:r>
                                            <a:rPr lang="en-US" altLang="zh-CN" b="0" i="1" dirty="0" smtClean="0">
                                              <a:latin typeface="Cambria Math" panose="02040503050406030204" pitchFamily="18" charset="0"/>
                                            </a:rPr>
                                            <m:t>𝑘</m:t>
                                          </m:r>
                                        </m:sub>
                                      </m:sSub>
                                    </m:e>
                                  </m:d>
                                </m:e>
                                <m:sup>
                                  <m:r>
                                    <a:rPr lang="en-US" altLang="zh-CN" i="1" dirty="0">
                                      <a:latin typeface="Cambria Math"/>
                                    </a:rPr>
                                    <m:t>2</m:t>
                                  </m:r>
                                </m:sup>
                              </m:sSup>
                            </m:e>
                          </m:func>
                        </m:e>
                      </m:func>
                    </m:oMath>
                  </m:oMathPara>
                </a14:m>
                <a:endParaRPr lang="zh-CN" altLang="en-US" dirty="0">
                  <a:solidFill>
                    <a:schemeClr val="tx1"/>
                  </a:solidFill>
                </a:endParaRPr>
              </a:p>
            </p:txBody>
          </p:sp>
        </mc:Choice>
        <mc:Fallback>
          <p:sp>
            <p:nvSpPr>
              <p:cNvPr id="4" name="文本框 3">
                <a:extLst>
                  <a:ext uri="{FF2B5EF4-FFF2-40B4-BE49-F238E27FC236}">
                    <a16:creationId xmlns:a16="http://schemas.microsoft.com/office/drawing/2014/main" id="{7F950692-6AE8-49C5-B064-E46B343840C3}"/>
                  </a:ext>
                </a:extLst>
              </p:cNvPr>
              <p:cNvSpPr txBox="1">
                <a:spLocks noRot="1" noChangeAspect="1" noMove="1" noResize="1" noEditPoints="1" noAdjustHandles="1" noChangeArrowheads="1" noChangeShapeType="1" noTextEdit="1"/>
              </p:cNvSpPr>
              <p:nvPr/>
            </p:nvSpPr>
            <p:spPr>
              <a:xfrm>
                <a:off x="3287097" y="2680727"/>
                <a:ext cx="2569806" cy="458459"/>
              </a:xfrm>
              <a:prstGeom prst="rect">
                <a:avLst/>
              </a:prstGeom>
              <a:blipFill>
                <a:blip r:embed="rId4"/>
                <a:stretch>
                  <a:fillRect b="-2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8EA2D0C-EDFB-40F8-8753-5CE5C179185C}"/>
                  </a:ext>
                </a:extLst>
              </p:cNvPr>
              <p:cNvSpPr txBox="1"/>
              <p:nvPr/>
            </p:nvSpPr>
            <p:spPr>
              <a:xfrm>
                <a:off x="3648254" y="3429000"/>
                <a:ext cx="1847492"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a:rPr>
                            <m:t>𝑘</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den>
                      </m:f>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sup>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sup>
                          </m:sSubSup>
                        </m:e>
                      </m:nary>
                    </m:oMath>
                  </m:oMathPara>
                </a14:m>
                <a:endParaRPr lang="zh-CN" altLang="en-US" dirty="0">
                  <a:solidFill>
                    <a:schemeClr val="tx1"/>
                  </a:solidFill>
                </a:endParaRPr>
              </a:p>
            </p:txBody>
          </p:sp>
        </mc:Choice>
        <mc:Fallback>
          <p:sp>
            <p:nvSpPr>
              <p:cNvPr id="5" name="文本框 4">
                <a:extLst>
                  <a:ext uri="{FF2B5EF4-FFF2-40B4-BE49-F238E27FC236}">
                    <a16:creationId xmlns:a16="http://schemas.microsoft.com/office/drawing/2014/main" id="{28EA2D0C-EDFB-40F8-8753-5CE5C179185C}"/>
                  </a:ext>
                </a:extLst>
              </p:cNvPr>
              <p:cNvSpPr txBox="1">
                <a:spLocks noRot="1" noChangeAspect="1" noMove="1" noResize="1" noEditPoints="1" noAdjustHandles="1" noChangeArrowheads="1" noChangeShapeType="1" noTextEdit="1"/>
              </p:cNvSpPr>
              <p:nvPr/>
            </p:nvSpPr>
            <p:spPr>
              <a:xfrm>
                <a:off x="3648254" y="3429000"/>
                <a:ext cx="1847492" cy="8712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4A774F2-F3A7-408F-8449-92AC00BFFEF8}"/>
                  </a:ext>
                </a:extLst>
              </p:cNvPr>
              <p:cNvSpPr txBox="1"/>
              <p:nvPr/>
            </p:nvSpPr>
            <p:spPr>
              <a:xfrm>
                <a:off x="771306" y="2170226"/>
                <a:ext cx="3393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𝑡</m:t>
                      </m:r>
                    </m:oMath>
                  </m:oMathPara>
                </a14:m>
                <a:endParaRPr lang="zh-CN" altLang="en-US" dirty="0">
                  <a:solidFill>
                    <a:srgbClr val="FF0000"/>
                  </a:solidFill>
                </a:endParaRPr>
              </a:p>
            </p:txBody>
          </p:sp>
        </mc:Choice>
        <mc:Fallback>
          <p:sp>
            <p:nvSpPr>
              <p:cNvPr id="6" name="文本框 5">
                <a:extLst>
                  <a:ext uri="{FF2B5EF4-FFF2-40B4-BE49-F238E27FC236}">
                    <a16:creationId xmlns:a16="http://schemas.microsoft.com/office/drawing/2014/main" id="{94A774F2-F3A7-408F-8449-92AC00BFFEF8}"/>
                  </a:ext>
                </a:extLst>
              </p:cNvPr>
              <p:cNvSpPr txBox="1">
                <a:spLocks noRot="1" noChangeAspect="1" noMove="1" noResize="1" noEditPoints="1" noAdjustHandles="1" noChangeArrowheads="1" noChangeShapeType="1" noTextEdit="1"/>
              </p:cNvSpPr>
              <p:nvPr/>
            </p:nvSpPr>
            <p:spPr>
              <a:xfrm>
                <a:off x="771306" y="2170226"/>
                <a:ext cx="33938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C91C5C9-FF99-4725-AC9B-503DCDE87ABD}"/>
                  </a:ext>
                </a:extLst>
              </p:cNvPr>
              <p:cNvSpPr txBox="1"/>
              <p:nvPr/>
            </p:nvSpPr>
            <p:spPr>
              <a:xfrm>
                <a:off x="867910" y="2699986"/>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𝑁</m:t>
                      </m:r>
                      <m:r>
                        <m:rPr>
                          <m:sty m:val="p"/>
                        </m:rPr>
                        <a:rPr lang="en-US" altLang="zh-CN" b="0" i="0" smtClean="0">
                          <a:solidFill>
                            <a:srgbClr val="FF0000"/>
                          </a:solidFill>
                          <a:latin typeface="Cambria Math" panose="02040503050406030204" pitchFamily="18" charset="0"/>
                          <a:ea typeface="Cambria Math" panose="02040503050406030204" pitchFamily="18" charset="0"/>
                        </a:rPr>
                        <m:t>Kd</m:t>
                      </m:r>
                    </m:oMath>
                  </m:oMathPara>
                </a14:m>
                <a:endParaRPr lang="zh-CN" altLang="en-US" dirty="0">
                  <a:solidFill>
                    <a:srgbClr val="FF0000"/>
                  </a:solidFill>
                </a:endParaRPr>
              </a:p>
            </p:txBody>
          </p:sp>
        </mc:Choice>
        <mc:Fallback>
          <p:sp>
            <p:nvSpPr>
              <p:cNvPr id="8" name="文本框 7">
                <a:extLst>
                  <a:ext uri="{FF2B5EF4-FFF2-40B4-BE49-F238E27FC236}">
                    <a16:creationId xmlns:a16="http://schemas.microsoft.com/office/drawing/2014/main" id="{AC91C5C9-FF99-4725-AC9B-503DCDE87ABD}"/>
                  </a:ext>
                </a:extLst>
              </p:cNvPr>
              <p:cNvSpPr txBox="1">
                <a:spLocks noRot="1" noChangeAspect="1" noMove="1" noResize="1" noEditPoints="1" noAdjustHandles="1" noChangeArrowheads="1" noChangeShapeType="1" noTextEdit="1"/>
              </p:cNvSpPr>
              <p:nvPr/>
            </p:nvSpPr>
            <p:spPr>
              <a:xfrm>
                <a:off x="867910" y="2699986"/>
                <a:ext cx="68480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943DB9F-F573-41E2-9591-C3B1F707D414}"/>
                  </a:ext>
                </a:extLst>
              </p:cNvPr>
              <p:cNvSpPr txBox="1"/>
              <p:nvPr/>
            </p:nvSpPr>
            <p:spPr>
              <a:xfrm>
                <a:off x="5822416" y="3422761"/>
                <a:ext cx="3062890"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ea typeface="Cambria Math" panose="02040503050406030204" pitchFamily="18" charset="0"/>
                            </a:rPr>
                          </m:ctrlPr>
                        </m:sSubPr>
                        <m:e>
                          <m:r>
                            <a:rPr lang="en-US" altLang="zh-CN" b="0" i="1" smtClean="0">
                              <a:solidFill>
                                <a:srgbClr val="FF0000"/>
                              </a:solidFill>
                              <a:latin typeface="Cambria Math" panose="02040503050406030204" pitchFamily="18" charset="0"/>
                              <a:ea typeface="Cambria Math" panose="02040503050406030204" pitchFamily="18" charset="0"/>
                            </a:rPr>
                            <m:t>ℒ</m:t>
                          </m:r>
                        </m:e>
                        <m:sub>
                          <m:r>
                            <a:rPr lang="en-US" altLang="zh-CN" b="0" i="1" smtClean="0">
                              <a:solidFill>
                                <a:srgbClr val="FF0000"/>
                              </a:solidFill>
                              <a:latin typeface="Cambria Math" panose="02040503050406030204" pitchFamily="18" charset="0"/>
                            </a:rPr>
                            <m:t>𝑇𝑆𝐷</m:t>
                          </m:r>
                        </m:sub>
                      </m:sSub>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1" i="1" smtClean="0">
                              <a:solidFill>
                                <a:srgbClr val="FF0000"/>
                              </a:solidFill>
                              <a:latin typeface="Cambria Math" panose="02040503050406030204" pitchFamily="18" charset="0"/>
                              <a:ea typeface="Cambria Math" panose="02040503050406030204" pitchFamily="18" charset="0"/>
                            </a:rPr>
                            <m:t>𝒛</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𝝁</m:t>
                          </m:r>
                        </m:e>
                      </m:d>
                      <m:r>
                        <a:rPr lang="en-US" altLang="zh-CN" i="1">
                          <a:solidFill>
                            <a:srgbClr val="FF0000"/>
                          </a:solidFill>
                          <a:latin typeface="Cambria Math"/>
                        </a:rPr>
                        <m:t>=</m:t>
                      </m:r>
                      <m:nary>
                        <m:naryPr>
                          <m:chr m:val="∑"/>
                          <m:ctrlPr>
                            <a:rPr lang="en-US" altLang="zh-CN" i="1">
                              <a:solidFill>
                                <a:srgbClr val="FF0000"/>
                              </a:solidFill>
                              <a:latin typeface="Cambria Math" panose="02040503050406030204" pitchFamily="18" charset="0"/>
                            </a:rPr>
                          </m:ctrlPr>
                        </m:naryPr>
                        <m:sub>
                          <m:r>
                            <m:rPr>
                              <m:brk m:alnAt="23"/>
                            </m:rPr>
                            <a:rPr lang="en-US" altLang="zh-CN" i="1">
                              <a:solidFill>
                                <a:srgbClr val="FF0000"/>
                              </a:solidFill>
                              <a:latin typeface="Cambria Math"/>
                            </a:rPr>
                            <m:t>𝑖</m:t>
                          </m:r>
                          <m:r>
                            <a:rPr lang="en-US" altLang="zh-CN" i="1">
                              <a:solidFill>
                                <a:srgbClr val="FF0000"/>
                              </a:solidFill>
                              <a:latin typeface="Cambria Math"/>
                            </a:rPr>
                            <m:t>=1</m:t>
                          </m:r>
                        </m:sub>
                        <m:sup>
                          <m:r>
                            <a:rPr lang="en-US" altLang="zh-CN" b="0" i="1" smtClean="0">
                              <a:solidFill>
                                <a:srgbClr val="FF0000"/>
                              </a:solidFill>
                              <a:latin typeface="Cambria Math" panose="02040503050406030204" pitchFamily="18" charset="0"/>
                            </a:rPr>
                            <m:t>𝑁</m:t>
                          </m:r>
                        </m:sup>
                        <m:e>
                          <m:sSup>
                            <m:sSupPr>
                              <m:ctrlPr>
                                <a:rPr lang="en-US" altLang="zh-CN" i="1" dirty="0">
                                  <a:solidFill>
                                    <a:srgbClr val="FF0000"/>
                                  </a:solidFill>
                                  <a:latin typeface="Cambria Math" panose="02040503050406030204" pitchFamily="18" charset="0"/>
                                </a:rPr>
                              </m:ctrlPr>
                            </m:sSupPr>
                            <m:e>
                              <m:d>
                                <m:dPr>
                                  <m:begChr m:val="‖"/>
                                  <m:endChr m:val="‖"/>
                                  <m:ctrlPr>
                                    <a:rPr lang="en-US" altLang="zh-CN" i="1" dirty="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a:rPr>
                                        <m:t>𝒙</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a:rPr>
                                        <m:t>𝝁</m:t>
                                      </m:r>
                                    </m:e>
                                    <m:sub>
                                      <m:sSub>
                                        <m:sSubPr>
                                          <m:ctrlPr>
                                            <a:rPr lang="en-US" altLang="zh-CN" b="0"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𝑧</m:t>
                                          </m:r>
                                        </m:e>
                                        <m:sub>
                                          <m:r>
                                            <a:rPr lang="en-US" altLang="zh-CN" b="0" i="1" dirty="0" smtClean="0">
                                              <a:solidFill>
                                                <a:srgbClr val="FF0000"/>
                                              </a:solidFill>
                                              <a:latin typeface="Cambria Math" panose="02040503050406030204" pitchFamily="18" charset="0"/>
                                            </a:rPr>
                                            <m:t>𝑖</m:t>
                                          </m:r>
                                        </m:sub>
                                      </m:sSub>
                                    </m:sub>
                                  </m:sSub>
                                </m:e>
                              </m:d>
                            </m:e>
                            <m:sup>
                              <m:r>
                                <a:rPr lang="en-US" altLang="zh-CN" i="1" dirty="0">
                                  <a:solidFill>
                                    <a:srgbClr val="FF0000"/>
                                  </a:solidFill>
                                  <a:latin typeface="Cambria Math"/>
                                </a:rPr>
                                <m:t>2</m:t>
                              </m:r>
                            </m:sup>
                          </m:sSup>
                        </m:e>
                      </m:nary>
                    </m:oMath>
                  </m:oMathPara>
                </a14:m>
                <a:endParaRPr lang="zh-CN" altLang="en-US" dirty="0">
                  <a:solidFill>
                    <a:srgbClr val="FF0000"/>
                  </a:solidFill>
                </a:endParaRPr>
              </a:p>
            </p:txBody>
          </p:sp>
        </mc:Choice>
        <mc:Fallback>
          <p:sp>
            <p:nvSpPr>
              <p:cNvPr id="9" name="文本框 8">
                <a:extLst>
                  <a:ext uri="{FF2B5EF4-FFF2-40B4-BE49-F238E27FC236}">
                    <a16:creationId xmlns:a16="http://schemas.microsoft.com/office/drawing/2014/main" id="{1943DB9F-F573-41E2-9591-C3B1F707D414}"/>
                  </a:ext>
                </a:extLst>
              </p:cNvPr>
              <p:cNvSpPr txBox="1">
                <a:spLocks noRot="1" noChangeAspect="1" noMove="1" noResize="1" noEditPoints="1" noAdjustHandles="1" noChangeArrowheads="1" noChangeShapeType="1" noTextEdit="1"/>
              </p:cNvSpPr>
              <p:nvPr/>
            </p:nvSpPr>
            <p:spPr>
              <a:xfrm>
                <a:off x="5822416" y="3422761"/>
                <a:ext cx="3062890" cy="871264"/>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39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5DDAB-1581-4535-B2A6-89C2B01E8CED}"/>
              </a:ext>
            </a:extLst>
          </p:cNvPr>
          <p:cNvSpPr>
            <a:spLocks noGrp="1"/>
          </p:cNvSpPr>
          <p:nvPr>
            <p:ph type="title"/>
          </p:nvPr>
        </p:nvSpPr>
        <p:spPr/>
        <p:txBody>
          <a:bodyPr/>
          <a:lstStyle/>
          <a:p>
            <a:r>
              <a:rPr lang="en-US" altLang="zh-CN" dirty="0"/>
              <a:t>K-Means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C2EF37D-372A-4FDA-8BF4-62AF1EFCFCA4}"/>
                  </a:ext>
                </a:extLst>
              </p:cNvPr>
              <p:cNvSpPr>
                <a:spLocks noGrp="1"/>
              </p:cNvSpPr>
              <p:nvPr>
                <p:ph idx="1"/>
              </p:nvPr>
            </p:nvSpPr>
            <p:spPr/>
            <p:txBody>
              <a:bodyPr/>
              <a:lstStyle/>
              <a:p>
                <a:r>
                  <a:rPr lang="en-US" altLang="zh-CN" sz="2000" dirty="0"/>
                  <a:t>Given </a:t>
                </a:r>
                <a14:m>
                  <m:oMath xmlns:m="http://schemas.openxmlformats.org/officeDocument/2006/math">
                    <m:r>
                      <a:rPr lang="en-US" altLang="zh-CN" sz="2000" b="0" i="1" dirty="0" smtClean="0">
                        <a:latin typeface="Cambria Math" panose="02040503050406030204" pitchFamily="18" charset="0"/>
                      </a:rPr>
                      <m:t>𝐾</m:t>
                    </m:r>
                  </m:oMath>
                </a14:m>
                <a:r>
                  <a:rPr lang="en-US" altLang="zh-CN" sz="2000" dirty="0"/>
                  <a:t>, the k-means algorithm is performed:</a:t>
                </a:r>
              </a:p>
              <a:p>
                <a:pPr marL="971550" lvl="1" indent="-514350">
                  <a:buFont typeface="+mj-lt"/>
                  <a:buAutoNum type="arabicPeriod"/>
                </a:pPr>
                <a:r>
                  <a:rPr lang="en-US" altLang="zh-CN" sz="2000" dirty="0"/>
                  <a:t>Randomly pick </a:t>
                </a:r>
                <a14:m>
                  <m:oMath xmlns:m="http://schemas.openxmlformats.org/officeDocument/2006/math">
                    <m:r>
                      <a:rPr lang="en-US" altLang="zh-CN" sz="2000" b="0" i="1" dirty="0" smtClean="0">
                        <a:latin typeface="Cambria Math" panose="02040503050406030204" pitchFamily="18" charset="0"/>
                      </a:rPr>
                      <m:t>𝐾</m:t>
                    </m:r>
                  </m:oMath>
                </a14:m>
                <a:r>
                  <a:rPr lang="en-US" altLang="zh-CN" sz="2000" dirty="0"/>
                  <a:t> data points as the seed points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0" i="1" smtClean="0">
                            <a:latin typeface="Cambria Math" panose="02040503050406030204" pitchFamily="18" charset="0"/>
                          </a:rPr>
                          <m:t>𝑘</m:t>
                        </m:r>
                      </m:sub>
                    </m:sSub>
                  </m:oMath>
                </a14:m>
                <a:endParaRPr lang="en-US" altLang="zh-CN" sz="2000" dirty="0"/>
              </a:p>
              <a:p>
                <a:pPr marL="971550" lvl="1" indent="-514350">
                  <a:buFont typeface="+mj-lt"/>
                  <a:buAutoNum type="arabicPeriod"/>
                </a:pPr>
                <a:r>
                  <a:rPr lang="en-US" altLang="zh-CN" sz="2000" dirty="0"/>
                  <a:t>Recursively run the following steps until converge</a:t>
                </a:r>
              </a:p>
              <a:p>
                <a:pPr marL="1371600" lvl="2" indent="-514350">
                  <a:buFont typeface="+mj-lt"/>
                  <a:buAutoNum type="arabicPeriod"/>
                </a:pPr>
                <a:r>
                  <a:rPr lang="en-US" altLang="zh-CN" sz="2000" dirty="0"/>
                  <a:t>Assign each point to the cluster with the nearest seed point  </a:t>
                </a:r>
              </a:p>
              <a:p>
                <a:pPr marL="1371600" lvl="2" indent="-514350">
                  <a:buFont typeface="+mj-lt"/>
                  <a:buAutoNum type="arabicPeriod"/>
                </a:pPr>
                <a:endParaRPr lang="en-US" altLang="zh-CN" sz="2000" dirty="0"/>
              </a:p>
              <a:p>
                <a:pPr marL="1371600" lvl="2" indent="-514350">
                  <a:buFont typeface="+mj-lt"/>
                  <a:buAutoNum type="arabicPeriod"/>
                </a:pPr>
                <a:r>
                  <a:rPr lang="en-US" altLang="zh-CN" sz="2000" dirty="0"/>
                  <a:t>Update the seed point for each cluster</a:t>
                </a:r>
              </a:p>
              <a:p>
                <a:pPr marL="971550" lvl="1" indent="-514350">
                  <a:buFont typeface="+mj-lt"/>
                  <a:buAutoNum type="arabicPeriod"/>
                </a:pPr>
                <a:endParaRPr lang="en-US" altLang="zh-CN" dirty="0"/>
              </a:p>
              <a:p>
                <a:pPr marL="971550" lvl="1" indent="-514350">
                  <a:buFont typeface="+mj-lt"/>
                  <a:buAutoNum type="arabicPeriod"/>
                </a:pPr>
                <a:endParaRPr lang="en-US" altLang="zh-CN" dirty="0"/>
              </a:p>
              <a:p>
                <a:r>
                  <a:rPr lang="en-US" altLang="zh-CN" sz="2000" dirty="0">
                    <a:solidFill>
                      <a:srgbClr val="FF0000"/>
                    </a:solidFill>
                  </a:rPr>
                  <a:t>Greedy algorithm leads to local optimum</a:t>
                </a:r>
              </a:p>
              <a:p>
                <a:pPr lvl="1"/>
                <a:r>
                  <a:rPr lang="en-US" altLang="zh-CN" sz="2000" dirty="0">
                    <a:solidFill>
                      <a:srgbClr val="FF0000"/>
                    </a:solidFill>
                  </a:rPr>
                  <a:t>In practice, we can run it from multiple starting points and pick the solution with the lowest </a:t>
                </a:r>
                <a14:m>
                  <m:oMath xmlns:m="http://schemas.openxmlformats.org/officeDocument/2006/math">
                    <m:sSub>
                      <m:sSubPr>
                        <m:ctrlPr>
                          <a:rPr lang="en-US" altLang="zh-CN" sz="2000" i="1">
                            <a:solidFill>
                              <a:srgbClr val="FF0000"/>
                            </a:solidFill>
                            <a:latin typeface="Cambria Math" panose="02040503050406030204" pitchFamily="18" charset="0"/>
                            <a:ea typeface="Cambria Math" panose="02040503050406030204" pitchFamily="18" charset="0"/>
                          </a:rPr>
                        </m:ctrlPr>
                      </m:sSubPr>
                      <m:e>
                        <m:r>
                          <a:rPr lang="en-US" altLang="zh-CN" sz="2000" i="1">
                            <a:solidFill>
                              <a:srgbClr val="FF0000"/>
                            </a:solidFill>
                            <a:latin typeface="Cambria Math" panose="02040503050406030204" pitchFamily="18" charset="0"/>
                            <a:ea typeface="Cambria Math" panose="02040503050406030204" pitchFamily="18" charset="0"/>
                          </a:rPr>
                          <m:t>ℒ</m:t>
                        </m:r>
                      </m:e>
                      <m:sub>
                        <m:r>
                          <a:rPr lang="en-US" altLang="zh-CN" sz="2000" i="1">
                            <a:solidFill>
                              <a:srgbClr val="FF0000"/>
                            </a:solidFill>
                            <a:latin typeface="Cambria Math" panose="02040503050406030204" pitchFamily="18" charset="0"/>
                          </a:rPr>
                          <m:t>𝑇𝑆𝐷</m:t>
                        </m:r>
                      </m:sub>
                    </m:sSub>
                  </m:oMath>
                </a14:m>
                <a:endParaRPr lang="en-US" altLang="zh-CN" sz="2000" dirty="0"/>
              </a:p>
              <a:p>
                <a:r>
                  <a:rPr lang="en-US" altLang="zh-CN" sz="2000" dirty="0">
                    <a:solidFill>
                      <a:srgbClr val="FF0000"/>
                    </a:solidFill>
                  </a:rPr>
                  <a:t>Implicit assumptions about the “shapes” of clusters</a:t>
                </a:r>
              </a:p>
              <a:p>
                <a:pPr lvl="1"/>
                <a:r>
                  <a:rPr lang="en-US" altLang="zh-CN" sz="2000" dirty="0">
                    <a:solidFill>
                      <a:srgbClr val="FF0000"/>
                    </a:solidFill>
                  </a:rPr>
                  <a:t>Spherical</a:t>
                </a:r>
              </a:p>
              <a:p>
                <a:pPr marL="971550" lvl="1" indent="-514350">
                  <a:buFont typeface="+mj-lt"/>
                  <a:buAutoNum type="arabicPeriod"/>
                </a:pPr>
                <a:endParaRPr lang="en-US" altLang="zh-CN" dirty="0"/>
              </a:p>
              <a:p>
                <a:pPr marL="971550" lvl="1" indent="-514350">
                  <a:buFont typeface="+mj-lt"/>
                  <a:buAutoNum type="arabicPeriod"/>
                </a:pP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9C2EF37D-372A-4FDA-8BF4-62AF1EFCFCA4}"/>
                  </a:ext>
                </a:extLst>
              </p:cNvPr>
              <p:cNvSpPr>
                <a:spLocks noGrp="1" noRot="1" noChangeAspect="1" noMove="1" noResize="1" noEditPoints="1" noAdjustHandles="1" noChangeArrowheads="1" noChangeShapeType="1" noTextEdit="1"/>
              </p:cNvSpPr>
              <p:nvPr>
                <p:ph idx="1"/>
              </p:nvPr>
            </p:nvSpPr>
            <p:spPr>
              <a:blipFill>
                <a:blip r:embed="rId3"/>
                <a:stretch>
                  <a:fillRect t="-656" r="-8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F950692-6AE8-49C5-B064-E46B343840C3}"/>
                  </a:ext>
                </a:extLst>
              </p:cNvPr>
              <p:cNvSpPr txBox="1"/>
              <p:nvPr/>
            </p:nvSpPr>
            <p:spPr>
              <a:xfrm>
                <a:off x="3287097" y="2680727"/>
                <a:ext cx="2569806" cy="458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arg</m:t>
                          </m:r>
                        </m:fName>
                        <m:e>
                          <m:func>
                            <m:funcPr>
                              <m:ctrlPr>
                                <a:rPr lang="en-US" altLang="zh-CN" i="1" dirty="0">
                                  <a:latin typeface="Cambria Math" panose="02040503050406030204" pitchFamily="18" charset="0"/>
                                </a:rPr>
                              </m:ctrlPr>
                            </m:funcPr>
                            <m:fName>
                              <m:limLow>
                                <m:limLowPr>
                                  <m:ctrlPr>
                                    <a:rPr lang="en-US" altLang="zh-CN" i="1" dirty="0">
                                      <a:latin typeface="Cambria Math" panose="02040503050406030204" pitchFamily="18" charset="0"/>
                                    </a:rPr>
                                  </m:ctrlPr>
                                </m:limLowPr>
                                <m:e>
                                  <m:r>
                                    <m:rPr>
                                      <m:sty m:val="p"/>
                                    </m:rPr>
                                    <a:rPr lang="en-US" altLang="zh-CN" i="1" dirty="0">
                                      <a:latin typeface="Cambria Math"/>
                                    </a:rPr>
                                    <m:t>min</m:t>
                                  </m:r>
                                </m:e>
                                <m:lim>
                                  <m:r>
                                    <a:rPr lang="en-US" altLang="zh-CN" b="0" i="1" dirty="0" smtClean="0">
                                      <a:latin typeface="Cambria Math" panose="02040503050406030204" pitchFamily="18" charset="0"/>
                                    </a:rPr>
                                    <m:t>𝑘</m:t>
                                  </m:r>
                                </m:lim>
                              </m:limLow>
                            </m:fName>
                            <m:e>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sSub>
                                        <m:sSubPr>
                                          <m:ctrlPr>
                                            <a:rPr lang="en-US" altLang="zh-CN" b="1" i="1" dirty="0">
                                              <a:latin typeface="Cambria Math" panose="02040503050406030204" pitchFamily="18" charset="0"/>
                                            </a:rPr>
                                          </m:ctrlPr>
                                        </m:sSubPr>
                                        <m:e>
                                          <m:r>
                                            <a:rPr lang="en-US" altLang="zh-CN" b="1" i="1" dirty="0">
                                              <a:latin typeface="Cambria Math"/>
                                            </a:rPr>
                                            <m:t>𝒙</m:t>
                                          </m:r>
                                        </m:e>
                                        <m:sub>
                                          <m:r>
                                            <a:rPr lang="en-US" altLang="zh-CN" i="1" dirty="0">
                                              <a:latin typeface="Cambria Math" panose="02040503050406030204" pitchFamily="18" charset="0"/>
                                            </a:rPr>
                                            <m:t>𝑖</m:t>
                                          </m:r>
                                        </m:sub>
                                      </m:sSub>
                                      <m:r>
                                        <a:rPr lang="en-US" altLang="zh-CN" i="1" dirty="0">
                                          <a:latin typeface="Cambria Math"/>
                                        </a:rPr>
                                        <m:t>−</m:t>
                                      </m:r>
                                      <m:sSub>
                                        <m:sSubPr>
                                          <m:ctrlPr>
                                            <a:rPr lang="en-US" altLang="zh-CN" b="1" i="1" dirty="0">
                                              <a:latin typeface="Cambria Math" panose="02040503050406030204" pitchFamily="18" charset="0"/>
                                            </a:rPr>
                                          </m:ctrlPr>
                                        </m:sSubPr>
                                        <m:e>
                                          <m:r>
                                            <a:rPr lang="en-US" altLang="zh-CN" b="1" i="1" dirty="0">
                                              <a:latin typeface="Cambria Math"/>
                                            </a:rPr>
                                            <m:t>𝝁</m:t>
                                          </m:r>
                                        </m:e>
                                        <m:sub>
                                          <m:r>
                                            <a:rPr lang="en-US" altLang="zh-CN" b="0" i="1" dirty="0" smtClean="0">
                                              <a:latin typeface="Cambria Math" panose="02040503050406030204" pitchFamily="18" charset="0"/>
                                            </a:rPr>
                                            <m:t>𝑘</m:t>
                                          </m:r>
                                        </m:sub>
                                      </m:sSub>
                                    </m:e>
                                  </m:d>
                                </m:e>
                                <m:sup>
                                  <m:r>
                                    <a:rPr lang="en-US" altLang="zh-CN" i="1" dirty="0">
                                      <a:latin typeface="Cambria Math"/>
                                    </a:rPr>
                                    <m:t>2</m:t>
                                  </m:r>
                                </m:sup>
                              </m:sSup>
                            </m:e>
                          </m:func>
                        </m:e>
                      </m:func>
                    </m:oMath>
                  </m:oMathPara>
                </a14:m>
                <a:endParaRPr lang="zh-CN" altLang="en-US" dirty="0">
                  <a:solidFill>
                    <a:schemeClr val="tx1"/>
                  </a:solidFill>
                </a:endParaRPr>
              </a:p>
            </p:txBody>
          </p:sp>
        </mc:Choice>
        <mc:Fallback>
          <p:sp>
            <p:nvSpPr>
              <p:cNvPr id="4" name="文本框 3">
                <a:extLst>
                  <a:ext uri="{FF2B5EF4-FFF2-40B4-BE49-F238E27FC236}">
                    <a16:creationId xmlns:a16="http://schemas.microsoft.com/office/drawing/2014/main" id="{7F950692-6AE8-49C5-B064-E46B343840C3}"/>
                  </a:ext>
                </a:extLst>
              </p:cNvPr>
              <p:cNvSpPr txBox="1">
                <a:spLocks noRot="1" noChangeAspect="1" noMove="1" noResize="1" noEditPoints="1" noAdjustHandles="1" noChangeArrowheads="1" noChangeShapeType="1" noTextEdit="1"/>
              </p:cNvSpPr>
              <p:nvPr/>
            </p:nvSpPr>
            <p:spPr>
              <a:xfrm>
                <a:off x="3287097" y="2680727"/>
                <a:ext cx="2569806" cy="458459"/>
              </a:xfrm>
              <a:prstGeom prst="rect">
                <a:avLst/>
              </a:prstGeom>
              <a:blipFill>
                <a:blip r:embed="rId4"/>
                <a:stretch>
                  <a:fillRect b="-2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8EA2D0C-EDFB-40F8-8753-5CE5C179185C}"/>
                  </a:ext>
                </a:extLst>
              </p:cNvPr>
              <p:cNvSpPr txBox="1"/>
              <p:nvPr/>
            </p:nvSpPr>
            <p:spPr>
              <a:xfrm>
                <a:off x="3648254" y="3429000"/>
                <a:ext cx="1847492"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a:rPr>
                            <m:t>𝑘</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den>
                      </m:f>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sup>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sup>
                          </m:sSubSup>
                        </m:e>
                      </m:nary>
                    </m:oMath>
                  </m:oMathPara>
                </a14:m>
                <a:endParaRPr lang="zh-CN" altLang="en-US" dirty="0">
                  <a:solidFill>
                    <a:schemeClr val="tx1"/>
                  </a:solidFill>
                </a:endParaRPr>
              </a:p>
            </p:txBody>
          </p:sp>
        </mc:Choice>
        <mc:Fallback>
          <p:sp>
            <p:nvSpPr>
              <p:cNvPr id="5" name="文本框 4">
                <a:extLst>
                  <a:ext uri="{FF2B5EF4-FFF2-40B4-BE49-F238E27FC236}">
                    <a16:creationId xmlns:a16="http://schemas.microsoft.com/office/drawing/2014/main" id="{28EA2D0C-EDFB-40F8-8753-5CE5C179185C}"/>
                  </a:ext>
                </a:extLst>
              </p:cNvPr>
              <p:cNvSpPr txBox="1">
                <a:spLocks noRot="1" noChangeAspect="1" noMove="1" noResize="1" noEditPoints="1" noAdjustHandles="1" noChangeArrowheads="1" noChangeShapeType="1" noTextEdit="1"/>
              </p:cNvSpPr>
              <p:nvPr/>
            </p:nvSpPr>
            <p:spPr>
              <a:xfrm>
                <a:off x="3648254" y="3429000"/>
                <a:ext cx="1847492" cy="8712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4A774F2-F3A7-408F-8449-92AC00BFFEF8}"/>
                  </a:ext>
                </a:extLst>
              </p:cNvPr>
              <p:cNvSpPr txBox="1"/>
              <p:nvPr/>
            </p:nvSpPr>
            <p:spPr>
              <a:xfrm>
                <a:off x="771306" y="2170226"/>
                <a:ext cx="3393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𝑡</m:t>
                      </m:r>
                    </m:oMath>
                  </m:oMathPara>
                </a14:m>
                <a:endParaRPr lang="zh-CN" altLang="en-US" dirty="0">
                  <a:solidFill>
                    <a:srgbClr val="FF0000"/>
                  </a:solidFill>
                </a:endParaRPr>
              </a:p>
            </p:txBody>
          </p:sp>
        </mc:Choice>
        <mc:Fallback>
          <p:sp>
            <p:nvSpPr>
              <p:cNvPr id="6" name="文本框 5">
                <a:extLst>
                  <a:ext uri="{FF2B5EF4-FFF2-40B4-BE49-F238E27FC236}">
                    <a16:creationId xmlns:a16="http://schemas.microsoft.com/office/drawing/2014/main" id="{94A774F2-F3A7-408F-8449-92AC00BFFEF8}"/>
                  </a:ext>
                </a:extLst>
              </p:cNvPr>
              <p:cNvSpPr txBox="1">
                <a:spLocks noRot="1" noChangeAspect="1" noMove="1" noResize="1" noEditPoints="1" noAdjustHandles="1" noChangeArrowheads="1" noChangeShapeType="1" noTextEdit="1"/>
              </p:cNvSpPr>
              <p:nvPr/>
            </p:nvSpPr>
            <p:spPr>
              <a:xfrm>
                <a:off x="771306" y="2170226"/>
                <a:ext cx="33938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C91C5C9-FF99-4725-AC9B-503DCDE87ABD}"/>
                  </a:ext>
                </a:extLst>
              </p:cNvPr>
              <p:cNvSpPr txBox="1"/>
              <p:nvPr/>
            </p:nvSpPr>
            <p:spPr>
              <a:xfrm>
                <a:off x="867910" y="2699986"/>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𝑁</m:t>
                      </m:r>
                      <m:r>
                        <m:rPr>
                          <m:sty m:val="p"/>
                        </m:rPr>
                        <a:rPr lang="en-US" altLang="zh-CN" b="0" i="0" smtClean="0">
                          <a:solidFill>
                            <a:srgbClr val="FF0000"/>
                          </a:solidFill>
                          <a:latin typeface="Cambria Math" panose="02040503050406030204" pitchFamily="18" charset="0"/>
                          <a:ea typeface="Cambria Math" panose="02040503050406030204" pitchFamily="18" charset="0"/>
                        </a:rPr>
                        <m:t>Kd</m:t>
                      </m:r>
                    </m:oMath>
                  </m:oMathPara>
                </a14:m>
                <a:endParaRPr lang="zh-CN" altLang="en-US" dirty="0">
                  <a:solidFill>
                    <a:srgbClr val="FF0000"/>
                  </a:solidFill>
                </a:endParaRPr>
              </a:p>
            </p:txBody>
          </p:sp>
        </mc:Choice>
        <mc:Fallback>
          <p:sp>
            <p:nvSpPr>
              <p:cNvPr id="8" name="文本框 7">
                <a:extLst>
                  <a:ext uri="{FF2B5EF4-FFF2-40B4-BE49-F238E27FC236}">
                    <a16:creationId xmlns:a16="http://schemas.microsoft.com/office/drawing/2014/main" id="{AC91C5C9-FF99-4725-AC9B-503DCDE87ABD}"/>
                  </a:ext>
                </a:extLst>
              </p:cNvPr>
              <p:cNvSpPr txBox="1">
                <a:spLocks noRot="1" noChangeAspect="1" noMove="1" noResize="1" noEditPoints="1" noAdjustHandles="1" noChangeArrowheads="1" noChangeShapeType="1" noTextEdit="1"/>
              </p:cNvSpPr>
              <p:nvPr/>
            </p:nvSpPr>
            <p:spPr>
              <a:xfrm>
                <a:off x="867910" y="2699986"/>
                <a:ext cx="68480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943DB9F-F573-41E2-9591-C3B1F707D414}"/>
                  </a:ext>
                </a:extLst>
              </p:cNvPr>
              <p:cNvSpPr txBox="1"/>
              <p:nvPr/>
            </p:nvSpPr>
            <p:spPr>
              <a:xfrm>
                <a:off x="5822416" y="3422761"/>
                <a:ext cx="3062890"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ea typeface="Cambria Math" panose="02040503050406030204" pitchFamily="18" charset="0"/>
                            </a:rPr>
                          </m:ctrlPr>
                        </m:sSubPr>
                        <m:e>
                          <m:r>
                            <a:rPr lang="en-US" altLang="zh-CN" b="0" i="1" smtClean="0">
                              <a:solidFill>
                                <a:srgbClr val="FF0000"/>
                              </a:solidFill>
                              <a:latin typeface="Cambria Math" panose="02040503050406030204" pitchFamily="18" charset="0"/>
                              <a:ea typeface="Cambria Math" panose="02040503050406030204" pitchFamily="18" charset="0"/>
                            </a:rPr>
                            <m:t>ℒ</m:t>
                          </m:r>
                        </m:e>
                        <m:sub>
                          <m:r>
                            <a:rPr lang="en-US" altLang="zh-CN" b="0" i="1" smtClean="0">
                              <a:solidFill>
                                <a:srgbClr val="FF0000"/>
                              </a:solidFill>
                              <a:latin typeface="Cambria Math" panose="02040503050406030204" pitchFamily="18" charset="0"/>
                            </a:rPr>
                            <m:t>𝑇𝑆𝐷</m:t>
                          </m:r>
                        </m:sub>
                      </m:sSub>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1" i="1" smtClean="0">
                              <a:solidFill>
                                <a:srgbClr val="FF0000"/>
                              </a:solidFill>
                              <a:latin typeface="Cambria Math" panose="02040503050406030204" pitchFamily="18" charset="0"/>
                              <a:ea typeface="Cambria Math" panose="02040503050406030204" pitchFamily="18" charset="0"/>
                            </a:rPr>
                            <m:t>𝒛</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𝝁</m:t>
                          </m:r>
                        </m:e>
                      </m:d>
                      <m:r>
                        <a:rPr lang="en-US" altLang="zh-CN" i="1">
                          <a:solidFill>
                            <a:srgbClr val="FF0000"/>
                          </a:solidFill>
                          <a:latin typeface="Cambria Math"/>
                        </a:rPr>
                        <m:t>=</m:t>
                      </m:r>
                      <m:nary>
                        <m:naryPr>
                          <m:chr m:val="∑"/>
                          <m:ctrlPr>
                            <a:rPr lang="en-US" altLang="zh-CN" i="1">
                              <a:solidFill>
                                <a:srgbClr val="FF0000"/>
                              </a:solidFill>
                              <a:latin typeface="Cambria Math" panose="02040503050406030204" pitchFamily="18" charset="0"/>
                            </a:rPr>
                          </m:ctrlPr>
                        </m:naryPr>
                        <m:sub>
                          <m:r>
                            <m:rPr>
                              <m:brk m:alnAt="23"/>
                            </m:rPr>
                            <a:rPr lang="en-US" altLang="zh-CN" i="1">
                              <a:solidFill>
                                <a:srgbClr val="FF0000"/>
                              </a:solidFill>
                              <a:latin typeface="Cambria Math"/>
                            </a:rPr>
                            <m:t>𝑖</m:t>
                          </m:r>
                          <m:r>
                            <a:rPr lang="en-US" altLang="zh-CN" i="1">
                              <a:solidFill>
                                <a:srgbClr val="FF0000"/>
                              </a:solidFill>
                              <a:latin typeface="Cambria Math"/>
                            </a:rPr>
                            <m:t>=1</m:t>
                          </m:r>
                        </m:sub>
                        <m:sup>
                          <m:r>
                            <a:rPr lang="en-US" altLang="zh-CN" b="0" i="1" smtClean="0">
                              <a:solidFill>
                                <a:srgbClr val="FF0000"/>
                              </a:solidFill>
                              <a:latin typeface="Cambria Math" panose="02040503050406030204" pitchFamily="18" charset="0"/>
                            </a:rPr>
                            <m:t>𝑁</m:t>
                          </m:r>
                        </m:sup>
                        <m:e>
                          <m:sSup>
                            <m:sSupPr>
                              <m:ctrlPr>
                                <a:rPr lang="en-US" altLang="zh-CN" i="1" dirty="0">
                                  <a:solidFill>
                                    <a:srgbClr val="FF0000"/>
                                  </a:solidFill>
                                  <a:latin typeface="Cambria Math" panose="02040503050406030204" pitchFamily="18" charset="0"/>
                                </a:rPr>
                              </m:ctrlPr>
                            </m:sSupPr>
                            <m:e>
                              <m:d>
                                <m:dPr>
                                  <m:begChr m:val="‖"/>
                                  <m:endChr m:val="‖"/>
                                  <m:ctrlPr>
                                    <a:rPr lang="en-US" altLang="zh-CN" i="1" dirty="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a:rPr>
                                        <m:t>𝒙</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a:rPr>
                                        <m:t>𝝁</m:t>
                                      </m:r>
                                    </m:e>
                                    <m:sub>
                                      <m:sSub>
                                        <m:sSubPr>
                                          <m:ctrlPr>
                                            <a:rPr lang="en-US" altLang="zh-CN" b="0"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𝑧</m:t>
                                          </m:r>
                                        </m:e>
                                        <m:sub>
                                          <m:r>
                                            <a:rPr lang="en-US" altLang="zh-CN" b="0" i="1" dirty="0" smtClean="0">
                                              <a:solidFill>
                                                <a:srgbClr val="FF0000"/>
                                              </a:solidFill>
                                              <a:latin typeface="Cambria Math" panose="02040503050406030204" pitchFamily="18" charset="0"/>
                                            </a:rPr>
                                            <m:t>𝑖</m:t>
                                          </m:r>
                                        </m:sub>
                                      </m:sSub>
                                    </m:sub>
                                  </m:sSub>
                                </m:e>
                              </m:d>
                            </m:e>
                            <m:sup>
                              <m:r>
                                <a:rPr lang="en-US" altLang="zh-CN" i="1" dirty="0">
                                  <a:solidFill>
                                    <a:srgbClr val="FF0000"/>
                                  </a:solidFill>
                                  <a:latin typeface="Cambria Math"/>
                                </a:rPr>
                                <m:t>2</m:t>
                              </m:r>
                            </m:sup>
                          </m:sSup>
                        </m:e>
                      </m:nary>
                    </m:oMath>
                  </m:oMathPara>
                </a14:m>
                <a:endParaRPr lang="zh-CN" altLang="en-US" dirty="0">
                  <a:solidFill>
                    <a:srgbClr val="FF0000"/>
                  </a:solidFill>
                </a:endParaRPr>
              </a:p>
            </p:txBody>
          </p:sp>
        </mc:Choice>
        <mc:Fallback>
          <p:sp>
            <p:nvSpPr>
              <p:cNvPr id="9" name="文本框 8">
                <a:extLst>
                  <a:ext uri="{FF2B5EF4-FFF2-40B4-BE49-F238E27FC236}">
                    <a16:creationId xmlns:a16="http://schemas.microsoft.com/office/drawing/2014/main" id="{1943DB9F-F573-41E2-9591-C3B1F707D414}"/>
                  </a:ext>
                </a:extLst>
              </p:cNvPr>
              <p:cNvSpPr txBox="1">
                <a:spLocks noRot="1" noChangeAspect="1" noMove="1" noResize="1" noEditPoints="1" noAdjustHandles="1" noChangeArrowheads="1" noChangeShapeType="1" noTextEdit="1"/>
              </p:cNvSpPr>
              <p:nvPr/>
            </p:nvSpPr>
            <p:spPr>
              <a:xfrm>
                <a:off x="5822416" y="3422761"/>
                <a:ext cx="3062890" cy="871264"/>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064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6ADC1-F078-4707-B232-91FEA3FB5C3B}"/>
              </a:ext>
            </a:extLst>
          </p:cNvPr>
          <p:cNvSpPr>
            <a:spLocks noGrp="1"/>
          </p:cNvSpPr>
          <p:nvPr>
            <p:ph type="title"/>
          </p:nvPr>
        </p:nvSpPr>
        <p:spPr/>
        <p:txBody>
          <a:bodyPr/>
          <a:lstStyle/>
          <a:p>
            <a:r>
              <a:rPr lang="en-US" altLang="zh-CN" dirty="0"/>
              <a:t>How to decide K</a:t>
            </a:r>
            <a:r>
              <a:rPr lang="zh-CN" altLang="en-US" dirty="0"/>
              <a:t>？</a:t>
            </a:r>
          </a:p>
        </p:txBody>
      </p:sp>
      <p:sp>
        <p:nvSpPr>
          <p:cNvPr id="3" name="内容占位符 2">
            <a:extLst>
              <a:ext uri="{FF2B5EF4-FFF2-40B4-BE49-F238E27FC236}">
                <a16:creationId xmlns:a16="http://schemas.microsoft.com/office/drawing/2014/main" id="{B82BB84E-E6E1-4403-97FF-49E68519BBC2}"/>
              </a:ext>
            </a:extLst>
          </p:cNvPr>
          <p:cNvSpPr>
            <a:spLocks noGrp="1"/>
          </p:cNvSpPr>
          <p:nvPr>
            <p:ph idx="1"/>
          </p:nvPr>
        </p:nvSpPr>
        <p:spPr/>
        <p:txBody>
          <a:bodyPr/>
          <a:lstStyle/>
          <a:p>
            <a:r>
              <a:rPr lang="en-US" altLang="zh-CN" sz="2000" dirty="0"/>
              <a:t>Elbow Method</a:t>
            </a:r>
          </a:p>
          <a:p>
            <a:pPr marL="0" indent="0">
              <a:buNone/>
            </a:pPr>
            <a:endParaRPr lang="en-US" altLang="zh-CN" sz="2000" dirty="0"/>
          </a:p>
          <a:p>
            <a:pPr marL="0" indent="0">
              <a:buNone/>
            </a:pPr>
            <a:endParaRPr lang="en-US" altLang="zh-CN" sz="2000" dirty="0"/>
          </a:p>
          <a:p>
            <a:r>
              <a:rPr lang="en-US" altLang="zh-CN" sz="2000" i="0" dirty="0">
                <a:solidFill>
                  <a:srgbClr val="060607"/>
                </a:solidFill>
                <a:effectLst/>
                <a:latin typeface="+mj-lt"/>
              </a:rPr>
              <a:t>Silhouette Coefficient</a:t>
            </a:r>
            <a:endParaRPr lang="en-US" altLang="zh-CN" sz="2000" dirty="0">
              <a:latin typeface="+mj-lt"/>
            </a:endParaRPr>
          </a:p>
          <a:p>
            <a:endParaRPr lang="en-US" altLang="zh-CN" sz="2000" dirty="0"/>
          </a:p>
          <a:p>
            <a:endParaRPr lang="zh-CN" altLang="en-US" dirty="0"/>
          </a:p>
        </p:txBody>
      </p:sp>
      <p:pic>
        <p:nvPicPr>
          <p:cNvPr id="5" name="图片 4">
            <a:extLst>
              <a:ext uri="{FF2B5EF4-FFF2-40B4-BE49-F238E27FC236}">
                <a16:creationId xmlns:a16="http://schemas.microsoft.com/office/drawing/2014/main" id="{2B631703-1759-4AEC-807E-79DED95DC5E8}"/>
              </a:ext>
            </a:extLst>
          </p:cNvPr>
          <p:cNvPicPr>
            <a:picLocks noChangeAspect="1"/>
          </p:cNvPicPr>
          <p:nvPr/>
        </p:nvPicPr>
        <p:blipFill>
          <a:blip r:embed="rId3"/>
          <a:stretch>
            <a:fillRect/>
          </a:stretch>
        </p:blipFill>
        <p:spPr>
          <a:xfrm>
            <a:off x="5074401" y="1143000"/>
            <a:ext cx="3705742" cy="2562583"/>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4BDCE06-D226-4306-B7DF-3EE43D8B7C27}"/>
                  </a:ext>
                </a:extLst>
              </p:cNvPr>
              <p:cNvSpPr txBox="1"/>
              <p:nvPr/>
            </p:nvSpPr>
            <p:spPr>
              <a:xfrm>
                <a:off x="1006710" y="1553027"/>
                <a:ext cx="3062890"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ea typeface="Cambria Math" panose="02040503050406030204" pitchFamily="18" charset="0"/>
                            </a:rPr>
                          </m:ctrlPr>
                        </m:sSubPr>
                        <m:e>
                          <m:r>
                            <a:rPr lang="en-US" altLang="zh-CN" b="0" i="1" smtClean="0">
                              <a:solidFill>
                                <a:srgbClr val="FF0000"/>
                              </a:solidFill>
                              <a:latin typeface="Cambria Math" panose="02040503050406030204" pitchFamily="18" charset="0"/>
                              <a:ea typeface="Cambria Math" panose="02040503050406030204" pitchFamily="18" charset="0"/>
                            </a:rPr>
                            <m:t>ℒ</m:t>
                          </m:r>
                        </m:e>
                        <m:sub>
                          <m:r>
                            <a:rPr lang="en-US" altLang="zh-CN" b="0" i="1" smtClean="0">
                              <a:solidFill>
                                <a:srgbClr val="FF0000"/>
                              </a:solidFill>
                              <a:latin typeface="Cambria Math" panose="02040503050406030204" pitchFamily="18" charset="0"/>
                            </a:rPr>
                            <m:t>𝑇𝑆𝐷</m:t>
                          </m:r>
                        </m:sub>
                      </m:sSub>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1" i="1" smtClean="0">
                              <a:solidFill>
                                <a:srgbClr val="FF0000"/>
                              </a:solidFill>
                              <a:latin typeface="Cambria Math" panose="02040503050406030204" pitchFamily="18" charset="0"/>
                              <a:ea typeface="Cambria Math" panose="02040503050406030204" pitchFamily="18" charset="0"/>
                            </a:rPr>
                            <m:t>𝒛</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𝝁</m:t>
                          </m:r>
                        </m:e>
                      </m:d>
                      <m:r>
                        <a:rPr lang="en-US" altLang="zh-CN" i="1">
                          <a:solidFill>
                            <a:srgbClr val="FF0000"/>
                          </a:solidFill>
                          <a:latin typeface="Cambria Math"/>
                        </a:rPr>
                        <m:t>=</m:t>
                      </m:r>
                      <m:nary>
                        <m:naryPr>
                          <m:chr m:val="∑"/>
                          <m:ctrlPr>
                            <a:rPr lang="en-US" altLang="zh-CN" i="1">
                              <a:solidFill>
                                <a:srgbClr val="FF0000"/>
                              </a:solidFill>
                              <a:latin typeface="Cambria Math" panose="02040503050406030204" pitchFamily="18" charset="0"/>
                            </a:rPr>
                          </m:ctrlPr>
                        </m:naryPr>
                        <m:sub>
                          <m:r>
                            <m:rPr>
                              <m:brk m:alnAt="23"/>
                            </m:rPr>
                            <a:rPr lang="en-US" altLang="zh-CN" i="1">
                              <a:solidFill>
                                <a:srgbClr val="FF0000"/>
                              </a:solidFill>
                              <a:latin typeface="Cambria Math"/>
                            </a:rPr>
                            <m:t>𝑖</m:t>
                          </m:r>
                          <m:r>
                            <a:rPr lang="en-US" altLang="zh-CN" i="1">
                              <a:solidFill>
                                <a:srgbClr val="FF0000"/>
                              </a:solidFill>
                              <a:latin typeface="Cambria Math"/>
                            </a:rPr>
                            <m:t>=1</m:t>
                          </m:r>
                        </m:sub>
                        <m:sup>
                          <m:r>
                            <a:rPr lang="en-US" altLang="zh-CN" b="0" i="1" smtClean="0">
                              <a:solidFill>
                                <a:srgbClr val="FF0000"/>
                              </a:solidFill>
                              <a:latin typeface="Cambria Math" panose="02040503050406030204" pitchFamily="18" charset="0"/>
                            </a:rPr>
                            <m:t>𝑁</m:t>
                          </m:r>
                        </m:sup>
                        <m:e>
                          <m:sSup>
                            <m:sSupPr>
                              <m:ctrlPr>
                                <a:rPr lang="en-US" altLang="zh-CN" i="1" dirty="0">
                                  <a:solidFill>
                                    <a:srgbClr val="FF0000"/>
                                  </a:solidFill>
                                  <a:latin typeface="Cambria Math" panose="02040503050406030204" pitchFamily="18" charset="0"/>
                                </a:rPr>
                              </m:ctrlPr>
                            </m:sSupPr>
                            <m:e>
                              <m:d>
                                <m:dPr>
                                  <m:begChr m:val="‖"/>
                                  <m:endChr m:val="‖"/>
                                  <m:ctrlPr>
                                    <a:rPr lang="en-US" altLang="zh-CN" i="1" dirty="0">
                                      <a:solidFill>
                                        <a:srgbClr val="FF0000"/>
                                      </a:solidFill>
                                      <a:latin typeface="Cambria Math" panose="02040503050406030204" pitchFamily="18" charset="0"/>
                                    </a:rPr>
                                  </m:ctrlPr>
                                </m:dPr>
                                <m:e>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a:rPr>
                                        <m:t>𝒙</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a:rPr>
                                        <m:t>𝝁</m:t>
                                      </m:r>
                                    </m:e>
                                    <m:sub>
                                      <m:sSub>
                                        <m:sSubPr>
                                          <m:ctrlPr>
                                            <a:rPr lang="en-US" altLang="zh-CN" b="0"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𝑧</m:t>
                                          </m:r>
                                        </m:e>
                                        <m:sub>
                                          <m:r>
                                            <a:rPr lang="en-US" altLang="zh-CN" b="0" i="1" dirty="0" smtClean="0">
                                              <a:solidFill>
                                                <a:srgbClr val="FF0000"/>
                                              </a:solidFill>
                                              <a:latin typeface="Cambria Math" panose="02040503050406030204" pitchFamily="18" charset="0"/>
                                            </a:rPr>
                                            <m:t>𝑖</m:t>
                                          </m:r>
                                        </m:sub>
                                      </m:sSub>
                                    </m:sub>
                                  </m:sSub>
                                </m:e>
                              </m:d>
                            </m:e>
                            <m:sup>
                              <m:r>
                                <a:rPr lang="en-US" altLang="zh-CN" i="1" dirty="0">
                                  <a:solidFill>
                                    <a:srgbClr val="FF0000"/>
                                  </a:solidFill>
                                  <a:latin typeface="Cambria Math"/>
                                </a:rPr>
                                <m:t>2</m:t>
                              </m:r>
                            </m:sup>
                          </m:sSup>
                        </m:e>
                      </m:nary>
                    </m:oMath>
                  </m:oMathPara>
                </a14:m>
                <a:endParaRPr lang="zh-CN" altLang="en-US" dirty="0">
                  <a:solidFill>
                    <a:srgbClr val="FF0000"/>
                  </a:solidFill>
                </a:endParaRPr>
              </a:p>
            </p:txBody>
          </p:sp>
        </mc:Choice>
        <mc:Fallback>
          <p:sp>
            <p:nvSpPr>
              <p:cNvPr id="6" name="文本框 5">
                <a:extLst>
                  <a:ext uri="{FF2B5EF4-FFF2-40B4-BE49-F238E27FC236}">
                    <a16:creationId xmlns:a16="http://schemas.microsoft.com/office/drawing/2014/main" id="{D4BDCE06-D226-4306-B7DF-3EE43D8B7C27}"/>
                  </a:ext>
                </a:extLst>
              </p:cNvPr>
              <p:cNvSpPr txBox="1">
                <a:spLocks noRot="1" noChangeAspect="1" noMove="1" noResize="1" noEditPoints="1" noAdjustHandles="1" noChangeArrowheads="1" noChangeShapeType="1" noTextEdit="1"/>
              </p:cNvSpPr>
              <p:nvPr/>
            </p:nvSpPr>
            <p:spPr>
              <a:xfrm>
                <a:off x="1006710" y="1553027"/>
                <a:ext cx="3062890" cy="871264"/>
              </a:xfrm>
              <a:prstGeom prst="rect">
                <a:avLst/>
              </a:prstGeom>
              <a:blipFill>
                <a:blip r:embed="rId4"/>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C8FFA620-198A-488D-827D-C1DE38690436}"/>
              </a:ext>
            </a:extLst>
          </p:cNvPr>
          <p:cNvPicPr>
            <a:picLocks noChangeAspect="1"/>
          </p:cNvPicPr>
          <p:nvPr/>
        </p:nvPicPr>
        <p:blipFill>
          <a:blip r:embed="rId5"/>
          <a:stretch>
            <a:fillRect/>
          </a:stretch>
        </p:blipFill>
        <p:spPr>
          <a:xfrm>
            <a:off x="1006710" y="3059267"/>
            <a:ext cx="3371326" cy="1292632"/>
          </a:xfrm>
          <a:prstGeom prst="rect">
            <a:avLst/>
          </a:prstGeom>
        </p:spPr>
      </p:pic>
    </p:spTree>
    <p:extLst>
      <p:ext uri="{BB962C8B-B14F-4D97-AF65-F5344CB8AC3E}">
        <p14:creationId xmlns:p14="http://schemas.microsoft.com/office/powerpoint/2010/main" val="402393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FCF7B-2740-4F1E-9E2C-25D778B7A390}"/>
              </a:ext>
            </a:extLst>
          </p:cNvPr>
          <p:cNvSpPr>
            <a:spLocks noGrp="1"/>
          </p:cNvSpPr>
          <p:nvPr>
            <p:ph type="title"/>
          </p:nvPr>
        </p:nvSpPr>
        <p:spPr/>
        <p:txBody>
          <a:bodyPr/>
          <a:lstStyle/>
          <a:p>
            <a:r>
              <a:rPr lang="en-US" altLang="zh-CN" dirty="0"/>
              <a:t>What is K-Medoids Algorithm</a:t>
            </a:r>
            <a:r>
              <a:rPr lang="zh-CN" altLang="en-US" dirty="0"/>
              <a:t>？</a:t>
            </a:r>
          </a:p>
        </p:txBody>
      </p:sp>
      <p:sp>
        <p:nvSpPr>
          <p:cNvPr id="3" name="内容占位符 2">
            <a:extLst>
              <a:ext uri="{FF2B5EF4-FFF2-40B4-BE49-F238E27FC236}">
                <a16:creationId xmlns:a16="http://schemas.microsoft.com/office/drawing/2014/main" id="{1FE01AE2-C3F7-4806-8C1A-D92F8903FB08}"/>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000" dirty="0"/>
              <a:t>Input: a pair-wise distance matrix </a:t>
            </a:r>
          </a:p>
          <a:p>
            <a:pPr lvl="1"/>
            <a:r>
              <a:rPr lang="en-US" altLang="zh-CN" sz="2000" dirty="0" err="1"/>
              <a:t>Kmeans</a:t>
            </a:r>
            <a:r>
              <a:rPr lang="en-US" altLang="zh-CN" sz="2000" dirty="0"/>
              <a:t> cannot be applied, why?</a:t>
            </a:r>
          </a:p>
          <a:p>
            <a:pPr lvl="1"/>
            <a:r>
              <a:rPr lang="en-US" altLang="zh-CN" sz="2000" dirty="0"/>
              <a:t>The seed nodes of each cluster are virtual points </a:t>
            </a:r>
            <a:endParaRPr lang="zh-CN" altLang="en-US" sz="2000" dirty="0"/>
          </a:p>
          <a:p>
            <a:pPr marL="0" indent="0">
              <a:buNone/>
            </a:pPr>
            <a:endParaRPr lang="zh-CN" altLang="en-US" dirty="0"/>
          </a:p>
        </p:txBody>
      </p:sp>
      <p:grpSp>
        <p:nvGrpSpPr>
          <p:cNvPr id="4" name="组合 3">
            <a:extLst>
              <a:ext uri="{FF2B5EF4-FFF2-40B4-BE49-F238E27FC236}">
                <a16:creationId xmlns:a16="http://schemas.microsoft.com/office/drawing/2014/main" id="{32610894-472A-4630-BD21-21F806104D43}"/>
              </a:ext>
            </a:extLst>
          </p:cNvPr>
          <p:cNvGrpSpPr/>
          <p:nvPr/>
        </p:nvGrpSpPr>
        <p:grpSpPr>
          <a:xfrm>
            <a:off x="685800" y="1557295"/>
            <a:ext cx="4320715" cy="3347971"/>
            <a:chOff x="1054003" y="798240"/>
            <a:chExt cx="4320715" cy="3347971"/>
          </a:xfrm>
        </p:grpSpPr>
        <p:sp>
          <p:nvSpPr>
            <p:cNvPr id="5" name="椭圆 4">
              <a:extLst>
                <a:ext uri="{FF2B5EF4-FFF2-40B4-BE49-F238E27FC236}">
                  <a16:creationId xmlns:a16="http://schemas.microsoft.com/office/drawing/2014/main" id="{B39DDC8D-1DA4-4373-867D-F30B9D0B6AAF}"/>
                </a:ext>
              </a:extLst>
            </p:cNvPr>
            <p:cNvSpPr/>
            <p:nvPr/>
          </p:nvSpPr>
          <p:spPr bwMode="auto">
            <a:xfrm>
              <a:off x="2234811" y="14169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6" name="椭圆 5">
              <a:extLst>
                <a:ext uri="{FF2B5EF4-FFF2-40B4-BE49-F238E27FC236}">
                  <a16:creationId xmlns:a16="http://schemas.microsoft.com/office/drawing/2014/main" id="{F9E90229-1F9C-454D-94B7-633DA8AE9BB1}"/>
                </a:ext>
              </a:extLst>
            </p:cNvPr>
            <p:cNvSpPr/>
            <p:nvPr/>
          </p:nvSpPr>
          <p:spPr bwMode="auto">
            <a:xfrm>
              <a:off x="2387211" y="15693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7" name="椭圆 6">
              <a:extLst>
                <a:ext uri="{FF2B5EF4-FFF2-40B4-BE49-F238E27FC236}">
                  <a16:creationId xmlns:a16="http://schemas.microsoft.com/office/drawing/2014/main" id="{B32BED9B-7A2E-4BEB-85E9-0E7DD76D6CE0}"/>
                </a:ext>
              </a:extLst>
            </p:cNvPr>
            <p:cNvSpPr/>
            <p:nvPr/>
          </p:nvSpPr>
          <p:spPr bwMode="auto">
            <a:xfrm>
              <a:off x="2539611" y="1198262"/>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8" name="椭圆 7">
              <a:extLst>
                <a:ext uri="{FF2B5EF4-FFF2-40B4-BE49-F238E27FC236}">
                  <a16:creationId xmlns:a16="http://schemas.microsoft.com/office/drawing/2014/main" id="{89B35736-2504-45FF-81D9-11AB5FD3F306}"/>
                </a:ext>
              </a:extLst>
            </p:cNvPr>
            <p:cNvSpPr/>
            <p:nvPr/>
          </p:nvSpPr>
          <p:spPr bwMode="auto">
            <a:xfrm>
              <a:off x="2833940" y="1500733"/>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9" name="椭圆 8">
              <a:extLst>
                <a:ext uri="{FF2B5EF4-FFF2-40B4-BE49-F238E27FC236}">
                  <a16:creationId xmlns:a16="http://schemas.microsoft.com/office/drawing/2014/main" id="{9AC2CF3A-A2D9-41C5-9E6A-5D6D84ADF0ED}"/>
                </a:ext>
              </a:extLst>
            </p:cNvPr>
            <p:cNvSpPr/>
            <p:nvPr/>
          </p:nvSpPr>
          <p:spPr bwMode="auto">
            <a:xfrm>
              <a:off x="2272038" y="1831127"/>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10" name="椭圆 9">
              <a:extLst>
                <a:ext uri="{FF2B5EF4-FFF2-40B4-BE49-F238E27FC236}">
                  <a16:creationId xmlns:a16="http://schemas.microsoft.com/office/drawing/2014/main" id="{B58B4A57-84CF-4CF0-BB15-21AB17E79C32}"/>
                </a:ext>
              </a:extLst>
            </p:cNvPr>
            <p:cNvSpPr/>
            <p:nvPr/>
          </p:nvSpPr>
          <p:spPr bwMode="auto">
            <a:xfrm>
              <a:off x="3587797" y="27885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11" name="椭圆 10">
              <a:extLst>
                <a:ext uri="{FF2B5EF4-FFF2-40B4-BE49-F238E27FC236}">
                  <a16:creationId xmlns:a16="http://schemas.microsoft.com/office/drawing/2014/main" id="{8A19121D-F1D7-499B-BE54-7D5DEFDC2403}"/>
                </a:ext>
              </a:extLst>
            </p:cNvPr>
            <p:cNvSpPr/>
            <p:nvPr/>
          </p:nvSpPr>
          <p:spPr bwMode="auto">
            <a:xfrm>
              <a:off x="3609901" y="3135252"/>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12" name="椭圆 11">
              <a:extLst>
                <a:ext uri="{FF2B5EF4-FFF2-40B4-BE49-F238E27FC236}">
                  <a16:creationId xmlns:a16="http://schemas.microsoft.com/office/drawing/2014/main" id="{AAAA54A4-EC2A-47DF-B8F0-F60127E7C6C7}"/>
                </a:ext>
              </a:extLst>
            </p:cNvPr>
            <p:cNvSpPr/>
            <p:nvPr/>
          </p:nvSpPr>
          <p:spPr bwMode="auto">
            <a:xfrm>
              <a:off x="3799528" y="2704809"/>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13" name="椭圆 12">
              <a:extLst>
                <a:ext uri="{FF2B5EF4-FFF2-40B4-BE49-F238E27FC236}">
                  <a16:creationId xmlns:a16="http://schemas.microsoft.com/office/drawing/2014/main" id="{6D171BA0-1637-412A-A289-CF7087C06F62}"/>
                </a:ext>
              </a:extLst>
            </p:cNvPr>
            <p:cNvSpPr/>
            <p:nvPr/>
          </p:nvSpPr>
          <p:spPr bwMode="auto">
            <a:xfrm>
              <a:off x="3915864" y="2552409"/>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14" name="椭圆 13">
              <a:extLst>
                <a:ext uri="{FF2B5EF4-FFF2-40B4-BE49-F238E27FC236}">
                  <a16:creationId xmlns:a16="http://schemas.microsoft.com/office/drawing/2014/main" id="{91307ECD-4246-4AD0-BE9E-0C320238AC59}"/>
                </a:ext>
              </a:extLst>
            </p:cNvPr>
            <p:cNvSpPr/>
            <p:nvPr/>
          </p:nvSpPr>
          <p:spPr bwMode="auto">
            <a:xfrm>
              <a:off x="4095021" y="27885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15" name="椭圆 14">
              <a:extLst>
                <a:ext uri="{FF2B5EF4-FFF2-40B4-BE49-F238E27FC236}">
                  <a16:creationId xmlns:a16="http://schemas.microsoft.com/office/drawing/2014/main" id="{4BEEAC2C-6A0D-4C01-99D8-4F2722A2BEE4}"/>
                </a:ext>
              </a:extLst>
            </p:cNvPr>
            <p:cNvSpPr/>
            <p:nvPr/>
          </p:nvSpPr>
          <p:spPr bwMode="auto">
            <a:xfrm>
              <a:off x="3758811" y="29409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16" name="椭圆 15">
              <a:extLst>
                <a:ext uri="{FF2B5EF4-FFF2-40B4-BE49-F238E27FC236}">
                  <a16:creationId xmlns:a16="http://schemas.microsoft.com/office/drawing/2014/main" id="{855B61BD-30E4-49D9-9A1C-BA6348EEEC8D}"/>
                </a:ext>
              </a:extLst>
            </p:cNvPr>
            <p:cNvSpPr/>
            <p:nvPr/>
          </p:nvSpPr>
          <p:spPr bwMode="auto">
            <a:xfrm>
              <a:off x="3911211" y="30933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cxnSp>
          <p:nvCxnSpPr>
            <p:cNvPr id="17" name="直接连接符 16">
              <a:extLst>
                <a:ext uri="{FF2B5EF4-FFF2-40B4-BE49-F238E27FC236}">
                  <a16:creationId xmlns:a16="http://schemas.microsoft.com/office/drawing/2014/main" id="{9172F397-D12C-4C34-B68D-06BDE399F087}"/>
                </a:ext>
              </a:extLst>
            </p:cNvPr>
            <p:cNvCxnSpPr/>
            <p:nvPr/>
          </p:nvCxnSpPr>
          <p:spPr bwMode="auto">
            <a:xfrm>
              <a:off x="1731078" y="798240"/>
              <a:ext cx="0" cy="334797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8E62812B-93A6-4BE5-9D15-32B319015C3C}"/>
                </a:ext>
              </a:extLst>
            </p:cNvPr>
            <p:cNvCxnSpPr/>
            <p:nvPr/>
          </p:nvCxnSpPr>
          <p:spPr bwMode="auto">
            <a:xfrm>
              <a:off x="1054003" y="3559878"/>
              <a:ext cx="4320715"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18">
            <a:extLst>
              <a:ext uri="{FF2B5EF4-FFF2-40B4-BE49-F238E27FC236}">
                <a16:creationId xmlns:a16="http://schemas.microsoft.com/office/drawing/2014/main" id="{12F7D9E9-3320-4F60-9190-10B5D402D29C}"/>
              </a:ext>
            </a:extLst>
          </p:cNvPr>
          <p:cNvGrpSpPr/>
          <p:nvPr/>
        </p:nvGrpSpPr>
        <p:grpSpPr>
          <a:xfrm>
            <a:off x="4672980" y="1873640"/>
            <a:ext cx="4320715" cy="3347971"/>
            <a:chOff x="5351485" y="869205"/>
            <a:chExt cx="4320715" cy="3347971"/>
          </a:xfrm>
        </p:grpSpPr>
        <p:sp>
          <p:nvSpPr>
            <p:cNvPr id="20" name="椭圆 19">
              <a:extLst>
                <a:ext uri="{FF2B5EF4-FFF2-40B4-BE49-F238E27FC236}">
                  <a16:creationId xmlns:a16="http://schemas.microsoft.com/office/drawing/2014/main" id="{5F60B8B8-615F-45E0-A7B2-E105A63CCB64}"/>
                </a:ext>
              </a:extLst>
            </p:cNvPr>
            <p:cNvSpPr/>
            <p:nvPr/>
          </p:nvSpPr>
          <p:spPr bwMode="auto">
            <a:xfrm>
              <a:off x="6477599" y="15693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1" name="椭圆 20">
              <a:extLst>
                <a:ext uri="{FF2B5EF4-FFF2-40B4-BE49-F238E27FC236}">
                  <a16:creationId xmlns:a16="http://schemas.microsoft.com/office/drawing/2014/main" id="{4C75F0A7-C93C-4028-B7DE-2F7728635119}"/>
                </a:ext>
              </a:extLst>
            </p:cNvPr>
            <p:cNvSpPr/>
            <p:nvPr/>
          </p:nvSpPr>
          <p:spPr bwMode="auto">
            <a:xfrm>
              <a:off x="6629999" y="17217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2" name="椭圆 21">
              <a:extLst>
                <a:ext uri="{FF2B5EF4-FFF2-40B4-BE49-F238E27FC236}">
                  <a16:creationId xmlns:a16="http://schemas.microsoft.com/office/drawing/2014/main" id="{8AFFF3AB-090D-458D-A0DE-0F06B0C141A2}"/>
                </a:ext>
              </a:extLst>
            </p:cNvPr>
            <p:cNvSpPr/>
            <p:nvPr/>
          </p:nvSpPr>
          <p:spPr bwMode="auto">
            <a:xfrm>
              <a:off x="6782399" y="1350662"/>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3" name="椭圆 22">
              <a:extLst>
                <a:ext uri="{FF2B5EF4-FFF2-40B4-BE49-F238E27FC236}">
                  <a16:creationId xmlns:a16="http://schemas.microsoft.com/office/drawing/2014/main" id="{797B92A1-E1A5-4F09-AA01-33EA4C93A9D8}"/>
                </a:ext>
              </a:extLst>
            </p:cNvPr>
            <p:cNvSpPr/>
            <p:nvPr/>
          </p:nvSpPr>
          <p:spPr bwMode="auto">
            <a:xfrm>
              <a:off x="7076728" y="1653133"/>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4" name="椭圆 23">
              <a:extLst>
                <a:ext uri="{FF2B5EF4-FFF2-40B4-BE49-F238E27FC236}">
                  <a16:creationId xmlns:a16="http://schemas.microsoft.com/office/drawing/2014/main" id="{A8C55286-D45C-46B9-A0A3-A9F7A4742EBA}"/>
                </a:ext>
              </a:extLst>
            </p:cNvPr>
            <p:cNvSpPr/>
            <p:nvPr/>
          </p:nvSpPr>
          <p:spPr bwMode="auto">
            <a:xfrm>
              <a:off x="6514826" y="1983527"/>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5" name="椭圆 24">
              <a:extLst>
                <a:ext uri="{FF2B5EF4-FFF2-40B4-BE49-F238E27FC236}">
                  <a16:creationId xmlns:a16="http://schemas.microsoft.com/office/drawing/2014/main" id="{5A606365-5BF2-409B-AACF-6A4D6CCF5E35}"/>
                </a:ext>
              </a:extLst>
            </p:cNvPr>
            <p:cNvSpPr/>
            <p:nvPr/>
          </p:nvSpPr>
          <p:spPr bwMode="auto">
            <a:xfrm>
              <a:off x="7830585" y="29409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6" name="椭圆 25">
              <a:extLst>
                <a:ext uri="{FF2B5EF4-FFF2-40B4-BE49-F238E27FC236}">
                  <a16:creationId xmlns:a16="http://schemas.microsoft.com/office/drawing/2014/main" id="{C060C85B-CADD-409E-BE75-989CA7B173DB}"/>
                </a:ext>
              </a:extLst>
            </p:cNvPr>
            <p:cNvSpPr/>
            <p:nvPr/>
          </p:nvSpPr>
          <p:spPr bwMode="auto">
            <a:xfrm>
              <a:off x="7852689" y="3287652"/>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7" name="椭圆 26">
              <a:extLst>
                <a:ext uri="{FF2B5EF4-FFF2-40B4-BE49-F238E27FC236}">
                  <a16:creationId xmlns:a16="http://schemas.microsoft.com/office/drawing/2014/main" id="{2C2F55EF-C777-4C18-AEEE-3FE40D5A5FFB}"/>
                </a:ext>
              </a:extLst>
            </p:cNvPr>
            <p:cNvSpPr/>
            <p:nvPr/>
          </p:nvSpPr>
          <p:spPr bwMode="auto">
            <a:xfrm>
              <a:off x="8042316" y="2857209"/>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8" name="椭圆 27">
              <a:extLst>
                <a:ext uri="{FF2B5EF4-FFF2-40B4-BE49-F238E27FC236}">
                  <a16:creationId xmlns:a16="http://schemas.microsoft.com/office/drawing/2014/main" id="{1C13CA62-4BCF-470F-8A2F-0B7F9775C4BA}"/>
                </a:ext>
              </a:extLst>
            </p:cNvPr>
            <p:cNvSpPr/>
            <p:nvPr/>
          </p:nvSpPr>
          <p:spPr bwMode="auto">
            <a:xfrm>
              <a:off x="8158652" y="2704809"/>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9" name="椭圆 28">
              <a:extLst>
                <a:ext uri="{FF2B5EF4-FFF2-40B4-BE49-F238E27FC236}">
                  <a16:creationId xmlns:a16="http://schemas.microsoft.com/office/drawing/2014/main" id="{281F2FCA-0CA0-4DC0-ADAE-F06D28CDDD1E}"/>
                </a:ext>
              </a:extLst>
            </p:cNvPr>
            <p:cNvSpPr/>
            <p:nvPr/>
          </p:nvSpPr>
          <p:spPr bwMode="auto">
            <a:xfrm>
              <a:off x="8337809" y="29409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30" name="椭圆 29">
              <a:extLst>
                <a:ext uri="{FF2B5EF4-FFF2-40B4-BE49-F238E27FC236}">
                  <a16:creationId xmlns:a16="http://schemas.microsoft.com/office/drawing/2014/main" id="{BCB85263-4ECA-4E39-B7D7-E1DFBA785A55}"/>
                </a:ext>
              </a:extLst>
            </p:cNvPr>
            <p:cNvSpPr/>
            <p:nvPr/>
          </p:nvSpPr>
          <p:spPr bwMode="auto">
            <a:xfrm>
              <a:off x="8001599" y="30933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31" name="椭圆 30">
              <a:extLst>
                <a:ext uri="{FF2B5EF4-FFF2-40B4-BE49-F238E27FC236}">
                  <a16:creationId xmlns:a16="http://schemas.microsoft.com/office/drawing/2014/main" id="{C876FE7A-BD5A-4A3B-97C2-F6D1848D6860}"/>
                </a:ext>
              </a:extLst>
            </p:cNvPr>
            <p:cNvSpPr/>
            <p:nvPr/>
          </p:nvSpPr>
          <p:spPr bwMode="auto">
            <a:xfrm>
              <a:off x="8153999" y="324577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cxnSp>
          <p:nvCxnSpPr>
            <p:cNvPr id="32" name="直接连接符 31">
              <a:extLst>
                <a:ext uri="{FF2B5EF4-FFF2-40B4-BE49-F238E27FC236}">
                  <a16:creationId xmlns:a16="http://schemas.microsoft.com/office/drawing/2014/main" id="{43602C85-6E3B-4E99-8881-8523B0019B3A}"/>
                </a:ext>
              </a:extLst>
            </p:cNvPr>
            <p:cNvCxnSpPr/>
            <p:nvPr/>
          </p:nvCxnSpPr>
          <p:spPr bwMode="auto">
            <a:xfrm>
              <a:off x="7369914" y="869205"/>
              <a:ext cx="0" cy="334797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A4CFC284-7101-45EE-9997-44E8944216A8}"/>
                </a:ext>
              </a:extLst>
            </p:cNvPr>
            <p:cNvCxnSpPr/>
            <p:nvPr/>
          </p:nvCxnSpPr>
          <p:spPr bwMode="auto">
            <a:xfrm>
              <a:off x="5351485" y="2674473"/>
              <a:ext cx="4320715"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948578F0-6A0E-4366-AF1D-EE0E2B8DB9EE}"/>
                  </a:ext>
                </a:extLst>
              </p:cNvPr>
              <p:cNvSpPr txBox="1"/>
              <p:nvPr/>
            </p:nvSpPr>
            <p:spPr>
              <a:xfrm>
                <a:off x="6914667" y="5497844"/>
                <a:ext cx="1847492"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a:rPr>
                            <m:t>𝑘</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den>
                      </m:f>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sup>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sup>
                          </m:sSubSup>
                        </m:e>
                      </m:nary>
                    </m:oMath>
                  </m:oMathPara>
                </a14:m>
                <a:endParaRPr lang="zh-CN" altLang="en-US" dirty="0">
                  <a:solidFill>
                    <a:schemeClr val="tx1"/>
                  </a:solidFill>
                </a:endParaRPr>
              </a:p>
            </p:txBody>
          </p:sp>
        </mc:Choice>
        <mc:Fallback>
          <p:sp>
            <p:nvSpPr>
              <p:cNvPr id="34" name="文本框 33">
                <a:extLst>
                  <a:ext uri="{FF2B5EF4-FFF2-40B4-BE49-F238E27FC236}">
                    <a16:creationId xmlns:a16="http://schemas.microsoft.com/office/drawing/2014/main" id="{948578F0-6A0E-4366-AF1D-EE0E2B8DB9EE}"/>
                  </a:ext>
                </a:extLst>
              </p:cNvPr>
              <p:cNvSpPr txBox="1">
                <a:spLocks noRot="1" noChangeAspect="1" noMove="1" noResize="1" noEditPoints="1" noAdjustHandles="1" noChangeArrowheads="1" noChangeShapeType="1" noTextEdit="1"/>
              </p:cNvSpPr>
              <p:nvPr/>
            </p:nvSpPr>
            <p:spPr>
              <a:xfrm>
                <a:off x="6914667" y="5497844"/>
                <a:ext cx="1847492" cy="8712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572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B38CB-4555-4913-A1C8-D0173950B462}"/>
              </a:ext>
            </a:extLst>
          </p:cNvPr>
          <p:cNvSpPr>
            <a:spLocks noGrp="1"/>
          </p:cNvSpPr>
          <p:nvPr>
            <p:ph type="title"/>
          </p:nvPr>
        </p:nvSpPr>
        <p:spPr/>
        <p:txBody>
          <a:bodyPr/>
          <a:lstStyle/>
          <a:p>
            <a:r>
              <a:rPr lang="en-US" altLang="zh-CN" dirty="0"/>
              <a:t>Partitioning Around Medoids (PAM)</a:t>
            </a:r>
            <a:endParaRPr lang="zh-CN" altLang="en-US" dirty="0"/>
          </a:p>
        </p:txBody>
      </p:sp>
      <p:sp>
        <p:nvSpPr>
          <p:cNvPr id="3" name="内容占位符 2">
            <a:extLst>
              <a:ext uri="{FF2B5EF4-FFF2-40B4-BE49-F238E27FC236}">
                <a16:creationId xmlns:a16="http://schemas.microsoft.com/office/drawing/2014/main" id="{96572A4D-C4C9-48E0-8818-1D63024149ED}"/>
              </a:ext>
            </a:extLst>
          </p:cNvPr>
          <p:cNvSpPr>
            <a:spLocks noGrp="1"/>
          </p:cNvSpPr>
          <p:nvPr>
            <p:ph idx="1"/>
          </p:nvPr>
        </p:nvSpPr>
        <p:spPr/>
        <p:txBody>
          <a:bodyPr/>
          <a:lstStyle/>
          <a:p>
            <a:r>
              <a:rPr lang="en-US" altLang="zh-CN" sz="2000" dirty="0"/>
              <a:t>The seeds in </a:t>
            </a:r>
            <a:r>
              <a:rPr lang="en-US" altLang="zh-CN" sz="2000" dirty="0" err="1"/>
              <a:t>Kmeans</a:t>
            </a:r>
            <a:r>
              <a:rPr lang="en-US" altLang="zh-CN" sz="2000" dirty="0"/>
              <a:t>:</a:t>
            </a:r>
          </a:p>
          <a:p>
            <a:pPr lvl="1"/>
            <a:r>
              <a:rPr lang="en-US" altLang="zh-CN" sz="2000" dirty="0"/>
              <a:t>Centroid: the “middle” of a cluster </a:t>
            </a:r>
          </a:p>
          <a:p>
            <a:endParaRPr lang="en-US" altLang="zh-CN" sz="2000" dirty="0"/>
          </a:p>
          <a:p>
            <a:endParaRPr lang="en-US" altLang="zh-CN" sz="2000" dirty="0"/>
          </a:p>
          <a:p>
            <a:pPr marL="742950" lvl="2" indent="-342900">
              <a:spcBef>
                <a:spcPct val="50000"/>
              </a:spcBef>
              <a:spcAft>
                <a:spcPct val="25000"/>
              </a:spcAft>
              <a:buBlip>
                <a:blip r:embed="rId3"/>
              </a:buBlip>
            </a:pPr>
            <a:r>
              <a:rPr lang="en-US" altLang="zh-CN" sz="2000" dirty="0"/>
              <a:t>Not necessarily a real point in a cluster</a:t>
            </a:r>
          </a:p>
          <a:p>
            <a:endParaRPr lang="en-US" altLang="zh-CN" sz="2000" dirty="0"/>
          </a:p>
          <a:p>
            <a:r>
              <a:rPr lang="en-US" altLang="zh-CN" sz="2000" dirty="0"/>
              <a:t>The seeds in </a:t>
            </a:r>
            <a:r>
              <a:rPr lang="en-US" altLang="zh-CN" sz="2000" dirty="0" err="1"/>
              <a:t>Kmedoids</a:t>
            </a:r>
            <a:endParaRPr lang="en-US" altLang="zh-CN" sz="2000" dirty="0"/>
          </a:p>
          <a:p>
            <a:pPr lvl="1"/>
            <a:r>
              <a:rPr lang="en-US" altLang="zh-CN" sz="2000" dirty="0"/>
              <a:t>Medoid: the centrally located </a:t>
            </a:r>
            <a:r>
              <a:rPr lang="en-US" altLang="zh-CN" sz="2000" dirty="0">
                <a:solidFill>
                  <a:srgbClr val="FF0000"/>
                </a:solidFill>
              </a:rPr>
              <a:t>point</a:t>
            </a:r>
            <a:r>
              <a:rPr lang="en-US" altLang="zh-CN" sz="2000" dirty="0"/>
              <a:t> in the cluster. </a:t>
            </a:r>
          </a:p>
          <a:p>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4055D4D-3AC5-4AB0-85B3-4DFCC8E0D227}"/>
                  </a:ext>
                </a:extLst>
              </p:cNvPr>
              <p:cNvSpPr txBox="1"/>
              <p:nvPr/>
            </p:nvSpPr>
            <p:spPr>
              <a:xfrm>
                <a:off x="3648254" y="2081300"/>
                <a:ext cx="1847492"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a:rPr>
                            <m:t>𝑘</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den>
                      </m:f>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sup>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sup>
                          </m:sSubSup>
                        </m:e>
                      </m:nary>
                    </m:oMath>
                  </m:oMathPara>
                </a14:m>
                <a:endParaRPr lang="zh-CN" altLang="en-US" dirty="0">
                  <a:solidFill>
                    <a:schemeClr val="tx1"/>
                  </a:solidFill>
                </a:endParaRPr>
              </a:p>
            </p:txBody>
          </p:sp>
        </mc:Choice>
        <mc:Fallback>
          <p:sp>
            <p:nvSpPr>
              <p:cNvPr id="4" name="文本框 3">
                <a:extLst>
                  <a:ext uri="{FF2B5EF4-FFF2-40B4-BE49-F238E27FC236}">
                    <a16:creationId xmlns:a16="http://schemas.microsoft.com/office/drawing/2014/main" id="{A4055D4D-3AC5-4AB0-85B3-4DFCC8E0D227}"/>
                  </a:ext>
                </a:extLst>
              </p:cNvPr>
              <p:cNvSpPr txBox="1">
                <a:spLocks noRot="1" noChangeAspect="1" noMove="1" noResize="1" noEditPoints="1" noAdjustHandles="1" noChangeArrowheads="1" noChangeShapeType="1" noTextEdit="1"/>
              </p:cNvSpPr>
              <p:nvPr/>
            </p:nvSpPr>
            <p:spPr>
              <a:xfrm>
                <a:off x="3648254" y="2081300"/>
                <a:ext cx="1847492" cy="87126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851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96C3A-C6E1-4E3F-8960-31026070A16A}"/>
              </a:ext>
            </a:extLst>
          </p:cNvPr>
          <p:cNvSpPr>
            <a:spLocks noGrp="1"/>
          </p:cNvSpPr>
          <p:nvPr>
            <p:ph type="title"/>
          </p:nvPr>
        </p:nvSpPr>
        <p:spPr/>
        <p:txBody>
          <a:bodyPr/>
          <a:lstStyle/>
          <a:p>
            <a:r>
              <a:rPr lang="en-US" altLang="zh-CN" dirty="0"/>
              <a:t>K-Medoids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CFB53AC-2B16-45C7-BA66-5DB5266149BB}"/>
                  </a:ext>
                </a:extLst>
              </p:cNvPr>
              <p:cNvSpPr>
                <a:spLocks noGrp="1"/>
              </p:cNvSpPr>
              <p:nvPr>
                <p:ph idx="1"/>
              </p:nvPr>
            </p:nvSpPr>
            <p:spPr/>
            <p:txBody>
              <a:bodyPr/>
              <a:lstStyle/>
              <a:p>
                <a:r>
                  <a:rPr lang="en-US" altLang="zh-CN" sz="2000" dirty="0"/>
                  <a:t>Input: the pairwise distances matrix </a:t>
                </a:r>
                <a14:m>
                  <m:oMath xmlns:m="http://schemas.openxmlformats.org/officeDocument/2006/math">
                    <m:r>
                      <a:rPr lang="en-US" altLang="zh-CN" sz="2000" i="1" dirty="0" smtClean="0">
                        <a:latin typeface="Cambria Math"/>
                      </a:rPr>
                      <m:t>𝐷</m:t>
                    </m:r>
                  </m:oMath>
                </a14:m>
                <a:endParaRPr lang="en-US" altLang="zh-CN" sz="2000" dirty="0"/>
              </a:p>
              <a:p>
                <a:pPr lvl="1"/>
                <a:r>
                  <a:rPr lang="en-US" altLang="zh-CN" sz="2000" dirty="0"/>
                  <a:t>Compute the row (or, column) sum of </a:t>
                </a:r>
                <a14:m>
                  <m:oMath xmlns:m="http://schemas.openxmlformats.org/officeDocument/2006/math">
                    <m:r>
                      <a:rPr lang="en-US" altLang="zh-CN" sz="2000" i="1" dirty="0">
                        <a:latin typeface="Cambria Math"/>
                      </a:rPr>
                      <m:t>𝐷</m:t>
                    </m:r>
                  </m:oMath>
                </a14:m>
                <a:r>
                  <a:rPr lang="en-US" altLang="zh-CN" sz="2000" dirty="0"/>
                  <a:t>, </a:t>
                </a:r>
                <a14:m>
                  <m:oMath xmlns:m="http://schemas.openxmlformats.org/officeDocument/2006/math">
                    <m:r>
                      <a:rPr lang="en-US" altLang="zh-CN" sz="2000" i="1" dirty="0" smtClean="0">
                        <a:latin typeface="Cambria Math"/>
                      </a:rPr>
                      <m:t>𝑑</m:t>
                    </m:r>
                  </m:oMath>
                </a14:m>
                <a:endParaRPr lang="en-US" altLang="zh-CN" sz="2000" dirty="0"/>
              </a:p>
              <a:p>
                <a:pPr lvl="1"/>
                <a:r>
                  <a:rPr lang="en-US" altLang="zh-CN" sz="2000" dirty="0"/>
                  <a:t>Finds the smallest entry in </a:t>
                </a:r>
                <a14:m>
                  <m:oMath xmlns:m="http://schemas.openxmlformats.org/officeDocument/2006/math">
                    <m:r>
                      <a:rPr lang="en-US" altLang="zh-CN" sz="2000" i="1" dirty="0" smtClean="0">
                        <a:latin typeface="Cambria Math"/>
                      </a:rPr>
                      <m:t>𝑑</m:t>
                    </m:r>
                  </m:oMath>
                </a14:m>
                <a:endParaRPr lang="en-US" altLang="zh-CN" sz="2000" dirty="0"/>
              </a:p>
              <a:p>
                <a:endParaRPr lang="en-US" altLang="zh-CN" sz="2000" dirty="0"/>
              </a:p>
              <a:p>
                <a:endParaRPr lang="en-US" altLang="zh-CN" sz="2000" dirty="0"/>
              </a:p>
              <a:p>
                <a:r>
                  <a:rPr lang="en-US" altLang="zh-CN" sz="2000" kern="0" dirty="0"/>
                  <a:t>Given </a:t>
                </a:r>
                <a14:m>
                  <m:oMath xmlns:m="http://schemas.openxmlformats.org/officeDocument/2006/math">
                    <m:r>
                      <a:rPr lang="en-US" altLang="zh-CN" sz="2000" i="1" kern="0" dirty="0" smtClean="0">
                        <a:latin typeface="Cambria Math" panose="02040503050406030204" pitchFamily="18" charset="0"/>
                      </a:rPr>
                      <m:t>𝐾</m:t>
                    </m:r>
                  </m:oMath>
                </a14:m>
                <a:r>
                  <a:rPr lang="en-US" altLang="zh-CN" sz="2000" kern="0" dirty="0"/>
                  <a:t> and </a:t>
                </a:r>
                <a14:m>
                  <m:oMath xmlns:m="http://schemas.openxmlformats.org/officeDocument/2006/math">
                    <m:r>
                      <a:rPr lang="en-US" altLang="zh-CN" sz="2000" i="1" kern="0" dirty="0" smtClean="0">
                        <a:latin typeface="Cambria Math" panose="02040503050406030204" pitchFamily="18" charset="0"/>
                      </a:rPr>
                      <m:t>𝐷</m:t>
                    </m:r>
                  </m:oMath>
                </a14:m>
                <a:r>
                  <a:rPr lang="en-US" altLang="zh-CN" sz="2000" kern="0" dirty="0"/>
                  <a:t>, the k-</a:t>
                </a:r>
                <a:r>
                  <a:rPr lang="en-US" altLang="zh-CN" sz="2000" kern="0" dirty="0" err="1"/>
                  <a:t>medoids</a:t>
                </a:r>
                <a:r>
                  <a:rPr lang="en-US" altLang="zh-CN" sz="2000" kern="0" dirty="0"/>
                  <a:t> algorithm is performed:</a:t>
                </a:r>
              </a:p>
              <a:p>
                <a:pPr marL="971550" lvl="1" indent="-514350">
                  <a:buFont typeface="+mj-lt"/>
                  <a:buAutoNum type="arabicPeriod"/>
                </a:pPr>
                <a:r>
                  <a:rPr lang="en-US" altLang="zh-CN" sz="2000" kern="0" dirty="0"/>
                  <a:t>Randomly pick </a:t>
                </a:r>
                <a14:m>
                  <m:oMath xmlns:m="http://schemas.openxmlformats.org/officeDocument/2006/math">
                    <m:r>
                      <a:rPr lang="en-US" altLang="zh-CN" sz="2000" i="1" kern="0" dirty="0" smtClean="0">
                        <a:latin typeface="Cambria Math" panose="02040503050406030204" pitchFamily="18" charset="0"/>
                      </a:rPr>
                      <m:t>𝐾</m:t>
                    </m:r>
                  </m:oMath>
                </a14:m>
                <a:r>
                  <a:rPr lang="en-US" altLang="zh-CN" sz="2000" kern="0" dirty="0"/>
                  <a:t> data points as the seed points</a:t>
                </a:r>
              </a:p>
              <a:p>
                <a:pPr marL="971550" lvl="1" indent="-514350">
                  <a:buFont typeface="+mj-lt"/>
                  <a:buAutoNum type="arabicPeriod"/>
                </a:pPr>
                <a:r>
                  <a:rPr lang="en-US" altLang="zh-CN" sz="2000" kern="0" dirty="0"/>
                  <a:t>Recursively run the following steps until converge</a:t>
                </a:r>
              </a:p>
              <a:p>
                <a:pPr marL="1371600" lvl="2" indent="-514350">
                  <a:buFont typeface="+mj-lt"/>
                  <a:buAutoNum type="arabicPeriod"/>
                </a:pPr>
                <a:r>
                  <a:rPr lang="en-US" altLang="zh-CN" sz="2000" kern="0" dirty="0"/>
                  <a:t>Assign each point to the cluster with the nearest seed point  </a:t>
                </a:r>
              </a:p>
              <a:p>
                <a:pPr marL="1371600" lvl="2" indent="-514350">
                  <a:buFont typeface="+mj-lt"/>
                  <a:buAutoNum type="arabicPeriod"/>
                </a:pPr>
                <a:endParaRPr lang="en-US" altLang="zh-CN" sz="2000" kern="0" dirty="0"/>
              </a:p>
              <a:p>
                <a:pPr marL="1371600" lvl="2" indent="-514350">
                  <a:buFont typeface="+mj-lt"/>
                  <a:buAutoNum type="arabicPeriod"/>
                </a:pPr>
                <a:r>
                  <a:rPr lang="en-US" altLang="zh-CN" sz="2000" kern="0" dirty="0"/>
                  <a:t>Update the seed point for each cluster using the above algorithm</a:t>
                </a:r>
              </a:p>
              <a:p>
                <a:endParaRPr lang="zh-CN" altLang="en-US" dirty="0"/>
              </a:p>
            </p:txBody>
          </p:sp>
        </mc:Choice>
        <mc:Fallback>
          <p:sp>
            <p:nvSpPr>
              <p:cNvPr id="3" name="内容占位符 2">
                <a:extLst>
                  <a:ext uri="{FF2B5EF4-FFF2-40B4-BE49-F238E27FC236}">
                    <a16:creationId xmlns:a16="http://schemas.microsoft.com/office/drawing/2014/main" id="{7CFB53AC-2B16-45C7-BA66-5DB5266149BB}"/>
                  </a:ext>
                </a:extLst>
              </p:cNvPr>
              <p:cNvSpPr>
                <a:spLocks noGrp="1" noRot="1" noChangeAspect="1" noMove="1" noResize="1" noEditPoints="1" noAdjustHandles="1" noChangeArrowheads="1" noChangeShapeType="1" noTextEdit="1"/>
              </p:cNvSpPr>
              <p:nvPr>
                <p:ph idx="1"/>
              </p:nvPr>
            </p:nvSpPr>
            <p:spPr>
              <a:blipFill>
                <a:blip r:embed="rId3"/>
                <a:stretch>
                  <a:fillRect t="-656" r="-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039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5A1A7-79E7-4148-84A0-BBEF0B7572A1}"/>
              </a:ext>
            </a:extLst>
          </p:cNvPr>
          <p:cNvSpPr>
            <a:spLocks noGrp="1"/>
          </p:cNvSpPr>
          <p:nvPr>
            <p:ph type="title"/>
          </p:nvPr>
        </p:nvSpPr>
        <p:spPr/>
        <p:txBody>
          <a:bodyPr/>
          <a:lstStyle/>
          <a:p>
            <a:r>
              <a:rPr lang="en-US" altLang="zh-CN" dirty="0"/>
              <a:t>How to find the medoid</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87BDBEE-1227-434C-9133-493CAAE789AC}"/>
                  </a:ext>
                </a:extLst>
              </p:cNvPr>
              <p:cNvSpPr>
                <a:spLocks noGrp="1"/>
              </p:cNvSpPr>
              <p:nvPr>
                <p:ph idx="1"/>
              </p:nvPr>
            </p:nvSpPr>
            <p:spPr/>
            <p:txBody>
              <a:bodyPr/>
              <a:lstStyle/>
              <a:p>
                <a:r>
                  <a:rPr lang="en-US" altLang="zh-CN" sz="2000" dirty="0"/>
                  <a:t>Inputs: </a:t>
                </a:r>
                <a14:m>
                  <m:oMath xmlns:m="http://schemas.openxmlformats.org/officeDocument/2006/math">
                    <m:r>
                      <a:rPr lang="en-US" altLang="zh-CN" sz="2000" i="1" dirty="0" smtClean="0">
                        <a:latin typeface="Cambria Math" panose="02040503050406030204" pitchFamily="18" charset="0"/>
                      </a:rPr>
                      <m:t>𝑁</m:t>
                    </m:r>
                  </m:oMath>
                </a14:m>
                <a:r>
                  <a:rPr lang="en-US" altLang="zh-CN" sz="2000" dirty="0"/>
                  <a:t> data points</a:t>
                </a:r>
              </a:p>
              <a:p>
                <a:pPr lvl="1"/>
                <a:r>
                  <a:rPr lang="en-US" altLang="zh-CN" sz="2000" dirty="0"/>
                  <a:t>Compute the centroid </a:t>
                </a:r>
                <a14:m>
                  <m:oMath xmlns:m="http://schemas.openxmlformats.org/officeDocument/2006/math">
                    <m:r>
                      <a:rPr lang="en-US" altLang="zh-CN" sz="2000" b="1" i="1">
                        <a:latin typeface="Cambria Math"/>
                      </a:rPr>
                      <m:t>𝝁</m:t>
                    </m:r>
                  </m:oMath>
                </a14:m>
                <a:r>
                  <a:rPr lang="en-US" altLang="zh-CN" sz="2000" dirty="0"/>
                  <a:t> </a:t>
                </a:r>
              </a:p>
              <a:p>
                <a:pPr lvl="1"/>
                <a:r>
                  <a:rPr lang="en-US" altLang="zh-CN" sz="2000" dirty="0"/>
                  <a:t>Finds the point which is closest to </a:t>
                </a:r>
                <a14:m>
                  <m:oMath xmlns:m="http://schemas.openxmlformats.org/officeDocument/2006/math">
                    <m:r>
                      <a:rPr lang="en-US" altLang="zh-CN" sz="2000" b="1" i="1">
                        <a:latin typeface="Cambria Math"/>
                      </a:rPr>
                      <m:t>𝝁</m:t>
                    </m:r>
                  </m:oMath>
                </a14:m>
                <a:endParaRPr lang="en-US" altLang="zh-CN" sz="2000" b="1"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en-US" altLang="zh-CN" sz="2000" dirty="0"/>
                  <a:t>Choose </a:t>
                </a:r>
                <a14:m>
                  <m:oMath xmlns:m="http://schemas.openxmlformats.org/officeDocument/2006/math">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𝑘</m:t>
                        </m:r>
                      </m:sub>
                    </m:sSub>
                  </m:oMath>
                </a14:m>
                <a:r>
                  <a:rPr lang="en-US" altLang="zh-CN" sz="2000" dirty="0"/>
                  <a:t> be the point closest to </a:t>
                </a:r>
                <a14:m>
                  <m:oMath xmlns:m="http://schemas.openxmlformats.org/officeDocument/2006/math">
                    <m:r>
                      <a:rPr lang="en-US" altLang="zh-CN" sz="2000" b="1" i="1" smtClean="0">
                        <a:latin typeface="Cambria Math" panose="02040503050406030204" pitchFamily="18" charset="0"/>
                      </a:rPr>
                      <m:t>𝝁</m:t>
                    </m:r>
                  </m:oMath>
                </a14:m>
                <a:endParaRPr lang="en-US" altLang="zh-CN" sz="2000" dirty="0"/>
              </a:p>
              <a:p>
                <a:endParaRPr lang="zh-CN" altLang="en-US" dirty="0"/>
              </a:p>
            </p:txBody>
          </p:sp>
        </mc:Choice>
        <mc:Fallback>
          <p:sp>
            <p:nvSpPr>
              <p:cNvPr id="3" name="内容占位符 2">
                <a:extLst>
                  <a:ext uri="{FF2B5EF4-FFF2-40B4-BE49-F238E27FC236}">
                    <a16:creationId xmlns:a16="http://schemas.microsoft.com/office/drawing/2014/main" id="{B87BDBEE-1227-434C-9133-493CAAE789AC}"/>
                  </a:ext>
                </a:extLst>
              </p:cNvPr>
              <p:cNvSpPr>
                <a:spLocks noGrp="1" noRot="1" noChangeAspect="1" noMove="1" noResize="1" noEditPoints="1" noAdjustHandles="1" noChangeArrowheads="1" noChangeShapeType="1" noTextEdit="1"/>
              </p:cNvSpPr>
              <p:nvPr>
                <p:ph idx="1"/>
              </p:nvPr>
            </p:nvSpPr>
            <p:spPr>
              <a:blipFill>
                <a:blip r:embed="rId3"/>
                <a:stretch>
                  <a:fillRect t="-65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E5C721A-F5DB-4A45-B242-F28CDB62F1CC}"/>
              </a:ext>
            </a:extLst>
          </p:cNvPr>
          <p:cNvPicPr>
            <a:picLocks noChangeAspect="1"/>
          </p:cNvPicPr>
          <p:nvPr/>
        </p:nvPicPr>
        <p:blipFill>
          <a:blip r:embed="rId4"/>
          <a:stretch>
            <a:fillRect/>
          </a:stretch>
        </p:blipFill>
        <p:spPr>
          <a:xfrm>
            <a:off x="1394660" y="2389677"/>
            <a:ext cx="5047703" cy="3083534"/>
          </a:xfrm>
          <a:prstGeom prst="rect">
            <a:avLst/>
          </a:prstGeom>
        </p:spPr>
      </p:pic>
    </p:spTree>
    <p:extLst>
      <p:ext uri="{BB962C8B-B14F-4D97-AF65-F5344CB8AC3E}">
        <p14:creationId xmlns:p14="http://schemas.microsoft.com/office/powerpoint/2010/main" val="4762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95A7C-A3D6-455E-BB04-2E1C4DDCFBEC}"/>
              </a:ext>
            </a:extLst>
          </p:cNvPr>
          <p:cNvSpPr>
            <a:spLocks noGrp="1"/>
          </p:cNvSpPr>
          <p:nvPr>
            <p:ph type="title"/>
          </p:nvPr>
        </p:nvSpPr>
        <p:spPr/>
        <p:txBody>
          <a:bodyPr/>
          <a:lstStyle/>
          <a:p>
            <a:r>
              <a:rPr lang="en-US" altLang="zh-CN" dirty="0"/>
              <a:t>Review</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B1F8CBB-8E00-43E1-B24B-37A531FC153F}"/>
                  </a:ext>
                </a:extLst>
              </p:cNvPr>
              <p:cNvSpPr>
                <a:spLocks noGrp="1"/>
              </p:cNvSpPr>
              <p:nvPr>
                <p:ph idx="1"/>
              </p:nvPr>
            </p:nvSpPr>
            <p:spPr/>
            <p:txBody>
              <a:bodyPr/>
              <a:lstStyle/>
              <a:p>
                <a:r>
                  <a:rPr lang="en-US" altLang="zh-CN" sz="2000" dirty="0"/>
                  <a:t>We have discussed </a:t>
                </a:r>
              </a:p>
              <a:p>
                <a:pPr lvl="1"/>
                <a:r>
                  <a:rPr lang="en-US" altLang="zh-CN" sz="2000" dirty="0"/>
                  <a:t>Supervised learning</a:t>
                </a:r>
              </a:p>
              <a:p>
                <a:pPr lvl="2"/>
                <a:r>
                  <a:rPr lang="en-US" altLang="zh-CN" sz="2000" dirty="0"/>
                  <a:t>Goal: learn a mapping from inputs </a:t>
                </a:r>
                <a14:m>
                  <m:oMath xmlns:m="http://schemas.openxmlformats.org/officeDocument/2006/math">
                    <m:r>
                      <a:rPr lang="en-US" altLang="zh-CN" sz="2000" b="1" i="1" dirty="0">
                        <a:latin typeface="Cambria Math"/>
                      </a:rPr>
                      <m:t>𝒙</m:t>
                    </m:r>
                  </m:oMath>
                </a14:m>
                <a:r>
                  <a:rPr lang="en-US" altLang="zh-CN" sz="2000" dirty="0"/>
                  <a:t> to outputs </a:t>
                </a:r>
                <a14:m>
                  <m:oMath xmlns:m="http://schemas.openxmlformats.org/officeDocument/2006/math">
                    <m:r>
                      <a:rPr lang="en-US" altLang="zh-CN" sz="2000" i="1" dirty="0">
                        <a:latin typeface="Cambria Math"/>
                      </a:rPr>
                      <m:t>𝑦</m:t>
                    </m:r>
                  </m:oMath>
                </a14:m>
                <a:endParaRPr lang="en-US" altLang="zh-CN" sz="2000" dirty="0"/>
              </a:p>
              <a:p>
                <a:pPr lvl="2"/>
                <a:r>
                  <a:rPr lang="en-US" altLang="zh-CN" sz="2000" dirty="0"/>
                  <a:t>Training data: a labeled set of input-output pairs</a:t>
                </a:r>
              </a:p>
              <a:p>
                <a:pPr lvl="1"/>
                <a:r>
                  <a:rPr lang="en-US" altLang="zh-CN" sz="2000" dirty="0"/>
                  <a:t>Various methods to learn this mapping functions</a:t>
                </a:r>
              </a:p>
              <a:p>
                <a:endParaRPr lang="en-US" altLang="zh-CN" sz="2000" dirty="0">
                  <a:solidFill>
                    <a:srgbClr val="FF0000"/>
                  </a:solidFill>
                </a:endParaRPr>
              </a:p>
              <a:p>
                <a:r>
                  <a:rPr lang="en-US" altLang="zh-CN" sz="2000" dirty="0">
                    <a:solidFill>
                      <a:schemeClr val="tx1"/>
                    </a:solidFill>
                  </a:rPr>
                  <a:t>It’s time for </a:t>
                </a:r>
              </a:p>
              <a:p>
                <a:pPr lvl="1"/>
                <a:r>
                  <a:rPr lang="en-US" altLang="zh-CN" sz="2000" dirty="0">
                    <a:solidFill>
                      <a:schemeClr val="tx1"/>
                    </a:solidFill>
                  </a:rPr>
                  <a:t>Unsupervised learning</a:t>
                </a:r>
              </a:p>
              <a:p>
                <a:pPr lvl="2"/>
                <a:r>
                  <a:rPr lang="en-US" altLang="zh-CN" sz="2000" dirty="0"/>
                  <a:t>We are only given inputs</a:t>
                </a:r>
              </a:p>
              <a:p>
                <a:pPr lvl="2"/>
                <a:r>
                  <a:rPr lang="en-US" altLang="zh-CN" sz="2000" dirty="0"/>
                  <a:t>Goal: find “interesting patterns”</a:t>
                </a:r>
              </a:p>
              <a:p>
                <a:pPr lvl="2"/>
                <a:endParaRPr lang="en-US" altLang="zh-CN" sz="2000" dirty="0"/>
              </a:p>
              <a:p>
                <a:pPr lvl="2"/>
                <a:endParaRPr lang="en-US" altLang="zh-CN" sz="2000" dirty="0"/>
              </a:p>
              <a:p>
                <a:pPr marL="685800" lvl="2" indent="0">
                  <a:buNone/>
                </a:pPr>
                <a:r>
                  <a:rPr lang="en-US" altLang="zh-CN" sz="3600"/>
                  <a:t>                      clustering</a:t>
                </a:r>
                <a:endParaRPr lang="en-US" altLang="zh-CN" sz="3600" dirty="0"/>
              </a:p>
            </p:txBody>
          </p:sp>
        </mc:Choice>
        <mc:Fallback>
          <p:sp>
            <p:nvSpPr>
              <p:cNvPr id="3" name="内容占位符 2">
                <a:extLst>
                  <a:ext uri="{FF2B5EF4-FFF2-40B4-BE49-F238E27FC236}">
                    <a16:creationId xmlns:a16="http://schemas.microsoft.com/office/drawing/2014/main" id="{CB1F8CBB-8E00-43E1-B24B-37A531FC153F}"/>
                  </a:ext>
                </a:extLst>
              </p:cNvPr>
              <p:cNvSpPr>
                <a:spLocks noGrp="1" noRot="1" noChangeAspect="1" noMove="1" noResize="1" noEditPoints="1" noAdjustHandles="1" noChangeArrowheads="1" noChangeShapeType="1" noTextEdit="1"/>
              </p:cNvSpPr>
              <p:nvPr>
                <p:ph idx="1"/>
              </p:nvPr>
            </p:nvSpPr>
            <p:spPr>
              <a:blipFill>
                <a:blip r:embed="rId3"/>
                <a:stretch>
                  <a:fillRect t="-656" b="-26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716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96C3A-C6E1-4E3F-8960-31026070A16A}"/>
              </a:ext>
            </a:extLst>
          </p:cNvPr>
          <p:cNvSpPr>
            <a:spLocks noGrp="1"/>
          </p:cNvSpPr>
          <p:nvPr>
            <p:ph type="title"/>
          </p:nvPr>
        </p:nvSpPr>
        <p:spPr/>
        <p:txBody>
          <a:bodyPr/>
          <a:lstStyle/>
          <a:p>
            <a:r>
              <a:rPr lang="en-US" altLang="zh-CN" dirty="0"/>
              <a:t>K-Medoids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CFB53AC-2B16-45C7-BA66-5DB5266149BB}"/>
                  </a:ext>
                </a:extLst>
              </p:cNvPr>
              <p:cNvSpPr>
                <a:spLocks noGrp="1"/>
              </p:cNvSpPr>
              <p:nvPr>
                <p:ph idx="1"/>
              </p:nvPr>
            </p:nvSpPr>
            <p:spPr/>
            <p:txBody>
              <a:bodyPr/>
              <a:lstStyle/>
              <a:p>
                <a:r>
                  <a:rPr lang="en-US" altLang="zh-CN" sz="2000" dirty="0"/>
                  <a:t>Input: the pairwise distances matrix </a:t>
                </a:r>
                <a14:m>
                  <m:oMath xmlns:m="http://schemas.openxmlformats.org/officeDocument/2006/math">
                    <m:r>
                      <a:rPr lang="en-US" altLang="zh-CN" sz="2000" i="1" dirty="0" smtClean="0">
                        <a:latin typeface="Cambria Math"/>
                      </a:rPr>
                      <m:t>𝐷</m:t>
                    </m:r>
                  </m:oMath>
                </a14:m>
                <a:endParaRPr lang="en-US" altLang="zh-CN" sz="2000" dirty="0"/>
              </a:p>
              <a:p>
                <a:pPr lvl="1"/>
                <a:r>
                  <a:rPr lang="en-US" altLang="zh-CN" sz="2000" dirty="0"/>
                  <a:t>Compute the row (or, column) sum of </a:t>
                </a:r>
                <a14:m>
                  <m:oMath xmlns:m="http://schemas.openxmlformats.org/officeDocument/2006/math">
                    <m:r>
                      <a:rPr lang="en-US" altLang="zh-CN" sz="2000" i="1" dirty="0">
                        <a:latin typeface="Cambria Math"/>
                      </a:rPr>
                      <m:t>𝐷</m:t>
                    </m:r>
                  </m:oMath>
                </a14:m>
                <a:r>
                  <a:rPr lang="en-US" altLang="zh-CN" sz="2000" dirty="0"/>
                  <a:t>, </a:t>
                </a:r>
                <a14:m>
                  <m:oMath xmlns:m="http://schemas.openxmlformats.org/officeDocument/2006/math">
                    <m:r>
                      <a:rPr lang="en-US" altLang="zh-CN" sz="2000" i="1" dirty="0" smtClean="0">
                        <a:latin typeface="Cambria Math"/>
                      </a:rPr>
                      <m:t>𝑑</m:t>
                    </m:r>
                  </m:oMath>
                </a14:m>
                <a:endParaRPr lang="en-US" altLang="zh-CN" sz="2000" dirty="0"/>
              </a:p>
              <a:p>
                <a:pPr lvl="1"/>
                <a:r>
                  <a:rPr lang="en-US" altLang="zh-CN" sz="2000" dirty="0"/>
                  <a:t>Finds the smallest entry in </a:t>
                </a:r>
                <a14:m>
                  <m:oMath xmlns:m="http://schemas.openxmlformats.org/officeDocument/2006/math">
                    <m:r>
                      <a:rPr lang="en-US" altLang="zh-CN" sz="2000" i="1" dirty="0" smtClean="0">
                        <a:latin typeface="Cambria Math"/>
                      </a:rPr>
                      <m:t>𝑑</m:t>
                    </m:r>
                  </m:oMath>
                </a14:m>
                <a:endParaRPr lang="en-US" altLang="zh-CN" sz="2000" dirty="0"/>
              </a:p>
              <a:p>
                <a:endParaRPr lang="en-US" altLang="zh-CN" sz="2000" dirty="0"/>
              </a:p>
              <a:p>
                <a:endParaRPr lang="en-US" altLang="zh-CN" sz="2000" dirty="0"/>
              </a:p>
              <a:p>
                <a:r>
                  <a:rPr lang="en-US" altLang="zh-CN" sz="2000" kern="0" dirty="0"/>
                  <a:t>Given </a:t>
                </a:r>
                <a14:m>
                  <m:oMath xmlns:m="http://schemas.openxmlformats.org/officeDocument/2006/math">
                    <m:r>
                      <a:rPr lang="en-US" altLang="zh-CN" sz="2000" i="1" kern="0" dirty="0" smtClean="0">
                        <a:latin typeface="Cambria Math" panose="02040503050406030204" pitchFamily="18" charset="0"/>
                      </a:rPr>
                      <m:t>𝐾</m:t>
                    </m:r>
                  </m:oMath>
                </a14:m>
                <a:r>
                  <a:rPr lang="en-US" altLang="zh-CN" sz="2000" kern="0" dirty="0"/>
                  <a:t> and </a:t>
                </a:r>
                <a14:m>
                  <m:oMath xmlns:m="http://schemas.openxmlformats.org/officeDocument/2006/math">
                    <m:r>
                      <a:rPr lang="en-US" altLang="zh-CN" sz="2000" i="1" kern="0" dirty="0" smtClean="0">
                        <a:latin typeface="Cambria Math" panose="02040503050406030204" pitchFamily="18" charset="0"/>
                      </a:rPr>
                      <m:t>𝐷</m:t>
                    </m:r>
                  </m:oMath>
                </a14:m>
                <a:r>
                  <a:rPr lang="en-US" altLang="zh-CN" sz="2000" kern="0" dirty="0"/>
                  <a:t>, the k-</a:t>
                </a:r>
                <a:r>
                  <a:rPr lang="en-US" altLang="zh-CN" sz="2000" kern="0" dirty="0" err="1"/>
                  <a:t>medoids</a:t>
                </a:r>
                <a:r>
                  <a:rPr lang="en-US" altLang="zh-CN" sz="2000" kern="0" dirty="0"/>
                  <a:t> algorithm is performed:</a:t>
                </a:r>
              </a:p>
              <a:p>
                <a:pPr marL="971550" lvl="1" indent="-514350">
                  <a:buFont typeface="+mj-lt"/>
                  <a:buAutoNum type="arabicPeriod"/>
                </a:pPr>
                <a:r>
                  <a:rPr lang="en-US" altLang="zh-CN" sz="2000" kern="0" dirty="0"/>
                  <a:t>Randomly pick </a:t>
                </a:r>
                <a14:m>
                  <m:oMath xmlns:m="http://schemas.openxmlformats.org/officeDocument/2006/math">
                    <m:r>
                      <a:rPr lang="en-US" altLang="zh-CN" sz="2000" i="1" kern="0" dirty="0" smtClean="0">
                        <a:latin typeface="Cambria Math" panose="02040503050406030204" pitchFamily="18" charset="0"/>
                      </a:rPr>
                      <m:t>𝐾</m:t>
                    </m:r>
                  </m:oMath>
                </a14:m>
                <a:r>
                  <a:rPr lang="en-US" altLang="zh-CN" sz="2000" kern="0" dirty="0"/>
                  <a:t> data points as the seed points</a:t>
                </a:r>
              </a:p>
              <a:p>
                <a:pPr marL="971550" lvl="1" indent="-514350">
                  <a:buFont typeface="+mj-lt"/>
                  <a:buAutoNum type="arabicPeriod"/>
                </a:pPr>
                <a:r>
                  <a:rPr lang="en-US" altLang="zh-CN" sz="2000" kern="0" dirty="0"/>
                  <a:t>Recursively run the following steps until converge</a:t>
                </a:r>
              </a:p>
              <a:p>
                <a:pPr marL="1371600" lvl="2" indent="-514350">
                  <a:buFont typeface="+mj-lt"/>
                  <a:buAutoNum type="arabicPeriod"/>
                </a:pPr>
                <a:r>
                  <a:rPr lang="en-US" altLang="zh-CN" sz="2000" kern="0" dirty="0"/>
                  <a:t>Assign each point to the cluster with the nearest seed point  </a:t>
                </a:r>
              </a:p>
              <a:p>
                <a:pPr marL="1371600" lvl="2" indent="-514350">
                  <a:buFont typeface="+mj-lt"/>
                  <a:buAutoNum type="arabicPeriod"/>
                </a:pPr>
                <a:endParaRPr lang="en-US" altLang="zh-CN" sz="2000" kern="0" dirty="0"/>
              </a:p>
              <a:p>
                <a:pPr marL="1371600" lvl="2" indent="-514350">
                  <a:buFont typeface="+mj-lt"/>
                  <a:buAutoNum type="arabicPeriod"/>
                </a:pPr>
                <a:r>
                  <a:rPr lang="en-US" altLang="zh-CN" sz="2000" kern="0" dirty="0"/>
                  <a:t>Update the seed point for each cluster using the above algorithm</a:t>
                </a:r>
              </a:p>
              <a:p>
                <a:endParaRPr lang="zh-CN" altLang="en-US" dirty="0"/>
              </a:p>
            </p:txBody>
          </p:sp>
        </mc:Choice>
        <mc:Fallback>
          <p:sp>
            <p:nvSpPr>
              <p:cNvPr id="3" name="内容占位符 2">
                <a:extLst>
                  <a:ext uri="{FF2B5EF4-FFF2-40B4-BE49-F238E27FC236}">
                    <a16:creationId xmlns:a16="http://schemas.microsoft.com/office/drawing/2014/main" id="{7CFB53AC-2B16-45C7-BA66-5DB5266149BB}"/>
                  </a:ext>
                </a:extLst>
              </p:cNvPr>
              <p:cNvSpPr>
                <a:spLocks noGrp="1" noRot="1" noChangeAspect="1" noMove="1" noResize="1" noEditPoints="1" noAdjustHandles="1" noChangeArrowheads="1" noChangeShapeType="1" noTextEdit="1"/>
              </p:cNvSpPr>
              <p:nvPr>
                <p:ph idx="1"/>
              </p:nvPr>
            </p:nvSpPr>
            <p:spPr>
              <a:blipFill>
                <a:blip r:embed="rId3"/>
                <a:stretch>
                  <a:fillRect t="-656" r="-2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7EB0CEB-414B-425E-845E-8ABC05ECF577}"/>
                  </a:ext>
                </a:extLst>
              </p:cNvPr>
              <p:cNvSpPr txBox="1"/>
              <p:nvPr/>
            </p:nvSpPr>
            <p:spPr>
              <a:xfrm>
                <a:off x="788439" y="4243754"/>
                <a:ext cx="3393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𝑡</m:t>
                      </m:r>
                    </m:oMath>
                  </m:oMathPara>
                </a14:m>
                <a:endParaRPr lang="zh-CN" altLang="en-US" dirty="0">
                  <a:solidFill>
                    <a:srgbClr val="FF0000"/>
                  </a:solidFill>
                </a:endParaRPr>
              </a:p>
            </p:txBody>
          </p:sp>
        </mc:Choice>
        <mc:Fallback>
          <p:sp>
            <p:nvSpPr>
              <p:cNvPr id="4" name="文本框 3">
                <a:extLst>
                  <a:ext uri="{FF2B5EF4-FFF2-40B4-BE49-F238E27FC236}">
                    <a16:creationId xmlns:a16="http://schemas.microsoft.com/office/drawing/2014/main" id="{07EB0CEB-414B-425E-845E-8ABC05ECF577}"/>
                  </a:ext>
                </a:extLst>
              </p:cNvPr>
              <p:cNvSpPr txBox="1">
                <a:spLocks noRot="1" noChangeAspect="1" noMove="1" noResize="1" noEditPoints="1" noAdjustHandles="1" noChangeArrowheads="1" noChangeShapeType="1" noTextEdit="1"/>
              </p:cNvSpPr>
              <p:nvPr/>
            </p:nvSpPr>
            <p:spPr>
              <a:xfrm>
                <a:off x="788439" y="4243754"/>
                <a:ext cx="339388"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5610DCD-69CC-4E60-B0DC-880E9109CF29}"/>
                  </a:ext>
                </a:extLst>
              </p:cNvPr>
              <p:cNvSpPr txBox="1"/>
              <p:nvPr/>
            </p:nvSpPr>
            <p:spPr>
              <a:xfrm>
                <a:off x="1127827" y="4874745"/>
                <a:ext cx="68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solidFill>
                            <a:srgbClr val="FF0000"/>
                          </a:solidFill>
                          <a:latin typeface="Cambria Math" panose="02040503050406030204" pitchFamily="18" charset="0"/>
                          <a:ea typeface="Cambria Math" panose="02040503050406030204" pitchFamily="18" charset="0"/>
                        </a:rPr>
                        <m:t>NK</m:t>
                      </m:r>
                      <m:r>
                        <a:rPr lang="en-US" altLang="zh-CN" b="0" i="1" smtClean="0">
                          <a:solidFill>
                            <a:srgbClr val="FF0000"/>
                          </a:solidFill>
                          <a:latin typeface="Cambria Math" panose="02040503050406030204" pitchFamily="18" charset="0"/>
                          <a:ea typeface="Cambria Math" panose="02040503050406030204" pitchFamily="18" charset="0"/>
                        </a:rPr>
                        <m:t>𝑑</m:t>
                      </m:r>
                    </m:oMath>
                  </m:oMathPara>
                </a14:m>
                <a:endParaRPr lang="zh-CN" altLang="en-US" dirty="0">
                  <a:solidFill>
                    <a:srgbClr val="FF0000"/>
                  </a:solidFill>
                </a:endParaRPr>
              </a:p>
            </p:txBody>
          </p:sp>
        </mc:Choice>
        <mc:Fallback>
          <p:sp>
            <p:nvSpPr>
              <p:cNvPr id="5" name="文本框 4">
                <a:extLst>
                  <a:ext uri="{FF2B5EF4-FFF2-40B4-BE49-F238E27FC236}">
                    <a16:creationId xmlns:a16="http://schemas.microsoft.com/office/drawing/2014/main" id="{15610DCD-69CC-4E60-B0DC-880E9109CF29}"/>
                  </a:ext>
                </a:extLst>
              </p:cNvPr>
              <p:cNvSpPr txBox="1">
                <a:spLocks noRot="1" noChangeAspect="1" noMove="1" noResize="1" noEditPoints="1" noAdjustHandles="1" noChangeArrowheads="1" noChangeShapeType="1" noTextEdit="1"/>
              </p:cNvSpPr>
              <p:nvPr/>
            </p:nvSpPr>
            <p:spPr>
              <a:xfrm>
                <a:off x="1127827" y="4874745"/>
                <a:ext cx="685701"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70C5F0F-597C-4038-BCE4-1F55A4706308}"/>
                  </a:ext>
                </a:extLst>
              </p:cNvPr>
              <p:cNvSpPr txBox="1"/>
              <p:nvPr/>
            </p:nvSpPr>
            <p:spPr>
              <a:xfrm>
                <a:off x="1127827" y="5427984"/>
                <a:ext cx="5398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solidFill>
                            <a:srgbClr val="FF0000"/>
                          </a:solidFill>
                          <a:latin typeface="Cambria Math" panose="02040503050406030204" pitchFamily="18" charset="0"/>
                          <a:ea typeface="Cambria Math" panose="02040503050406030204" pitchFamily="18" charset="0"/>
                        </a:rPr>
                        <m:t>N</m:t>
                      </m:r>
                      <m:r>
                        <a:rPr lang="en-US" altLang="zh-CN" b="0" i="1" smtClean="0">
                          <a:solidFill>
                            <a:srgbClr val="FF0000"/>
                          </a:solidFill>
                          <a:latin typeface="Cambria Math" panose="02040503050406030204" pitchFamily="18" charset="0"/>
                          <a:ea typeface="Cambria Math" panose="02040503050406030204" pitchFamily="18" charset="0"/>
                        </a:rPr>
                        <m:t>𝑑</m:t>
                      </m:r>
                    </m:oMath>
                  </m:oMathPara>
                </a14:m>
                <a:endParaRPr lang="zh-CN" altLang="en-US" dirty="0">
                  <a:solidFill>
                    <a:srgbClr val="FF0000"/>
                  </a:solidFill>
                </a:endParaRPr>
              </a:p>
            </p:txBody>
          </p:sp>
        </mc:Choice>
        <mc:Fallback>
          <p:sp>
            <p:nvSpPr>
              <p:cNvPr id="6" name="文本框 5">
                <a:extLst>
                  <a:ext uri="{FF2B5EF4-FFF2-40B4-BE49-F238E27FC236}">
                    <a16:creationId xmlns:a16="http://schemas.microsoft.com/office/drawing/2014/main" id="{670C5F0F-597C-4038-BCE4-1F55A4706308}"/>
                  </a:ext>
                </a:extLst>
              </p:cNvPr>
              <p:cNvSpPr txBox="1">
                <a:spLocks noRot="1" noChangeAspect="1" noMove="1" noResize="1" noEditPoints="1" noAdjustHandles="1" noChangeArrowheads="1" noChangeShapeType="1" noTextEdit="1"/>
              </p:cNvSpPr>
              <p:nvPr/>
            </p:nvSpPr>
            <p:spPr>
              <a:xfrm>
                <a:off x="1127827" y="5427984"/>
                <a:ext cx="53982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963A7E1-D55E-4B5B-B9E2-B5DB4F668F40}"/>
                  </a:ext>
                </a:extLst>
              </p:cNvPr>
              <p:cNvSpPr txBox="1"/>
              <p:nvPr/>
            </p:nvSpPr>
            <p:spPr>
              <a:xfrm>
                <a:off x="3489284" y="6254558"/>
                <a:ext cx="17652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𝑂</m:t>
                      </m:r>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0" i="1" smtClean="0">
                              <a:solidFill>
                                <a:srgbClr val="FF0000"/>
                              </a:solidFill>
                              <a:latin typeface="Cambria Math" panose="02040503050406030204" pitchFamily="18" charset="0"/>
                              <a:ea typeface="Cambria Math" panose="02040503050406030204" pitchFamily="18" charset="0"/>
                            </a:rPr>
                            <m:t>𝑡𝑁</m:t>
                          </m:r>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𝐾</m:t>
                              </m:r>
                              <m:r>
                                <a:rPr lang="en-US" altLang="zh-CN" i="1">
                                  <a:solidFill>
                                    <a:srgbClr val="FF0000"/>
                                  </a:solidFill>
                                  <a:latin typeface="Cambria Math" panose="02040503050406030204" pitchFamily="18" charset="0"/>
                                  <a:ea typeface="Cambria Math" panose="02040503050406030204" pitchFamily="18" charset="0"/>
                                </a:rPr>
                                <m:t>+1</m:t>
                              </m:r>
                            </m:e>
                          </m:d>
                          <m:r>
                            <a:rPr lang="en-US" altLang="zh-CN" i="1">
                              <a:solidFill>
                                <a:srgbClr val="FF0000"/>
                              </a:solidFill>
                              <a:latin typeface="Cambria Math" panose="02040503050406030204" pitchFamily="18" charset="0"/>
                              <a:ea typeface="Cambria Math" panose="02040503050406030204" pitchFamily="18" charset="0"/>
                            </a:rPr>
                            <m:t>𝑑</m:t>
                          </m:r>
                        </m:e>
                      </m:d>
                    </m:oMath>
                  </m:oMathPara>
                </a14:m>
                <a:endParaRPr lang="zh-CN" altLang="en-US" dirty="0">
                  <a:solidFill>
                    <a:srgbClr val="FF0000"/>
                  </a:solidFill>
                </a:endParaRPr>
              </a:p>
            </p:txBody>
          </p:sp>
        </mc:Choice>
        <mc:Fallback>
          <p:sp>
            <p:nvSpPr>
              <p:cNvPr id="7" name="文本框 6">
                <a:extLst>
                  <a:ext uri="{FF2B5EF4-FFF2-40B4-BE49-F238E27FC236}">
                    <a16:creationId xmlns:a16="http://schemas.microsoft.com/office/drawing/2014/main" id="{F963A7E1-D55E-4B5B-B9E2-B5DB4F668F40}"/>
                  </a:ext>
                </a:extLst>
              </p:cNvPr>
              <p:cNvSpPr txBox="1">
                <a:spLocks noRot="1" noChangeAspect="1" noMove="1" noResize="1" noEditPoints="1" noAdjustHandles="1" noChangeArrowheads="1" noChangeShapeType="1" noTextEdit="1"/>
              </p:cNvSpPr>
              <p:nvPr/>
            </p:nvSpPr>
            <p:spPr>
              <a:xfrm>
                <a:off x="3489284" y="6254558"/>
                <a:ext cx="1765227" cy="369332"/>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166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F5EB7-49C1-4DBC-A409-67083EC923EE}"/>
              </a:ext>
            </a:extLst>
          </p:cNvPr>
          <p:cNvSpPr>
            <a:spLocks noGrp="1"/>
          </p:cNvSpPr>
          <p:nvPr>
            <p:ph type="title"/>
          </p:nvPr>
        </p:nvSpPr>
        <p:spPr/>
        <p:txBody>
          <a:bodyPr/>
          <a:lstStyle/>
          <a:p>
            <a:r>
              <a:rPr lang="en-US" altLang="zh-CN" dirty="0"/>
              <a:t>Gaussian Mixture Model</a:t>
            </a:r>
            <a:endParaRPr lang="zh-CN" altLang="en-US" dirty="0"/>
          </a:p>
        </p:txBody>
      </p:sp>
      <p:sp>
        <p:nvSpPr>
          <p:cNvPr id="3" name="内容占位符 2">
            <a:extLst>
              <a:ext uri="{FF2B5EF4-FFF2-40B4-BE49-F238E27FC236}">
                <a16:creationId xmlns:a16="http://schemas.microsoft.com/office/drawing/2014/main" id="{BFE5162E-7FBC-4CB3-99B2-60F89F3336A5}"/>
              </a:ext>
            </a:extLst>
          </p:cNvPr>
          <p:cNvSpPr>
            <a:spLocks noGrp="1"/>
          </p:cNvSpPr>
          <p:nvPr>
            <p:ph idx="1"/>
          </p:nvPr>
        </p:nvSpPr>
        <p:spPr/>
        <p:txBody>
          <a:bodyPr/>
          <a:lstStyle/>
          <a:p>
            <a:r>
              <a:rPr lang="en-US" altLang="zh-CN" sz="2000" dirty="0"/>
              <a:t>Gaussian Mixture Model (GMM) is one of the most popular clustering methods which can be viewed as a linear combination of different Gaussian components.</a:t>
            </a:r>
          </a:p>
        </p:txBody>
      </p:sp>
      <p:pic>
        <p:nvPicPr>
          <p:cNvPr id="4" name="Picture 4" descr="C:\Users\RemenberL\Desktop\未标题-1.png">
            <a:extLst>
              <a:ext uri="{FF2B5EF4-FFF2-40B4-BE49-F238E27FC236}">
                <a16:creationId xmlns:a16="http://schemas.microsoft.com/office/drawing/2014/main" id="{D37D1B0A-4149-4C7B-9F7B-451A76470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436" y="2860396"/>
            <a:ext cx="4608564" cy="271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Users\RemenberL\Desktop\clustering_kmeans.png">
            <a:extLst>
              <a:ext uri="{FF2B5EF4-FFF2-40B4-BE49-F238E27FC236}">
                <a16:creationId xmlns:a16="http://schemas.microsoft.com/office/drawing/2014/main" id="{F518F4E9-55AE-4411-ABFB-514B9C7C371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202" y="2720943"/>
            <a:ext cx="3912234" cy="299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02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0DE04-5ED3-4932-9831-88DF456BF3CA}"/>
              </a:ext>
            </a:extLst>
          </p:cNvPr>
          <p:cNvSpPr>
            <a:spLocks noGrp="1"/>
          </p:cNvSpPr>
          <p:nvPr>
            <p:ph type="title"/>
          </p:nvPr>
        </p:nvSpPr>
        <p:spPr/>
        <p:txBody>
          <a:bodyPr/>
          <a:lstStyle/>
          <a:p>
            <a:r>
              <a:rPr lang="en-US" altLang="zh-CN" dirty="0"/>
              <a:t>What is GMM</a:t>
            </a:r>
            <a:r>
              <a:rPr lang="zh-CN" altLang="en-US"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D89B266-6F74-4F5F-82FD-7FC26FCFCE16}"/>
                  </a:ext>
                </a:extLst>
              </p:cNvPr>
              <p:cNvSpPr>
                <a:spLocks noGrp="1"/>
              </p:cNvSpPr>
              <p:nvPr>
                <p:ph idx="1"/>
              </p:nvPr>
            </p:nvSpPr>
            <p:spPr/>
            <p:txBody>
              <a:bodyPr/>
              <a:lstStyle/>
              <a:p>
                <a:r>
                  <a:rPr lang="en-US" altLang="zh-CN" sz="2000" dirty="0"/>
                  <a:t>Linear combination of  Gaussians</a:t>
                </a:r>
              </a:p>
              <a:p>
                <a:pPr lvl="1"/>
                <a:r>
                  <a:rPr lang="en-US" altLang="zh-CN" sz="2000" dirty="0"/>
                  <a:t>Assumption: </a:t>
                </a:r>
                <a14:m>
                  <m:oMath xmlns:m="http://schemas.openxmlformats.org/officeDocument/2006/math">
                    <m:r>
                      <a:rPr lang="en-US" altLang="zh-CN" sz="2000" i="1" dirty="0" smtClean="0">
                        <a:latin typeface="Cambria Math"/>
                      </a:rPr>
                      <m:t>𝐾</m:t>
                    </m:r>
                  </m:oMath>
                </a14:m>
                <a:r>
                  <a:rPr lang="zh-CN" altLang="en-US" sz="2000" dirty="0"/>
                  <a:t> </a:t>
                </a:r>
                <a:r>
                  <a:rPr lang="en-US" altLang="zh-CN" sz="2000" dirty="0"/>
                  <a:t>Gaussians, each has a contribution of </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smtClean="0">
                            <a:latin typeface="Cambria Math"/>
                          </a:rPr>
                          <m:t>𝜋</m:t>
                        </m:r>
                      </m:e>
                      <m:sub>
                        <m:r>
                          <a:rPr lang="en-US" altLang="zh-CN" sz="2000" b="0" i="1" dirty="0" smtClean="0">
                            <a:latin typeface="Cambria Math"/>
                          </a:rPr>
                          <m:t>𝑘</m:t>
                        </m:r>
                      </m:sub>
                    </m:sSub>
                  </m:oMath>
                </a14:m>
                <a:r>
                  <a:rPr lang="zh-CN" altLang="en-US" sz="2000" dirty="0"/>
                  <a:t> </a:t>
                </a:r>
                <a:r>
                  <a:rPr lang="en-US" altLang="zh-CN" sz="2000" dirty="0"/>
                  <a:t>to the data points</a:t>
                </a:r>
              </a:p>
              <a:p>
                <a:pPr lvl="1"/>
                <a:endParaRPr lang="en-US" altLang="zh-CN" sz="2000" dirty="0"/>
              </a:p>
              <a:p>
                <a:pPr marL="457200" lvl="1" indent="0">
                  <a:buNone/>
                </a:pPr>
                <a14:m>
                  <m:oMathPara xmlns:m="http://schemas.openxmlformats.org/officeDocument/2006/math">
                    <m:oMathParaPr>
                      <m:jc m:val="left"/>
                    </m:oMathParaPr>
                    <m:oMath xmlns:m="http://schemas.openxmlformats.org/officeDocument/2006/math">
                      <m:d>
                        <m:dPr>
                          <m:begChr m:val="{"/>
                          <m:endChr m:val=""/>
                          <m:ctrlPr>
                            <a:rPr lang="en-US" altLang="zh-CN" sz="2000" i="1" dirty="0">
                              <a:latin typeface="Cambria Math" panose="02040503050406030204" pitchFamily="18" charset="0"/>
                            </a:rPr>
                          </m:ctrlPr>
                        </m:dPr>
                        <m:e>
                          <m:eqArr>
                            <m:eqArrPr>
                              <m:ctrlPr>
                                <a:rPr lang="en-US" altLang="zh-CN" sz="2000" i="1" dirty="0">
                                  <a:latin typeface="Cambria Math" panose="02040503050406030204" pitchFamily="18" charset="0"/>
                                </a:rPr>
                              </m:ctrlPr>
                            </m:eqArrPr>
                            <m:e>
                              <m:r>
                                <a:rPr lang="en-US" altLang="zh-CN" sz="2000" i="1" dirty="0">
                                  <a:latin typeface="Cambria Math"/>
                                </a:rPr>
                                <m:t>𝑝</m:t>
                              </m:r>
                              <m:d>
                                <m:dPr>
                                  <m:ctrlPr>
                                    <a:rPr lang="en-US" altLang="zh-CN" sz="2000" i="1" dirty="0">
                                      <a:latin typeface="Cambria Math" panose="02040503050406030204" pitchFamily="18" charset="0"/>
                                    </a:rPr>
                                  </m:ctrlPr>
                                </m:dPr>
                                <m:e>
                                  <m:r>
                                    <a:rPr lang="en-US" altLang="zh-CN" sz="2000" b="1" i="1" dirty="0">
                                      <a:latin typeface="Cambria Math"/>
                                    </a:rPr>
                                    <m:t>𝒙</m:t>
                                  </m:r>
                                  <m:r>
                                    <a:rPr lang="en-US" altLang="zh-CN" sz="2000" i="1">
                                      <a:latin typeface="Cambria Math"/>
                                    </a:rPr>
                                    <m:t>;</m:t>
                                  </m:r>
                                  <m:r>
                                    <a:rPr lang="el-GR" altLang="zh-CN" sz="2000" b="1">
                                      <a:latin typeface="Cambria Math"/>
                                      <a:ea typeface="Cambria Math"/>
                                    </a:rPr>
                                    <m:t>𝚯</m:t>
                                  </m:r>
                                </m:e>
                              </m:d>
                              <m:r>
                                <a:rPr lang="en-US" altLang="zh-CN" sz="2000" i="1" dirty="0">
                                  <a:latin typeface="Cambria Math"/>
                                </a:rPr>
                                <m:t>=</m:t>
                              </m:r>
                              <m:nary>
                                <m:naryPr>
                                  <m:chr m:val="∑"/>
                                  <m:ctrlPr>
                                    <a:rPr lang="en-US" altLang="zh-CN" sz="2000" i="1" dirty="0">
                                      <a:latin typeface="Cambria Math" panose="02040503050406030204" pitchFamily="18" charset="0"/>
                                    </a:rPr>
                                  </m:ctrlPr>
                                </m:naryPr>
                                <m:sub>
                                  <m:r>
                                    <a:rPr lang="en-US" altLang="zh-CN" sz="2000" b="0" i="1" dirty="0" smtClean="0">
                                      <a:latin typeface="Cambria Math"/>
                                    </a:rPr>
                                    <m:t>𝑘</m:t>
                                  </m:r>
                                  <m:r>
                                    <a:rPr lang="en-US" altLang="zh-CN" sz="2000" i="1" dirty="0">
                                      <a:latin typeface="Cambria Math"/>
                                    </a:rPr>
                                    <m:t>=1</m:t>
                                  </m:r>
                                </m:sub>
                                <m:sup>
                                  <m:r>
                                    <a:rPr lang="en-US" altLang="zh-CN" sz="2000" b="0" i="1" smtClean="0">
                                      <a:latin typeface="Cambria Math"/>
                                    </a:rPr>
                                    <m:t>𝐾</m:t>
                                  </m:r>
                                </m:sup>
                                <m:e>
                                  <m:sSub>
                                    <m:sSubPr>
                                      <m:ctrlPr>
                                        <a:rPr lang="en-US" altLang="zh-CN" sz="2000" i="1">
                                          <a:latin typeface="Cambria Math" panose="02040503050406030204" pitchFamily="18" charset="0"/>
                                        </a:rPr>
                                      </m:ctrlPr>
                                    </m:sSubPr>
                                    <m:e>
                                      <m:r>
                                        <a:rPr lang="en-US" altLang="zh-CN" sz="2000" i="1">
                                          <a:latin typeface="Cambria Math"/>
                                        </a:rPr>
                                        <m:t>𝜋</m:t>
                                      </m:r>
                                    </m:e>
                                    <m:sub>
                                      <m:r>
                                        <a:rPr lang="en-US" altLang="zh-CN" sz="2000" b="0" i="1" smtClean="0">
                                          <a:latin typeface="Cambria Math"/>
                                        </a:rPr>
                                        <m:t>𝑘</m:t>
                                      </m:r>
                                    </m:sub>
                                  </m:sSub>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𝑘</m:t>
                                      </m:r>
                                    </m:sub>
                                  </m:sSub>
                                  <m:d>
                                    <m:dPr>
                                      <m:ctrlPr>
                                        <a:rPr lang="en-US" altLang="zh-CN" sz="2000" i="1">
                                          <a:latin typeface="Cambria Math" panose="02040503050406030204" pitchFamily="18" charset="0"/>
                                        </a:rPr>
                                      </m:ctrlPr>
                                    </m:dPr>
                                    <m:e>
                                      <m:r>
                                        <a:rPr lang="en-US" altLang="zh-CN" sz="2000" b="1"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b="1" i="1">
                                              <a:latin typeface="Cambria Math"/>
                                            </a:rPr>
                                            <m:t>𝜽</m:t>
                                          </m:r>
                                        </m:e>
                                        <m:sub>
                                          <m:r>
                                            <a:rPr lang="en-US" altLang="zh-CN" sz="2000" i="1">
                                              <a:latin typeface="Cambria Math"/>
                                            </a:rPr>
                                            <m:t>𝑘</m:t>
                                          </m:r>
                                        </m:sub>
                                      </m:sSub>
                                    </m:e>
                                  </m:d>
                                </m:e>
                              </m:nary>
                            </m:e>
                            <m:e>
                              <m:r>
                                <a:rPr lang="el-GR" altLang="zh-CN" sz="2000" b="1">
                                  <a:latin typeface="Cambria Math"/>
                                  <a:ea typeface="Cambria Math"/>
                                </a:rPr>
                                <m:t>𝚯</m:t>
                              </m:r>
                              <m:r>
                                <a:rPr lang="en-US" altLang="zh-CN" sz="2000">
                                  <a:latin typeface="Cambria Math"/>
                                  <a:ea typeface="Cambria Math"/>
                                </a:rPr>
                                <m:t>=</m:t>
                              </m:r>
                              <m:d>
                                <m:dPr>
                                  <m:begChr m:val="{"/>
                                  <m:endChr m:val="}"/>
                                  <m:ctrlPr>
                                    <a:rPr lang="en-US" altLang="zh-CN" sz="2000" i="1">
                                      <a:latin typeface="Cambria Math" panose="02040503050406030204" pitchFamily="18" charset="0"/>
                                      <a:ea typeface="Cambria Math"/>
                                    </a:rPr>
                                  </m:ctrlPr>
                                </m:dPr>
                                <m:e>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𝜋</m:t>
                                      </m:r>
                                    </m:e>
                                    <m:sub>
                                      <m:r>
                                        <a:rPr lang="en-US" altLang="zh-CN" sz="2000" i="1">
                                          <a:latin typeface="Cambria Math"/>
                                          <a:ea typeface="Cambria Math"/>
                                        </a:rPr>
                                        <m:t>1</m:t>
                                      </m:r>
                                    </m:sub>
                                  </m:sSub>
                                  <m:r>
                                    <a:rPr lang="en-US" altLang="zh-CN" sz="2000" i="1">
                                      <a:latin typeface="Cambria Math"/>
                                      <a:ea typeface="Cambria Math"/>
                                    </a:rPr>
                                    <m:t>,⋯,</m:t>
                                  </m:r>
                                  <m:sSub>
                                    <m:sSubPr>
                                      <m:ctrlPr>
                                        <a:rPr lang="en-US" altLang="zh-CN" sz="2000" i="1">
                                          <a:latin typeface="Cambria Math" panose="02040503050406030204" pitchFamily="18" charset="0"/>
                                        </a:rPr>
                                      </m:ctrlPr>
                                    </m:sSubPr>
                                    <m:e>
                                      <m:r>
                                        <a:rPr lang="en-US" altLang="zh-CN" sz="2000" i="1">
                                          <a:latin typeface="Cambria Math"/>
                                        </a:rPr>
                                        <m:t>𝜋</m:t>
                                      </m:r>
                                    </m:e>
                                    <m:sub>
                                      <m:r>
                                        <a:rPr lang="en-US" altLang="zh-CN" sz="2000" i="1">
                                          <a:latin typeface="Cambria Math"/>
                                        </a:rPr>
                                        <m:t>𝐾</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1" i="1">
                                          <a:latin typeface="Cambria Math"/>
                                        </a:rPr>
                                        <m:t>𝜽</m:t>
                                      </m:r>
                                    </m:e>
                                    <m:sub>
                                      <m:r>
                                        <a:rPr lang="en-US" altLang="zh-CN" sz="2000" i="1">
                                          <a:latin typeface="Cambria Math"/>
                                        </a:rPr>
                                        <m:t>1</m:t>
                                      </m:r>
                                    </m:sub>
                                  </m:sSub>
                                  <m:r>
                                    <a:rPr lang="en-US" altLang="zh-CN" sz="2000" i="1">
                                      <a:latin typeface="Cambria Math"/>
                                      <a:ea typeface="Cambria Math"/>
                                    </a:rPr>
                                    <m:t>,⋯,</m:t>
                                  </m:r>
                                  <m:sSub>
                                    <m:sSubPr>
                                      <m:ctrlPr>
                                        <a:rPr lang="en-US" altLang="zh-CN" sz="2000" i="1">
                                          <a:latin typeface="Cambria Math" panose="02040503050406030204" pitchFamily="18" charset="0"/>
                                        </a:rPr>
                                      </m:ctrlPr>
                                    </m:sSubPr>
                                    <m:e>
                                      <m:r>
                                        <a:rPr lang="en-US" altLang="zh-CN" sz="2000" b="1" i="1">
                                          <a:latin typeface="Cambria Math"/>
                                        </a:rPr>
                                        <m:t>𝜽</m:t>
                                      </m:r>
                                    </m:e>
                                    <m:sub>
                                      <m:r>
                                        <a:rPr lang="en-US" altLang="zh-CN" sz="2000" i="1">
                                          <a:latin typeface="Cambria Math"/>
                                        </a:rPr>
                                        <m:t>𝐾</m:t>
                                      </m:r>
                                    </m:sub>
                                  </m:sSub>
                                </m:e>
                              </m:d>
                              <m:r>
                                <a:rPr lang="en-US" altLang="zh-CN" sz="2000" b="1" i="1" smtClean="0">
                                  <a:latin typeface="Cambria Math"/>
                                  <a:ea typeface="Cambria Math"/>
                                </a:rPr>
                                <m:t>,</m:t>
                              </m:r>
                              <m:nary>
                                <m:naryPr>
                                  <m:chr m:val="∑"/>
                                  <m:ctrlPr>
                                    <a:rPr lang="en-US" altLang="zh-CN" sz="2000" i="1" dirty="0">
                                      <a:latin typeface="Cambria Math" panose="02040503050406030204" pitchFamily="18" charset="0"/>
                                    </a:rPr>
                                  </m:ctrlPr>
                                </m:naryPr>
                                <m:sub>
                                  <m:r>
                                    <a:rPr lang="en-US" altLang="zh-CN" sz="2000" i="1" dirty="0">
                                      <a:latin typeface="Cambria Math"/>
                                    </a:rPr>
                                    <m:t>𝑘</m:t>
                                  </m:r>
                                  <m:r>
                                    <a:rPr lang="en-US" altLang="zh-CN" sz="2000" i="1" dirty="0">
                                      <a:latin typeface="Cambria Math"/>
                                    </a:rPr>
                                    <m:t>=1</m:t>
                                  </m:r>
                                </m:sub>
                                <m:sup>
                                  <m:r>
                                    <a:rPr lang="en-US" altLang="zh-CN" sz="2000" b="0" i="1" dirty="0" smtClean="0">
                                      <a:latin typeface="Cambria Math" panose="02040503050406030204" pitchFamily="18" charset="0"/>
                                    </a:rPr>
                                    <m:t>𝐾</m:t>
                                  </m:r>
                                </m:sup>
                                <m:e>
                                  <m:sSub>
                                    <m:sSubPr>
                                      <m:ctrlPr>
                                        <a:rPr lang="en-US" altLang="zh-CN" sz="2000" i="1" dirty="0">
                                          <a:latin typeface="Cambria Math" panose="02040503050406030204" pitchFamily="18" charset="0"/>
                                        </a:rPr>
                                      </m:ctrlPr>
                                    </m:sSubPr>
                                    <m:e>
                                      <m:r>
                                        <a:rPr lang="en-US" altLang="zh-CN" sz="2000" i="1" dirty="0">
                                          <a:latin typeface="Cambria Math"/>
                                        </a:rPr>
                                        <m:t>𝜋</m:t>
                                      </m:r>
                                    </m:e>
                                    <m:sub>
                                      <m:r>
                                        <a:rPr lang="en-US" altLang="zh-CN" sz="2000" i="1" dirty="0">
                                          <a:latin typeface="Cambria Math"/>
                                        </a:rPr>
                                        <m:t>𝑘</m:t>
                                      </m:r>
                                    </m:sub>
                                  </m:sSub>
                                </m:e>
                              </m:nary>
                              <m:r>
                                <a:rPr lang="en-US" altLang="zh-CN" sz="2000" i="1" dirty="0">
                                  <a:latin typeface="Cambria Math"/>
                                </a:rPr>
                                <m:t>=1,</m:t>
                              </m:r>
                              <m:sSub>
                                <m:sSubPr>
                                  <m:ctrlPr>
                                    <a:rPr lang="en-US" altLang="zh-CN" sz="2000" i="1" dirty="0">
                                      <a:latin typeface="Cambria Math" panose="02040503050406030204" pitchFamily="18" charset="0"/>
                                    </a:rPr>
                                  </m:ctrlPr>
                                </m:sSubPr>
                                <m:e>
                                  <m:r>
                                    <a:rPr lang="en-US" altLang="zh-CN" sz="2000" i="1" dirty="0">
                                      <a:latin typeface="Cambria Math"/>
                                    </a:rPr>
                                    <m:t>𝜋</m:t>
                                  </m:r>
                                </m:e>
                                <m:sub>
                                  <m:r>
                                    <a:rPr lang="en-US" altLang="zh-CN" sz="2000" i="1" dirty="0">
                                      <a:latin typeface="Cambria Math"/>
                                    </a:rPr>
                                    <m:t>𝑘</m:t>
                                  </m:r>
                                </m:sub>
                              </m:sSub>
                              <m:r>
                                <a:rPr lang="en-US" altLang="zh-CN" sz="2000" i="1" dirty="0">
                                  <a:latin typeface="Cambria Math"/>
                                </a:rPr>
                                <m:t>∈[0,1]</m:t>
                              </m:r>
                            </m:e>
                            <m:e>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𝑘</m:t>
                                  </m:r>
                                </m:sub>
                              </m:sSub>
                              <m:d>
                                <m:dPr>
                                  <m:ctrlPr>
                                    <a:rPr lang="en-US" altLang="zh-CN" sz="2000" i="1">
                                      <a:latin typeface="Cambria Math" panose="02040503050406030204" pitchFamily="18" charset="0"/>
                                    </a:rPr>
                                  </m:ctrlPr>
                                </m:dPr>
                                <m:e>
                                  <m:r>
                                    <a:rPr lang="en-US" altLang="zh-CN" sz="2000" b="1"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b="1" i="1">
                                          <a:latin typeface="Cambria Math"/>
                                        </a:rPr>
                                        <m:t>𝜽</m:t>
                                      </m:r>
                                    </m:e>
                                    <m:sub>
                                      <m:r>
                                        <a:rPr lang="en-US" altLang="zh-CN" sz="2000" i="1">
                                          <a:latin typeface="Cambria Math"/>
                                        </a:rPr>
                                        <m:t>𝑘</m:t>
                                      </m:r>
                                    </m:sub>
                                  </m:sSub>
                                </m:e>
                              </m:d>
                              <m:r>
                                <a:rPr lang="en-US" altLang="zh-CN" sz="2000" i="1">
                                  <a:latin typeface="Cambria Math"/>
                                </a:rPr>
                                <m:t>=</m:t>
                              </m:r>
                              <m:r>
                                <a:rPr lang="en-US" altLang="zh-CN" sz="2000" i="1">
                                  <a:latin typeface="Cambria Math"/>
                                </a:rPr>
                                <m:t>𝒩</m:t>
                              </m:r>
                              <m:d>
                                <m:dPr>
                                  <m:ctrlPr>
                                    <a:rPr lang="en-US" altLang="zh-CN" sz="2000" i="1">
                                      <a:latin typeface="Cambria Math" panose="02040503050406030204" pitchFamily="18" charset="0"/>
                                    </a:rPr>
                                  </m:ctrlPr>
                                </m:dPr>
                                <m:e>
                                  <m:r>
                                    <a:rPr lang="en-US" altLang="zh-CN" sz="2000" b="1" i="1">
                                      <a:latin typeface="Cambria Math"/>
                                    </a:rPr>
                                    <m:t>𝒙</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b="1" i="1">
                                          <a:latin typeface="Cambria Math"/>
                                        </a:rPr>
                                        <m:t>𝝁</m:t>
                                      </m:r>
                                    </m:e>
                                    <m:sub>
                                      <m:r>
                                        <a:rPr lang="en-US" altLang="zh-CN" sz="2000" i="1">
                                          <a:latin typeface="Cambria Math"/>
                                        </a:rPr>
                                        <m:t>𝑘</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1">
                                          <a:latin typeface="Cambria Math"/>
                                        </a:rPr>
                                        <m:t>𝚺</m:t>
                                      </m:r>
                                    </m:e>
                                    <m:sub>
                                      <m:r>
                                        <a:rPr lang="en-US" altLang="zh-CN" sz="2000" i="1">
                                          <a:latin typeface="Cambria Math"/>
                                        </a:rPr>
                                        <m:t>𝑘</m:t>
                                      </m:r>
                                    </m:sub>
                                  </m:sSub>
                                </m:e>
                              </m:d>
                            </m:e>
                          </m:eqArr>
                        </m:e>
                      </m:d>
                    </m:oMath>
                  </m:oMathPara>
                </a14:m>
                <a:endParaRPr lang="en-US" altLang="zh-CN" sz="2000" i="1" dirty="0">
                  <a:latin typeface="Cambria Math"/>
                </a:endParaRPr>
              </a:p>
              <a:p>
                <a:pPr lvl="1"/>
                <a:endParaRPr lang="en-US" altLang="zh-CN" sz="2000" dirty="0"/>
              </a:p>
              <a:p>
                <a:pPr lvl="1"/>
                <a:r>
                  <a:rPr lang="en-US" altLang="zh-CN" sz="2000" dirty="0"/>
                  <a:t>Parameters to be estimated: </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smtClean="0">
                            <a:latin typeface="Cambria Math"/>
                          </a:rPr>
                          <m:t>𝜋</m:t>
                        </m:r>
                      </m:e>
                      <m:sub>
                        <m:r>
                          <a:rPr lang="en-US" altLang="zh-CN" sz="2000" b="0" i="1" dirty="0" smtClean="0">
                            <a:latin typeface="Cambria Math"/>
                          </a:rPr>
                          <m:t>𝑘</m:t>
                        </m:r>
                      </m:sub>
                    </m:sSub>
                    <m:r>
                      <a:rPr lang="en-US" altLang="zh-CN" sz="2000" i="1" dirty="0">
                        <a:latin typeface="Cambria Math"/>
                      </a:rPr>
                      <m:t>,</m:t>
                    </m:r>
                    <m:sSub>
                      <m:sSubPr>
                        <m:ctrlPr>
                          <a:rPr lang="en-US" altLang="zh-CN" sz="2000" i="1" dirty="0">
                            <a:latin typeface="Cambria Math" panose="02040503050406030204" pitchFamily="18" charset="0"/>
                          </a:rPr>
                        </m:ctrlPr>
                      </m:sSubPr>
                      <m:e>
                        <m:r>
                          <a:rPr lang="zh-CN" altLang="en-US" sz="2000" i="1" dirty="0">
                            <a:latin typeface="Cambria Math"/>
                          </a:rPr>
                          <m:t>𝝁</m:t>
                        </m:r>
                      </m:e>
                      <m:sub>
                        <m:r>
                          <a:rPr lang="en-US" altLang="zh-CN" sz="2000" b="0" i="1" dirty="0" smtClean="0">
                            <a:latin typeface="Cambria Math"/>
                          </a:rPr>
                          <m:t>𝑘</m:t>
                        </m:r>
                      </m:sub>
                    </m:sSub>
                    <m:r>
                      <a:rPr lang="en-US" altLang="zh-CN" sz="2000" i="1" dirty="0">
                        <a:latin typeface="Cambria Math"/>
                      </a:rPr>
                      <m:t>,</m:t>
                    </m:r>
                    <m:sSub>
                      <m:sSubPr>
                        <m:ctrlPr>
                          <a:rPr lang="en-US" altLang="zh-CN" sz="2000" i="1" dirty="0">
                            <a:latin typeface="Cambria Math" panose="02040503050406030204" pitchFamily="18" charset="0"/>
                          </a:rPr>
                        </m:ctrlPr>
                      </m:sSubPr>
                      <m:e>
                        <m:r>
                          <m:rPr>
                            <m:sty m:val="p"/>
                          </m:rPr>
                          <a:rPr lang="en-US" altLang="zh-CN" sz="2000" i="0" dirty="0">
                            <a:latin typeface="Cambria Math"/>
                          </a:rPr>
                          <m:t>Σ</m:t>
                        </m:r>
                      </m:e>
                      <m:sub>
                        <m:r>
                          <a:rPr lang="en-US" altLang="zh-CN" sz="2000" b="0" i="1" dirty="0" smtClean="0">
                            <a:latin typeface="Cambria Math"/>
                          </a:rPr>
                          <m:t>𝑘</m:t>
                        </m:r>
                      </m:sub>
                    </m:sSub>
                  </m:oMath>
                </a14:m>
                <a:endParaRPr lang="en-US" altLang="zh-CN" sz="2000" dirty="0"/>
              </a:p>
              <a:p>
                <a:endParaRPr lang="zh-CN" altLang="en-US" dirty="0"/>
              </a:p>
            </p:txBody>
          </p:sp>
        </mc:Choice>
        <mc:Fallback>
          <p:sp>
            <p:nvSpPr>
              <p:cNvPr id="3" name="内容占位符 2">
                <a:extLst>
                  <a:ext uri="{FF2B5EF4-FFF2-40B4-BE49-F238E27FC236}">
                    <a16:creationId xmlns:a16="http://schemas.microsoft.com/office/drawing/2014/main" id="{BD89B266-6F74-4F5F-82FD-7FC26FCFCE16}"/>
                  </a:ext>
                </a:extLst>
              </p:cNvPr>
              <p:cNvSpPr>
                <a:spLocks noGrp="1" noRot="1" noChangeAspect="1" noMove="1" noResize="1" noEditPoints="1" noAdjustHandles="1" noChangeArrowheads="1" noChangeShapeType="1" noTextEdit="1"/>
              </p:cNvSpPr>
              <p:nvPr>
                <p:ph idx="1"/>
              </p:nvPr>
            </p:nvSpPr>
            <p:spPr>
              <a:blipFill>
                <a:blip r:embed="rId3"/>
                <a:stretch>
                  <a:fillRect t="-656" r="-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45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5852-D480-4E64-85D3-108591D588D3}"/>
              </a:ext>
            </a:extLst>
          </p:cNvPr>
          <p:cNvSpPr>
            <a:spLocks noGrp="1"/>
          </p:cNvSpPr>
          <p:nvPr>
            <p:ph type="title"/>
          </p:nvPr>
        </p:nvSpPr>
        <p:spPr/>
        <p:txBody>
          <a:bodyPr/>
          <a:lstStyle/>
          <a:p>
            <a:r>
              <a:rPr lang="en-US" altLang="zh-CN" dirty="0"/>
              <a:t>Parameters Estimation for GMM</a:t>
            </a:r>
            <a:endParaRPr lang="zh-CN" altLang="en-US" dirty="0"/>
          </a:p>
        </p:txBody>
      </p:sp>
      <p:sp>
        <p:nvSpPr>
          <p:cNvPr id="3" name="内容占位符 2">
            <a:extLst>
              <a:ext uri="{FF2B5EF4-FFF2-40B4-BE49-F238E27FC236}">
                <a16:creationId xmlns:a16="http://schemas.microsoft.com/office/drawing/2014/main" id="{F0C56C5F-3B28-4044-9C79-4D81483FAB17}"/>
              </a:ext>
            </a:extLst>
          </p:cNvPr>
          <p:cNvSpPr>
            <a:spLocks noGrp="1"/>
          </p:cNvSpPr>
          <p:nvPr>
            <p:ph idx="1"/>
          </p:nvPr>
        </p:nvSpPr>
        <p:spPr/>
        <p:txBody>
          <a:bodyPr/>
          <a:lstStyle/>
          <a:p>
            <a:r>
              <a:rPr lang="en-US" altLang="zh-CN" sz="2000" dirty="0"/>
              <a:t>The log-likelihood function:</a:t>
            </a:r>
          </a:p>
          <a:p>
            <a:endParaRPr lang="en-US" altLang="zh-CN" sz="2000" dirty="0"/>
          </a:p>
          <a:p>
            <a:endParaRPr lang="en-US" altLang="zh-CN" sz="2000" dirty="0"/>
          </a:p>
          <a:p>
            <a:endParaRPr lang="en-US" altLang="zh-CN" sz="2000" dirty="0"/>
          </a:p>
          <a:p>
            <a:r>
              <a:rPr lang="en-US" altLang="zh-CN" sz="2000" dirty="0"/>
              <a:t>How to find the parameters?</a:t>
            </a:r>
          </a:p>
          <a:p>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366C0E8-944C-43C3-A512-33F58144421B}"/>
                  </a:ext>
                </a:extLst>
              </p:cNvPr>
              <p:cNvSpPr txBox="1"/>
              <p:nvPr/>
            </p:nvSpPr>
            <p:spPr>
              <a:xfrm>
                <a:off x="1911271" y="1797121"/>
                <a:ext cx="5321457"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a:rPr>
                            <m:t>log</m:t>
                          </m:r>
                        </m:fName>
                        <m:e>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𝑁</m:t>
                              </m:r>
                            </m:sup>
                            <m:e>
                              <m:r>
                                <a:rPr lang="en-US" altLang="zh-CN" i="1">
                                  <a:latin typeface="Cambria Math"/>
                                </a:rPr>
                                <m:t>𝑝</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a:rPr>
                                        <m:t>𝒙</m:t>
                                      </m:r>
                                    </m:e>
                                    <m:sup>
                                      <m:d>
                                        <m:dPr>
                                          <m:ctrlPr>
                                            <a:rPr lang="en-US" altLang="zh-CN" i="1">
                                              <a:latin typeface="Cambria Math" panose="02040503050406030204" pitchFamily="18" charset="0"/>
                                            </a:rPr>
                                          </m:ctrlPr>
                                        </m:dPr>
                                        <m:e>
                                          <m:r>
                                            <a:rPr lang="en-US" altLang="zh-CN" i="1">
                                              <a:latin typeface="Cambria Math"/>
                                            </a:rPr>
                                            <m:t>𝑖</m:t>
                                          </m:r>
                                        </m:e>
                                      </m:d>
                                    </m:sup>
                                  </m:sSup>
                                  <m:r>
                                    <a:rPr lang="en-US" altLang="zh-CN" i="1">
                                      <a:latin typeface="Cambria Math"/>
                                    </a:rPr>
                                    <m:t>;</m:t>
                                  </m:r>
                                  <m:r>
                                    <a:rPr lang="en-US" altLang="zh-CN" b="1">
                                      <a:latin typeface="Cambria Math"/>
                                    </a:rPr>
                                    <m:t>𝚯</m:t>
                                  </m:r>
                                </m:e>
                              </m:d>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𝑁</m:t>
                                  </m:r>
                                </m:sup>
                                <m:e>
                                  <m:func>
                                    <m:funcPr>
                                      <m:ctrlPr>
                                        <a:rPr lang="en-US" altLang="zh-CN" i="1">
                                          <a:latin typeface="Cambria Math" panose="02040503050406030204" pitchFamily="18" charset="0"/>
                                        </a:rPr>
                                      </m:ctrlPr>
                                    </m:funcPr>
                                    <m:fName>
                                      <m:r>
                                        <m:rPr>
                                          <m:sty m:val="p"/>
                                        </m:rPr>
                                        <a:rPr lang="en-US" altLang="zh-CN">
                                          <a:latin typeface="Cambria Math"/>
                                        </a:rPr>
                                        <m:t>log</m:t>
                                      </m:r>
                                    </m:fName>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a:rPr>
                                                <m:t>𝑘</m:t>
                                              </m:r>
                                              <m:r>
                                                <a:rPr lang="en-US" altLang="zh-CN" i="1">
                                                  <a:latin typeface="Cambria Math"/>
                                                </a:rPr>
                                                <m:t>=1</m:t>
                                              </m:r>
                                            </m:sub>
                                            <m:sup>
                                              <m:r>
                                                <a:rPr lang="en-US" altLang="zh-CN" i="1">
                                                  <a:latin typeface="Cambria Math"/>
                                                </a:rPr>
                                                <m:t>𝐾</m:t>
                                              </m:r>
                                            </m:sup>
                                            <m:e>
                                              <m:sSub>
                                                <m:sSubPr>
                                                  <m:ctrlPr>
                                                    <a:rPr lang="en-US" altLang="zh-CN" i="1">
                                                      <a:latin typeface="Cambria Math" panose="02040503050406030204" pitchFamily="18" charset="0"/>
                                                    </a:rPr>
                                                  </m:ctrlPr>
                                                </m:sSubPr>
                                                <m:e>
                                                  <m:r>
                                                    <a:rPr lang="en-US" altLang="zh-CN" i="1">
                                                      <a:latin typeface="Cambria Math"/>
                                                    </a:rPr>
                                                    <m:t>𝜋</m:t>
                                                  </m:r>
                                                </m:e>
                                                <m:sub>
                                                  <m:r>
                                                    <a:rPr lang="en-US" altLang="zh-CN" i="1">
                                                      <a:latin typeface="Cambria Math"/>
                                                    </a:rPr>
                                                    <m:t>𝑘</m:t>
                                                  </m:r>
                                                </m:sub>
                                              </m:sSub>
                                              <m:r>
                                                <a:rPr lang="en-US" altLang="zh-CN" i="1">
                                                  <a:latin typeface="Cambria Math"/>
                                                </a:rPr>
                                                <m:t>𝒩</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a:rPr>
                                                        <m:t>𝒙</m:t>
                                                      </m:r>
                                                    </m:e>
                                                    <m:sup>
                                                      <m:d>
                                                        <m:dPr>
                                                          <m:ctrlPr>
                                                            <a:rPr lang="en-US" altLang="zh-CN" i="1">
                                                              <a:latin typeface="Cambria Math" panose="02040503050406030204" pitchFamily="18" charset="0"/>
                                                            </a:rPr>
                                                          </m:ctrlPr>
                                                        </m:dPr>
                                                        <m:e>
                                                          <m:r>
                                                            <a:rPr lang="en-US" altLang="zh-CN" i="1">
                                                              <a:latin typeface="Cambria Math"/>
                                                            </a:rPr>
                                                            <m:t>𝑖</m:t>
                                                          </m:r>
                                                        </m:e>
                                                      </m:d>
                                                    </m:sup>
                                                  </m:sSup>
                                                  <m:r>
                                                    <a:rPr lang="en-US" altLang="zh-CN" i="1">
                                                      <a:latin typeface="Cambria Math"/>
                                                    </a:rPr>
                                                    <m:t>;</m:t>
                                                  </m:r>
                                                  <m:sSub>
                                                    <m:sSubPr>
                                                      <m:ctrlPr>
                                                        <a:rPr lang="en-US" altLang="zh-CN" i="1">
                                                          <a:latin typeface="Cambria Math" panose="02040503050406030204" pitchFamily="18" charset="0"/>
                                                        </a:rPr>
                                                      </m:ctrlPr>
                                                    </m:sSubPr>
                                                    <m:e>
                                                      <m:r>
                                                        <a:rPr lang="en-US" altLang="zh-CN" b="1" i="1">
                                                          <a:latin typeface="Cambria Math"/>
                                                        </a:rPr>
                                                        <m:t>𝝁</m:t>
                                                      </m:r>
                                                    </m:e>
                                                    <m:sub>
                                                      <m:r>
                                                        <a:rPr lang="en-US" altLang="zh-CN" i="1">
                                                          <a:latin typeface="Cambria Math"/>
                                                        </a:rPr>
                                                        <m:t>𝑘</m:t>
                                                      </m:r>
                                                    </m:sub>
                                                  </m:sSub>
                                                  <m:r>
                                                    <a:rPr lang="en-US" altLang="zh-CN" i="1">
                                                      <a:latin typeface="Cambria Math"/>
                                                    </a:rPr>
                                                    <m:t>,</m:t>
                                                  </m:r>
                                                  <m:sSub>
                                                    <m:sSubPr>
                                                      <m:ctrlPr>
                                                        <a:rPr lang="en-US" altLang="zh-CN" i="1">
                                                          <a:latin typeface="Cambria Math" panose="02040503050406030204" pitchFamily="18" charset="0"/>
                                                        </a:rPr>
                                                      </m:ctrlPr>
                                                    </m:sSubPr>
                                                    <m:e>
                                                      <m:r>
                                                        <a:rPr lang="en-US" altLang="zh-CN" b="1" i="1">
                                                          <a:latin typeface="Cambria Math"/>
                                                        </a:rPr>
                                                        <m:t>𝚺</m:t>
                                                      </m:r>
                                                    </m:e>
                                                    <m:sub>
                                                      <m:r>
                                                        <a:rPr lang="en-US" altLang="zh-CN" i="1">
                                                          <a:latin typeface="Cambria Math"/>
                                                        </a:rPr>
                                                        <m:t>𝑘</m:t>
                                                      </m:r>
                                                    </m:sub>
                                                  </m:sSub>
                                                </m:e>
                                              </m:d>
                                            </m:e>
                                          </m:nary>
                                        </m:e>
                                      </m:d>
                                    </m:e>
                                  </m:func>
                                </m:e>
                              </m:nary>
                            </m:e>
                          </m:nary>
                        </m:e>
                      </m:func>
                    </m:oMath>
                  </m:oMathPara>
                </a14:m>
                <a:endParaRPr lang="zh-CN" altLang="en-US" dirty="0"/>
              </a:p>
            </p:txBody>
          </p:sp>
        </mc:Choice>
        <mc:Fallback>
          <p:sp>
            <p:nvSpPr>
              <p:cNvPr id="4" name="文本框 3">
                <a:extLst>
                  <a:ext uri="{FF2B5EF4-FFF2-40B4-BE49-F238E27FC236}">
                    <a16:creationId xmlns:a16="http://schemas.microsoft.com/office/drawing/2014/main" id="{B366C0E8-944C-43C3-A512-33F58144421B}"/>
                  </a:ext>
                </a:extLst>
              </p:cNvPr>
              <p:cNvSpPr txBox="1">
                <a:spLocks noRot="1" noChangeAspect="1" noMove="1" noResize="1" noEditPoints="1" noAdjustHandles="1" noChangeArrowheads="1" noChangeShapeType="1" noTextEdit="1"/>
              </p:cNvSpPr>
              <p:nvPr/>
            </p:nvSpPr>
            <p:spPr>
              <a:xfrm>
                <a:off x="1911271" y="1797121"/>
                <a:ext cx="5321457" cy="98405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3689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5B684-3905-4D5A-A0C5-0FA84F266667}"/>
              </a:ext>
            </a:extLst>
          </p:cNvPr>
          <p:cNvSpPr>
            <a:spLocks noGrp="1"/>
          </p:cNvSpPr>
          <p:nvPr>
            <p:ph type="title"/>
          </p:nvPr>
        </p:nvSpPr>
        <p:spPr/>
        <p:txBody>
          <a:bodyPr/>
          <a:lstStyle/>
          <a:p>
            <a:r>
              <a:rPr lang="en-US" altLang="zh-CN" dirty="0"/>
              <a:t>Parameters Estimation for GMM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FD55693-D592-488B-A301-0B01D5A58421}"/>
                  </a:ext>
                </a:extLst>
              </p:cNvPr>
              <p:cNvSpPr>
                <a:spLocks noGrp="1"/>
              </p:cNvSpPr>
              <p:nvPr>
                <p:ph idx="1"/>
              </p:nvPr>
            </p:nvSpPr>
            <p:spPr/>
            <p:txBody>
              <a:bodyPr/>
              <a:lstStyle/>
              <a:p>
                <a:r>
                  <a:rPr lang="en-US" altLang="zh-CN" sz="2000" dirty="0"/>
                  <a:t>There is a latent (hidden/unobserved) random variable </a:t>
                </a:r>
                <a14:m>
                  <m:oMath xmlns:m="http://schemas.openxmlformats.org/officeDocument/2006/math">
                    <m:r>
                      <a:rPr lang="en-US" altLang="zh-CN" sz="2000" i="1" dirty="0" smtClean="0">
                        <a:latin typeface="Cambria Math" panose="02040503050406030204" pitchFamily="18" charset="0"/>
                      </a:rPr>
                      <m:t>𝑧</m:t>
                    </m:r>
                  </m:oMath>
                </a14:m>
                <a:endParaRPr lang="en-US" altLang="zh-CN" sz="2000" dirty="0"/>
              </a:p>
              <a:p>
                <a:endParaRPr lang="en-US" altLang="zh-CN" sz="2000" dirty="0"/>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𝑖</m:t>
                        </m:r>
                      </m:sub>
                    </m:sSub>
                  </m:oMath>
                </a14:m>
                <a:r>
                  <a:rPr lang="en-US" altLang="zh-CN" sz="2000" dirty="0"/>
                  <a:t> follows the </a:t>
                </a:r>
                <a:r>
                  <a:rPr lang="en-US" altLang="zh-CN" sz="2000" dirty="0">
                    <a:solidFill>
                      <a:srgbClr val="FF0000"/>
                    </a:solidFill>
                  </a:rPr>
                  <a:t>multinomial distribution </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𝑘</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i="1">
                            <a:latin typeface="Cambria Math" panose="02040503050406030204" pitchFamily="18" charset="0"/>
                          </a:rPr>
                          <m:t>𝑘</m:t>
                        </m:r>
                      </m:sub>
                    </m:sSub>
                  </m:oMath>
                </a14:m>
                <a:endParaRPr lang="en-US" altLang="zh-CN" sz="2000" dirty="0"/>
              </a:p>
              <a:p>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𝑖</m:t>
                            </m:r>
                          </m:sub>
                        </m:sSub>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e>
                    </m:d>
                  </m:oMath>
                </a14:m>
                <a:r>
                  <a:rPr lang="en-US" altLang="zh-CN" sz="2000" dirty="0"/>
                  <a:t>, Gaussian </a:t>
                </a:r>
                <a14:m>
                  <m:oMath xmlns:m="http://schemas.openxmlformats.org/officeDocument/2006/math">
                    <m:r>
                      <a:rPr lang="en-US" altLang="zh-CN" sz="2000" i="1">
                        <a:latin typeface="Cambria Math"/>
                      </a:rPr>
                      <m:t>𝒩</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1" i="1">
                                <a:latin typeface="Cambria Math"/>
                              </a:rPr>
                              <m:t>𝝁</m:t>
                            </m:r>
                          </m:e>
                          <m:sub>
                            <m:r>
                              <a:rPr lang="en-US" altLang="zh-CN" sz="2000" i="1">
                                <a:latin typeface="Cambria Math"/>
                              </a:rPr>
                              <m:t>𝑘</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1">
                                <a:latin typeface="Cambria Math"/>
                              </a:rPr>
                              <m:t>𝚺</m:t>
                            </m:r>
                          </m:e>
                          <m:sub>
                            <m:r>
                              <a:rPr lang="en-US" altLang="zh-CN" sz="2000" i="1">
                                <a:latin typeface="Cambria Math"/>
                              </a:rPr>
                              <m:t>𝑘</m:t>
                            </m:r>
                          </m:sub>
                        </m:sSub>
                      </m:e>
                    </m:d>
                  </m:oMath>
                </a14:m>
                <a:endParaRPr lang="en-US" altLang="zh-CN" sz="2000" dirty="0"/>
              </a:p>
              <a:p>
                <a:r>
                  <a:rPr lang="en-US" altLang="zh-CN" sz="2000" dirty="0"/>
                  <a:t>If we know the variables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𝑧</m:t>
                        </m:r>
                      </m:e>
                      <m:sub>
                        <m:r>
                          <a:rPr lang="en-US" altLang="zh-CN" sz="2000" b="0" i="1" dirty="0" smtClean="0">
                            <a:latin typeface="Cambria Math" panose="02040503050406030204" pitchFamily="18" charset="0"/>
                          </a:rPr>
                          <m:t>𝑖</m:t>
                        </m:r>
                      </m:sub>
                    </m:sSub>
                  </m:oMath>
                </a14:m>
                <a:endParaRPr lang="en-US" altLang="zh-CN" sz="2000" dirty="0"/>
              </a:p>
              <a:p>
                <a:endParaRPr lang="zh-CN" altLang="en-US" dirty="0"/>
              </a:p>
            </p:txBody>
          </p:sp>
        </mc:Choice>
        <mc:Fallback>
          <p:sp>
            <p:nvSpPr>
              <p:cNvPr id="3" name="内容占位符 2">
                <a:extLst>
                  <a:ext uri="{FF2B5EF4-FFF2-40B4-BE49-F238E27FC236}">
                    <a16:creationId xmlns:a16="http://schemas.microsoft.com/office/drawing/2014/main" id="{8FD55693-D592-488B-A301-0B01D5A58421}"/>
                  </a:ext>
                </a:extLst>
              </p:cNvPr>
              <p:cNvSpPr>
                <a:spLocks noGrp="1" noRot="1" noChangeAspect="1" noMove="1" noResize="1" noEditPoints="1" noAdjustHandles="1" noChangeArrowheads="1" noChangeShapeType="1" noTextEdit="1"/>
              </p:cNvSpPr>
              <p:nvPr>
                <p:ph idx="1"/>
              </p:nvPr>
            </p:nvSpPr>
            <p:spPr>
              <a:blipFill>
                <a:blip r:embed="rId3"/>
                <a:stretch>
                  <a:fillRect t="-65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1D5A564-74A3-4686-948D-B011F98615D4}"/>
              </a:ext>
            </a:extLst>
          </p:cNvPr>
          <p:cNvPicPr>
            <a:picLocks noChangeAspect="1"/>
          </p:cNvPicPr>
          <p:nvPr/>
        </p:nvPicPr>
        <p:blipFill>
          <a:blip r:embed="rId4"/>
          <a:stretch>
            <a:fillRect/>
          </a:stretch>
        </p:blipFill>
        <p:spPr>
          <a:xfrm>
            <a:off x="3308125" y="1622253"/>
            <a:ext cx="2527749" cy="442073"/>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CB0EDB43-A403-4266-A45C-AC7C2238CB6A}"/>
                  </a:ext>
                </a:extLst>
              </p:cNvPr>
              <p:cNvSpPr txBox="1"/>
              <p:nvPr/>
            </p:nvSpPr>
            <p:spPr>
              <a:xfrm>
                <a:off x="1236564" y="3683599"/>
                <a:ext cx="4143122"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ℒ</m:t>
                      </m:r>
                      <m:d>
                        <m:dPr>
                          <m:ctrlPr>
                            <a:rPr lang="en-US" altLang="zh-CN" sz="2000" b="0"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𝝅</m:t>
                          </m:r>
                          <m:r>
                            <a:rPr lang="en-US" altLang="zh-CN" sz="2000" b="0"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𝝁</m:t>
                          </m:r>
                          <m:r>
                            <a:rPr lang="en-US" altLang="zh-CN" sz="2000" b="0" i="1" dirty="0" smtClean="0">
                              <a:latin typeface="Cambria Math" panose="02040503050406030204" pitchFamily="18" charset="0"/>
                              <a:ea typeface="Cambria Math" panose="02040503050406030204" pitchFamily="18" charset="0"/>
                            </a:rPr>
                            <m:t>,</m:t>
                          </m:r>
                          <m:r>
                            <a:rPr lang="en-US" altLang="zh-CN" sz="2000" b="1" i="0" dirty="0" smtClean="0">
                              <a:latin typeface="Cambria Math" panose="02040503050406030204" pitchFamily="18" charset="0"/>
                              <a:ea typeface="Cambria Math" panose="02040503050406030204" pitchFamily="18" charset="0"/>
                            </a:rPr>
                            <m:t>𝚺</m:t>
                          </m:r>
                        </m:e>
                      </m:d>
                      <m:r>
                        <a:rPr lang="en-US" altLang="zh-CN" sz="2000" b="1" i="1" dirty="0">
                          <a:latin typeface="Cambria Math"/>
                        </a:rPr>
                        <m:t>=</m:t>
                      </m:r>
                      <m:nary>
                        <m:naryPr>
                          <m:chr m:val="∑"/>
                          <m:ctrlPr>
                            <a:rPr lang="en-US" altLang="zh-CN" sz="2000" i="1" dirty="0">
                              <a:latin typeface="Cambria Math" panose="02040503050406030204" pitchFamily="18" charset="0"/>
                            </a:rPr>
                          </m:ctrlPr>
                        </m:naryPr>
                        <m:sub>
                          <m:r>
                            <a:rPr lang="en-US" altLang="zh-CN" sz="2000" i="1" dirty="0">
                              <a:latin typeface="Cambria Math"/>
                            </a:rPr>
                            <m:t>𝑖</m:t>
                          </m:r>
                          <m:r>
                            <a:rPr lang="en-US" altLang="zh-CN" sz="2000" i="1" dirty="0">
                              <a:latin typeface="Cambria Math"/>
                            </a:rPr>
                            <m:t>=1</m:t>
                          </m:r>
                        </m:sub>
                        <m:sup>
                          <m:r>
                            <a:rPr lang="en-US" altLang="zh-CN" sz="2000" i="1">
                              <a:latin typeface="Cambria Math"/>
                            </a:rPr>
                            <m:t>𝑛</m:t>
                          </m:r>
                        </m:sup>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𝑖</m:t>
                                      </m:r>
                                    </m:sub>
                                  </m:sSub>
                                  <m:r>
                                    <a:rPr lang="en-US" altLang="zh-CN" sz="2000" b="1" i="1">
                                      <a:latin typeface="Cambria Math" panose="02040503050406030204" pitchFamily="18" charset="0"/>
                                    </a:rPr>
                                    <m:t>, </m:t>
                                  </m:r>
                                  <m:sSub>
                                    <m:sSubPr>
                                      <m:ctrlPr>
                                        <a:rPr lang="en-US" altLang="zh-CN" sz="2000" b="1"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𝝅</m:t>
                                  </m:r>
                                  <m:r>
                                    <a:rPr lang="en-US" altLang="zh-CN" sz="2000"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𝝁</m:t>
                                  </m:r>
                                  <m:r>
                                    <a:rPr lang="en-US" altLang="zh-CN" sz="2000" i="1" dirty="0">
                                      <a:latin typeface="Cambria Math" panose="02040503050406030204" pitchFamily="18" charset="0"/>
                                      <a:ea typeface="Cambria Math" panose="02040503050406030204" pitchFamily="18" charset="0"/>
                                    </a:rPr>
                                    <m:t>,</m:t>
                                  </m:r>
                                  <m:r>
                                    <a:rPr lang="en-US" altLang="zh-CN" sz="2000" b="1" dirty="0">
                                      <a:latin typeface="Cambria Math" panose="02040503050406030204" pitchFamily="18" charset="0"/>
                                      <a:ea typeface="Cambria Math" panose="02040503050406030204" pitchFamily="18" charset="0"/>
                                    </a:rPr>
                                    <m:t>𝚺</m:t>
                                  </m:r>
                                </m:e>
                              </m:d>
                            </m:e>
                          </m:func>
                        </m:e>
                      </m:nary>
                    </m:oMath>
                  </m:oMathPara>
                </a14:m>
                <a:endParaRPr lang="zh-CN" altLang="en-US" sz="2000" dirty="0"/>
              </a:p>
            </p:txBody>
          </p:sp>
        </mc:Choice>
        <mc:Fallback>
          <p:sp>
            <p:nvSpPr>
              <p:cNvPr id="6" name="文本框 5">
                <a:extLst>
                  <a:ext uri="{FF2B5EF4-FFF2-40B4-BE49-F238E27FC236}">
                    <a16:creationId xmlns:a16="http://schemas.microsoft.com/office/drawing/2014/main" id="{CB0EDB43-A403-4266-A45C-AC7C2238CB6A}"/>
                  </a:ext>
                </a:extLst>
              </p:cNvPr>
              <p:cNvSpPr txBox="1">
                <a:spLocks noRot="1" noChangeAspect="1" noMove="1" noResize="1" noEditPoints="1" noAdjustHandles="1" noChangeArrowheads="1" noChangeShapeType="1" noTextEdit="1"/>
              </p:cNvSpPr>
              <p:nvPr/>
            </p:nvSpPr>
            <p:spPr>
              <a:xfrm>
                <a:off x="1236564" y="3683599"/>
                <a:ext cx="4143122" cy="932628"/>
              </a:xfrm>
              <a:prstGeom prst="rect">
                <a:avLst/>
              </a:prstGeom>
              <a:blipFill>
                <a:blip r:embed="rId5"/>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E89B15D3-BB92-41AA-857A-CFD930844D15}"/>
              </a:ext>
            </a:extLst>
          </p:cNvPr>
          <p:cNvPicPr>
            <a:picLocks noChangeAspect="1"/>
          </p:cNvPicPr>
          <p:nvPr/>
        </p:nvPicPr>
        <p:blipFill>
          <a:blip r:embed="rId6"/>
          <a:stretch>
            <a:fillRect/>
          </a:stretch>
        </p:blipFill>
        <p:spPr>
          <a:xfrm>
            <a:off x="5803644" y="2760060"/>
            <a:ext cx="3160844" cy="1847078"/>
          </a:xfrm>
          <a:prstGeom prst="rect">
            <a:avLst/>
          </a:prstGeom>
        </p:spPr>
      </p:pic>
      <p:pic>
        <p:nvPicPr>
          <p:cNvPr id="10" name="图片 9">
            <a:extLst>
              <a:ext uri="{FF2B5EF4-FFF2-40B4-BE49-F238E27FC236}">
                <a16:creationId xmlns:a16="http://schemas.microsoft.com/office/drawing/2014/main" id="{7105B1D8-1761-4A2C-8E15-FE0087D07D8C}"/>
              </a:ext>
            </a:extLst>
          </p:cNvPr>
          <p:cNvPicPr>
            <a:picLocks noChangeAspect="1"/>
          </p:cNvPicPr>
          <p:nvPr/>
        </p:nvPicPr>
        <p:blipFill>
          <a:blip r:embed="rId7"/>
          <a:stretch>
            <a:fillRect/>
          </a:stretch>
        </p:blipFill>
        <p:spPr>
          <a:xfrm>
            <a:off x="1064375" y="4822282"/>
            <a:ext cx="7593545" cy="1847078"/>
          </a:xfrm>
          <a:prstGeom prst="rect">
            <a:avLst/>
          </a:prstGeom>
        </p:spPr>
      </p:pic>
    </p:spTree>
    <p:extLst>
      <p:ext uri="{BB962C8B-B14F-4D97-AF65-F5344CB8AC3E}">
        <p14:creationId xmlns:p14="http://schemas.microsoft.com/office/powerpoint/2010/main" val="897680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EE4B3-6281-4073-90C7-64C8946FF40E}"/>
              </a:ext>
            </a:extLst>
          </p:cNvPr>
          <p:cNvSpPr>
            <a:spLocks noGrp="1"/>
          </p:cNvSpPr>
          <p:nvPr>
            <p:ph type="title"/>
          </p:nvPr>
        </p:nvSpPr>
        <p:spPr/>
        <p:txBody>
          <a:bodyPr/>
          <a:lstStyle/>
          <a:p>
            <a:r>
              <a:rPr lang="en-US" altLang="zh-CN" dirty="0"/>
              <a:t>Parameters Estimation for GMM</a:t>
            </a:r>
            <a:endParaRPr lang="zh-CN" altLang="en-US" dirty="0"/>
          </a:p>
        </p:txBody>
      </p:sp>
      <p:sp>
        <p:nvSpPr>
          <p:cNvPr id="3" name="内容占位符 2">
            <a:extLst>
              <a:ext uri="{FF2B5EF4-FFF2-40B4-BE49-F238E27FC236}">
                <a16:creationId xmlns:a16="http://schemas.microsoft.com/office/drawing/2014/main" id="{9CE212A6-E45F-47CC-91A7-8C9244E3BF5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01CD60B-12DC-468F-B0FA-587C5CDF384C}"/>
              </a:ext>
            </a:extLst>
          </p:cNvPr>
          <p:cNvPicPr>
            <a:picLocks noChangeAspect="1"/>
          </p:cNvPicPr>
          <p:nvPr/>
        </p:nvPicPr>
        <p:blipFill>
          <a:blip r:embed="rId3"/>
          <a:stretch>
            <a:fillRect/>
          </a:stretch>
        </p:blipFill>
        <p:spPr>
          <a:xfrm>
            <a:off x="685800" y="1092472"/>
            <a:ext cx="8251775" cy="5576888"/>
          </a:xfrm>
          <a:prstGeom prst="rect">
            <a:avLst/>
          </a:prstGeom>
        </p:spPr>
      </p:pic>
    </p:spTree>
    <p:extLst>
      <p:ext uri="{BB962C8B-B14F-4D97-AF65-F5344CB8AC3E}">
        <p14:creationId xmlns:p14="http://schemas.microsoft.com/office/powerpoint/2010/main" val="130274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166EE-BEEF-420E-82BA-CC075ED7B62F}"/>
              </a:ext>
            </a:extLst>
          </p:cNvPr>
          <p:cNvSpPr>
            <a:spLocks noGrp="1"/>
          </p:cNvSpPr>
          <p:nvPr>
            <p:ph type="title"/>
          </p:nvPr>
        </p:nvSpPr>
        <p:spPr/>
        <p:txBody>
          <a:bodyPr/>
          <a:lstStyle/>
          <a:p>
            <a:r>
              <a:rPr lang="en-US" altLang="zh-CN" sz="2400" dirty="0"/>
              <a:t>Jensen’s inequality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1A74006-DDAF-4B87-8E5D-4CA67C95FD33}"/>
                  </a:ext>
                </a:extLst>
              </p:cNvPr>
              <p:cNvSpPr>
                <a:spLocks noGrp="1"/>
              </p:cNvSpPr>
              <p:nvPr>
                <p:ph idx="1"/>
              </p:nvPr>
            </p:nvSpPr>
            <p:spPr/>
            <p:txBody>
              <a:bodyPr/>
              <a:lstStyle/>
              <a:p>
                <a:r>
                  <a:rPr lang="en-US" altLang="zh-CN" sz="2000" dirty="0"/>
                  <a:t>if </a:t>
                </a:r>
                <a14:m>
                  <m:oMath xmlns:m="http://schemas.openxmlformats.org/officeDocument/2006/math">
                    <m:r>
                      <a:rPr lang="en-US" altLang="zh-CN" sz="2000" i="1">
                        <a:latin typeface="Cambria Math"/>
                      </a:rPr>
                      <m:t>𝑓</m:t>
                    </m:r>
                  </m:oMath>
                </a14:m>
                <a:r>
                  <a:rPr lang="en-US" altLang="zh-CN" sz="2000" dirty="0"/>
                  <a:t> is convex, then</a:t>
                </a:r>
              </a:p>
              <a:p>
                <a:endParaRPr lang="en-US" altLang="zh-CN" sz="2000" dirty="0"/>
              </a:p>
              <a:p>
                <a:endParaRPr lang="en-US" altLang="zh-CN" sz="2000" dirty="0"/>
              </a:p>
              <a:p>
                <a:endParaRPr lang="en-US" altLang="zh-CN" sz="2000" dirty="0"/>
              </a:p>
              <a:p>
                <a:r>
                  <a:rPr lang="en-US" altLang="zh-CN" sz="2000" dirty="0"/>
                  <a:t>for any random variable </a:t>
                </a:r>
                <a14:m>
                  <m:oMath xmlns:m="http://schemas.openxmlformats.org/officeDocument/2006/math">
                    <m:r>
                      <m:rPr>
                        <m:sty m:val="p"/>
                      </m:rPr>
                      <a:rPr lang="en-US" altLang="zh-CN" sz="2000" b="0" i="0" smtClean="0">
                        <a:latin typeface="Cambria Math"/>
                      </a:rPr>
                      <m:t>X</m:t>
                    </m:r>
                  </m:oMath>
                </a14:m>
                <a:endParaRPr lang="en-US" altLang="zh-CN" sz="2000" dirty="0"/>
              </a:p>
              <a:p>
                <a:r>
                  <a:rPr lang="en-US" altLang="zh-CN" sz="2000" dirty="0">
                    <a:solidFill>
                      <a:srgbClr val="FF0000"/>
                    </a:solidFill>
                  </a:rPr>
                  <a:t>if </a:t>
                </a:r>
                <a14:m>
                  <m:oMath xmlns:m="http://schemas.openxmlformats.org/officeDocument/2006/math">
                    <m:r>
                      <a:rPr lang="en-US" altLang="zh-CN" sz="2000" i="1">
                        <a:solidFill>
                          <a:srgbClr val="FF0000"/>
                        </a:solidFill>
                        <a:latin typeface="Cambria Math"/>
                      </a:rPr>
                      <m:t>𝑓</m:t>
                    </m:r>
                  </m:oMath>
                </a14:m>
                <a:r>
                  <a:rPr lang="en-US" altLang="zh-CN" sz="2000" dirty="0">
                    <a:solidFill>
                      <a:srgbClr val="FF0000"/>
                    </a:solidFill>
                  </a:rPr>
                  <a:t> is strictly convex, then </a:t>
                </a:r>
                <a14:m>
                  <m:oMath xmlns:m="http://schemas.openxmlformats.org/officeDocument/2006/math">
                    <m:r>
                      <a:rPr lang="en-US" altLang="zh-CN" sz="2000" i="1">
                        <a:solidFill>
                          <a:srgbClr val="FF0000"/>
                        </a:solidFill>
                        <a:latin typeface="Cambria Math"/>
                      </a:rPr>
                      <m:t>𝐸</m:t>
                    </m:r>
                    <m:d>
                      <m:dPr>
                        <m:begChr m:val="["/>
                        <m:endChr m:val="]"/>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a:rPr>
                          <m:t>𝑓</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a:rPr>
                              <m:t>𝑋</m:t>
                            </m:r>
                          </m:e>
                        </m:d>
                      </m:e>
                    </m:d>
                    <m:r>
                      <a:rPr lang="en-US" altLang="zh-CN" sz="2000" i="1">
                        <a:solidFill>
                          <a:srgbClr val="FF0000"/>
                        </a:solidFill>
                        <a:latin typeface="Cambria Math"/>
                      </a:rPr>
                      <m:t>=</m:t>
                    </m:r>
                    <m:r>
                      <a:rPr lang="en-US" altLang="zh-CN" sz="2000" i="1">
                        <a:solidFill>
                          <a:srgbClr val="FF0000"/>
                        </a:solidFill>
                        <a:latin typeface="Cambria Math"/>
                      </a:rPr>
                      <m:t>𝑓</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a:rPr>
                          <m:t>𝐸</m:t>
                        </m:r>
                        <m:r>
                          <a:rPr lang="en-US" altLang="zh-CN" sz="2000" i="1">
                            <a:solidFill>
                              <a:srgbClr val="FF0000"/>
                            </a:solidFill>
                            <a:latin typeface="Cambria Math"/>
                          </a:rPr>
                          <m:t>[</m:t>
                        </m:r>
                        <m:r>
                          <a:rPr lang="en-US" altLang="zh-CN" sz="2000" i="1">
                            <a:solidFill>
                              <a:srgbClr val="FF0000"/>
                            </a:solidFill>
                            <a:latin typeface="Cambria Math"/>
                          </a:rPr>
                          <m:t>𝑋</m:t>
                        </m:r>
                        <m:r>
                          <a:rPr lang="en-US" altLang="zh-CN" sz="2000" i="1">
                            <a:solidFill>
                              <a:srgbClr val="FF0000"/>
                            </a:solidFill>
                            <a:latin typeface="Cambria Math"/>
                          </a:rPr>
                          <m:t>]</m:t>
                        </m:r>
                      </m:e>
                    </m:d>
                  </m:oMath>
                </a14:m>
                <a:br>
                  <a:rPr lang="en-US" altLang="zh-CN" sz="2000" dirty="0">
                    <a:solidFill>
                      <a:srgbClr val="FF0000"/>
                    </a:solidFill>
                  </a:rPr>
                </a:br>
                <a:r>
                  <a:rPr lang="en-US" altLang="zh-CN" sz="2000" dirty="0">
                    <a:solidFill>
                      <a:srgbClr val="FF0000"/>
                    </a:solidFill>
                  </a:rPr>
                  <a:t>holds true if and only if</a:t>
                </a:r>
                <a14:m>
                  <m:oMath xmlns:m="http://schemas.openxmlformats.org/officeDocument/2006/math">
                    <m:r>
                      <a:rPr lang="en-US" altLang="zh-CN" sz="2000">
                        <a:solidFill>
                          <a:srgbClr val="FF0000"/>
                        </a:solidFill>
                        <a:latin typeface="Cambria Math"/>
                      </a:rPr>
                      <m:t> </m:t>
                    </m:r>
                    <m:r>
                      <m:rPr>
                        <m:nor/>
                      </m:rPr>
                      <a:rPr lang="en-US" altLang="zh-CN" sz="2000">
                        <a:solidFill>
                          <a:srgbClr val="FF0000"/>
                        </a:solidFill>
                        <a:latin typeface="Cambria Math"/>
                      </a:rPr>
                      <m:t>X</m:t>
                    </m:r>
                    <m:r>
                      <m:rPr>
                        <m:nor/>
                      </m:rPr>
                      <a:rPr lang="en-US" altLang="zh-CN" sz="2000">
                        <a:solidFill>
                          <a:srgbClr val="FF0000"/>
                        </a:solidFill>
                        <a:latin typeface="Cambria Math"/>
                      </a:rPr>
                      <m:t>=</m:t>
                    </m:r>
                    <m:r>
                      <a:rPr lang="en-US" altLang="zh-CN" sz="2000" i="1">
                        <a:solidFill>
                          <a:srgbClr val="FF0000"/>
                        </a:solidFill>
                        <a:latin typeface="Cambria Math"/>
                      </a:rPr>
                      <m:t>𝐸</m:t>
                    </m:r>
                    <m:r>
                      <a:rPr lang="en-US" altLang="zh-CN" sz="2000" i="1">
                        <a:solidFill>
                          <a:srgbClr val="FF0000"/>
                        </a:solidFill>
                        <a:latin typeface="Cambria Math"/>
                      </a:rPr>
                      <m:t>[</m:t>
                    </m:r>
                    <m:r>
                      <a:rPr lang="en-US" altLang="zh-CN" sz="2000" i="1">
                        <a:solidFill>
                          <a:srgbClr val="FF0000"/>
                        </a:solidFill>
                        <a:latin typeface="Cambria Math"/>
                      </a:rPr>
                      <m:t>𝑋</m:t>
                    </m:r>
                    <m:r>
                      <a:rPr lang="en-US" altLang="zh-CN" sz="2000" i="1">
                        <a:solidFill>
                          <a:srgbClr val="FF0000"/>
                        </a:solidFill>
                        <a:latin typeface="Cambria Math"/>
                      </a:rPr>
                      <m:t>] </m:t>
                    </m:r>
                  </m:oMath>
                </a14:m>
                <a:r>
                  <a:rPr lang="en-US" altLang="zh-CN" sz="2000" dirty="0">
                    <a:solidFill>
                      <a:srgbClr val="FF0000"/>
                    </a:solidFill>
                  </a:rPr>
                  <a:t>with probability 1 (i.e., if </a:t>
                </a:r>
                <a14:m>
                  <m:oMath xmlns:m="http://schemas.openxmlformats.org/officeDocument/2006/math">
                    <m:r>
                      <m:rPr>
                        <m:nor/>
                      </m:rPr>
                      <a:rPr lang="en-US" altLang="zh-CN" sz="2000">
                        <a:solidFill>
                          <a:srgbClr val="FF0000"/>
                        </a:solidFill>
                        <a:latin typeface="Cambria Math"/>
                      </a:rPr>
                      <m:t>X</m:t>
                    </m:r>
                  </m:oMath>
                </a14:m>
                <a:r>
                  <a:rPr lang="en-US" altLang="zh-CN" sz="2000" dirty="0">
                    <a:solidFill>
                      <a:srgbClr val="FF0000"/>
                    </a:solidFill>
                  </a:rPr>
                  <a:t> is a constant)</a:t>
                </a:r>
              </a:p>
              <a:p>
                <a:endParaRPr lang="en-US" altLang="zh-CN" sz="2000" dirty="0"/>
              </a:p>
              <a:p>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a:rPr>
                          <m:t>ln</m:t>
                        </m:r>
                      </m:fName>
                      <m:e>
                        <m:r>
                          <a:rPr lang="en-US" altLang="zh-CN" sz="2000" b="0" i="1" smtClean="0">
                            <a:latin typeface="Cambria Math"/>
                          </a:rPr>
                          <m:t>𝑥</m:t>
                        </m:r>
                      </m:e>
                    </m:func>
                  </m:oMath>
                </a14:m>
                <a:r>
                  <a:rPr lang="en-US" altLang="zh-CN" sz="2000" dirty="0"/>
                  <a:t>: strictly concave</a:t>
                </a:r>
              </a:p>
              <a:p>
                <a:pPr marL="0" indent="0">
                  <a:buNone/>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a:rPr>
                            <m:t>ln</m:t>
                          </m:r>
                        </m:fName>
                        <m:e>
                          <m:d>
                            <m:dPr>
                              <m:ctrlPr>
                                <a:rPr lang="en-US" altLang="zh-CN" sz="2000" i="1">
                                  <a:latin typeface="Cambria Math" panose="02040503050406030204" pitchFamily="18" charset="0"/>
                                </a:rPr>
                              </m:ctrlPr>
                            </m:dPr>
                            <m:e>
                              <m:nary>
                                <m:naryPr>
                                  <m:chr m:val="∑"/>
                                  <m:ctrlPr>
                                    <a:rPr lang="en-US" altLang="zh-CN" sz="2000" i="1">
                                      <a:latin typeface="Cambria Math" panose="02040503050406030204" pitchFamily="18" charset="0"/>
                                    </a:rPr>
                                  </m:ctrlPr>
                                </m:naryPr>
                                <m:sub>
                                  <m:r>
                                    <a:rPr lang="en-US" altLang="zh-CN" sz="2000" i="1">
                                      <a:latin typeface="Cambria Math"/>
                                    </a:rPr>
                                    <m:t>𝑖</m:t>
                                  </m:r>
                                  <m:r>
                                    <a:rPr lang="en-US" altLang="zh-CN" sz="2000" i="1">
                                      <a:latin typeface="Cambria Math"/>
                                    </a:rPr>
                                    <m:t>=1</m:t>
                                  </m:r>
                                </m:sub>
                                <m:sup>
                                  <m:r>
                                    <a:rPr lang="en-US" altLang="zh-CN" sz="2000" i="1">
                                      <a:latin typeface="Cambria Math"/>
                                    </a:rPr>
                                    <m:t>𝑛</m:t>
                                  </m:r>
                                </m:sup>
                                <m:e>
                                  <m:sSub>
                                    <m:sSubPr>
                                      <m:ctrlPr>
                                        <a:rPr lang="en-US" altLang="zh-CN" sz="2000" i="1">
                                          <a:latin typeface="Cambria Math" panose="02040503050406030204" pitchFamily="18" charset="0"/>
                                        </a:rPr>
                                      </m:ctrlPr>
                                    </m:sSubPr>
                                    <m:e>
                                      <m:r>
                                        <a:rPr lang="en-US" altLang="zh-CN" sz="2000" i="1">
                                          <a:latin typeface="Cambria Math"/>
                                        </a:rPr>
                                        <m:t>𝜆</m:t>
                                      </m:r>
                                    </m:e>
                                    <m:sub>
                                      <m:r>
                                        <a:rPr lang="en-US" altLang="zh-CN" sz="2000" i="1">
                                          <a:latin typeface="Cambria Math"/>
                                        </a:rPr>
                                        <m:t>𝑖</m:t>
                                      </m:r>
                                    </m:sub>
                                  </m:sSub>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𝑖</m:t>
                                      </m:r>
                                    </m:sub>
                                  </m:sSub>
                                </m:e>
                              </m:nary>
                            </m:e>
                          </m:d>
                        </m:e>
                      </m:func>
                      <m:r>
                        <a:rPr lang="en-US" altLang="zh-CN" sz="2000" b="0" i="1" smtClean="0">
                          <a:latin typeface="Cambria Math"/>
                        </a:rPr>
                        <m:t>≥</m:t>
                      </m:r>
                      <m:nary>
                        <m:naryPr>
                          <m:chr m:val="∑"/>
                          <m:ctrlPr>
                            <a:rPr lang="en-US" altLang="zh-CN" sz="2000" i="1">
                              <a:latin typeface="Cambria Math" panose="02040503050406030204" pitchFamily="18" charset="0"/>
                            </a:rPr>
                          </m:ctrlPr>
                        </m:naryPr>
                        <m:sub>
                          <m:r>
                            <a:rPr lang="en-US" altLang="zh-CN" sz="2000" i="1">
                              <a:latin typeface="Cambria Math"/>
                            </a:rPr>
                            <m:t>𝑖</m:t>
                          </m:r>
                          <m:r>
                            <a:rPr lang="en-US" altLang="zh-CN" sz="2000" i="1">
                              <a:latin typeface="Cambria Math"/>
                            </a:rPr>
                            <m:t>=1</m:t>
                          </m:r>
                        </m:sub>
                        <m:sup>
                          <m:r>
                            <a:rPr lang="en-US" altLang="zh-CN" sz="2000" i="1">
                              <a:latin typeface="Cambria Math"/>
                            </a:rPr>
                            <m:t>𝑛</m:t>
                          </m:r>
                        </m:sup>
                        <m:e>
                          <m:sSub>
                            <m:sSubPr>
                              <m:ctrlPr>
                                <a:rPr lang="en-US" altLang="zh-CN" sz="2000" i="1">
                                  <a:latin typeface="Cambria Math" panose="02040503050406030204" pitchFamily="18" charset="0"/>
                                </a:rPr>
                              </m:ctrlPr>
                            </m:sSubPr>
                            <m:e>
                              <m:r>
                                <a:rPr lang="en-US" altLang="zh-CN" sz="2000" i="1">
                                  <a:latin typeface="Cambria Math"/>
                                </a:rPr>
                                <m:t>𝜆</m:t>
                              </m:r>
                            </m:e>
                            <m:sub>
                              <m:r>
                                <a:rPr lang="en-US" altLang="zh-CN" sz="2000" i="1">
                                  <a:latin typeface="Cambria Math"/>
                                </a:rPr>
                                <m:t>𝑖</m:t>
                              </m:r>
                            </m:sub>
                          </m:sSub>
                          <m:func>
                            <m:funcPr>
                              <m:ctrlPr>
                                <a:rPr lang="en-US" altLang="zh-CN" sz="2000" b="0" i="1" smtClean="0">
                                  <a:latin typeface="Cambria Math" panose="02040503050406030204" pitchFamily="18" charset="0"/>
                                </a:rPr>
                              </m:ctrlPr>
                            </m:funcPr>
                            <m:fName>
                              <m:r>
                                <m:rPr>
                                  <m:sty m:val="p"/>
                                </m:rPr>
                                <a:rPr lang="en-US" altLang="zh-CN" sz="2000" b="0" i="0" smtClean="0">
                                  <a:latin typeface="Cambria Math"/>
                                </a:rPr>
                                <m:t>ln</m:t>
                              </m:r>
                            </m:fName>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𝑥</m:t>
                                      </m:r>
                                    </m:e>
                                    <m:sub>
                                      <m:r>
                                        <a:rPr lang="en-US" altLang="zh-CN" sz="2000" i="1">
                                          <a:latin typeface="Cambria Math"/>
                                        </a:rPr>
                                        <m:t>𝑖</m:t>
                                      </m:r>
                                    </m:sub>
                                  </m:sSub>
                                </m:e>
                              </m:d>
                            </m:e>
                          </m:func>
                        </m:e>
                      </m:nary>
                    </m:oMath>
                  </m:oMathPara>
                </a14:m>
                <a:endParaRPr lang="zh-CN" altLang="en-US" sz="2000" dirty="0"/>
              </a:p>
            </p:txBody>
          </p:sp>
        </mc:Choice>
        <mc:Fallback>
          <p:sp>
            <p:nvSpPr>
              <p:cNvPr id="3" name="内容占位符 2">
                <a:extLst>
                  <a:ext uri="{FF2B5EF4-FFF2-40B4-BE49-F238E27FC236}">
                    <a16:creationId xmlns:a16="http://schemas.microsoft.com/office/drawing/2014/main" id="{D1A74006-DDAF-4B87-8E5D-4CA67C95FD33}"/>
                  </a:ext>
                </a:extLst>
              </p:cNvPr>
              <p:cNvSpPr>
                <a:spLocks noGrp="1" noRot="1" noChangeAspect="1" noMove="1" noResize="1" noEditPoints="1" noAdjustHandles="1" noChangeArrowheads="1" noChangeShapeType="1" noTextEdit="1"/>
              </p:cNvSpPr>
              <p:nvPr>
                <p:ph idx="1"/>
              </p:nvPr>
            </p:nvSpPr>
            <p:spPr>
              <a:blipFill>
                <a:blip r:embed="rId3"/>
                <a:stretch>
                  <a:fillRect t="-656" b="-43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11D49FB-3CB6-4687-94FF-F4F68EEAC143}"/>
              </a:ext>
            </a:extLst>
          </p:cNvPr>
          <p:cNvPicPr>
            <a:picLocks noChangeAspect="1"/>
          </p:cNvPicPr>
          <p:nvPr/>
        </p:nvPicPr>
        <p:blipFill>
          <a:blip r:embed="rId4"/>
          <a:stretch>
            <a:fillRect/>
          </a:stretch>
        </p:blipFill>
        <p:spPr>
          <a:xfrm>
            <a:off x="3164649" y="1512849"/>
            <a:ext cx="4787861" cy="1485005"/>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FE7ACC2-C9C7-49B3-B712-7B035F95E920}"/>
                  </a:ext>
                </a:extLst>
              </p:cNvPr>
              <p:cNvSpPr txBox="1"/>
              <p:nvPr/>
            </p:nvSpPr>
            <p:spPr>
              <a:xfrm>
                <a:off x="3525887" y="4602833"/>
                <a:ext cx="5321457" cy="984052"/>
              </a:xfrm>
              <a:prstGeom prst="rect">
                <a:avLst/>
              </a:prstGeom>
              <a:noFill/>
              <a:ln w="254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a:rPr>
                            <m:t>log</m:t>
                          </m:r>
                        </m:fName>
                        <m:e>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𝑁</m:t>
                              </m:r>
                            </m:sup>
                            <m:e>
                              <m:r>
                                <a:rPr lang="en-US" altLang="zh-CN" i="1">
                                  <a:latin typeface="Cambria Math"/>
                                </a:rPr>
                                <m:t>𝑝</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a:rPr>
                                        <m:t>𝒙</m:t>
                                      </m:r>
                                    </m:e>
                                    <m:sup>
                                      <m:d>
                                        <m:dPr>
                                          <m:ctrlPr>
                                            <a:rPr lang="en-US" altLang="zh-CN" i="1">
                                              <a:latin typeface="Cambria Math" panose="02040503050406030204" pitchFamily="18" charset="0"/>
                                            </a:rPr>
                                          </m:ctrlPr>
                                        </m:dPr>
                                        <m:e>
                                          <m:r>
                                            <a:rPr lang="en-US" altLang="zh-CN" i="1">
                                              <a:latin typeface="Cambria Math"/>
                                            </a:rPr>
                                            <m:t>𝑖</m:t>
                                          </m:r>
                                        </m:e>
                                      </m:d>
                                    </m:sup>
                                  </m:sSup>
                                  <m:r>
                                    <a:rPr lang="en-US" altLang="zh-CN" i="1">
                                      <a:latin typeface="Cambria Math"/>
                                    </a:rPr>
                                    <m:t>;</m:t>
                                  </m:r>
                                  <m:r>
                                    <a:rPr lang="en-US" altLang="zh-CN" b="1">
                                      <a:latin typeface="Cambria Math"/>
                                    </a:rPr>
                                    <m:t>𝚯</m:t>
                                  </m:r>
                                </m:e>
                              </m:d>
                              <m:r>
                                <a:rPr lang="en-US" altLang="zh-CN" i="1">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𝑁</m:t>
                                  </m:r>
                                </m:sup>
                                <m:e>
                                  <m:func>
                                    <m:funcPr>
                                      <m:ctrlPr>
                                        <a:rPr lang="en-US" altLang="zh-CN" i="1">
                                          <a:latin typeface="Cambria Math" panose="02040503050406030204" pitchFamily="18" charset="0"/>
                                        </a:rPr>
                                      </m:ctrlPr>
                                    </m:funcPr>
                                    <m:fName>
                                      <m:r>
                                        <m:rPr>
                                          <m:sty m:val="p"/>
                                        </m:rPr>
                                        <a:rPr lang="en-US" altLang="zh-CN">
                                          <a:latin typeface="Cambria Math"/>
                                        </a:rPr>
                                        <m:t>log</m:t>
                                      </m:r>
                                    </m:fName>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a:rPr>
                                                <m:t>𝑘</m:t>
                                              </m:r>
                                              <m:r>
                                                <a:rPr lang="en-US" altLang="zh-CN" i="1">
                                                  <a:latin typeface="Cambria Math"/>
                                                </a:rPr>
                                                <m:t>=1</m:t>
                                              </m:r>
                                            </m:sub>
                                            <m:sup>
                                              <m:r>
                                                <a:rPr lang="en-US" altLang="zh-CN" i="1">
                                                  <a:latin typeface="Cambria Math"/>
                                                </a:rPr>
                                                <m:t>𝐾</m:t>
                                              </m:r>
                                            </m:sup>
                                            <m:e>
                                              <m:sSub>
                                                <m:sSubPr>
                                                  <m:ctrlPr>
                                                    <a:rPr lang="en-US" altLang="zh-CN" i="1">
                                                      <a:latin typeface="Cambria Math" panose="02040503050406030204" pitchFamily="18" charset="0"/>
                                                    </a:rPr>
                                                  </m:ctrlPr>
                                                </m:sSubPr>
                                                <m:e>
                                                  <m:r>
                                                    <a:rPr lang="en-US" altLang="zh-CN" i="1">
                                                      <a:latin typeface="Cambria Math"/>
                                                    </a:rPr>
                                                    <m:t>𝜋</m:t>
                                                  </m:r>
                                                </m:e>
                                                <m:sub>
                                                  <m:r>
                                                    <a:rPr lang="en-US" altLang="zh-CN" i="1">
                                                      <a:latin typeface="Cambria Math"/>
                                                    </a:rPr>
                                                    <m:t>𝑘</m:t>
                                                  </m:r>
                                                </m:sub>
                                              </m:sSub>
                                              <m:r>
                                                <a:rPr lang="en-US" altLang="zh-CN" i="1">
                                                  <a:latin typeface="Cambria Math"/>
                                                </a:rPr>
                                                <m:t>𝒩</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a:rPr>
                                                        <m:t>𝒙</m:t>
                                                      </m:r>
                                                    </m:e>
                                                    <m:sup>
                                                      <m:d>
                                                        <m:dPr>
                                                          <m:ctrlPr>
                                                            <a:rPr lang="en-US" altLang="zh-CN" i="1">
                                                              <a:latin typeface="Cambria Math" panose="02040503050406030204" pitchFamily="18" charset="0"/>
                                                            </a:rPr>
                                                          </m:ctrlPr>
                                                        </m:dPr>
                                                        <m:e>
                                                          <m:r>
                                                            <a:rPr lang="en-US" altLang="zh-CN" i="1">
                                                              <a:latin typeface="Cambria Math"/>
                                                            </a:rPr>
                                                            <m:t>𝑖</m:t>
                                                          </m:r>
                                                        </m:e>
                                                      </m:d>
                                                    </m:sup>
                                                  </m:sSup>
                                                  <m:r>
                                                    <a:rPr lang="en-US" altLang="zh-CN" i="1">
                                                      <a:latin typeface="Cambria Math"/>
                                                    </a:rPr>
                                                    <m:t>;</m:t>
                                                  </m:r>
                                                  <m:sSub>
                                                    <m:sSubPr>
                                                      <m:ctrlPr>
                                                        <a:rPr lang="en-US" altLang="zh-CN" i="1">
                                                          <a:latin typeface="Cambria Math" panose="02040503050406030204" pitchFamily="18" charset="0"/>
                                                        </a:rPr>
                                                      </m:ctrlPr>
                                                    </m:sSubPr>
                                                    <m:e>
                                                      <m:r>
                                                        <a:rPr lang="en-US" altLang="zh-CN" b="1" i="1">
                                                          <a:latin typeface="Cambria Math"/>
                                                        </a:rPr>
                                                        <m:t>𝝁</m:t>
                                                      </m:r>
                                                    </m:e>
                                                    <m:sub>
                                                      <m:r>
                                                        <a:rPr lang="en-US" altLang="zh-CN" i="1">
                                                          <a:latin typeface="Cambria Math"/>
                                                        </a:rPr>
                                                        <m:t>𝑘</m:t>
                                                      </m:r>
                                                    </m:sub>
                                                  </m:sSub>
                                                  <m:r>
                                                    <a:rPr lang="en-US" altLang="zh-CN" i="1">
                                                      <a:latin typeface="Cambria Math"/>
                                                    </a:rPr>
                                                    <m:t>,</m:t>
                                                  </m:r>
                                                  <m:sSub>
                                                    <m:sSubPr>
                                                      <m:ctrlPr>
                                                        <a:rPr lang="en-US" altLang="zh-CN" i="1">
                                                          <a:latin typeface="Cambria Math" panose="02040503050406030204" pitchFamily="18" charset="0"/>
                                                        </a:rPr>
                                                      </m:ctrlPr>
                                                    </m:sSubPr>
                                                    <m:e>
                                                      <m:r>
                                                        <a:rPr lang="en-US" altLang="zh-CN" b="1" i="1">
                                                          <a:latin typeface="Cambria Math"/>
                                                        </a:rPr>
                                                        <m:t>𝚺</m:t>
                                                      </m:r>
                                                    </m:e>
                                                    <m:sub>
                                                      <m:r>
                                                        <a:rPr lang="en-US" altLang="zh-CN" i="1">
                                                          <a:latin typeface="Cambria Math"/>
                                                        </a:rPr>
                                                        <m:t>𝑘</m:t>
                                                      </m:r>
                                                    </m:sub>
                                                  </m:sSub>
                                                </m:e>
                                              </m:d>
                                            </m:e>
                                          </m:nary>
                                        </m:e>
                                      </m:d>
                                    </m:e>
                                  </m:func>
                                </m:e>
                              </m:nary>
                            </m:e>
                          </m:nary>
                        </m:e>
                      </m:func>
                    </m:oMath>
                  </m:oMathPara>
                </a14:m>
                <a:endParaRPr lang="zh-CN" altLang="en-US" dirty="0"/>
              </a:p>
            </p:txBody>
          </p:sp>
        </mc:Choice>
        <mc:Fallback>
          <p:sp>
            <p:nvSpPr>
              <p:cNvPr id="6" name="文本框 5">
                <a:extLst>
                  <a:ext uri="{FF2B5EF4-FFF2-40B4-BE49-F238E27FC236}">
                    <a16:creationId xmlns:a16="http://schemas.microsoft.com/office/drawing/2014/main" id="{1FE7ACC2-C9C7-49B3-B712-7B035F95E920}"/>
                  </a:ext>
                </a:extLst>
              </p:cNvPr>
              <p:cNvSpPr txBox="1">
                <a:spLocks noRot="1" noChangeAspect="1" noMove="1" noResize="1" noEditPoints="1" noAdjustHandles="1" noChangeArrowheads="1" noChangeShapeType="1" noTextEdit="1"/>
              </p:cNvSpPr>
              <p:nvPr/>
            </p:nvSpPr>
            <p:spPr>
              <a:xfrm>
                <a:off x="3525887" y="4602833"/>
                <a:ext cx="5321457" cy="984052"/>
              </a:xfrm>
              <a:prstGeom prst="rect">
                <a:avLst/>
              </a:prstGeom>
              <a:blipFill>
                <a:blip r:embed="rId5"/>
                <a:stretch>
                  <a:fillRect/>
                </a:stretch>
              </a:blipFill>
              <a:ln w="2540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63840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E10A5-1031-4B3E-9296-2A5FA5DD3649}"/>
              </a:ext>
            </a:extLst>
          </p:cNvPr>
          <p:cNvSpPr>
            <a:spLocks noGrp="1"/>
          </p:cNvSpPr>
          <p:nvPr>
            <p:ph type="title"/>
          </p:nvPr>
        </p:nvSpPr>
        <p:spPr/>
        <p:txBody>
          <a:bodyPr/>
          <a:lstStyle/>
          <a:p>
            <a:r>
              <a:rPr lang="en-US" altLang="zh-CN" dirty="0"/>
              <a:t>Expectation Maximization</a:t>
            </a:r>
            <a:endParaRPr lang="zh-CN" altLang="en-US" dirty="0"/>
          </a:p>
        </p:txBody>
      </p:sp>
      <p:sp>
        <p:nvSpPr>
          <p:cNvPr id="3" name="内容占位符 2">
            <a:extLst>
              <a:ext uri="{FF2B5EF4-FFF2-40B4-BE49-F238E27FC236}">
                <a16:creationId xmlns:a16="http://schemas.microsoft.com/office/drawing/2014/main" id="{C41593DD-E0AD-4E95-805A-D445DA3C37F6}"/>
              </a:ext>
            </a:extLst>
          </p:cNvPr>
          <p:cNvSpPr>
            <a:spLocks noGrp="1"/>
          </p:cNvSpPr>
          <p:nvPr>
            <p:ph idx="1"/>
          </p:nvPr>
        </p:nvSpPr>
        <p:spPr/>
        <p:txBody>
          <a:bodyPr/>
          <a:lstStyle/>
          <a:p>
            <a:r>
              <a:rPr lang="en-US" altLang="zh-CN" sz="2000" dirty="0"/>
              <a:t>Each iteration of the EM algorithm consists of two processes: The </a:t>
            </a:r>
            <a:r>
              <a:rPr lang="en-US" altLang="zh-CN" sz="2000" dirty="0">
                <a:solidFill>
                  <a:srgbClr val="0070C0"/>
                </a:solidFill>
              </a:rPr>
              <a:t>Expectation-step</a:t>
            </a:r>
            <a:r>
              <a:rPr lang="en-US" altLang="zh-CN" sz="2000" dirty="0"/>
              <a:t>, and the </a:t>
            </a:r>
            <a:r>
              <a:rPr lang="en-US" altLang="zh-CN" sz="2000" dirty="0">
                <a:solidFill>
                  <a:srgbClr val="FFC000"/>
                </a:solidFill>
              </a:rPr>
              <a:t>Maximization-step</a:t>
            </a:r>
            <a:r>
              <a:rPr lang="en-US" altLang="zh-CN" sz="2000" dirty="0"/>
              <a:t>. </a:t>
            </a:r>
          </a:p>
          <a:p>
            <a:endParaRPr lang="en-US" altLang="zh-CN" sz="2000" dirty="0"/>
          </a:p>
          <a:p>
            <a:r>
              <a:rPr lang="en-US" altLang="zh-CN" sz="2000" dirty="0"/>
              <a:t>In the expectation, or </a:t>
            </a:r>
            <a:r>
              <a:rPr lang="en-US" altLang="zh-CN" sz="2000" dirty="0">
                <a:solidFill>
                  <a:srgbClr val="0070C0"/>
                </a:solidFill>
              </a:rPr>
              <a:t>E-step</a:t>
            </a:r>
            <a:r>
              <a:rPr lang="en-US" altLang="zh-CN" sz="2000" dirty="0"/>
              <a:t>, the missing data are estimated given the observed data and current estimate of the model parameters. </a:t>
            </a:r>
          </a:p>
          <a:p>
            <a:endParaRPr lang="en-US" altLang="zh-CN" sz="2000" dirty="0"/>
          </a:p>
          <a:p>
            <a:r>
              <a:rPr lang="en-US" altLang="zh-CN" sz="2000" dirty="0"/>
              <a:t>In the </a:t>
            </a:r>
            <a:r>
              <a:rPr lang="en-US" altLang="zh-CN" sz="2000" dirty="0">
                <a:solidFill>
                  <a:srgbClr val="FFC000"/>
                </a:solidFill>
              </a:rPr>
              <a:t>M-step</a:t>
            </a:r>
            <a:r>
              <a:rPr lang="en-US" altLang="zh-CN" sz="2000" dirty="0"/>
              <a:t>, the likelihood function is maximized under the assumption that the missing data are known. The estimate of the missing data from the E-step are used as the actual missing data.</a:t>
            </a:r>
          </a:p>
          <a:p>
            <a:endParaRPr lang="en-US" altLang="zh-CN" sz="2000" dirty="0"/>
          </a:p>
          <a:p>
            <a:r>
              <a:rPr lang="en-US" altLang="zh-CN" sz="2000" dirty="0"/>
              <a:t>Convergence is assured since the algorithm is guaranteed to increase the likelihood at each iteration.</a:t>
            </a:r>
          </a:p>
          <a:p>
            <a:endParaRPr lang="zh-CN" altLang="en-US" dirty="0"/>
          </a:p>
        </p:txBody>
      </p:sp>
      <p:sp>
        <p:nvSpPr>
          <p:cNvPr id="4" name="文本框 3">
            <a:extLst>
              <a:ext uri="{FF2B5EF4-FFF2-40B4-BE49-F238E27FC236}">
                <a16:creationId xmlns:a16="http://schemas.microsoft.com/office/drawing/2014/main" id="{72228405-E870-4B61-963A-B81B23235BB6}"/>
              </a:ext>
            </a:extLst>
          </p:cNvPr>
          <p:cNvSpPr txBox="1"/>
          <p:nvPr/>
        </p:nvSpPr>
        <p:spPr>
          <a:xfrm>
            <a:off x="2720756" y="2035291"/>
            <a:ext cx="3702488" cy="369332"/>
          </a:xfrm>
          <a:prstGeom prst="rect">
            <a:avLst/>
          </a:prstGeom>
          <a:noFill/>
        </p:spPr>
        <p:txBody>
          <a:bodyPr wrap="none" rtlCol="0">
            <a:spAutoFit/>
          </a:bodyPr>
          <a:lstStyle/>
          <a:p>
            <a:r>
              <a:rPr lang="en-US" altLang="zh-CN" dirty="0">
                <a:solidFill>
                  <a:srgbClr val="FF0000"/>
                </a:solidFill>
              </a:rPr>
              <a:t>Maximize a non-concave function</a:t>
            </a:r>
            <a:endParaRPr lang="zh-CN" altLang="en-US" dirty="0">
              <a:solidFill>
                <a:srgbClr val="FF0000"/>
              </a:solidFill>
            </a:endParaRPr>
          </a:p>
        </p:txBody>
      </p:sp>
      <p:sp>
        <p:nvSpPr>
          <p:cNvPr id="5" name="文本框 4">
            <a:extLst>
              <a:ext uri="{FF2B5EF4-FFF2-40B4-BE49-F238E27FC236}">
                <a16:creationId xmlns:a16="http://schemas.microsoft.com/office/drawing/2014/main" id="{53042D02-10F1-4B7D-B9F3-756422E94044}"/>
              </a:ext>
            </a:extLst>
          </p:cNvPr>
          <p:cNvSpPr txBox="1"/>
          <p:nvPr/>
        </p:nvSpPr>
        <p:spPr>
          <a:xfrm>
            <a:off x="2596713" y="3296914"/>
            <a:ext cx="4528869" cy="369332"/>
          </a:xfrm>
          <a:prstGeom prst="rect">
            <a:avLst/>
          </a:prstGeom>
          <a:noFill/>
        </p:spPr>
        <p:txBody>
          <a:bodyPr wrap="none" rtlCol="0">
            <a:spAutoFit/>
          </a:bodyPr>
          <a:lstStyle/>
          <a:p>
            <a:r>
              <a:rPr lang="en-US" altLang="zh-CN" dirty="0">
                <a:solidFill>
                  <a:srgbClr val="FF0000"/>
                </a:solidFill>
              </a:rPr>
              <a:t>Find a tight lower bound concave function</a:t>
            </a:r>
            <a:endParaRPr lang="zh-CN" altLang="en-US" dirty="0">
              <a:solidFill>
                <a:srgbClr val="FF0000"/>
              </a:solidFill>
            </a:endParaRPr>
          </a:p>
        </p:txBody>
      </p:sp>
      <p:sp>
        <p:nvSpPr>
          <p:cNvPr id="6" name="文本框 5">
            <a:extLst>
              <a:ext uri="{FF2B5EF4-FFF2-40B4-BE49-F238E27FC236}">
                <a16:creationId xmlns:a16="http://schemas.microsoft.com/office/drawing/2014/main" id="{ED91F7C4-DAC3-434C-882D-7E4590B40AB2}"/>
              </a:ext>
            </a:extLst>
          </p:cNvPr>
          <p:cNvSpPr txBox="1"/>
          <p:nvPr/>
        </p:nvSpPr>
        <p:spPr>
          <a:xfrm>
            <a:off x="3175814" y="5008401"/>
            <a:ext cx="3370666" cy="369332"/>
          </a:xfrm>
          <a:prstGeom prst="rect">
            <a:avLst/>
          </a:prstGeom>
          <a:noFill/>
        </p:spPr>
        <p:txBody>
          <a:bodyPr wrap="none" rtlCol="0">
            <a:spAutoFit/>
          </a:bodyPr>
          <a:lstStyle/>
          <a:p>
            <a:r>
              <a:rPr lang="en-US" altLang="zh-CN" dirty="0">
                <a:solidFill>
                  <a:srgbClr val="FF0000"/>
                </a:solidFill>
              </a:rPr>
              <a:t>Maximize the concave function</a:t>
            </a:r>
            <a:endParaRPr lang="zh-CN" altLang="en-US" dirty="0">
              <a:solidFill>
                <a:srgbClr val="FF0000"/>
              </a:solidFill>
            </a:endParaRPr>
          </a:p>
        </p:txBody>
      </p:sp>
    </p:spTree>
    <p:extLst>
      <p:ext uri="{BB962C8B-B14F-4D97-AF65-F5344CB8AC3E}">
        <p14:creationId xmlns:p14="http://schemas.microsoft.com/office/powerpoint/2010/main" val="1365190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A74C6-DE9F-45B9-8519-9243D571FFE7}"/>
              </a:ext>
            </a:extLst>
          </p:cNvPr>
          <p:cNvSpPr>
            <a:spLocks noGrp="1"/>
          </p:cNvSpPr>
          <p:nvPr>
            <p:ph type="title"/>
          </p:nvPr>
        </p:nvSpPr>
        <p:spPr/>
        <p:txBody>
          <a:bodyPr/>
          <a:lstStyle/>
          <a:p>
            <a:r>
              <a:rPr lang="en-US" altLang="zh-CN" dirty="0"/>
              <a:t>Algorithm Summary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077319F-A551-4E33-9C59-C86F5CF6E66F}"/>
                  </a:ext>
                </a:extLst>
              </p:cNvPr>
              <p:cNvSpPr>
                <a:spLocks noGrp="1"/>
              </p:cNvSpPr>
              <p:nvPr>
                <p:ph idx="1"/>
              </p:nvPr>
            </p:nvSpPr>
            <p:spPr/>
            <p:txBody>
              <a:bodyPr/>
              <a:lstStyle/>
              <a:p>
                <a:pPr marL="0" indent="0">
                  <a:buNone/>
                </a:pPr>
                <a:r>
                  <a:rPr lang="en-US" altLang="zh-CN" sz="2000" dirty="0"/>
                  <a:t>Repeat until convergence {</a:t>
                </a:r>
              </a:p>
              <a:p>
                <a:pPr marL="0" indent="0">
                  <a:buNone/>
                </a:pPr>
                <a:r>
                  <a:rPr lang="en-US" altLang="zh-CN" sz="2000" dirty="0"/>
                  <a:t>	(E-step) for each </a:t>
                </a:r>
                <a14:m>
                  <m:oMath xmlns:m="http://schemas.openxmlformats.org/officeDocument/2006/math">
                    <m:r>
                      <a:rPr lang="en-US" altLang="zh-CN" sz="2000" i="1">
                        <a:latin typeface="Cambria Math"/>
                      </a:rPr>
                      <m:t>𝑖</m:t>
                    </m:r>
                  </m:oMath>
                </a14:m>
                <a:r>
                  <a:rPr lang="en-US" altLang="zh-CN" sz="2000" dirty="0"/>
                  <a:t> :</a:t>
                </a:r>
              </a:p>
              <a:p>
                <a:pPr marL="457200" lvl="1"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𝑄</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𝑧</m:t>
                          </m:r>
                        </m:e>
                      </m:d>
                      <m:r>
                        <a:rPr lang="en-US" altLang="zh-CN" sz="2000" i="1" dirty="0">
                          <a:latin typeface="Cambria Math"/>
                        </a:rPr>
                        <m:t>=</m:t>
                      </m:r>
                      <m:r>
                        <a:rPr lang="en-US" altLang="zh-CN" sz="2000" b="0" i="1" dirty="0" smtClean="0">
                          <a:latin typeface="Cambria Math" panose="02040503050406030204" pitchFamily="18" charset="0"/>
                        </a:rPr>
                        <m:t>𝑃</m:t>
                      </m:r>
                      <m:d>
                        <m:dPr>
                          <m:ctrlPr>
                            <a:rPr lang="en-US" altLang="zh-CN" sz="2000" i="1" dirty="0">
                              <a:latin typeface="Cambria Math" panose="02040503050406030204" pitchFamily="18" charset="0"/>
                            </a:rPr>
                          </m:ctrlPr>
                        </m:dPr>
                        <m:e>
                          <m:r>
                            <a:rPr lang="en-US" altLang="zh-CN" sz="2000" b="0" i="1" dirty="0" smtClean="0">
                              <a:latin typeface="Cambria Math" panose="02040503050406030204" pitchFamily="18" charset="0"/>
                            </a:rPr>
                            <m:t>𝑧</m:t>
                          </m:r>
                          <m:r>
                            <a:rPr lang="en-US" altLang="zh-CN" sz="2000" i="1">
                              <a:latin typeface="Cambria Math"/>
                            </a:rPr>
                            <m:t>|</m:t>
                          </m:r>
                          <m:sSup>
                            <m:sSupPr>
                              <m:ctrlPr>
                                <a:rPr lang="en-US" altLang="zh-CN" sz="2000" i="1">
                                  <a:latin typeface="Cambria Math" panose="02040503050406030204" pitchFamily="18" charset="0"/>
                                </a:rPr>
                              </m:ctrlPr>
                            </m:sSupPr>
                            <m:e>
                              <m:r>
                                <a:rPr lang="en-US" altLang="zh-CN" sz="2000" b="1" i="1">
                                  <a:latin typeface="Cambria Math"/>
                                </a:rPr>
                                <m:t>𝒙</m:t>
                              </m:r>
                            </m:e>
                            <m:sup>
                              <m:d>
                                <m:dPr>
                                  <m:ctrlPr>
                                    <a:rPr lang="en-US" altLang="zh-CN" sz="2000" i="1">
                                      <a:latin typeface="Cambria Math" panose="02040503050406030204" pitchFamily="18" charset="0"/>
                                    </a:rPr>
                                  </m:ctrlPr>
                                </m:dPr>
                                <m:e>
                                  <m:r>
                                    <a:rPr lang="en-US" altLang="zh-CN" sz="2000" i="1">
                                      <a:latin typeface="Cambria Math"/>
                                    </a:rPr>
                                    <m:t>𝑖</m:t>
                                  </m:r>
                                </m:e>
                              </m:d>
                            </m:sup>
                          </m:sSup>
                          <m:r>
                            <a:rPr lang="en-US" altLang="zh-CN" sz="2000" i="1" dirty="0">
                              <a:latin typeface="Cambria Math"/>
                            </a:rPr>
                            <m:t>;</m:t>
                          </m:r>
                          <m:r>
                            <a:rPr lang="en-US" altLang="zh-CN" sz="2000" b="1" i="1" dirty="0">
                              <a:latin typeface="Cambria Math"/>
                            </a:rPr>
                            <m:t>𝜽</m:t>
                          </m:r>
                        </m:e>
                      </m:d>
                    </m:oMath>
                  </m:oMathPara>
                </a14:m>
                <a:endParaRPr lang="en-US" altLang="zh-CN" sz="2000" dirty="0"/>
              </a:p>
              <a:p>
                <a:pPr marL="457200" lvl="1" indent="0">
                  <a:buNone/>
                </a:pPr>
                <a:r>
                  <a:rPr lang="en-US" altLang="zh-CN" sz="2000" dirty="0"/>
                  <a:t>	</a:t>
                </a:r>
              </a:p>
              <a:p>
                <a:pPr marL="457200" lvl="1" indent="0">
                  <a:buNone/>
                </a:pPr>
                <a:r>
                  <a:rPr lang="en-US" altLang="zh-CN" sz="2000" dirty="0"/>
                  <a:t>      (M-step) Set:</a:t>
                </a:r>
              </a:p>
              <a:p>
                <a:pPr marL="457200" lvl="1"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a:rPr>
                        <m:t>                      </m:t>
                      </m:r>
                      <m:r>
                        <a:rPr lang="en-US" altLang="zh-CN" sz="2000" b="1" i="1">
                          <a:latin typeface="Cambria Math"/>
                        </a:rPr>
                        <m:t>𝜽</m:t>
                      </m:r>
                      <m:r>
                        <a:rPr lang="en-US" altLang="zh-CN" sz="2000" b="0" i="1" smtClean="0">
                          <a:latin typeface="Cambria Math"/>
                        </a:rPr>
                        <m:t>≔</m:t>
                      </m:r>
                      <m:r>
                        <m:rPr>
                          <m:nor/>
                        </m:rPr>
                        <a:rPr lang="en-US" altLang="zh-CN" sz="2000" b="0" i="0" smtClean="0">
                          <a:latin typeface="Cambria Math"/>
                        </a:rPr>
                        <m:t>arg</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a:rPr>
                                <m:t>max</m:t>
                              </m:r>
                            </m:e>
                            <m:lim>
                              <m:r>
                                <a:rPr lang="en-US" altLang="zh-CN" sz="2000" b="1" i="1">
                                  <a:latin typeface="Cambria Math"/>
                                </a:rPr>
                                <m:t>𝜽</m:t>
                              </m:r>
                            </m:lim>
                          </m:limLow>
                        </m:fName>
                        <m:e>
                          <m:nary>
                            <m:naryPr>
                              <m:chr m:val="∑"/>
                              <m:ctrlPr>
                                <a:rPr lang="en-US" altLang="zh-CN" sz="2000" i="1">
                                  <a:latin typeface="Cambria Math" panose="02040503050406030204" pitchFamily="18" charset="0"/>
                                </a:rPr>
                              </m:ctrlPr>
                            </m:naryPr>
                            <m:sub>
                              <m:r>
                                <m:rPr>
                                  <m:brk m:alnAt="23"/>
                                </m:rPr>
                                <a:rPr lang="en-US" altLang="zh-CN" sz="2000" i="1">
                                  <a:latin typeface="Cambria Math"/>
                                </a:rPr>
                                <m:t>𝑖</m:t>
                              </m:r>
                              <m:r>
                                <a:rPr lang="en-US" altLang="zh-CN" sz="2000" i="1">
                                  <a:latin typeface="Cambria Math"/>
                                </a:rPr>
                                <m:t>=1</m:t>
                              </m:r>
                            </m:sub>
                            <m:sup>
                              <m:r>
                                <a:rPr lang="en-US" altLang="zh-CN" sz="2000" i="1">
                                  <a:latin typeface="Cambria Math"/>
                                </a:rPr>
                                <m:t>𝑚</m:t>
                              </m:r>
                            </m:sup>
                            <m:e>
                              <m:func>
                                <m:funcPr>
                                  <m:ctrlPr>
                                    <a:rPr lang="en-US" altLang="zh-CN" sz="2000" i="1">
                                      <a:latin typeface="Cambria Math" panose="02040503050406030204" pitchFamily="18" charset="0"/>
                                    </a:rPr>
                                  </m:ctrlPr>
                                </m:funcPr>
                                <m:fName>
                                  <m:nary>
                                    <m:naryPr>
                                      <m:chr m:val="∑"/>
                                      <m:supHide m:val="on"/>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𝑧</m:t>
                                      </m:r>
                                    </m:sub>
                                    <m:sup/>
                                    <m:e>
                                      <m:r>
                                        <a:rPr lang="en-US" altLang="zh-CN" sz="2000" i="1">
                                          <a:latin typeface="Cambria Math" panose="02040503050406030204" pitchFamily="18" charset="0"/>
                                        </a:rPr>
                                        <m:t>𝑄</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e>
                                  </m:nary>
                                  <m:r>
                                    <m:rPr>
                                      <m:sty m:val="p"/>
                                    </m:rPr>
                                    <a:rPr lang="en-US" altLang="zh-CN" sz="2000">
                                      <a:latin typeface="Cambria Math"/>
                                    </a:rPr>
                                    <m:t>log</m:t>
                                  </m:r>
                                </m:fName>
                                <m:e>
                                  <m:f>
                                    <m:fPr>
                                      <m:ctrlPr>
                                        <a:rPr lang="en-US" altLang="zh-CN" sz="2000" i="1" dirty="0">
                                          <a:latin typeface="Cambria Math" panose="02040503050406030204" pitchFamily="18" charset="0"/>
                                        </a:rPr>
                                      </m:ctrlPr>
                                    </m:fPr>
                                    <m:num>
                                      <m:r>
                                        <a:rPr lang="en-US" altLang="zh-CN" sz="2000" i="1" dirty="0">
                                          <a:latin typeface="Cambria Math"/>
                                        </a:rPr>
                                        <m:t>𝑝</m:t>
                                      </m:r>
                                      <m:d>
                                        <m:dPr>
                                          <m:ctrlPr>
                                            <a:rPr lang="en-US" altLang="zh-CN" sz="2000" i="1" dirty="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b="1" i="1">
                                                  <a:latin typeface="Cambria Math"/>
                                                </a:rPr>
                                                <m:t>𝒙</m:t>
                                              </m:r>
                                            </m:e>
                                            <m:sup>
                                              <m:d>
                                                <m:dPr>
                                                  <m:ctrlPr>
                                                    <a:rPr lang="en-US" altLang="zh-CN" sz="2000" i="1">
                                                      <a:latin typeface="Cambria Math" panose="02040503050406030204" pitchFamily="18" charset="0"/>
                                                    </a:rPr>
                                                  </m:ctrlPr>
                                                </m:dPr>
                                                <m:e>
                                                  <m:r>
                                                    <a:rPr lang="en-US" altLang="zh-CN" sz="2000" i="1">
                                                      <a:latin typeface="Cambria Math"/>
                                                    </a:rPr>
                                                    <m:t>𝑖</m:t>
                                                  </m:r>
                                                </m:e>
                                              </m:d>
                                            </m:sup>
                                          </m:sSup>
                                          <m:r>
                                            <a:rPr lang="en-US" altLang="zh-CN" sz="2000" i="1" dirty="0">
                                              <a:latin typeface="Cambria Math"/>
                                            </a:rPr>
                                            <m:t>,</m:t>
                                          </m:r>
                                          <m:sSup>
                                            <m:sSupPr>
                                              <m:ctrlPr>
                                                <a:rPr lang="en-US" altLang="zh-CN" sz="2000" i="1">
                                                  <a:latin typeface="Cambria Math" panose="02040503050406030204" pitchFamily="18" charset="0"/>
                                                </a:rPr>
                                              </m:ctrlPr>
                                            </m:sSupPr>
                                            <m:e>
                                              <m:r>
                                                <a:rPr lang="en-US" altLang="zh-CN" sz="2000" b="1" i="1">
                                                  <a:latin typeface="Cambria Math"/>
                                                </a:rPr>
                                                <m:t>𝒛</m:t>
                                              </m:r>
                                            </m:e>
                                            <m:sup>
                                              <m:d>
                                                <m:dPr>
                                                  <m:ctrlPr>
                                                    <a:rPr lang="en-US" altLang="zh-CN" sz="2000" i="1">
                                                      <a:latin typeface="Cambria Math" panose="02040503050406030204" pitchFamily="18" charset="0"/>
                                                    </a:rPr>
                                                  </m:ctrlPr>
                                                </m:dPr>
                                                <m:e>
                                                  <m:r>
                                                    <a:rPr lang="en-US" altLang="zh-CN" sz="2000" b="0" i="1" smtClean="0">
                                                      <a:latin typeface="Cambria Math"/>
                                                    </a:rPr>
                                                    <m:t>𝑖</m:t>
                                                  </m:r>
                                                </m:e>
                                              </m:d>
                                            </m:sup>
                                          </m:sSup>
                                          <m:r>
                                            <a:rPr lang="en-US" altLang="zh-CN" sz="2000" i="1" dirty="0">
                                              <a:latin typeface="Cambria Math"/>
                                            </a:rPr>
                                            <m:t>;</m:t>
                                          </m:r>
                                          <m:r>
                                            <a:rPr lang="en-US" altLang="zh-CN" sz="2000" b="1" i="1" dirty="0">
                                              <a:latin typeface="Cambria Math"/>
                                            </a:rPr>
                                            <m:t>𝜽</m:t>
                                          </m:r>
                                        </m:e>
                                      </m:d>
                                    </m:num>
                                    <m:den>
                                      <m:r>
                                        <a:rPr lang="en-US" altLang="zh-CN" sz="2000" i="1">
                                          <a:latin typeface="Cambria Math" panose="02040503050406030204" pitchFamily="18" charset="0"/>
                                        </a:rPr>
                                        <m:t>𝑄</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den>
                                  </m:f>
                                </m:e>
                              </m:func>
                            </m:e>
                          </m:nary>
                        </m:e>
                      </m:func>
                    </m:oMath>
                  </m:oMathPara>
                </a14:m>
                <a:endParaRPr lang="en-US" altLang="zh-CN" sz="2000" dirty="0"/>
              </a:p>
              <a:p>
                <a:pPr marL="0" indent="0">
                  <a:buNone/>
                </a:pPr>
                <a:r>
                  <a:rPr lang="en-US" altLang="zh-CN" sz="2000" dirty="0"/>
                  <a:t>}</a:t>
                </a:r>
              </a:p>
              <a:p>
                <a:endParaRPr lang="en-US" altLang="zh-CN" sz="2000" dirty="0"/>
              </a:p>
              <a:p>
                <a:pPr marL="0" indent="0">
                  <a:buNone/>
                </a:pPr>
                <a:r>
                  <a:rPr lang="en-US" altLang="zh-CN" sz="2000" dirty="0"/>
                  <a:t>Since the function is not convex, it is possible for the algorithm to converge to local minima or saddle points in unusual cases</a:t>
                </a:r>
              </a:p>
              <a:p>
                <a:endParaRPr lang="zh-CN" altLang="en-US" dirty="0"/>
              </a:p>
            </p:txBody>
          </p:sp>
        </mc:Choice>
        <mc:Fallback>
          <p:sp>
            <p:nvSpPr>
              <p:cNvPr id="3" name="内容占位符 2">
                <a:extLst>
                  <a:ext uri="{FF2B5EF4-FFF2-40B4-BE49-F238E27FC236}">
                    <a16:creationId xmlns:a16="http://schemas.microsoft.com/office/drawing/2014/main" id="{5077319F-A551-4E33-9C59-C86F5CF6E66F}"/>
                  </a:ext>
                </a:extLst>
              </p:cNvPr>
              <p:cNvSpPr>
                <a:spLocks noGrp="1" noRot="1" noChangeAspect="1" noMove="1" noResize="1" noEditPoints="1" noAdjustHandles="1" noChangeArrowheads="1" noChangeShapeType="1" noTextEdit="1"/>
              </p:cNvSpPr>
              <p:nvPr>
                <p:ph idx="1"/>
              </p:nvPr>
            </p:nvSpPr>
            <p:spPr>
              <a:blipFill>
                <a:blip r:embed="rId3"/>
                <a:stretch>
                  <a:fillRect l="-804" t="-6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828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C965F-4A44-40B5-8065-F84C8D098E2D}"/>
              </a:ext>
            </a:extLst>
          </p:cNvPr>
          <p:cNvSpPr>
            <a:spLocks noGrp="1"/>
          </p:cNvSpPr>
          <p:nvPr>
            <p:ph type="title"/>
          </p:nvPr>
        </p:nvSpPr>
        <p:spPr/>
        <p:txBody>
          <a:bodyPr/>
          <a:lstStyle/>
          <a:p>
            <a:r>
              <a:rPr lang="en-US" altLang="zh-CN" dirty="0"/>
              <a:t>What is clustering?</a:t>
            </a:r>
            <a:endParaRPr lang="zh-CN" altLang="en-US" dirty="0"/>
          </a:p>
        </p:txBody>
      </p:sp>
      <p:sp>
        <p:nvSpPr>
          <p:cNvPr id="3" name="内容占位符 2">
            <a:extLst>
              <a:ext uri="{FF2B5EF4-FFF2-40B4-BE49-F238E27FC236}">
                <a16:creationId xmlns:a16="http://schemas.microsoft.com/office/drawing/2014/main" id="{3EF613B4-D264-4986-A126-DEF150CEEDB6}"/>
              </a:ext>
            </a:extLst>
          </p:cNvPr>
          <p:cNvSpPr>
            <a:spLocks noGrp="1"/>
          </p:cNvSpPr>
          <p:nvPr>
            <p:ph idx="1"/>
          </p:nvPr>
        </p:nvSpPr>
        <p:spPr/>
        <p:txBody>
          <a:bodyPr/>
          <a:lstStyle/>
          <a:p>
            <a:r>
              <a:rPr lang="en-US" altLang="zh-CN" sz="2000" dirty="0"/>
              <a:t>To discover clusters</a:t>
            </a:r>
          </a:p>
          <a:p>
            <a:endParaRPr lang="en-US" altLang="zh-CN" dirty="0"/>
          </a:p>
          <a:p>
            <a:pPr marL="0" indent="0">
              <a:buNone/>
            </a:pPr>
            <a:endParaRPr lang="zh-CN" altLang="en-US" dirty="0"/>
          </a:p>
        </p:txBody>
      </p:sp>
      <p:grpSp>
        <p:nvGrpSpPr>
          <p:cNvPr id="18" name="组合 17">
            <a:extLst>
              <a:ext uri="{FF2B5EF4-FFF2-40B4-BE49-F238E27FC236}">
                <a16:creationId xmlns:a16="http://schemas.microsoft.com/office/drawing/2014/main" id="{53B965BF-5E10-4B17-9FB6-D6B90CD56DC8}"/>
              </a:ext>
            </a:extLst>
          </p:cNvPr>
          <p:cNvGrpSpPr/>
          <p:nvPr/>
        </p:nvGrpSpPr>
        <p:grpSpPr>
          <a:xfrm>
            <a:off x="3328952" y="2719224"/>
            <a:ext cx="2486096" cy="2424440"/>
            <a:chOff x="2317411" y="2135926"/>
            <a:chExt cx="2486096" cy="2424440"/>
          </a:xfrm>
        </p:grpSpPr>
        <p:sp>
          <p:nvSpPr>
            <p:cNvPr id="19" name="椭圆 18">
              <a:extLst>
                <a:ext uri="{FF2B5EF4-FFF2-40B4-BE49-F238E27FC236}">
                  <a16:creationId xmlns:a16="http://schemas.microsoft.com/office/drawing/2014/main" id="{0EFC1F66-E34B-4DA5-ACB0-B6D1D4501BF4}"/>
                </a:ext>
              </a:extLst>
            </p:cNvPr>
            <p:cNvSpPr/>
            <p:nvPr/>
          </p:nvSpPr>
          <p:spPr bwMode="auto">
            <a:xfrm>
              <a:off x="2575676" y="2505875"/>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0" name="椭圆 19">
              <a:extLst>
                <a:ext uri="{FF2B5EF4-FFF2-40B4-BE49-F238E27FC236}">
                  <a16:creationId xmlns:a16="http://schemas.microsoft.com/office/drawing/2014/main" id="{6B5B739E-4A2C-4A31-8359-99A07A796BF5}"/>
                </a:ext>
              </a:extLst>
            </p:cNvPr>
            <p:cNvSpPr/>
            <p:nvPr/>
          </p:nvSpPr>
          <p:spPr bwMode="auto">
            <a:xfrm>
              <a:off x="2728076" y="2658275"/>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1" name="椭圆 20">
              <a:extLst>
                <a:ext uri="{FF2B5EF4-FFF2-40B4-BE49-F238E27FC236}">
                  <a16:creationId xmlns:a16="http://schemas.microsoft.com/office/drawing/2014/main" id="{A1227ED6-B83A-43D8-81DB-749DA2AB3DB1}"/>
                </a:ext>
              </a:extLst>
            </p:cNvPr>
            <p:cNvSpPr/>
            <p:nvPr/>
          </p:nvSpPr>
          <p:spPr bwMode="auto">
            <a:xfrm>
              <a:off x="2880476" y="2287166"/>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2" name="椭圆 21">
              <a:extLst>
                <a:ext uri="{FF2B5EF4-FFF2-40B4-BE49-F238E27FC236}">
                  <a16:creationId xmlns:a16="http://schemas.microsoft.com/office/drawing/2014/main" id="{B9040ACD-6245-4EAC-A0A5-C8E0876F1DFF}"/>
                </a:ext>
              </a:extLst>
            </p:cNvPr>
            <p:cNvSpPr/>
            <p:nvPr/>
          </p:nvSpPr>
          <p:spPr bwMode="auto">
            <a:xfrm>
              <a:off x="3174805" y="2589637"/>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3" name="椭圆 22">
              <a:extLst>
                <a:ext uri="{FF2B5EF4-FFF2-40B4-BE49-F238E27FC236}">
                  <a16:creationId xmlns:a16="http://schemas.microsoft.com/office/drawing/2014/main" id="{C372FF9A-438A-4464-B727-9D9859FD1FAB}"/>
                </a:ext>
              </a:extLst>
            </p:cNvPr>
            <p:cNvSpPr/>
            <p:nvPr/>
          </p:nvSpPr>
          <p:spPr bwMode="auto">
            <a:xfrm>
              <a:off x="2612903" y="2920031"/>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4" name="椭圆 23">
              <a:extLst>
                <a:ext uri="{FF2B5EF4-FFF2-40B4-BE49-F238E27FC236}">
                  <a16:creationId xmlns:a16="http://schemas.microsoft.com/office/drawing/2014/main" id="{C77E8347-6BFE-4B96-BF98-5B2F1AF4EBF6}"/>
                </a:ext>
              </a:extLst>
            </p:cNvPr>
            <p:cNvSpPr/>
            <p:nvPr/>
          </p:nvSpPr>
          <p:spPr bwMode="auto">
            <a:xfrm>
              <a:off x="3928662" y="3877475"/>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5" name="椭圆 24">
              <a:extLst>
                <a:ext uri="{FF2B5EF4-FFF2-40B4-BE49-F238E27FC236}">
                  <a16:creationId xmlns:a16="http://schemas.microsoft.com/office/drawing/2014/main" id="{03B75D84-DA8A-4FC6-9CD0-272D3878444F}"/>
                </a:ext>
              </a:extLst>
            </p:cNvPr>
            <p:cNvSpPr/>
            <p:nvPr/>
          </p:nvSpPr>
          <p:spPr bwMode="auto">
            <a:xfrm>
              <a:off x="3950766" y="4224156"/>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6" name="椭圆 25">
              <a:extLst>
                <a:ext uri="{FF2B5EF4-FFF2-40B4-BE49-F238E27FC236}">
                  <a16:creationId xmlns:a16="http://schemas.microsoft.com/office/drawing/2014/main" id="{75387317-8F3D-46DA-AAB8-FA7E63142823}"/>
                </a:ext>
              </a:extLst>
            </p:cNvPr>
            <p:cNvSpPr/>
            <p:nvPr/>
          </p:nvSpPr>
          <p:spPr bwMode="auto">
            <a:xfrm>
              <a:off x="4140393" y="3793713"/>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7" name="椭圆 26">
              <a:extLst>
                <a:ext uri="{FF2B5EF4-FFF2-40B4-BE49-F238E27FC236}">
                  <a16:creationId xmlns:a16="http://schemas.microsoft.com/office/drawing/2014/main" id="{1048438F-BA46-4A34-9B71-B79FC32A5DFE}"/>
                </a:ext>
              </a:extLst>
            </p:cNvPr>
            <p:cNvSpPr/>
            <p:nvPr/>
          </p:nvSpPr>
          <p:spPr bwMode="auto">
            <a:xfrm>
              <a:off x="4256729" y="3641313"/>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8" name="椭圆 27">
              <a:extLst>
                <a:ext uri="{FF2B5EF4-FFF2-40B4-BE49-F238E27FC236}">
                  <a16:creationId xmlns:a16="http://schemas.microsoft.com/office/drawing/2014/main" id="{06A09083-4A81-430C-903A-5AC99259FE74}"/>
                </a:ext>
              </a:extLst>
            </p:cNvPr>
            <p:cNvSpPr/>
            <p:nvPr/>
          </p:nvSpPr>
          <p:spPr bwMode="auto">
            <a:xfrm>
              <a:off x="4435886" y="3877475"/>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29" name="椭圆 28">
              <a:extLst>
                <a:ext uri="{FF2B5EF4-FFF2-40B4-BE49-F238E27FC236}">
                  <a16:creationId xmlns:a16="http://schemas.microsoft.com/office/drawing/2014/main" id="{274BA692-8D35-45DE-AE8F-EDAE7238BA85}"/>
                </a:ext>
              </a:extLst>
            </p:cNvPr>
            <p:cNvSpPr/>
            <p:nvPr/>
          </p:nvSpPr>
          <p:spPr bwMode="auto">
            <a:xfrm>
              <a:off x="4099676" y="4029875"/>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30" name="椭圆 29">
              <a:extLst>
                <a:ext uri="{FF2B5EF4-FFF2-40B4-BE49-F238E27FC236}">
                  <a16:creationId xmlns:a16="http://schemas.microsoft.com/office/drawing/2014/main" id="{20358D52-4928-4B58-BF63-CDAC2AFB6438}"/>
                </a:ext>
              </a:extLst>
            </p:cNvPr>
            <p:cNvSpPr/>
            <p:nvPr/>
          </p:nvSpPr>
          <p:spPr bwMode="auto">
            <a:xfrm>
              <a:off x="4252076" y="4182275"/>
              <a:ext cx="83762" cy="83762"/>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31" name="椭圆 30">
              <a:extLst>
                <a:ext uri="{FF2B5EF4-FFF2-40B4-BE49-F238E27FC236}">
                  <a16:creationId xmlns:a16="http://schemas.microsoft.com/office/drawing/2014/main" id="{E910BE7F-42E2-448F-858B-77E9CD707E67}"/>
                </a:ext>
              </a:extLst>
            </p:cNvPr>
            <p:cNvSpPr/>
            <p:nvPr/>
          </p:nvSpPr>
          <p:spPr bwMode="auto">
            <a:xfrm>
              <a:off x="2317411" y="2135926"/>
              <a:ext cx="1158705" cy="1060983"/>
            </a:xfrm>
            <a:prstGeom prst="ellips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sp>
          <p:nvSpPr>
            <p:cNvPr id="32" name="椭圆 31">
              <a:extLst>
                <a:ext uri="{FF2B5EF4-FFF2-40B4-BE49-F238E27FC236}">
                  <a16:creationId xmlns:a16="http://schemas.microsoft.com/office/drawing/2014/main" id="{52D157B6-1400-453F-9143-26EC2D001A38}"/>
                </a:ext>
              </a:extLst>
            </p:cNvPr>
            <p:cNvSpPr/>
            <p:nvPr/>
          </p:nvSpPr>
          <p:spPr bwMode="auto">
            <a:xfrm>
              <a:off x="3644802" y="3499383"/>
              <a:ext cx="1158705" cy="1060983"/>
            </a:xfrm>
            <a:prstGeom prst="ellips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3200" b="1" i="1" u="none" strike="noStrike" cap="none" normalizeH="0" baseline="0">
                <a:ln>
                  <a:noFill/>
                </a:ln>
                <a:solidFill>
                  <a:schemeClr val="tx1"/>
                </a:solidFill>
                <a:effectLst/>
                <a:latin typeface="Trebuchet MS" pitchFamily="34" charset="0"/>
              </a:endParaRPr>
            </a:p>
          </p:txBody>
        </p:sp>
      </p:grpSp>
    </p:spTree>
    <p:extLst>
      <p:ext uri="{BB962C8B-B14F-4D97-AF65-F5344CB8AC3E}">
        <p14:creationId xmlns:p14="http://schemas.microsoft.com/office/powerpoint/2010/main" val="100205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2EAFD-67FF-4215-A46C-47CD1D6D5D2A}"/>
              </a:ext>
            </a:extLst>
          </p:cNvPr>
          <p:cNvSpPr>
            <a:spLocks noGrp="1"/>
          </p:cNvSpPr>
          <p:nvPr>
            <p:ph type="title"/>
          </p:nvPr>
        </p:nvSpPr>
        <p:spPr/>
        <p:txBody>
          <a:bodyPr/>
          <a:lstStyle/>
          <a:p>
            <a:r>
              <a:rPr lang="en-US" altLang="zh-CN" dirty="0"/>
              <a:t>What is clustering?</a:t>
            </a:r>
            <a:endParaRPr lang="zh-CN" altLang="en-US" dirty="0"/>
          </a:p>
        </p:txBody>
      </p:sp>
      <p:sp>
        <p:nvSpPr>
          <p:cNvPr id="3" name="内容占位符 2">
            <a:extLst>
              <a:ext uri="{FF2B5EF4-FFF2-40B4-BE49-F238E27FC236}">
                <a16:creationId xmlns:a16="http://schemas.microsoft.com/office/drawing/2014/main" id="{E14E1A75-B8E5-4431-AEFF-8F6BCD792EA0}"/>
              </a:ext>
            </a:extLst>
          </p:cNvPr>
          <p:cNvSpPr>
            <a:spLocks noGrp="1"/>
          </p:cNvSpPr>
          <p:nvPr>
            <p:ph idx="1"/>
          </p:nvPr>
        </p:nvSpPr>
        <p:spPr/>
        <p:txBody>
          <a:bodyPr/>
          <a:lstStyle/>
          <a:p>
            <a:r>
              <a:rPr lang="en-US" altLang="zh-CN" sz="2000" dirty="0"/>
              <a:t>Cluster: A collection of data objects</a:t>
            </a:r>
          </a:p>
          <a:p>
            <a:pPr lvl="1"/>
            <a:r>
              <a:rPr lang="en-US" altLang="zh-CN" sz="2000" dirty="0"/>
              <a:t>similar (or related) to one another within the same group</a:t>
            </a:r>
          </a:p>
          <a:p>
            <a:pPr lvl="1"/>
            <a:r>
              <a:rPr lang="en-US" altLang="zh-CN" sz="2000" dirty="0"/>
              <a:t>dissimilar (or unrelated) to the objects in other groups</a:t>
            </a:r>
          </a:p>
          <a:p>
            <a:r>
              <a:rPr lang="en-US" altLang="zh-CN" sz="2000" dirty="0"/>
              <a:t>Clustering</a:t>
            </a:r>
          </a:p>
          <a:p>
            <a:pPr lvl="1"/>
            <a:r>
              <a:rPr lang="en-US" altLang="zh-CN" sz="2000" dirty="0"/>
              <a:t>Finding similarities between data according to the characteristics found in the data and grouping similar data objects into clusters</a:t>
            </a:r>
          </a:p>
          <a:p>
            <a:r>
              <a:rPr lang="en-US" altLang="zh-CN" sz="2000" dirty="0"/>
              <a:t>Unsupervised learning: no predefined classes</a:t>
            </a:r>
          </a:p>
          <a:p>
            <a:endParaRPr lang="en-US" altLang="zh-CN" sz="2000" dirty="0"/>
          </a:p>
          <a:p>
            <a:r>
              <a:rPr lang="en-US" altLang="zh-CN" sz="2000" dirty="0"/>
              <a:t>Typical applications</a:t>
            </a:r>
          </a:p>
          <a:p>
            <a:pPr lvl="1"/>
            <a:r>
              <a:rPr lang="en-US" altLang="zh-CN" sz="2000" dirty="0"/>
              <a:t>As a stand-alone tool. </a:t>
            </a:r>
          </a:p>
          <a:p>
            <a:pPr lvl="2"/>
            <a:r>
              <a:rPr lang="en-US" altLang="zh-CN" sz="2000" dirty="0"/>
              <a:t>Image segmentation, News clustering</a:t>
            </a:r>
          </a:p>
          <a:p>
            <a:pPr lvl="1"/>
            <a:r>
              <a:rPr lang="en-US" altLang="zh-CN" sz="2000" dirty="0"/>
              <a:t>As a preprocessing step for other algorithms</a:t>
            </a:r>
          </a:p>
          <a:p>
            <a:endParaRPr lang="zh-CN" altLang="en-US" dirty="0"/>
          </a:p>
          <a:p>
            <a:endParaRPr lang="zh-CN" altLang="en-US" dirty="0"/>
          </a:p>
        </p:txBody>
      </p:sp>
    </p:spTree>
    <p:extLst>
      <p:ext uri="{BB962C8B-B14F-4D97-AF65-F5344CB8AC3E}">
        <p14:creationId xmlns:p14="http://schemas.microsoft.com/office/powerpoint/2010/main" val="328598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5DDAB-1581-4535-B2A6-89C2B01E8CED}"/>
              </a:ext>
            </a:extLst>
          </p:cNvPr>
          <p:cNvSpPr>
            <a:spLocks noGrp="1"/>
          </p:cNvSpPr>
          <p:nvPr>
            <p:ph type="title"/>
          </p:nvPr>
        </p:nvSpPr>
        <p:spPr/>
        <p:txBody>
          <a:bodyPr/>
          <a:lstStyle/>
          <a:p>
            <a:r>
              <a:rPr lang="en-US" altLang="zh-CN" dirty="0"/>
              <a:t>K-Means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C2EF37D-372A-4FDA-8BF4-62AF1EFCFCA4}"/>
                  </a:ext>
                </a:extLst>
              </p:cNvPr>
              <p:cNvSpPr>
                <a:spLocks noGrp="1"/>
              </p:cNvSpPr>
              <p:nvPr>
                <p:ph idx="1"/>
              </p:nvPr>
            </p:nvSpPr>
            <p:spPr/>
            <p:txBody>
              <a:bodyPr/>
              <a:lstStyle/>
              <a:p>
                <a:r>
                  <a:rPr lang="en-US" altLang="zh-CN" sz="2000" dirty="0"/>
                  <a:t>Given </a:t>
                </a:r>
                <a14:m>
                  <m:oMath xmlns:m="http://schemas.openxmlformats.org/officeDocument/2006/math">
                    <m:r>
                      <a:rPr lang="en-US" altLang="zh-CN" sz="2000" b="0" i="1" dirty="0" smtClean="0">
                        <a:latin typeface="Cambria Math" panose="02040503050406030204" pitchFamily="18" charset="0"/>
                      </a:rPr>
                      <m:t>𝐾</m:t>
                    </m:r>
                  </m:oMath>
                </a14:m>
                <a:r>
                  <a:rPr lang="en-US" altLang="zh-CN" sz="2000" dirty="0"/>
                  <a:t>, the k-means algorithm is performed:</a:t>
                </a:r>
              </a:p>
              <a:p>
                <a:pPr marL="971550" lvl="1" indent="-514350">
                  <a:buFont typeface="+mj-lt"/>
                  <a:buAutoNum type="arabicPeriod"/>
                </a:pPr>
                <a:r>
                  <a:rPr lang="en-US" altLang="zh-CN" sz="2000" dirty="0"/>
                  <a:t>Randomly pick </a:t>
                </a:r>
                <a14:m>
                  <m:oMath xmlns:m="http://schemas.openxmlformats.org/officeDocument/2006/math">
                    <m:r>
                      <a:rPr lang="en-US" altLang="zh-CN" sz="2000" b="0" i="1" dirty="0" smtClean="0">
                        <a:latin typeface="Cambria Math" panose="02040503050406030204" pitchFamily="18" charset="0"/>
                      </a:rPr>
                      <m:t>𝐾</m:t>
                    </m:r>
                  </m:oMath>
                </a14:m>
                <a:r>
                  <a:rPr lang="en-US" altLang="zh-CN" sz="2000" dirty="0"/>
                  <a:t> data points as the seed points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0" i="1" smtClean="0">
                            <a:latin typeface="Cambria Math" panose="02040503050406030204" pitchFamily="18" charset="0"/>
                          </a:rPr>
                          <m:t>𝑘</m:t>
                        </m:r>
                      </m:sub>
                    </m:sSub>
                  </m:oMath>
                </a14:m>
                <a:endParaRPr lang="en-US" altLang="zh-CN" sz="2000" dirty="0"/>
              </a:p>
              <a:p>
                <a:pPr marL="971550" lvl="1" indent="-514350">
                  <a:buFont typeface="+mj-lt"/>
                  <a:buAutoNum type="arabicPeriod"/>
                </a:pPr>
                <a:r>
                  <a:rPr lang="en-US" altLang="zh-CN" sz="2000" dirty="0"/>
                  <a:t>Recursively run the following steps until converge</a:t>
                </a:r>
              </a:p>
              <a:p>
                <a:pPr marL="1371600" lvl="2" indent="-514350">
                  <a:buFont typeface="+mj-lt"/>
                  <a:buAutoNum type="arabicPeriod"/>
                </a:pPr>
                <a:r>
                  <a:rPr lang="en-US" altLang="zh-CN" sz="2000" dirty="0"/>
                  <a:t>Assign each point to the cluster with the nearest seed point  </a:t>
                </a:r>
              </a:p>
              <a:p>
                <a:pPr marL="1371600" lvl="2" indent="-514350">
                  <a:buFont typeface="+mj-lt"/>
                  <a:buAutoNum type="arabicPeriod"/>
                </a:pPr>
                <a:endParaRPr lang="en-US" altLang="zh-CN" sz="2000" dirty="0"/>
              </a:p>
              <a:p>
                <a:pPr marL="1371600" lvl="2" indent="-514350">
                  <a:buFont typeface="+mj-lt"/>
                  <a:buAutoNum type="arabicPeriod"/>
                </a:pPr>
                <a:r>
                  <a:rPr lang="en-US" altLang="zh-CN" sz="2000" dirty="0"/>
                  <a:t>Update the seed point for each cluster</a:t>
                </a:r>
              </a:p>
              <a:p>
                <a:pPr marL="971550" lvl="1" indent="-514350">
                  <a:buFont typeface="+mj-lt"/>
                  <a:buAutoNum type="arabicPeriod"/>
                </a:pPr>
                <a:endParaRPr lang="en-US" altLang="zh-CN" dirty="0"/>
              </a:p>
              <a:p>
                <a:pPr marL="971550" lvl="1" indent="-514350">
                  <a:buFont typeface="+mj-lt"/>
                  <a:buAutoNum type="arabicPeriod"/>
                </a:pP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9C2EF37D-372A-4FDA-8BF4-62AF1EFCFCA4}"/>
                  </a:ext>
                </a:extLst>
              </p:cNvPr>
              <p:cNvSpPr>
                <a:spLocks noGrp="1" noRot="1" noChangeAspect="1" noMove="1" noResize="1" noEditPoints="1" noAdjustHandles="1" noChangeArrowheads="1" noChangeShapeType="1" noTextEdit="1"/>
              </p:cNvSpPr>
              <p:nvPr>
                <p:ph idx="1"/>
              </p:nvPr>
            </p:nvSpPr>
            <p:spPr>
              <a:blipFill>
                <a:blip r:embed="rId3"/>
                <a:stretch>
                  <a:fillRect t="-656" r="-2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F950692-6AE8-49C5-B064-E46B343840C3}"/>
                  </a:ext>
                </a:extLst>
              </p:cNvPr>
              <p:cNvSpPr txBox="1"/>
              <p:nvPr/>
            </p:nvSpPr>
            <p:spPr>
              <a:xfrm>
                <a:off x="3287097" y="2680727"/>
                <a:ext cx="2569806" cy="458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arg</m:t>
                          </m:r>
                        </m:fName>
                        <m:e>
                          <m:func>
                            <m:funcPr>
                              <m:ctrlPr>
                                <a:rPr lang="en-US" altLang="zh-CN" i="1" dirty="0">
                                  <a:latin typeface="Cambria Math" panose="02040503050406030204" pitchFamily="18" charset="0"/>
                                </a:rPr>
                              </m:ctrlPr>
                            </m:funcPr>
                            <m:fName>
                              <m:limLow>
                                <m:limLowPr>
                                  <m:ctrlPr>
                                    <a:rPr lang="en-US" altLang="zh-CN" i="1" dirty="0">
                                      <a:latin typeface="Cambria Math" panose="02040503050406030204" pitchFamily="18" charset="0"/>
                                    </a:rPr>
                                  </m:ctrlPr>
                                </m:limLowPr>
                                <m:e>
                                  <m:r>
                                    <m:rPr>
                                      <m:sty m:val="p"/>
                                    </m:rPr>
                                    <a:rPr lang="en-US" altLang="zh-CN" i="1" dirty="0">
                                      <a:latin typeface="Cambria Math"/>
                                    </a:rPr>
                                    <m:t>min</m:t>
                                  </m:r>
                                </m:e>
                                <m:lim>
                                  <m:r>
                                    <a:rPr lang="en-US" altLang="zh-CN" b="0" i="1" dirty="0" smtClean="0">
                                      <a:latin typeface="Cambria Math" panose="02040503050406030204" pitchFamily="18" charset="0"/>
                                    </a:rPr>
                                    <m:t>𝑘</m:t>
                                  </m:r>
                                </m:lim>
                              </m:limLow>
                            </m:fName>
                            <m:e>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sSub>
                                        <m:sSubPr>
                                          <m:ctrlPr>
                                            <a:rPr lang="en-US" altLang="zh-CN" b="1" i="1" dirty="0">
                                              <a:latin typeface="Cambria Math" panose="02040503050406030204" pitchFamily="18" charset="0"/>
                                            </a:rPr>
                                          </m:ctrlPr>
                                        </m:sSubPr>
                                        <m:e>
                                          <m:r>
                                            <a:rPr lang="en-US" altLang="zh-CN" b="1" i="1" dirty="0">
                                              <a:latin typeface="Cambria Math"/>
                                            </a:rPr>
                                            <m:t>𝒙</m:t>
                                          </m:r>
                                        </m:e>
                                        <m:sub>
                                          <m:r>
                                            <a:rPr lang="en-US" altLang="zh-CN" i="1" dirty="0">
                                              <a:latin typeface="Cambria Math" panose="02040503050406030204" pitchFamily="18" charset="0"/>
                                            </a:rPr>
                                            <m:t>𝑖</m:t>
                                          </m:r>
                                        </m:sub>
                                      </m:sSub>
                                      <m:r>
                                        <a:rPr lang="en-US" altLang="zh-CN" i="1" dirty="0">
                                          <a:latin typeface="Cambria Math"/>
                                        </a:rPr>
                                        <m:t>−</m:t>
                                      </m:r>
                                      <m:sSub>
                                        <m:sSubPr>
                                          <m:ctrlPr>
                                            <a:rPr lang="en-US" altLang="zh-CN" b="1" i="1" dirty="0">
                                              <a:latin typeface="Cambria Math" panose="02040503050406030204" pitchFamily="18" charset="0"/>
                                            </a:rPr>
                                          </m:ctrlPr>
                                        </m:sSubPr>
                                        <m:e>
                                          <m:r>
                                            <a:rPr lang="en-US" altLang="zh-CN" b="1" i="1" dirty="0">
                                              <a:latin typeface="Cambria Math"/>
                                            </a:rPr>
                                            <m:t>𝝁</m:t>
                                          </m:r>
                                        </m:e>
                                        <m:sub>
                                          <m:r>
                                            <a:rPr lang="en-US" altLang="zh-CN" b="0" i="1" dirty="0" smtClean="0">
                                              <a:latin typeface="Cambria Math" panose="02040503050406030204" pitchFamily="18" charset="0"/>
                                            </a:rPr>
                                            <m:t>𝑘</m:t>
                                          </m:r>
                                        </m:sub>
                                      </m:sSub>
                                    </m:e>
                                  </m:d>
                                </m:e>
                                <m:sup>
                                  <m:r>
                                    <a:rPr lang="en-US" altLang="zh-CN" i="1" dirty="0">
                                      <a:latin typeface="Cambria Math"/>
                                    </a:rPr>
                                    <m:t>2</m:t>
                                  </m:r>
                                </m:sup>
                              </m:sSup>
                            </m:e>
                          </m:func>
                        </m:e>
                      </m:func>
                    </m:oMath>
                  </m:oMathPara>
                </a14:m>
                <a:endParaRPr lang="zh-CN" altLang="en-US" dirty="0">
                  <a:solidFill>
                    <a:schemeClr val="tx1"/>
                  </a:solidFill>
                </a:endParaRPr>
              </a:p>
            </p:txBody>
          </p:sp>
        </mc:Choice>
        <mc:Fallback>
          <p:sp>
            <p:nvSpPr>
              <p:cNvPr id="4" name="文本框 3">
                <a:extLst>
                  <a:ext uri="{FF2B5EF4-FFF2-40B4-BE49-F238E27FC236}">
                    <a16:creationId xmlns:a16="http://schemas.microsoft.com/office/drawing/2014/main" id="{7F950692-6AE8-49C5-B064-E46B343840C3}"/>
                  </a:ext>
                </a:extLst>
              </p:cNvPr>
              <p:cNvSpPr txBox="1">
                <a:spLocks noRot="1" noChangeAspect="1" noMove="1" noResize="1" noEditPoints="1" noAdjustHandles="1" noChangeArrowheads="1" noChangeShapeType="1" noTextEdit="1"/>
              </p:cNvSpPr>
              <p:nvPr/>
            </p:nvSpPr>
            <p:spPr>
              <a:xfrm>
                <a:off x="3287097" y="2680727"/>
                <a:ext cx="2569806" cy="458459"/>
              </a:xfrm>
              <a:prstGeom prst="rect">
                <a:avLst/>
              </a:prstGeom>
              <a:blipFill>
                <a:blip r:embed="rId4"/>
                <a:stretch>
                  <a:fillRect b="-2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8EA2D0C-EDFB-40F8-8753-5CE5C179185C}"/>
                  </a:ext>
                </a:extLst>
              </p:cNvPr>
              <p:cNvSpPr txBox="1"/>
              <p:nvPr/>
            </p:nvSpPr>
            <p:spPr>
              <a:xfrm>
                <a:off x="3648254" y="3429000"/>
                <a:ext cx="1847492"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a:rPr>
                            <m:t>𝑘</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den>
                      </m:f>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panose="02040503050406030204" pitchFamily="18" charset="0"/>
                                </a:rPr>
                                <m:t>𝑘</m:t>
                              </m:r>
                            </m:sub>
                          </m:sSub>
                        </m:sup>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sup>
                          </m:sSubSup>
                        </m:e>
                      </m:nary>
                    </m:oMath>
                  </m:oMathPara>
                </a14:m>
                <a:endParaRPr lang="zh-CN" altLang="en-US" dirty="0">
                  <a:solidFill>
                    <a:schemeClr val="tx1"/>
                  </a:solidFill>
                </a:endParaRPr>
              </a:p>
            </p:txBody>
          </p:sp>
        </mc:Choice>
        <mc:Fallback>
          <p:sp>
            <p:nvSpPr>
              <p:cNvPr id="5" name="文本框 4">
                <a:extLst>
                  <a:ext uri="{FF2B5EF4-FFF2-40B4-BE49-F238E27FC236}">
                    <a16:creationId xmlns:a16="http://schemas.microsoft.com/office/drawing/2014/main" id="{28EA2D0C-EDFB-40F8-8753-5CE5C179185C}"/>
                  </a:ext>
                </a:extLst>
              </p:cNvPr>
              <p:cNvSpPr txBox="1">
                <a:spLocks noRot="1" noChangeAspect="1" noMove="1" noResize="1" noEditPoints="1" noAdjustHandles="1" noChangeArrowheads="1" noChangeShapeType="1" noTextEdit="1"/>
              </p:cNvSpPr>
              <p:nvPr/>
            </p:nvSpPr>
            <p:spPr>
              <a:xfrm>
                <a:off x="3648254" y="3429000"/>
                <a:ext cx="1847492" cy="87126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707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4">
            <a:extLst>
              <a:ext uri="{FF2B5EF4-FFF2-40B4-BE49-F238E27FC236}">
                <a16:creationId xmlns:a16="http://schemas.microsoft.com/office/drawing/2014/main" id="{A90B38C0-233B-47F0-BF40-C2F08C6A2F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58461" y="1780736"/>
            <a:ext cx="5627077"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81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6">
            <a:extLst>
              <a:ext uri="{FF2B5EF4-FFF2-40B4-BE49-F238E27FC236}">
                <a16:creationId xmlns:a16="http://schemas.microsoft.com/office/drawing/2014/main" id="{BCC3A758-CD4C-4E92-A333-9F4750B4FF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3688" y="1772816"/>
            <a:ext cx="5627077"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54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6">
            <a:extLst>
              <a:ext uri="{FF2B5EF4-FFF2-40B4-BE49-F238E27FC236}">
                <a16:creationId xmlns:a16="http://schemas.microsoft.com/office/drawing/2014/main" id="{BA5287FA-2EF5-4B0A-B82C-5B7F35E578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3688" y="1772816"/>
            <a:ext cx="5627077"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31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5">
            <a:extLst>
              <a:ext uri="{FF2B5EF4-FFF2-40B4-BE49-F238E27FC236}">
                <a16:creationId xmlns:a16="http://schemas.microsoft.com/office/drawing/2014/main" id="{F1CF32CB-8AA6-46B8-BF8B-4283536901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3688" y="1772816"/>
            <a:ext cx="5627077" cy="42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70161"/>
      </p:ext>
    </p:extLst>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自定义 5">
      <a:majorFont>
        <a:latin typeface="Palatino Linotype"/>
        <a:ea typeface="黑体"/>
        <a:cs typeface=""/>
      </a:majorFont>
      <a:minorFont>
        <a:latin typeface="Palatino Linotyp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3200" b="1" i="1"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3200" b="1" i="1" u="none" strike="noStrike" cap="none" normalizeH="0" baseline="0" smtClean="0">
            <a:ln>
              <a:noFill/>
            </a:ln>
            <a:solidFill>
              <a:schemeClr val="tx1"/>
            </a:solidFill>
            <a:effectLst/>
            <a:latin typeface="Trebuchet MS"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4177</Words>
  <Application>Microsoft Office PowerPoint</Application>
  <PresentationFormat>全屏显示(4:3)</PresentationFormat>
  <Paragraphs>334</Paragraphs>
  <Slides>28</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-apple-system</vt:lpstr>
      <vt:lpstr>KaTeX_Caligraphic</vt:lpstr>
      <vt:lpstr>KaTeX_Main</vt:lpstr>
      <vt:lpstr>KaTeX_Math</vt:lpstr>
      <vt:lpstr>等线</vt:lpstr>
      <vt:lpstr>Arial</vt:lpstr>
      <vt:lpstr>Cambria Math</vt:lpstr>
      <vt:lpstr>Palatino Linotype</vt:lpstr>
      <vt:lpstr>Times New Roman</vt:lpstr>
      <vt:lpstr>Trebuchet MS</vt:lpstr>
      <vt:lpstr>Wingdings</vt:lpstr>
      <vt:lpstr>Capsules</vt:lpstr>
      <vt:lpstr>Clustering</vt:lpstr>
      <vt:lpstr>Review</vt:lpstr>
      <vt:lpstr>What is clustering?</vt:lpstr>
      <vt:lpstr>What is clustering?</vt:lpstr>
      <vt:lpstr>K-Means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K-Means Algorithm</vt:lpstr>
      <vt:lpstr>K-Means Algorithm</vt:lpstr>
      <vt:lpstr>How to decide K？</vt:lpstr>
      <vt:lpstr>What is K-Medoids Algorithm？</vt:lpstr>
      <vt:lpstr>Partitioning Around Medoids (PAM)</vt:lpstr>
      <vt:lpstr>K-Medoids Algorithm</vt:lpstr>
      <vt:lpstr>How to find the medoid</vt:lpstr>
      <vt:lpstr>K-Medoids Algorithm</vt:lpstr>
      <vt:lpstr>Gaussian Mixture Model</vt:lpstr>
      <vt:lpstr>What is GMM？</vt:lpstr>
      <vt:lpstr>Parameters Estimation for GMM</vt:lpstr>
      <vt:lpstr>Parameters Estimation for GMM</vt:lpstr>
      <vt:lpstr>Parameters Estimation for GMM</vt:lpstr>
      <vt:lpstr>Jensen’s inequality</vt:lpstr>
      <vt:lpstr>Expectation Maximization</vt:lpstr>
      <vt:lpstr>Algorithm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jinyang wu</dc:creator>
  <cp:lastModifiedBy>jinyang wu</cp:lastModifiedBy>
  <cp:revision>41</cp:revision>
  <dcterms:created xsi:type="dcterms:W3CDTF">2024-11-18T07:58:50Z</dcterms:created>
  <dcterms:modified xsi:type="dcterms:W3CDTF">2024-11-18T11:55:53Z</dcterms:modified>
</cp:coreProperties>
</file>