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A4E06-957A-4B3A-B30B-25A94CF1F14E}" v="90" dt="2022-03-22T18:34:06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5026" autoAdjust="0"/>
  </p:normalViewPr>
  <p:slideViewPr>
    <p:cSldViewPr snapToGrid="0">
      <p:cViewPr>
        <p:scale>
          <a:sx n="75" d="100"/>
          <a:sy n="75" d="100"/>
        </p:scale>
        <p:origin x="112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Chart_3_16_2022%2010_22_12%20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Passport_Stats_25-02-2022_0256_GMT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Passport_Stats_25-02-2022_0256_GMT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Passport_Stats_25-02-2022_0256_GMT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Passport_Stats_25-02-2022_0256_GMT.xl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Passport_Stats_25-02-2022_0256_GMT.xls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Passport_Stats_25-02-2022_0256_GMT.xls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Passport_Stats_25-02-2022_0256_GMT.xls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Chart_3_6_2022%207_14_49%20pm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SPGlobal_HongKongTechnologyVentureCompanyLimited-&#39321;&#28207;&#31185;&#25216;&#25506;&#32034;&#26377;&#38480;&#20844;&#21496;_IncomeStatement_20-Mar-2022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SPGlobal_HongKongTechnologyVentureCompanyLimited-&#39321;&#28207;&#31185;&#25216;&#25506;&#32034;&#26377;&#38480;&#20844;&#21496;_IncomeStatement_20-Mar-2022.xls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HKTV%20mod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HKTV%20mod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Passport_Stats_25-02-2022_0256_GMT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liveln-my.sharepoint.com/personal/haohongjiang_ln_hk/Documents/&#19979;&#36733;/Passport_Stats_25-02-2022_0256_GMT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https://liveln-my.sharepoint.com/personal/haohongjiang_ln_hk/Documents/&#19979;&#36733;/Passport_Stats_25-02-2022_0256_GMT.xls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n-my.sharepoint.com/personal/haohongjiang_ln_hk/Documents/&#19979;&#36733;/Passport_Stats_25-02-2022_0256_GMT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94041926177869E-2"/>
          <c:y val="0.16650592399942205"/>
          <c:w val="0.90556035278494051"/>
          <c:h val="0.6012639307459066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Volume (in mns)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DEC-4F1C-97F2-A2776259967E}"/>
                </c:ext>
              </c:extLst>
            </c:dLbl>
            <c:dLbl>
              <c:idx val="23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EC-4F1C-97F2-A2776259967E}"/>
                </c:ext>
              </c:extLst>
            </c:dLbl>
            <c:numFmt formatCode="#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Sheet1!$B$2:$B$248</c:f>
              <c:strCache>
                <c:ptCount val="247"/>
                <c:pt idx="0">
                  <c:v>3-14-2022</c:v>
                </c:pt>
                <c:pt idx="1">
                  <c:v>3-11-2022</c:v>
                </c:pt>
                <c:pt idx="2">
                  <c:v>3-10-2022</c:v>
                </c:pt>
                <c:pt idx="3">
                  <c:v>3-9-2022</c:v>
                </c:pt>
                <c:pt idx="4">
                  <c:v>3-8-2022</c:v>
                </c:pt>
                <c:pt idx="5">
                  <c:v>3-7-2022</c:v>
                </c:pt>
                <c:pt idx="6">
                  <c:v>3-4-2022</c:v>
                </c:pt>
                <c:pt idx="7">
                  <c:v>3-3-2022</c:v>
                </c:pt>
                <c:pt idx="8">
                  <c:v>3-2-2022</c:v>
                </c:pt>
                <c:pt idx="9">
                  <c:v>3-1-2022</c:v>
                </c:pt>
                <c:pt idx="10">
                  <c:v>2-28-2022</c:v>
                </c:pt>
                <c:pt idx="11">
                  <c:v>2-25-2022</c:v>
                </c:pt>
                <c:pt idx="12">
                  <c:v>2-24-2022</c:v>
                </c:pt>
                <c:pt idx="13">
                  <c:v>2-23-2022</c:v>
                </c:pt>
                <c:pt idx="14">
                  <c:v>2-22-2022</c:v>
                </c:pt>
                <c:pt idx="15">
                  <c:v>2-21-2022</c:v>
                </c:pt>
                <c:pt idx="16">
                  <c:v>2-18-2022</c:v>
                </c:pt>
                <c:pt idx="17">
                  <c:v>2-17-2022</c:v>
                </c:pt>
                <c:pt idx="18">
                  <c:v>2-16-2022</c:v>
                </c:pt>
                <c:pt idx="19">
                  <c:v>2-15-2022</c:v>
                </c:pt>
                <c:pt idx="20">
                  <c:v>2-14-2022</c:v>
                </c:pt>
                <c:pt idx="21">
                  <c:v>2-11-2022</c:v>
                </c:pt>
                <c:pt idx="22">
                  <c:v>2-10-2022</c:v>
                </c:pt>
                <c:pt idx="23">
                  <c:v>2-9-2022</c:v>
                </c:pt>
                <c:pt idx="24">
                  <c:v>2-8-2022</c:v>
                </c:pt>
                <c:pt idx="25">
                  <c:v>2-7-2022</c:v>
                </c:pt>
                <c:pt idx="26">
                  <c:v>2-4-2022</c:v>
                </c:pt>
                <c:pt idx="27">
                  <c:v>1-31-2022</c:v>
                </c:pt>
                <c:pt idx="28">
                  <c:v>1-28-2022</c:v>
                </c:pt>
                <c:pt idx="29">
                  <c:v>1-27-2022</c:v>
                </c:pt>
                <c:pt idx="30">
                  <c:v>1-26-2022</c:v>
                </c:pt>
                <c:pt idx="31">
                  <c:v>1-25-2022</c:v>
                </c:pt>
                <c:pt idx="32">
                  <c:v>1-24-2022</c:v>
                </c:pt>
                <c:pt idx="33">
                  <c:v>1-21-2022</c:v>
                </c:pt>
                <c:pt idx="34">
                  <c:v>1-20-2022</c:v>
                </c:pt>
                <c:pt idx="35">
                  <c:v>1-19-2022</c:v>
                </c:pt>
                <c:pt idx="36">
                  <c:v>1-18-2022</c:v>
                </c:pt>
                <c:pt idx="37">
                  <c:v>1-17-2022</c:v>
                </c:pt>
                <c:pt idx="38">
                  <c:v>1-14-2022</c:v>
                </c:pt>
                <c:pt idx="39">
                  <c:v>1-13-2022</c:v>
                </c:pt>
                <c:pt idx="40">
                  <c:v>1-12-2022</c:v>
                </c:pt>
                <c:pt idx="41">
                  <c:v>1-11-2022</c:v>
                </c:pt>
                <c:pt idx="42">
                  <c:v>1-10-2022</c:v>
                </c:pt>
                <c:pt idx="43">
                  <c:v>1-7-2022</c:v>
                </c:pt>
                <c:pt idx="44">
                  <c:v>1-6-2022</c:v>
                </c:pt>
                <c:pt idx="45">
                  <c:v>1-5-2022</c:v>
                </c:pt>
                <c:pt idx="46">
                  <c:v>1-4-2022</c:v>
                </c:pt>
                <c:pt idx="47">
                  <c:v>1-3-2022</c:v>
                </c:pt>
                <c:pt idx="48">
                  <c:v>12-31-2021</c:v>
                </c:pt>
                <c:pt idx="49">
                  <c:v>12-30-2021</c:v>
                </c:pt>
                <c:pt idx="50">
                  <c:v>12-29-2021</c:v>
                </c:pt>
                <c:pt idx="51">
                  <c:v>12-28-2021</c:v>
                </c:pt>
                <c:pt idx="52">
                  <c:v>12-24-2021</c:v>
                </c:pt>
                <c:pt idx="53">
                  <c:v>12-23-2021</c:v>
                </c:pt>
                <c:pt idx="54">
                  <c:v>12-22-2021</c:v>
                </c:pt>
                <c:pt idx="55">
                  <c:v>12-21-2021</c:v>
                </c:pt>
                <c:pt idx="56">
                  <c:v>12-20-2021</c:v>
                </c:pt>
                <c:pt idx="57">
                  <c:v>12-17-2021</c:v>
                </c:pt>
                <c:pt idx="58">
                  <c:v>12-16-2021</c:v>
                </c:pt>
                <c:pt idx="59">
                  <c:v>12-15-2021</c:v>
                </c:pt>
                <c:pt idx="60">
                  <c:v>12-14-2021</c:v>
                </c:pt>
                <c:pt idx="61">
                  <c:v>12-13-2021</c:v>
                </c:pt>
                <c:pt idx="62">
                  <c:v>12-10-2021</c:v>
                </c:pt>
                <c:pt idx="63">
                  <c:v>12-9-2021</c:v>
                </c:pt>
                <c:pt idx="64">
                  <c:v>12-8-2021</c:v>
                </c:pt>
                <c:pt idx="65">
                  <c:v>12-7-2021</c:v>
                </c:pt>
                <c:pt idx="66">
                  <c:v>12-6-2021</c:v>
                </c:pt>
                <c:pt idx="67">
                  <c:v>12-3-2021</c:v>
                </c:pt>
                <c:pt idx="68">
                  <c:v>12-2-2021</c:v>
                </c:pt>
                <c:pt idx="69">
                  <c:v>12-1-2021</c:v>
                </c:pt>
                <c:pt idx="70">
                  <c:v>11-30-2021</c:v>
                </c:pt>
                <c:pt idx="71">
                  <c:v>11-29-2021</c:v>
                </c:pt>
                <c:pt idx="72">
                  <c:v>11-26-2021</c:v>
                </c:pt>
                <c:pt idx="73">
                  <c:v>11-25-2021</c:v>
                </c:pt>
                <c:pt idx="74">
                  <c:v>11-24-2021</c:v>
                </c:pt>
                <c:pt idx="75">
                  <c:v>11-23-2021</c:v>
                </c:pt>
                <c:pt idx="76">
                  <c:v>11-22-2021</c:v>
                </c:pt>
                <c:pt idx="77">
                  <c:v>11-19-2021</c:v>
                </c:pt>
                <c:pt idx="78">
                  <c:v>11-18-2021</c:v>
                </c:pt>
                <c:pt idx="79">
                  <c:v>11-17-2021</c:v>
                </c:pt>
                <c:pt idx="80">
                  <c:v>11-16-2021</c:v>
                </c:pt>
                <c:pt idx="81">
                  <c:v>11-15-2021</c:v>
                </c:pt>
                <c:pt idx="82">
                  <c:v>11-12-2021</c:v>
                </c:pt>
                <c:pt idx="83">
                  <c:v>11-11-2021</c:v>
                </c:pt>
                <c:pt idx="84">
                  <c:v>11-10-2021</c:v>
                </c:pt>
                <c:pt idx="85">
                  <c:v>11-9-2021</c:v>
                </c:pt>
                <c:pt idx="86">
                  <c:v>11-8-2021</c:v>
                </c:pt>
                <c:pt idx="87">
                  <c:v>11-5-2021</c:v>
                </c:pt>
                <c:pt idx="88">
                  <c:v>11-4-2021</c:v>
                </c:pt>
                <c:pt idx="89">
                  <c:v>11-3-2021</c:v>
                </c:pt>
                <c:pt idx="90">
                  <c:v>11-2-2021</c:v>
                </c:pt>
                <c:pt idx="91">
                  <c:v>11-1-2021</c:v>
                </c:pt>
                <c:pt idx="92">
                  <c:v>10-29-2021</c:v>
                </c:pt>
                <c:pt idx="93">
                  <c:v>10-28-2021</c:v>
                </c:pt>
                <c:pt idx="94">
                  <c:v>10-27-2021</c:v>
                </c:pt>
                <c:pt idx="95">
                  <c:v>10-26-2021</c:v>
                </c:pt>
                <c:pt idx="96">
                  <c:v>10-25-2021</c:v>
                </c:pt>
                <c:pt idx="97">
                  <c:v>10-22-2021</c:v>
                </c:pt>
                <c:pt idx="98">
                  <c:v>10-21-2021</c:v>
                </c:pt>
                <c:pt idx="99">
                  <c:v>10-20-2021</c:v>
                </c:pt>
                <c:pt idx="100">
                  <c:v>10-19-2021</c:v>
                </c:pt>
                <c:pt idx="101">
                  <c:v>10-18-2021</c:v>
                </c:pt>
                <c:pt idx="102">
                  <c:v>10-15-2021</c:v>
                </c:pt>
                <c:pt idx="103">
                  <c:v>10-12-2021</c:v>
                </c:pt>
                <c:pt idx="104">
                  <c:v>10-11-2021</c:v>
                </c:pt>
                <c:pt idx="105">
                  <c:v>10-8-2021</c:v>
                </c:pt>
                <c:pt idx="106">
                  <c:v>10-7-2021</c:v>
                </c:pt>
                <c:pt idx="107">
                  <c:v>10-6-2021</c:v>
                </c:pt>
                <c:pt idx="108">
                  <c:v>10-5-2021</c:v>
                </c:pt>
                <c:pt idx="109">
                  <c:v>10-4-2021</c:v>
                </c:pt>
                <c:pt idx="110">
                  <c:v>9-30-2021</c:v>
                </c:pt>
                <c:pt idx="111">
                  <c:v>9-29-2021</c:v>
                </c:pt>
                <c:pt idx="112">
                  <c:v>9-28-2021</c:v>
                </c:pt>
                <c:pt idx="113">
                  <c:v>9-27-2021</c:v>
                </c:pt>
                <c:pt idx="114">
                  <c:v>9-24-2021</c:v>
                </c:pt>
                <c:pt idx="115">
                  <c:v>9-23-2021</c:v>
                </c:pt>
                <c:pt idx="116">
                  <c:v>9-21-2021</c:v>
                </c:pt>
                <c:pt idx="117">
                  <c:v>9-20-2021</c:v>
                </c:pt>
                <c:pt idx="118">
                  <c:v>9-17-2021</c:v>
                </c:pt>
                <c:pt idx="119">
                  <c:v>9-16-2021</c:v>
                </c:pt>
                <c:pt idx="120">
                  <c:v>9-15-2021</c:v>
                </c:pt>
                <c:pt idx="121">
                  <c:v>9-14-2021</c:v>
                </c:pt>
                <c:pt idx="122">
                  <c:v>9-13-2021</c:v>
                </c:pt>
                <c:pt idx="123">
                  <c:v>9-10-2021</c:v>
                </c:pt>
                <c:pt idx="124">
                  <c:v>9-9-2021</c:v>
                </c:pt>
                <c:pt idx="125">
                  <c:v>9-8-2021</c:v>
                </c:pt>
                <c:pt idx="126">
                  <c:v>9-7-2021</c:v>
                </c:pt>
                <c:pt idx="127">
                  <c:v>9-6-2021</c:v>
                </c:pt>
                <c:pt idx="128">
                  <c:v>9-3-2021</c:v>
                </c:pt>
                <c:pt idx="129">
                  <c:v>9-2-2021</c:v>
                </c:pt>
                <c:pt idx="130">
                  <c:v>9-1-2021</c:v>
                </c:pt>
                <c:pt idx="131">
                  <c:v>8-31-2021</c:v>
                </c:pt>
                <c:pt idx="132">
                  <c:v>8-30-2021</c:v>
                </c:pt>
                <c:pt idx="133">
                  <c:v>8-27-2021</c:v>
                </c:pt>
                <c:pt idx="134">
                  <c:v>8-26-2021</c:v>
                </c:pt>
                <c:pt idx="135">
                  <c:v>8-25-2021</c:v>
                </c:pt>
                <c:pt idx="136">
                  <c:v>8-24-2021</c:v>
                </c:pt>
                <c:pt idx="137">
                  <c:v>8-23-2021</c:v>
                </c:pt>
                <c:pt idx="138">
                  <c:v>8-20-2021</c:v>
                </c:pt>
                <c:pt idx="139">
                  <c:v>8-19-2021</c:v>
                </c:pt>
                <c:pt idx="140">
                  <c:v>8-18-2021</c:v>
                </c:pt>
                <c:pt idx="141">
                  <c:v>8-17-2021</c:v>
                </c:pt>
                <c:pt idx="142">
                  <c:v>8-16-2021</c:v>
                </c:pt>
                <c:pt idx="143">
                  <c:v>8-13-2021</c:v>
                </c:pt>
                <c:pt idx="144">
                  <c:v>8-12-2021</c:v>
                </c:pt>
                <c:pt idx="145">
                  <c:v>8-11-2021</c:v>
                </c:pt>
                <c:pt idx="146">
                  <c:v>8-10-2021</c:v>
                </c:pt>
                <c:pt idx="147">
                  <c:v>8-9-2021</c:v>
                </c:pt>
                <c:pt idx="148">
                  <c:v>8-6-2021</c:v>
                </c:pt>
                <c:pt idx="149">
                  <c:v>8-5-2021</c:v>
                </c:pt>
                <c:pt idx="150">
                  <c:v>8-4-2021</c:v>
                </c:pt>
                <c:pt idx="151">
                  <c:v>8-3-2021</c:v>
                </c:pt>
                <c:pt idx="152">
                  <c:v>8-2-2021</c:v>
                </c:pt>
                <c:pt idx="153">
                  <c:v>7-30-2021</c:v>
                </c:pt>
                <c:pt idx="154">
                  <c:v>7-29-2021</c:v>
                </c:pt>
                <c:pt idx="155">
                  <c:v>7-28-2021</c:v>
                </c:pt>
                <c:pt idx="156">
                  <c:v>7-27-2021</c:v>
                </c:pt>
                <c:pt idx="157">
                  <c:v>7-26-2021</c:v>
                </c:pt>
                <c:pt idx="158">
                  <c:v>7-23-2021</c:v>
                </c:pt>
                <c:pt idx="159">
                  <c:v>7-22-2021</c:v>
                </c:pt>
                <c:pt idx="160">
                  <c:v>7-21-2021</c:v>
                </c:pt>
                <c:pt idx="161">
                  <c:v>7-20-2021</c:v>
                </c:pt>
                <c:pt idx="162">
                  <c:v>7-19-2021</c:v>
                </c:pt>
                <c:pt idx="163">
                  <c:v>7-16-2021</c:v>
                </c:pt>
                <c:pt idx="164">
                  <c:v>7-15-2021</c:v>
                </c:pt>
                <c:pt idx="165">
                  <c:v>7-14-2021</c:v>
                </c:pt>
                <c:pt idx="166">
                  <c:v>7-13-2021</c:v>
                </c:pt>
                <c:pt idx="167">
                  <c:v>7-12-2021</c:v>
                </c:pt>
                <c:pt idx="168">
                  <c:v>7-9-2021</c:v>
                </c:pt>
                <c:pt idx="169">
                  <c:v>7-8-2021</c:v>
                </c:pt>
                <c:pt idx="170">
                  <c:v>7-7-2021</c:v>
                </c:pt>
                <c:pt idx="171">
                  <c:v>7-6-2021</c:v>
                </c:pt>
                <c:pt idx="172">
                  <c:v>7-5-2021</c:v>
                </c:pt>
                <c:pt idx="173">
                  <c:v>7-2-2021</c:v>
                </c:pt>
                <c:pt idx="174">
                  <c:v>6-30-2021</c:v>
                </c:pt>
                <c:pt idx="175">
                  <c:v>6-29-2021</c:v>
                </c:pt>
                <c:pt idx="176">
                  <c:v>6-28-2021</c:v>
                </c:pt>
                <c:pt idx="177">
                  <c:v>6-25-2021</c:v>
                </c:pt>
                <c:pt idx="178">
                  <c:v>6-24-2021</c:v>
                </c:pt>
                <c:pt idx="179">
                  <c:v>6-23-2021</c:v>
                </c:pt>
                <c:pt idx="180">
                  <c:v>6-22-2021</c:v>
                </c:pt>
                <c:pt idx="181">
                  <c:v>6-21-2021</c:v>
                </c:pt>
                <c:pt idx="182">
                  <c:v>6-18-2021</c:v>
                </c:pt>
                <c:pt idx="183">
                  <c:v>6-17-2021</c:v>
                </c:pt>
                <c:pt idx="184">
                  <c:v>6-16-2021</c:v>
                </c:pt>
                <c:pt idx="185">
                  <c:v>6-15-2021</c:v>
                </c:pt>
                <c:pt idx="186">
                  <c:v>6-11-2021</c:v>
                </c:pt>
                <c:pt idx="187">
                  <c:v>6-10-2021</c:v>
                </c:pt>
                <c:pt idx="188">
                  <c:v>6-9-2021</c:v>
                </c:pt>
                <c:pt idx="189">
                  <c:v>6-8-2021</c:v>
                </c:pt>
                <c:pt idx="190">
                  <c:v>6-7-2021</c:v>
                </c:pt>
                <c:pt idx="191">
                  <c:v>6-4-2021</c:v>
                </c:pt>
                <c:pt idx="192">
                  <c:v>6-3-2021</c:v>
                </c:pt>
                <c:pt idx="193">
                  <c:v>6-2-2021</c:v>
                </c:pt>
                <c:pt idx="194">
                  <c:v>6-1-2021</c:v>
                </c:pt>
                <c:pt idx="195">
                  <c:v>5-31-2021</c:v>
                </c:pt>
                <c:pt idx="196">
                  <c:v>5-28-2021</c:v>
                </c:pt>
                <c:pt idx="197">
                  <c:v>5-27-2021</c:v>
                </c:pt>
                <c:pt idx="198">
                  <c:v>5-26-2021</c:v>
                </c:pt>
                <c:pt idx="199">
                  <c:v>5-25-2021</c:v>
                </c:pt>
                <c:pt idx="200">
                  <c:v>5-24-2021</c:v>
                </c:pt>
                <c:pt idx="201">
                  <c:v>5-21-2021</c:v>
                </c:pt>
                <c:pt idx="202">
                  <c:v>5-20-2021</c:v>
                </c:pt>
                <c:pt idx="203">
                  <c:v>5-18-2021</c:v>
                </c:pt>
                <c:pt idx="204">
                  <c:v>5-17-2021</c:v>
                </c:pt>
                <c:pt idx="205">
                  <c:v>5-14-2021</c:v>
                </c:pt>
                <c:pt idx="206">
                  <c:v>5-13-2021</c:v>
                </c:pt>
                <c:pt idx="207">
                  <c:v>5-12-2021</c:v>
                </c:pt>
                <c:pt idx="208">
                  <c:v>5-11-2021</c:v>
                </c:pt>
                <c:pt idx="209">
                  <c:v>5-10-2021</c:v>
                </c:pt>
                <c:pt idx="210">
                  <c:v>5-7-2021</c:v>
                </c:pt>
                <c:pt idx="211">
                  <c:v>5-6-2021</c:v>
                </c:pt>
                <c:pt idx="212">
                  <c:v>5-5-2021</c:v>
                </c:pt>
                <c:pt idx="213">
                  <c:v>5-4-2021</c:v>
                </c:pt>
                <c:pt idx="214">
                  <c:v>5-3-2021</c:v>
                </c:pt>
                <c:pt idx="215">
                  <c:v>4-30-2021</c:v>
                </c:pt>
                <c:pt idx="216">
                  <c:v>4-29-2021</c:v>
                </c:pt>
                <c:pt idx="217">
                  <c:v>4-28-2021</c:v>
                </c:pt>
                <c:pt idx="218">
                  <c:v>4-27-2021</c:v>
                </c:pt>
                <c:pt idx="219">
                  <c:v>4-26-2021</c:v>
                </c:pt>
                <c:pt idx="220">
                  <c:v>4-23-2021</c:v>
                </c:pt>
                <c:pt idx="221">
                  <c:v>4-22-2021</c:v>
                </c:pt>
                <c:pt idx="222">
                  <c:v>4-21-2021</c:v>
                </c:pt>
                <c:pt idx="223">
                  <c:v>4-20-2021</c:v>
                </c:pt>
                <c:pt idx="224">
                  <c:v>4-19-2021</c:v>
                </c:pt>
                <c:pt idx="225">
                  <c:v>4-16-2021</c:v>
                </c:pt>
                <c:pt idx="226">
                  <c:v>4-15-2021</c:v>
                </c:pt>
                <c:pt idx="227">
                  <c:v>4-14-2021</c:v>
                </c:pt>
                <c:pt idx="228">
                  <c:v>4-13-2021</c:v>
                </c:pt>
                <c:pt idx="229">
                  <c:v>4-12-2021</c:v>
                </c:pt>
                <c:pt idx="230">
                  <c:v>4-9-2021</c:v>
                </c:pt>
                <c:pt idx="231">
                  <c:v>4-8-2021</c:v>
                </c:pt>
                <c:pt idx="232">
                  <c:v>4-7-2021</c:v>
                </c:pt>
                <c:pt idx="233">
                  <c:v>4-1-2021</c:v>
                </c:pt>
                <c:pt idx="234">
                  <c:v>3-31-2021</c:v>
                </c:pt>
                <c:pt idx="235">
                  <c:v>3-30-2021</c:v>
                </c:pt>
                <c:pt idx="236">
                  <c:v>3-29-2021</c:v>
                </c:pt>
                <c:pt idx="237">
                  <c:v>3-26-2021</c:v>
                </c:pt>
                <c:pt idx="238">
                  <c:v>3-25-2021</c:v>
                </c:pt>
                <c:pt idx="239">
                  <c:v>3-24-2021</c:v>
                </c:pt>
                <c:pt idx="240">
                  <c:v>3-23-2021</c:v>
                </c:pt>
                <c:pt idx="241">
                  <c:v>3-22-2021</c:v>
                </c:pt>
                <c:pt idx="242">
                  <c:v>3-19-2021</c:v>
                </c:pt>
                <c:pt idx="243">
                  <c:v>3-18-2021</c:v>
                </c:pt>
                <c:pt idx="244">
                  <c:v>3-17-2021</c:v>
                </c:pt>
                <c:pt idx="245">
                  <c:v>3-16-2021</c:v>
                </c:pt>
                <c:pt idx="246">
                  <c:v>3-15-2021</c:v>
                </c:pt>
              </c:strCache>
            </c:strRef>
          </c:cat>
          <c:val>
            <c:numRef>
              <c:f>Sheet1!$E$2:$E$248</c:f>
              <c:numCache>
                <c:formatCode>#.00,,"m"</c:formatCode>
                <c:ptCount val="247"/>
                <c:pt idx="0">
                  <c:v>5774800</c:v>
                </c:pt>
                <c:pt idx="1">
                  <c:v>7559000</c:v>
                </c:pt>
                <c:pt idx="2">
                  <c:v>5359500</c:v>
                </c:pt>
                <c:pt idx="3">
                  <c:v>3322000</c:v>
                </c:pt>
                <c:pt idx="4">
                  <c:v>3275000</c:v>
                </c:pt>
                <c:pt idx="5">
                  <c:v>3385108</c:v>
                </c:pt>
                <c:pt idx="6">
                  <c:v>5909000</c:v>
                </c:pt>
                <c:pt idx="7">
                  <c:v>6187000</c:v>
                </c:pt>
                <c:pt idx="8">
                  <c:v>14158500</c:v>
                </c:pt>
                <c:pt idx="9">
                  <c:v>20256300</c:v>
                </c:pt>
                <c:pt idx="10">
                  <c:v>5717000</c:v>
                </c:pt>
                <c:pt idx="11">
                  <c:v>4829000</c:v>
                </c:pt>
                <c:pt idx="12">
                  <c:v>3784310</c:v>
                </c:pt>
                <c:pt idx="13">
                  <c:v>6301500</c:v>
                </c:pt>
                <c:pt idx="14">
                  <c:v>3441001</c:v>
                </c:pt>
                <c:pt idx="15">
                  <c:v>2206000</c:v>
                </c:pt>
                <c:pt idx="16">
                  <c:v>3407000</c:v>
                </c:pt>
                <c:pt idx="17">
                  <c:v>3713253</c:v>
                </c:pt>
                <c:pt idx="18">
                  <c:v>5117665</c:v>
                </c:pt>
                <c:pt idx="19">
                  <c:v>4306338</c:v>
                </c:pt>
                <c:pt idx="20">
                  <c:v>4326514</c:v>
                </c:pt>
                <c:pt idx="21">
                  <c:v>5561200</c:v>
                </c:pt>
                <c:pt idx="22">
                  <c:v>5500070</c:v>
                </c:pt>
                <c:pt idx="23">
                  <c:v>11586000</c:v>
                </c:pt>
                <c:pt idx="24">
                  <c:v>11508810</c:v>
                </c:pt>
                <c:pt idx="25">
                  <c:v>9814100</c:v>
                </c:pt>
                <c:pt idx="26">
                  <c:v>2200000</c:v>
                </c:pt>
                <c:pt idx="27">
                  <c:v>957000</c:v>
                </c:pt>
                <c:pt idx="28">
                  <c:v>3269894</c:v>
                </c:pt>
                <c:pt idx="29">
                  <c:v>4446800</c:v>
                </c:pt>
                <c:pt idx="30">
                  <c:v>3354800</c:v>
                </c:pt>
                <c:pt idx="31">
                  <c:v>2869000</c:v>
                </c:pt>
                <c:pt idx="32">
                  <c:v>4249000</c:v>
                </c:pt>
                <c:pt idx="33">
                  <c:v>1487725</c:v>
                </c:pt>
                <c:pt idx="34">
                  <c:v>1506000</c:v>
                </c:pt>
                <c:pt idx="35">
                  <c:v>1367000</c:v>
                </c:pt>
                <c:pt idx="36">
                  <c:v>2231000</c:v>
                </c:pt>
                <c:pt idx="37">
                  <c:v>1463000</c:v>
                </c:pt>
                <c:pt idx="38">
                  <c:v>4176850</c:v>
                </c:pt>
                <c:pt idx="39">
                  <c:v>2803785</c:v>
                </c:pt>
                <c:pt idx="40">
                  <c:v>5381000</c:v>
                </c:pt>
                <c:pt idx="41">
                  <c:v>4431000</c:v>
                </c:pt>
                <c:pt idx="42">
                  <c:v>4364300</c:v>
                </c:pt>
                <c:pt idx="43">
                  <c:v>2555702</c:v>
                </c:pt>
                <c:pt idx="44">
                  <c:v>10082700</c:v>
                </c:pt>
                <c:pt idx="45">
                  <c:v>9432000</c:v>
                </c:pt>
                <c:pt idx="46">
                  <c:v>791955</c:v>
                </c:pt>
                <c:pt idx="47">
                  <c:v>1801303</c:v>
                </c:pt>
                <c:pt idx="48">
                  <c:v>1762000</c:v>
                </c:pt>
                <c:pt idx="49">
                  <c:v>597773</c:v>
                </c:pt>
                <c:pt idx="50">
                  <c:v>1773000</c:v>
                </c:pt>
                <c:pt idx="51">
                  <c:v>1367000</c:v>
                </c:pt>
                <c:pt idx="52">
                  <c:v>309000</c:v>
                </c:pt>
                <c:pt idx="53">
                  <c:v>504000</c:v>
                </c:pt>
                <c:pt idx="54">
                  <c:v>902000</c:v>
                </c:pt>
                <c:pt idx="55">
                  <c:v>1106728</c:v>
                </c:pt>
                <c:pt idx="56">
                  <c:v>1360000</c:v>
                </c:pt>
                <c:pt idx="57">
                  <c:v>1275000</c:v>
                </c:pt>
                <c:pt idx="58">
                  <c:v>1102000</c:v>
                </c:pt>
                <c:pt idx="59">
                  <c:v>2216669</c:v>
                </c:pt>
                <c:pt idx="60">
                  <c:v>1156000</c:v>
                </c:pt>
                <c:pt idx="61">
                  <c:v>2125601</c:v>
                </c:pt>
                <c:pt idx="62">
                  <c:v>1430000</c:v>
                </c:pt>
                <c:pt idx="63">
                  <c:v>1288232</c:v>
                </c:pt>
                <c:pt idx="64">
                  <c:v>1774224</c:v>
                </c:pt>
                <c:pt idx="65">
                  <c:v>2969587</c:v>
                </c:pt>
                <c:pt idx="66">
                  <c:v>9333000</c:v>
                </c:pt>
                <c:pt idx="67">
                  <c:v>3268568</c:v>
                </c:pt>
                <c:pt idx="68">
                  <c:v>3964000</c:v>
                </c:pt>
                <c:pt idx="69">
                  <c:v>3202000</c:v>
                </c:pt>
                <c:pt idx="70">
                  <c:v>17426780</c:v>
                </c:pt>
                <c:pt idx="71">
                  <c:v>809002</c:v>
                </c:pt>
                <c:pt idx="72">
                  <c:v>979392</c:v>
                </c:pt>
                <c:pt idx="73">
                  <c:v>1248745</c:v>
                </c:pt>
                <c:pt idx="74">
                  <c:v>819450</c:v>
                </c:pt>
                <c:pt idx="75">
                  <c:v>1255000</c:v>
                </c:pt>
                <c:pt idx="76">
                  <c:v>1337324</c:v>
                </c:pt>
                <c:pt idx="77">
                  <c:v>844066</c:v>
                </c:pt>
                <c:pt idx="78">
                  <c:v>1861000</c:v>
                </c:pt>
                <c:pt idx="79">
                  <c:v>1158000</c:v>
                </c:pt>
                <c:pt idx="80">
                  <c:v>1290841</c:v>
                </c:pt>
                <c:pt idx="81">
                  <c:v>1817909</c:v>
                </c:pt>
                <c:pt idx="82">
                  <c:v>4181000</c:v>
                </c:pt>
                <c:pt idx="83">
                  <c:v>2092000</c:v>
                </c:pt>
                <c:pt idx="84">
                  <c:v>2869000</c:v>
                </c:pt>
                <c:pt idx="85">
                  <c:v>1436200</c:v>
                </c:pt>
                <c:pt idx="86">
                  <c:v>715350</c:v>
                </c:pt>
                <c:pt idx="87">
                  <c:v>750491</c:v>
                </c:pt>
                <c:pt idx="88">
                  <c:v>1683700</c:v>
                </c:pt>
                <c:pt idx="89">
                  <c:v>842005</c:v>
                </c:pt>
                <c:pt idx="90">
                  <c:v>1045500</c:v>
                </c:pt>
                <c:pt idx="91">
                  <c:v>723000</c:v>
                </c:pt>
                <c:pt idx="92">
                  <c:v>1380000</c:v>
                </c:pt>
                <c:pt idx="93">
                  <c:v>769000</c:v>
                </c:pt>
                <c:pt idx="94">
                  <c:v>1073477</c:v>
                </c:pt>
                <c:pt idx="95">
                  <c:v>1152000</c:v>
                </c:pt>
                <c:pt idx="96">
                  <c:v>783810</c:v>
                </c:pt>
                <c:pt idx="97">
                  <c:v>1558000</c:v>
                </c:pt>
                <c:pt idx="98">
                  <c:v>4178587</c:v>
                </c:pt>
                <c:pt idx="99">
                  <c:v>3537500</c:v>
                </c:pt>
                <c:pt idx="100">
                  <c:v>1165000</c:v>
                </c:pt>
                <c:pt idx="101">
                  <c:v>1502276</c:v>
                </c:pt>
                <c:pt idx="102">
                  <c:v>6439829</c:v>
                </c:pt>
                <c:pt idx="103">
                  <c:v>1572000</c:v>
                </c:pt>
                <c:pt idx="104">
                  <c:v>2951706</c:v>
                </c:pt>
                <c:pt idx="105">
                  <c:v>2108038</c:v>
                </c:pt>
                <c:pt idx="106">
                  <c:v>1419000</c:v>
                </c:pt>
                <c:pt idx="107">
                  <c:v>966365</c:v>
                </c:pt>
                <c:pt idx="108">
                  <c:v>1092500</c:v>
                </c:pt>
                <c:pt idx="109">
                  <c:v>854592</c:v>
                </c:pt>
                <c:pt idx="110">
                  <c:v>4317547</c:v>
                </c:pt>
                <c:pt idx="111">
                  <c:v>1264000</c:v>
                </c:pt>
                <c:pt idx="112">
                  <c:v>2125817</c:v>
                </c:pt>
                <c:pt idx="113">
                  <c:v>1503000</c:v>
                </c:pt>
                <c:pt idx="114">
                  <c:v>1024000</c:v>
                </c:pt>
                <c:pt idx="115">
                  <c:v>1312864</c:v>
                </c:pt>
                <c:pt idx="116">
                  <c:v>1431620</c:v>
                </c:pt>
                <c:pt idx="117">
                  <c:v>1970197</c:v>
                </c:pt>
                <c:pt idx="118">
                  <c:v>1947622</c:v>
                </c:pt>
                <c:pt idx="119">
                  <c:v>1994001</c:v>
                </c:pt>
                <c:pt idx="120">
                  <c:v>1598478</c:v>
                </c:pt>
                <c:pt idx="121">
                  <c:v>1805705</c:v>
                </c:pt>
                <c:pt idx="122">
                  <c:v>1609000</c:v>
                </c:pt>
                <c:pt idx="123">
                  <c:v>1220962</c:v>
                </c:pt>
                <c:pt idx="124">
                  <c:v>2666000</c:v>
                </c:pt>
                <c:pt idx="125">
                  <c:v>6517973</c:v>
                </c:pt>
                <c:pt idx="126">
                  <c:v>3238397</c:v>
                </c:pt>
                <c:pt idx="127">
                  <c:v>4060000</c:v>
                </c:pt>
                <c:pt idx="128">
                  <c:v>7469546</c:v>
                </c:pt>
                <c:pt idx="129">
                  <c:v>4580000</c:v>
                </c:pt>
                <c:pt idx="130">
                  <c:v>2430000</c:v>
                </c:pt>
                <c:pt idx="131">
                  <c:v>5243000</c:v>
                </c:pt>
                <c:pt idx="132">
                  <c:v>3924692</c:v>
                </c:pt>
                <c:pt idx="133">
                  <c:v>5147002</c:v>
                </c:pt>
                <c:pt idx="134">
                  <c:v>2911000</c:v>
                </c:pt>
                <c:pt idx="135">
                  <c:v>6074792</c:v>
                </c:pt>
                <c:pt idx="136">
                  <c:v>4312000</c:v>
                </c:pt>
                <c:pt idx="137">
                  <c:v>2732824</c:v>
                </c:pt>
                <c:pt idx="138">
                  <c:v>2857109</c:v>
                </c:pt>
                <c:pt idx="139">
                  <c:v>1466268</c:v>
                </c:pt>
                <c:pt idx="140">
                  <c:v>1484263</c:v>
                </c:pt>
                <c:pt idx="141">
                  <c:v>3077035</c:v>
                </c:pt>
                <c:pt idx="142">
                  <c:v>1327095</c:v>
                </c:pt>
                <c:pt idx="143">
                  <c:v>4387852</c:v>
                </c:pt>
                <c:pt idx="144">
                  <c:v>1944000</c:v>
                </c:pt>
                <c:pt idx="145">
                  <c:v>1117000</c:v>
                </c:pt>
                <c:pt idx="146">
                  <c:v>1391500</c:v>
                </c:pt>
                <c:pt idx="147">
                  <c:v>1116000</c:v>
                </c:pt>
                <c:pt idx="148">
                  <c:v>1338385</c:v>
                </c:pt>
                <c:pt idx="149">
                  <c:v>1363000</c:v>
                </c:pt>
                <c:pt idx="150">
                  <c:v>1235600</c:v>
                </c:pt>
                <c:pt idx="151">
                  <c:v>1421800</c:v>
                </c:pt>
                <c:pt idx="152">
                  <c:v>3067311</c:v>
                </c:pt>
                <c:pt idx="153">
                  <c:v>3522000</c:v>
                </c:pt>
                <c:pt idx="154">
                  <c:v>3416401</c:v>
                </c:pt>
                <c:pt idx="155">
                  <c:v>4701000</c:v>
                </c:pt>
                <c:pt idx="156">
                  <c:v>6055500</c:v>
                </c:pt>
                <c:pt idx="157">
                  <c:v>4538245</c:v>
                </c:pt>
                <c:pt idx="158">
                  <c:v>5895050</c:v>
                </c:pt>
                <c:pt idx="159">
                  <c:v>12811920</c:v>
                </c:pt>
                <c:pt idx="160">
                  <c:v>2520000</c:v>
                </c:pt>
                <c:pt idx="161">
                  <c:v>1419000</c:v>
                </c:pt>
                <c:pt idx="162">
                  <c:v>1645000</c:v>
                </c:pt>
                <c:pt idx="163">
                  <c:v>1141162</c:v>
                </c:pt>
                <c:pt idx="164">
                  <c:v>754631</c:v>
                </c:pt>
                <c:pt idx="165">
                  <c:v>1100000</c:v>
                </c:pt>
                <c:pt idx="166">
                  <c:v>1339000</c:v>
                </c:pt>
                <c:pt idx="167">
                  <c:v>1746650</c:v>
                </c:pt>
                <c:pt idx="168">
                  <c:v>4330200</c:v>
                </c:pt>
                <c:pt idx="169">
                  <c:v>5503834</c:v>
                </c:pt>
                <c:pt idx="170">
                  <c:v>9122366</c:v>
                </c:pt>
                <c:pt idx="171">
                  <c:v>7030509</c:v>
                </c:pt>
                <c:pt idx="172">
                  <c:v>1258000</c:v>
                </c:pt>
                <c:pt idx="173">
                  <c:v>1778207</c:v>
                </c:pt>
                <c:pt idx="174">
                  <c:v>768630</c:v>
                </c:pt>
                <c:pt idx="175">
                  <c:v>1789000</c:v>
                </c:pt>
                <c:pt idx="176">
                  <c:v>369000</c:v>
                </c:pt>
                <c:pt idx="177">
                  <c:v>1344000</c:v>
                </c:pt>
                <c:pt idx="178">
                  <c:v>1520814</c:v>
                </c:pt>
                <c:pt idx="179">
                  <c:v>4255236</c:v>
                </c:pt>
                <c:pt idx="180">
                  <c:v>1097035</c:v>
                </c:pt>
                <c:pt idx="181">
                  <c:v>1253809</c:v>
                </c:pt>
                <c:pt idx="182">
                  <c:v>2583687</c:v>
                </c:pt>
                <c:pt idx="183">
                  <c:v>2154795</c:v>
                </c:pt>
                <c:pt idx="184">
                  <c:v>2105623</c:v>
                </c:pt>
                <c:pt idx="185">
                  <c:v>2791000</c:v>
                </c:pt>
                <c:pt idx="186">
                  <c:v>4687671</c:v>
                </c:pt>
                <c:pt idx="187">
                  <c:v>8103350</c:v>
                </c:pt>
                <c:pt idx="188">
                  <c:v>2705500</c:v>
                </c:pt>
                <c:pt idx="189">
                  <c:v>2858530</c:v>
                </c:pt>
                <c:pt idx="190">
                  <c:v>1967315</c:v>
                </c:pt>
                <c:pt idx="191">
                  <c:v>1692000</c:v>
                </c:pt>
                <c:pt idx="192">
                  <c:v>1666000</c:v>
                </c:pt>
                <c:pt idx="193">
                  <c:v>1518000</c:v>
                </c:pt>
                <c:pt idx="194">
                  <c:v>3620749</c:v>
                </c:pt>
                <c:pt idx="195">
                  <c:v>2927000</c:v>
                </c:pt>
                <c:pt idx="196">
                  <c:v>1491000</c:v>
                </c:pt>
                <c:pt idx="197">
                  <c:v>2665000</c:v>
                </c:pt>
                <c:pt idx="198">
                  <c:v>2028000</c:v>
                </c:pt>
                <c:pt idx="199">
                  <c:v>1596000</c:v>
                </c:pt>
                <c:pt idx="200">
                  <c:v>1440143</c:v>
                </c:pt>
                <c:pt idx="201">
                  <c:v>2276600</c:v>
                </c:pt>
                <c:pt idx="202">
                  <c:v>2515000</c:v>
                </c:pt>
                <c:pt idx="203">
                  <c:v>2061000</c:v>
                </c:pt>
                <c:pt idx="204">
                  <c:v>1978953</c:v>
                </c:pt>
                <c:pt idx="205">
                  <c:v>2344185</c:v>
                </c:pt>
                <c:pt idx="206">
                  <c:v>3958965</c:v>
                </c:pt>
                <c:pt idx="207">
                  <c:v>3212422</c:v>
                </c:pt>
                <c:pt idx="208">
                  <c:v>8868000</c:v>
                </c:pt>
                <c:pt idx="209">
                  <c:v>3509500</c:v>
                </c:pt>
                <c:pt idx="210">
                  <c:v>5484966</c:v>
                </c:pt>
                <c:pt idx="211">
                  <c:v>8298419</c:v>
                </c:pt>
                <c:pt idx="212">
                  <c:v>12502520</c:v>
                </c:pt>
                <c:pt idx="213">
                  <c:v>18368350</c:v>
                </c:pt>
                <c:pt idx="214">
                  <c:v>3512999</c:v>
                </c:pt>
                <c:pt idx="215">
                  <c:v>2747500</c:v>
                </c:pt>
                <c:pt idx="216">
                  <c:v>1494000</c:v>
                </c:pt>
                <c:pt idx="217">
                  <c:v>1377000</c:v>
                </c:pt>
                <c:pt idx="218">
                  <c:v>905151</c:v>
                </c:pt>
                <c:pt idx="219">
                  <c:v>3156614</c:v>
                </c:pt>
                <c:pt idx="220">
                  <c:v>2207759</c:v>
                </c:pt>
                <c:pt idx="221">
                  <c:v>1966000</c:v>
                </c:pt>
                <c:pt idx="222">
                  <c:v>1308000</c:v>
                </c:pt>
                <c:pt idx="223">
                  <c:v>1639525</c:v>
                </c:pt>
                <c:pt idx="224">
                  <c:v>1491000</c:v>
                </c:pt>
                <c:pt idx="225">
                  <c:v>1904000</c:v>
                </c:pt>
                <c:pt idx="226">
                  <c:v>2472647</c:v>
                </c:pt>
                <c:pt idx="227">
                  <c:v>3193107</c:v>
                </c:pt>
                <c:pt idx="228">
                  <c:v>5908000</c:v>
                </c:pt>
                <c:pt idx="229">
                  <c:v>4938051</c:v>
                </c:pt>
                <c:pt idx="230">
                  <c:v>6035000</c:v>
                </c:pt>
                <c:pt idx="231">
                  <c:v>8653003</c:v>
                </c:pt>
                <c:pt idx="232">
                  <c:v>16409130</c:v>
                </c:pt>
                <c:pt idx="233">
                  <c:v>17747800</c:v>
                </c:pt>
                <c:pt idx="234">
                  <c:v>19811760</c:v>
                </c:pt>
                <c:pt idx="235">
                  <c:v>4038643</c:v>
                </c:pt>
                <c:pt idx="236">
                  <c:v>2437000</c:v>
                </c:pt>
                <c:pt idx="237">
                  <c:v>2941000</c:v>
                </c:pt>
                <c:pt idx="238">
                  <c:v>3506463</c:v>
                </c:pt>
                <c:pt idx="239">
                  <c:v>5135563</c:v>
                </c:pt>
                <c:pt idx="240">
                  <c:v>2943100</c:v>
                </c:pt>
                <c:pt idx="241">
                  <c:v>2212418</c:v>
                </c:pt>
                <c:pt idx="242">
                  <c:v>2355225</c:v>
                </c:pt>
                <c:pt idx="243">
                  <c:v>2257281</c:v>
                </c:pt>
                <c:pt idx="244">
                  <c:v>3696000</c:v>
                </c:pt>
                <c:pt idx="245">
                  <c:v>1301108</c:v>
                </c:pt>
                <c:pt idx="246">
                  <c:v>2706023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EC-4F1C-97F2-A27762599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92012847"/>
        <c:axId val="1492021167"/>
      </c:barChar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Stock price (in HKD)</c:v>
                </c:pt>
              </c:strCache>
            </c:strRef>
          </c:tx>
          <c:spPr>
            <a:ln w="127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EC-4F1C-97F2-A2776259967E}"/>
                </c:ext>
              </c:extLst>
            </c:dLbl>
            <c:dLbl>
              <c:idx val="23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DEC-4F1C-97F2-A2776259967E}"/>
                </c:ext>
              </c:extLst>
            </c:dLbl>
            <c:dLbl>
              <c:idx val="24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DEC-4F1C-97F2-A2776259967E}"/>
                </c:ext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Sheet1!$C$2:$C$248</c:f>
              <c:numCache>
                <c:formatCode>mmm\-yy</c:formatCode>
                <c:ptCount val="247"/>
                <c:pt idx="0">
                  <c:v>44634</c:v>
                </c:pt>
                <c:pt idx="1">
                  <c:v>44631</c:v>
                </c:pt>
                <c:pt idx="2">
                  <c:v>44630</c:v>
                </c:pt>
                <c:pt idx="3">
                  <c:v>44629</c:v>
                </c:pt>
                <c:pt idx="4">
                  <c:v>44628</c:v>
                </c:pt>
                <c:pt idx="5">
                  <c:v>44627</c:v>
                </c:pt>
                <c:pt idx="6">
                  <c:v>44624</c:v>
                </c:pt>
                <c:pt idx="7">
                  <c:v>44623</c:v>
                </c:pt>
                <c:pt idx="8">
                  <c:v>44622</c:v>
                </c:pt>
                <c:pt idx="9">
                  <c:v>44621</c:v>
                </c:pt>
                <c:pt idx="10">
                  <c:v>44620</c:v>
                </c:pt>
                <c:pt idx="11">
                  <c:v>44617</c:v>
                </c:pt>
                <c:pt idx="12">
                  <c:v>44616</c:v>
                </c:pt>
                <c:pt idx="13">
                  <c:v>44615</c:v>
                </c:pt>
                <c:pt idx="14">
                  <c:v>44614</c:v>
                </c:pt>
                <c:pt idx="15">
                  <c:v>44613</c:v>
                </c:pt>
                <c:pt idx="16">
                  <c:v>44610</c:v>
                </c:pt>
                <c:pt idx="17">
                  <c:v>44609</c:v>
                </c:pt>
                <c:pt idx="18">
                  <c:v>44608</c:v>
                </c:pt>
                <c:pt idx="19">
                  <c:v>44607</c:v>
                </c:pt>
                <c:pt idx="20">
                  <c:v>44606</c:v>
                </c:pt>
                <c:pt idx="21">
                  <c:v>44603</c:v>
                </c:pt>
                <c:pt idx="22">
                  <c:v>44602</c:v>
                </c:pt>
                <c:pt idx="23">
                  <c:v>44601</c:v>
                </c:pt>
                <c:pt idx="24">
                  <c:v>44600</c:v>
                </c:pt>
                <c:pt idx="25">
                  <c:v>44599</c:v>
                </c:pt>
                <c:pt idx="26">
                  <c:v>44596</c:v>
                </c:pt>
                <c:pt idx="27">
                  <c:v>44592</c:v>
                </c:pt>
                <c:pt idx="28">
                  <c:v>44589</c:v>
                </c:pt>
                <c:pt idx="29">
                  <c:v>44588</c:v>
                </c:pt>
                <c:pt idx="30">
                  <c:v>44587</c:v>
                </c:pt>
                <c:pt idx="31">
                  <c:v>44586</c:v>
                </c:pt>
                <c:pt idx="32">
                  <c:v>44585</c:v>
                </c:pt>
                <c:pt idx="33">
                  <c:v>44582</c:v>
                </c:pt>
                <c:pt idx="34">
                  <c:v>44581</c:v>
                </c:pt>
                <c:pt idx="35">
                  <c:v>44580</c:v>
                </c:pt>
                <c:pt idx="36">
                  <c:v>44579</c:v>
                </c:pt>
                <c:pt idx="37">
                  <c:v>44578</c:v>
                </c:pt>
                <c:pt idx="38">
                  <c:v>44575</c:v>
                </c:pt>
                <c:pt idx="39">
                  <c:v>44574</c:v>
                </c:pt>
                <c:pt idx="40">
                  <c:v>44573</c:v>
                </c:pt>
                <c:pt idx="41">
                  <c:v>44572</c:v>
                </c:pt>
                <c:pt idx="42">
                  <c:v>44571</c:v>
                </c:pt>
                <c:pt idx="43">
                  <c:v>44568</c:v>
                </c:pt>
                <c:pt idx="44">
                  <c:v>44567</c:v>
                </c:pt>
                <c:pt idx="45">
                  <c:v>44566</c:v>
                </c:pt>
                <c:pt idx="46">
                  <c:v>44565</c:v>
                </c:pt>
                <c:pt idx="47">
                  <c:v>44564</c:v>
                </c:pt>
                <c:pt idx="48">
                  <c:v>44561</c:v>
                </c:pt>
                <c:pt idx="49">
                  <c:v>44560</c:v>
                </c:pt>
                <c:pt idx="50">
                  <c:v>44559</c:v>
                </c:pt>
                <c:pt idx="51">
                  <c:v>44558</c:v>
                </c:pt>
                <c:pt idx="52">
                  <c:v>44554</c:v>
                </c:pt>
                <c:pt idx="53">
                  <c:v>44553</c:v>
                </c:pt>
                <c:pt idx="54">
                  <c:v>44552</c:v>
                </c:pt>
                <c:pt idx="55">
                  <c:v>44551</c:v>
                </c:pt>
                <c:pt idx="56">
                  <c:v>44550</c:v>
                </c:pt>
                <c:pt idx="57">
                  <c:v>44547</c:v>
                </c:pt>
                <c:pt idx="58">
                  <c:v>44546</c:v>
                </c:pt>
                <c:pt idx="59">
                  <c:v>44545</c:v>
                </c:pt>
                <c:pt idx="60">
                  <c:v>44544</c:v>
                </c:pt>
                <c:pt idx="61">
                  <c:v>44543</c:v>
                </c:pt>
                <c:pt idx="62">
                  <c:v>44540</c:v>
                </c:pt>
                <c:pt idx="63">
                  <c:v>44539</c:v>
                </c:pt>
                <c:pt idx="64">
                  <c:v>44538</c:v>
                </c:pt>
                <c:pt idx="65">
                  <c:v>44537</c:v>
                </c:pt>
                <c:pt idx="66">
                  <c:v>44536</c:v>
                </c:pt>
                <c:pt idx="67">
                  <c:v>44533</c:v>
                </c:pt>
                <c:pt idx="68">
                  <c:v>44532</c:v>
                </c:pt>
                <c:pt idx="69">
                  <c:v>44531</c:v>
                </c:pt>
                <c:pt idx="70">
                  <c:v>44530</c:v>
                </c:pt>
                <c:pt idx="71">
                  <c:v>44529</c:v>
                </c:pt>
                <c:pt idx="72">
                  <c:v>44526</c:v>
                </c:pt>
                <c:pt idx="73">
                  <c:v>44525</c:v>
                </c:pt>
                <c:pt idx="74">
                  <c:v>44524</c:v>
                </c:pt>
                <c:pt idx="75">
                  <c:v>44523</c:v>
                </c:pt>
                <c:pt idx="76">
                  <c:v>44522</c:v>
                </c:pt>
                <c:pt idx="77">
                  <c:v>44519</c:v>
                </c:pt>
                <c:pt idx="78">
                  <c:v>44518</c:v>
                </c:pt>
                <c:pt idx="79">
                  <c:v>44517</c:v>
                </c:pt>
                <c:pt idx="80">
                  <c:v>44516</c:v>
                </c:pt>
                <c:pt idx="81">
                  <c:v>44515</c:v>
                </c:pt>
                <c:pt idx="82">
                  <c:v>44512</c:v>
                </c:pt>
                <c:pt idx="83">
                  <c:v>44511</c:v>
                </c:pt>
                <c:pt idx="84">
                  <c:v>44510</c:v>
                </c:pt>
                <c:pt idx="85">
                  <c:v>44509</c:v>
                </c:pt>
                <c:pt idx="86">
                  <c:v>44508</c:v>
                </c:pt>
                <c:pt idx="87">
                  <c:v>44505</c:v>
                </c:pt>
                <c:pt idx="88">
                  <c:v>44504</c:v>
                </c:pt>
                <c:pt idx="89">
                  <c:v>44503</c:v>
                </c:pt>
                <c:pt idx="90">
                  <c:v>44502</c:v>
                </c:pt>
                <c:pt idx="91">
                  <c:v>44501</c:v>
                </c:pt>
                <c:pt idx="92">
                  <c:v>44498</c:v>
                </c:pt>
                <c:pt idx="93">
                  <c:v>44497</c:v>
                </c:pt>
                <c:pt idx="94">
                  <c:v>44496</c:v>
                </c:pt>
                <c:pt idx="95">
                  <c:v>44495</c:v>
                </c:pt>
                <c:pt idx="96">
                  <c:v>44494</c:v>
                </c:pt>
                <c:pt idx="97">
                  <c:v>44491</c:v>
                </c:pt>
                <c:pt idx="98">
                  <c:v>44490</c:v>
                </c:pt>
                <c:pt idx="99">
                  <c:v>44489</c:v>
                </c:pt>
                <c:pt idx="100">
                  <c:v>44488</c:v>
                </c:pt>
                <c:pt idx="101">
                  <c:v>44487</c:v>
                </c:pt>
                <c:pt idx="102">
                  <c:v>44484</c:v>
                </c:pt>
                <c:pt idx="103">
                  <c:v>44481</c:v>
                </c:pt>
                <c:pt idx="104">
                  <c:v>44480</c:v>
                </c:pt>
                <c:pt idx="105">
                  <c:v>44477</c:v>
                </c:pt>
                <c:pt idx="106">
                  <c:v>44476</c:v>
                </c:pt>
                <c:pt idx="107">
                  <c:v>44475</c:v>
                </c:pt>
                <c:pt idx="108">
                  <c:v>44474</c:v>
                </c:pt>
                <c:pt idx="109">
                  <c:v>44473</c:v>
                </c:pt>
                <c:pt idx="110">
                  <c:v>44469</c:v>
                </c:pt>
                <c:pt idx="111">
                  <c:v>44468</c:v>
                </c:pt>
                <c:pt idx="112">
                  <c:v>44467</c:v>
                </c:pt>
                <c:pt idx="113">
                  <c:v>44466</c:v>
                </c:pt>
                <c:pt idx="114">
                  <c:v>44463</c:v>
                </c:pt>
                <c:pt idx="115">
                  <c:v>44462</c:v>
                </c:pt>
                <c:pt idx="116">
                  <c:v>44460</c:v>
                </c:pt>
                <c:pt idx="117">
                  <c:v>44459</c:v>
                </c:pt>
                <c:pt idx="118">
                  <c:v>44456</c:v>
                </c:pt>
                <c:pt idx="119">
                  <c:v>44455</c:v>
                </c:pt>
                <c:pt idx="120">
                  <c:v>44454</c:v>
                </c:pt>
                <c:pt idx="121">
                  <c:v>44453</c:v>
                </c:pt>
                <c:pt idx="122">
                  <c:v>44452</c:v>
                </c:pt>
                <c:pt idx="123">
                  <c:v>44449</c:v>
                </c:pt>
                <c:pt idx="124">
                  <c:v>44448</c:v>
                </c:pt>
                <c:pt idx="125">
                  <c:v>44447</c:v>
                </c:pt>
                <c:pt idx="126">
                  <c:v>44446</c:v>
                </c:pt>
                <c:pt idx="127">
                  <c:v>44445</c:v>
                </c:pt>
                <c:pt idx="128">
                  <c:v>44442</c:v>
                </c:pt>
                <c:pt idx="129">
                  <c:v>44441</c:v>
                </c:pt>
                <c:pt idx="130">
                  <c:v>44440</c:v>
                </c:pt>
                <c:pt idx="131">
                  <c:v>44439</c:v>
                </c:pt>
                <c:pt idx="132">
                  <c:v>44438</c:v>
                </c:pt>
                <c:pt idx="133">
                  <c:v>44435</c:v>
                </c:pt>
                <c:pt idx="134">
                  <c:v>44434</c:v>
                </c:pt>
                <c:pt idx="135">
                  <c:v>44433</c:v>
                </c:pt>
                <c:pt idx="136">
                  <c:v>44432</c:v>
                </c:pt>
                <c:pt idx="137">
                  <c:v>44431</c:v>
                </c:pt>
                <c:pt idx="138">
                  <c:v>44428</c:v>
                </c:pt>
                <c:pt idx="139">
                  <c:v>44427</c:v>
                </c:pt>
                <c:pt idx="140">
                  <c:v>44426</c:v>
                </c:pt>
                <c:pt idx="141">
                  <c:v>44425</c:v>
                </c:pt>
                <c:pt idx="142">
                  <c:v>44424</c:v>
                </c:pt>
                <c:pt idx="143">
                  <c:v>44421</c:v>
                </c:pt>
                <c:pt idx="144">
                  <c:v>44420</c:v>
                </c:pt>
                <c:pt idx="145">
                  <c:v>44419</c:v>
                </c:pt>
                <c:pt idx="146">
                  <c:v>44418</c:v>
                </c:pt>
                <c:pt idx="147">
                  <c:v>44417</c:v>
                </c:pt>
                <c:pt idx="148">
                  <c:v>44414</c:v>
                </c:pt>
                <c:pt idx="149">
                  <c:v>44413</c:v>
                </c:pt>
                <c:pt idx="150">
                  <c:v>44412</c:v>
                </c:pt>
                <c:pt idx="151">
                  <c:v>44411</c:v>
                </c:pt>
                <c:pt idx="152">
                  <c:v>44410</c:v>
                </c:pt>
                <c:pt idx="153">
                  <c:v>44407</c:v>
                </c:pt>
                <c:pt idx="154">
                  <c:v>44406</c:v>
                </c:pt>
                <c:pt idx="155">
                  <c:v>44405</c:v>
                </c:pt>
                <c:pt idx="156">
                  <c:v>44404</c:v>
                </c:pt>
                <c:pt idx="157">
                  <c:v>44403</c:v>
                </c:pt>
                <c:pt idx="158">
                  <c:v>44400</c:v>
                </c:pt>
                <c:pt idx="159">
                  <c:v>44399</c:v>
                </c:pt>
                <c:pt idx="160">
                  <c:v>44398</c:v>
                </c:pt>
                <c:pt idx="161">
                  <c:v>44397</c:v>
                </c:pt>
                <c:pt idx="162">
                  <c:v>44396</c:v>
                </c:pt>
                <c:pt idx="163">
                  <c:v>44393</c:v>
                </c:pt>
                <c:pt idx="164">
                  <c:v>44392</c:v>
                </c:pt>
                <c:pt idx="165">
                  <c:v>44391</c:v>
                </c:pt>
                <c:pt idx="166">
                  <c:v>44390</c:v>
                </c:pt>
                <c:pt idx="167">
                  <c:v>44389</c:v>
                </c:pt>
                <c:pt idx="168">
                  <c:v>44386</c:v>
                </c:pt>
                <c:pt idx="169">
                  <c:v>44385</c:v>
                </c:pt>
                <c:pt idx="170">
                  <c:v>44384</c:v>
                </c:pt>
                <c:pt idx="171">
                  <c:v>44383</c:v>
                </c:pt>
                <c:pt idx="172">
                  <c:v>44382</c:v>
                </c:pt>
                <c:pt idx="173">
                  <c:v>44379</c:v>
                </c:pt>
                <c:pt idx="174">
                  <c:v>44377</c:v>
                </c:pt>
                <c:pt idx="175">
                  <c:v>44376</c:v>
                </c:pt>
                <c:pt idx="176">
                  <c:v>44375</c:v>
                </c:pt>
                <c:pt idx="177">
                  <c:v>44372</c:v>
                </c:pt>
                <c:pt idx="178">
                  <c:v>44371</c:v>
                </c:pt>
                <c:pt idx="179">
                  <c:v>44370</c:v>
                </c:pt>
                <c:pt idx="180">
                  <c:v>44369</c:v>
                </c:pt>
                <c:pt idx="181">
                  <c:v>44368</c:v>
                </c:pt>
                <c:pt idx="182">
                  <c:v>44365</c:v>
                </c:pt>
                <c:pt idx="183">
                  <c:v>44364</c:v>
                </c:pt>
                <c:pt idx="184">
                  <c:v>44363</c:v>
                </c:pt>
                <c:pt idx="185">
                  <c:v>44362</c:v>
                </c:pt>
                <c:pt idx="186">
                  <c:v>44358</c:v>
                </c:pt>
                <c:pt idx="187">
                  <c:v>44357</c:v>
                </c:pt>
                <c:pt idx="188">
                  <c:v>44356</c:v>
                </c:pt>
                <c:pt idx="189">
                  <c:v>44355</c:v>
                </c:pt>
                <c:pt idx="190">
                  <c:v>44354</c:v>
                </c:pt>
                <c:pt idx="191">
                  <c:v>44351</c:v>
                </c:pt>
                <c:pt idx="192">
                  <c:v>44350</c:v>
                </c:pt>
                <c:pt idx="193">
                  <c:v>44349</c:v>
                </c:pt>
                <c:pt idx="194">
                  <c:v>44348</c:v>
                </c:pt>
                <c:pt idx="195">
                  <c:v>44347</c:v>
                </c:pt>
                <c:pt idx="196">
                  <c:v>44344</c:v>
                </c:pt>
                <c:pt idx="197">
                  <c:v>44343</c:v>
                </c:pt>
                <c:pt idx="198">
                  <c:v>44342</c:v>
                </c:pt>
                <c:pt idx="199">
                  <c:v>44341</c:v>
                </c:pt>
                <c:pt idx="200">
                  <c:v>44340</c:v>
                </c:pt>
                <c:pt idx="201">
                  <c:v>44337</c:v>
                </c:pt>
                <c:pt idx="202">
                  <c:v>44336</c:v>
                </c:pt>
                <c:pt idx="203">
                  <c:v>44334</c:v>
                </c:pt>
                <c:pt idx="204">
                  <c:v>44333</c:v>
                </c:pt>
                <c:pt idx="205">
                  <c:v>44330</c:v>
                </c:pt>
                <c:pt idx="206">
                  <c:v>44329</c:v>
                </c:pt>
                <c:pt idx="207">
                  <c:v>44328</c:v>
                </c:pt>
                <c:pt idx="208">
                  <c:v>44327</c:v>
                </c:pt>
                <c:pt idx="209">
                  <c:v>44326</c:v>
                </c:pt>
                <c:pt idx="210">
                  <c:v>44323</c:v>
                </c:pt>
                <c:pt idx="211">
                  <c:v>44322</c:v>
                </c:pt>
                <c:pt idx="212">
                  <c:v>44321</c:v>
                </c:pt>
                <c:pt idx="213">
                  <c:v>44320</c:v>
                </c:pt>
                <c:pt idx="214">
                  <c:v>44319</c:v>
                </c:pt>
                <c:pt idx="215">
                  <c:v>44316</c:v>
                </c:pt>
                <c:pt idx="216">
                  <c:v>44315</c:v>
                </c:pt>
                <c:pt idx="217">
                  <c:v>44314</c:v>
                </c:pt>
                <c:pt idx="218">
                  <c:v>44313</c:v>
                </c:pt>
                <c:pt idx="219">
                  <c:v>44312</c:v>
                </c:pt>
                <c:pt idx="220">
                  <c:v>44309</c:v>
                </c:pt>
                <c:pt idx="221">
                  <c:v>44308</c:v>
                </c:pt>
                <c:pt idx="222">
                  <c:v>44307</c:v>
                </c:pt>
                <c:pt idx="223">
                  <c:v>44306</c:v>
                </c:pt>
                <c:pt idx="224">
                  <c:v>44305</c:v>
                </c:pt>
                <c:pt idx="225">
                  <c:v>44302</c:v>
                </c:pt>
                <c:pt idx="226">
                  <c:v>44301</c:v>
                </c:pt>
                <c:pt idx="227">
                  <c:v>44300</c:v>
                </c:pt>
                <c:pt idx="228">
                  <c:v>44299</c:v>
                </c:pt>
                <c:pt idx="229">
                  <c:v>44298</c:v>
                </c:pt>
                <c:pt idx="230">
                  <c:v>44295</c:v>
                </c:pt>
                <c:pt idx="231">
                  <c:v>44294</c:v>
                </c:pt>
                <c:pt idx="232">
                  <c:v>44293</c:v>
                </c:pt>
                <c:pt idx="233">
                  <c:v>44287</c:v>
                </c:pt>
                <c:pt idx="234">
                  <c:v>44286</c:v>
                </c:pt>
                <c:pt idx="235">
                  <c:v>44285</c:v>
                </c:pt>
                <c:pt idx="236">
                  <c:v>44284</c:v>
                </c:pt>
                <c:pt idx="237">
                  <c:v>44281</c:v>
                </c:pt>
                <c:pt idx="238">
                  <c:v>44280</c:v>
                </c:pt>
                <c:pt idx="239">
                  <c:v>44279</c:v>
                </c:pt>
                <c:pt idx="240">
                  <c:v>44278</c:v>
                </c:pt>
                <c:pt idx="241">
                  <c:v>44277</c:v>
                </c:pt>
                <c:pt idx="242">
                  <c:v>44274</c:v>
                </c:pt>
                <c:pt idx="243">
                  <c:v>44273</c:v>
                </c:pt>
                <c:pt idx="244">
                  <c:v>44272</c:v>
                </c:pt>
                <c:pt idx="245">
                  <c:v>44271</c:v>
                </c:pt>
                <c:pt idx="246">
                  <c:v>44270</c:v>
                </c:pt>
              </c:numCache>
            </c:numRef>
          </c:cat>
          <c:val>
            <c:numRef>
              <c:f>Sheet1!$D$2:$D$248</c:f>
              <c:numCache>
                <c:formatCode>General</c:formatCode>
                <c:ptCount val="247"/>
                <c:pt idx="0">
                  <c:v>6.68</c:v>
                </c:pt>
                <c:pt idx="1">
                  <c:v>6.94</c:v>
                </c:pt>
                <c:pt idx="2">
                  <c:v>7.24</c:v>
                </c:pt>
                <c:pt idx="3">
                  <c:v>7.5</c:v>
                </c:pt>
                <c:pt idx="4">
                  <c:v>7.77</c:v>
                </c:pt>
                <c:pt idx="5">
                  <c:v>7.7</c:v>
                </c:pt>
                <c:pt idx="6">
                  <c:v>7.85</c:v>
                </c:pt>
                <c:pt idx="7">
                  <c:v>8.08</c:v>
                </c:pt>
                <c:pt idx="8">
                  <c:v>8.35</c:v>
                </c:pt>
                <c:pt idx="9">
                  <c:v>9.18</c:v>
                </c:pt>
                <c:pt idx="10">
                  <c:v>8.3000000000000007</c:v>
                </c:pt>
                <c:pt idx="11">
                  <c:v>8.42</c:v>
                </c:pt>
                <c:pt idx="12">
                  <c:v>8.08</c:v>
                </c:pt>
                <c:pt idx="13">
                  <c:v>8.3699999999999992</c:v>
                </c:pt>
                <c:pt idx="14">
                  <c:v>8.18</c:v>
                </c:pt>
                <c:pt idx="15">
                  <c:v>8.11</c:v>
                </c:pt>
                <c:pt idx="16">
                  <c:v>8.09</c:v>
                </c:pt>
                <c:pt idx="17">
                  <c:v>8</c:v>
                </c:pt>
                <c:pt idx="18">
                  <c:v>7.88</c:v>
                </c:pt>
                <c:pt idx="19">
                  <c:v>8.14</c:v>
                </c:pt>
                <c:pt idx="20">
                  <c:v>8.4</c:v>
                </c:pt>
                <c:pt idx="21">
                  <c:v>8.57</c:v>
                </c:pt>
                <c:pt idx="22">
                  <c:v>8.49</c:v>
                </c:pt>
                <c:pt idx="23">
                  <c:v>8.2899999999999991</c:v>
                </c:pt>
                <c:pt idx="24">
                  <c:v>8.66</c:v>
                </c:pt>
                <c:pt idx="25">
                  <c:v>8.09</c:v>
                </c:pt>
                <c:pt idx="26">
                  <c:v>7.6</c:v>
                </c:pt>
                <c:pt idx="27">
                  <c:v>7.22</c:v>
                </c:pt>
                <c:pt idx="28">
                  <c:v>7.04</c:v>
                </c:pt>
                <c:pt idx="29">
                  <c:v>7.05</c:v>
                </c:pt>
                <c:pt idx="30">
                  <c:v>7.31</c:v>
                </c:pt>
                <c:pt idx="31">
                  <c:v>7.58</c:v>
                </c:pt>
                <c:pt idx="32">
                  <c:v>7.56</c:v>
                </c:pt>
                <c:pt idx="33">
                  <c:v>7.75</c:v>
                </c:pt>
                <c:pt idx="34">
                  <c:v>7.82</c:v>
                </c:pt>
                <c:pt idx="35">
                  <c:v>7.77</c:v>
                </c:pt>
                <c:pt idx="36">
                  <c:v>7.63</c:v>
                </c:pt>
                <c:pt idx="37">
                  <c:v>7.81</c:v>
                </c:pt>
                <c:pt idx="38">
                  <c:v>7.95</c:v>
                </c:pt>
                <c:pt idx="39">
                  <c:v>7.78</c:v>
                </c:pt>
                <c:pt idx="40">
                  <c:v>7.84</c:v>
                </c:pt>
                <c:pt idx="41">
                  <c:v>8.18</c:v>
                </c:pt>
                <c:pt idx="42">
                  <c:v>8.73</c:v>
                </c:pt>
                <c:pt idx="43">
                  <c:v>8.36</c:v>
                </c:pt>
                <c:pt idx="44">
                  <c:v>8.5299999999999994</c:v>
                </c:pt>
                <c:pt idx="45">
                  <c:v>9.1</c:v>
                </c:pt>
                <c:pt idx="46">
                  <c:v>8.1300000000000008</c:v>
                </c:pt>
                <c:pt idx="47">
                  <c:v>8.25</c:v>
                </c:pt>
                <c:pt idx="48">
                  <c:v>8.5</c:v>
                </c:pt>
                <c:pt idx="49">
                  <c:v>8.23</c:v>
                </c:pt>
                <c:pt idx="50">
                  <c:v>8.14</c:v>
                </c:pt>
                <c:pt idx="51">
                  <c:v>8.1</c:v>
                </c:pt>
                <c:pt idx="52">
                  <c:v>7.89</c:v>
                </c:pt>
                <c:pt idx="53">
                  <c:v>7.92</c:v>
                </c:pt>
                <c:pt idx="54">
                  <c:v>7.86</c:v>
                </c:pt>
                <c:pt idx="55">
                  <c:v>7.8</c:v>
                </c:pt>
                <c:pt idx="56">
                  <c:v>7.41</c:v>
                </c:pt>
                <c:pt idx="57">
                  <c:v>7.64</c:v>
                </c:pt>
                <c:pt idx="58">
                  <c:v>7.81</c:v>
                </c:pt>
                <c:pt idx="59">
                  <c:v>7.72</c:v>
                </c:pt>
                <c:pt idx="60">
                  <c:v>7.79</c:v>
                </c:pt>
                <c:pt idx="61">
                  <c:v>7.98</c:v>
                </c:pt>
                <c:pt idx="62">
                  <c:v>8.16</c:v>
                </c:pt>
                <c:pt idx="63">
                  <c:v>8.3000000000000007</c:v>
                </c:pt>
                <c:pt idx="64">
                  <c:v>8.11</c:v>
                </c:pt>
                <c:pt idx="65">
                  <c:v>8.2200000000000006</c:v>
                </c:pt>
                <c:pt idx="66">
                  <c:v>7.69</c:v>
                </c:pt>
                <c:pt idx="67">
                  <c:v>8.2799999999999994</c:v>
                </c:pt>
                <c:pt idx="68">
                  <c:v>8.49</c:v>
                </c:pt>
                <c:pt idx="69">
                  <c:v>8.74</c:v>
                </c:pt>
                <c:pt idx="70">
                  <c:v>8.92</c:v>
                </c:pt>
                <c:pt idx="71">
                  <c:v>10.4</c:v>
                </c:pt>
                <c:pt idx="72">
                  <c:v>10.54</c:v>
                </c:pt>
                <c:pt idx="73">
                  <c:v>10.74</c:v>
                </c:pt>
                <c:pt idx="74">
                  <c:v>10.3</c:v>
                </c:pt>
                <c:pt idx="75">
                  <c:v>10.32</c:v>
                </c:pt>
                <c:pt idx="76">
                  <c:v>10.54</c:v>
                </c:pt>
                <c:pt idx="77">
                  <c:v>10.58</c:v>
                </c:pt>
                <c:pt idx="78">
                  <c:v>10.64</c:v>
                </c:pt>
                <c:pt idx="79">
                  <c:v>10.94</c:v>
                </c:pt>
                <c:pt idx="80">
                  <c:v>10.82</c:v>
                </c:pt>
                <c:pt idx="81">
                  <c:v>10.94</c:v>
                </c:pt>
                <c:pt idx="82">
                  <c:v>10.72</c:v>
                </c:pt>
                <c:pt idx="83">
                  <c:v>10.76</c:v>
                </c:pt>
                <c:pt idx="84">
                  <c:v>11</c:v>
                </c:pt>
                <c:pt idx="85">
                  <c:v>11.42</c:v>
                </c:pt>
                <c:pt idx="86">
                  <c:v>11.82</c:v>
                </c:pt>
                <c:pt idx="87">
                  <c:v>11.74</c:v>
                </c:pt>
                <c:pt idx="88">
                  <c:v>11.94</c:v>
                </c:pt>
                <c:pt idx="89">
                  <c:v>11.4</c:v>
                </c:pt>
                <c:pt idx="90">
                  <c:v>11.52</c:v>
                </c:pt>
                <c:pt idx="91">
                  <c:v>11.52</c:v>
                </c:pt>
                <c:pt idx="92">
                  <c:v>11.7</c:v>
                </c:pt>
                <c:pt idx="93">
                  <c:v>11.8</c:v>
                </c:pt>
                <c:pt idx="94">
                  <c:v>11.74</c:v>
                </c:pt>
                <c:pt idx="95">
                  <c:v>12.2</c:v>
                </c:pt>
                <c:pt idx="96">
                  <c:v>12.24</c:v>
                </c:pt>
                <c:pt idx="97">
                  <c:v>12.26</c:v>
                </c:pt>
                <c:pt idx="98">
                  <c:v>12.3</c:v>
                </c:pt>
                <c:pt idx="99">
                  <c:v>12.04</c:v>
                </c:pt>
                <c:pt idx="100">
                  <c:v>11.76</c:v>
                </c:pt>
                <c:pt idx="101">
                  <c:v>11.72</c:v>
                </c:pt>
                <c:pt idx="102">
                  <c:v>11.7</c:v>
                </c:pt>
                <c:pt idx="103">
                  <c:v>11.24</c:v>
                </c:pt>
                <c:pt idx="104">
                  <c:v>11.06</c:v>
                </c:pt>
                <c:pt idx="105">
                  <c:v>11.08</c:v>
                </c:pt>
                <c:pt idx="106">
                  <c:v>11.02</c:v>
                </c:pt>
                <c:pt idx="107">
                  <c:v>10.8</c:v>
                </c:pt>
                <c:pt idx="108">
                  <c:v>10.96</c:v>
                </c:pt>
                <c:pt idx="109">
                  <c:v>10.7</c:v>
                </c:pt>
                <c:pt idx="110">
                  <c:v>11.02</c:v>
                </c:pt>
                <c:pt idx="111">
                  <c:v>10.64</c:v>
                </c:pt>
                <c:pt idx="112">
                  <c:v>10.66</c:v>
                </c:pt>
                <c:pt idx="113">
                  <c:v>10.42</c:v>
                </c:pt>
                <c:pt idx="114">
                  <c:v>10.18</c:v>
                </c:pt>
                <c:pt idx="115">
                  <c:v>10.220000000000001</c:v>
                </c:pt>
                <c:pt idx="116">
                  <c:v>10.199999999999999</c:v>
                </c:pt>
                <c:pt idx="117">
                  <c:v>10.119999999999999</c:v>
                </c:pt>
                <c:pt idx="118">
                  <c:v>10.32</c:v>
                </c:pt>
                <c:pt idx="119">
                  <c:v>10.1</c:v>
                </c:pt>
                <c:pt idx="120">
                  <c:v>10.16</c:v>
                </c:pt>
                <c:pt idx="121">
                  <c:v>10.32</c:v>
                </c:pt>
                <c:pt idx="122">
                  <c:v>10.68</c:v>
                </c:pt>
                <c:pt idx="123">
                  <c:v>10.92</c:v>
                </c:pt>
                <c:pt idx="124">
                  <c:v>11</c:v>
                </c:pt>
                <c:pt idx="125">
                  <c:v>11.1</c:v>
                </c:pt>
                <c:pt idx="126">
                  <c:v>11.04</c:v>
                </c:pt>
                <c:pt idx="127">
                  <c:v>10.74</c:v>
                </c:pt>
                <c:pt idx="128">
                  <c:v>11.28</c:v>
                </c:pt>
                <c:pt idx="129">
                  <c:v>10.9</c:v>
                </c:pt>
                <c:pt idx="130">
                  <c:v>10.42</c:v>
                </c:pt>
                <c:pt idx="131">
                  <c:v>10.46</c:v>
                </c:pt>
                <c:pt idx="132">
                  <c:v>10.5</c:v>
                </c:pt>
                <c:pt idx="133">
                  <c:v>9.9499999999999993</c:v>
                </c:pt>
                <c:pt idx="134">
                  <c:v>9.16</c:v>
                </c:pt>
                <c:pt idx="135">
                  <c:v>9.35</c:v>
                </c:pt>
                <c:pt idx="136">
                  <c:v>9.1199999999999992</c:v>
                </c:pt>
                <c:pt idx="137">
                  <c:v>9.0500000000000007</c:v>
                </c:pt>
                <c:pt idx="138">
                  <c:v>9.32</c:v>
                </c:pt>
                <c:pt idx="139">
                  <c:v>9.57</c:v>
                </c:pt>
                <c:pt idx="140">
                  <c:v>9.64</c:v>
                </c:pt>
                <c:pt idx="141">
                  <c:v>9.5399999999999991</c:v>
                </c:pt>
                <c:pt idx="142">
                  <c:v>9.9</c:v>
                </c:pt>
                <c:pt idx="143">
                  <c:v>10</c:v>
                </c:pt>
                <c:pt idx="144">
                  <c:v>10.28</c:v>
                </c:pt>
                <c:pt idx="145">
                  <c:v>10.54</c:v>
                </c:pt>
                <c:pt idx="146">
                  <c:v>10.4</c:v>
                </c:pt>
                <c:pt idx="147">
                  <c:v>10.34</c:v>
                </c:pt>
                <c:pt idx="148">
                  <c:v>10.48</c:v>
                </c:pt>
                <c:pt idx="149">
                  <c:v>10.46</c:v>
                </c:pt>
                <c:pt idx="150">
                  <c:v>10.78</c:v>
                </c:pt>
                <c:pt idx="151">
                  <c:v>10.64</c:v>
                </c:pt>
                <c:pt idx="152">
                  <c:v>10.94</c:v>
                </c:pt>
                <c:pt idx="153">
                  <c:v>10.88</c:v>
                </c:pt>
                <c:pt idx="154">
                  <c:v>10.7</c:v>
                </c:pt>
                <c:pt idx="155">
                  <c:v>10.08</c:v>
                </c:pt>
                <c:pt idx="156">
                  <c:v>10.08</c:v>
                </c:pt>
                <c:pt idx="157">
                  <c:v>11</c:v>
                </c:pt>
                <c:pt idx="158">
                  <c:v>11.58</c:v>
                </c:pt>
                <c:pt idx="159">
                  <c:v>11.66</c:v>
                </c:pt>
                <c:pt idx="160">
                  <c:v>10.38</c:v>
                </c:pt>
                <c:pt idx="161">
                  <c:v>10.4</c:v>
                </c:pt>
                <c:pt idx="162">
                  <c:v>10.4</c:v>
                </c:pt>
                <c:pt idx="163">
                  <c:v>10.34</c:v>
                </c:pt>
                <c:pt idx="164">
                  <c:v>10.44</c:v>
                </c:pt>
                <c:pt idx="165">
                  <c:v>10.46</c:v>
                </c:pt>
                <c:pt idx="166">
                  <c:v>10.46</c:v>
                </c:pt>
                <c:pt idx="167">
                  <c:v>10.38</c:v>
                </c:pt>
                <c:pt idx="168">
                  <c:v>10.4</c:v>
                </c:pt>
                <c:pt idx="169">
                  <c:v>10.36</c:v>
                </c:pt>
                <c:pt idx="170">
                  <c:v>10.92</c:v>
                </c:pt>
                <c:pt idx="171">
                  <c:v>10.16</c:v>
                </c:pt>
                <c:pt idx="172">
                  <c:v>9.65</c:v>
                </c:pt>
                <c:pt idx="173">
                  <c:v>9.6</c:v>
                </c:pt>
                <c:pt idx="174">
                  <c:v>9.75</c:v>
                </c:pt>
                <c:pt idx="175">
                  <c:v>9.85</c:v>
                </c:pt>
                <c:pt idx="176">
                  <c:v>9.83</c:v>
                </c:pt>
                <c:pt idx="177">
                  <c:v>9.9600000000000009</c:v>
                </c:pt>
                <c:pt idx="178">
                  <c:v>9.9</c:v>
                </c:pt>
                <c:pt idx="179">
                  <c:v>10.16</c:v>
                </c:pt>
                <c:pt idx="180">
                  <c:v>9.6</c:v>
                </c:pt>
                <c:pt idx="181">
                  <c:v>9.6</c:v>
                </c:pt>
                <c:pt idx="182">
                  <c:v>9.6999999999999993</c:v>
                </c:pt>
                <c:pt idx="183">
                  <c:v>9.6</c:v>
                </c:pt>
                <c:pt idx="184">
                  <c:v>9.9</c:v>
                </c:pt>
                <c:pt idx="185">
                  <c:v>10.24</c:v>
                </c:pt>
                <c:pt idx="186">
                  <c:v>10.38</c:v>
                </c:pt>
                <c:pt idx="187">
                  <c:v>10.28</c:v>
                </c:pt>
                <c:pt idx="188">
                  <c:v>9.81</c:v>
                </c:pt>
                <c:pt idx="189">
                  <c:v>9.48</c:v>
                </c:pt>
                <c:pt idx="190">
                  <c:v>9.7200000000000006</c:v>
                </c:pt>
                <c:pt idx="191">
                  <c:v>9.32</c:v>
                </c:pt>
                <c:pt idx="192">
                  <c:v>9.41</c:v>
                </c:pt>
                <c:pt idx="193">
                  <c:v>9.6999999999999993</c:v>
                </c:pt>
                <c:pt idx="194">
                  <c:v>9.7799999999999994</c:v>
                </c:pt>
                <c:pt idx="195">
                  <c:v>9.65</c:v>
                </c:pt>
                <c:pt idx="196">
                  <c:v>9.4</c:v>
                </c:pt>
                <c:pt idx="197">
                  <c:v>9.59</c:v>
                </c:pt>
                <c:pt idx="198">
                  <c:v>9.77</c:v>
                </c:pt>
                <c:pt idx="199">
                  <c:v>9.7100000000000009</c:v>
                </c:pt>
                <c:pt idx="200">
                  <c:v>9.5</c:v>
                </c:pt>
                <c:pt idx="201">
                  <c:v>9.6300000000000008</c:v>
                </c:pt>
                <c:pt idx="202">
                  <c:v>9.6999999999999993</c:v>
                </c:pt>
                <c:pt idx="203">
                  <c:v>9.49</c:v>
                </c:pt>
                <c:pt idx="204">
                  <c:v>9.44</c:v>
                </c:pt>
                <c:pt idx="205">
                  <c:v>9.11</c:v>
                </c:pt>
                <c:pt idx="206">
                  <c:v>9.48</c:v>
                </c:pt>
                <c:pt idx="207">
                  <c:v>9.4</c:v>
                </c:pt>
                <c:pt idx="208">
                  <c:v>9.34</c:v>
                </c:pt>
                <c:pt idx="209">
                  <c:v>9.16</c:v>
                </c:pt>
                <c:pt idx="210">
                  <c:v>9.1300000000000008</c:v>
                </c:pt>
                <c:pt idx="211">
                  <c:v>9.14</c:v>
                </c:pt>
                <c:pt idx="212">
                  <c:v>9.26</c:v>
                </c:pt>
                <c:pt idx="213">
                  <c:v>9.77</c:v>
                </c:pt>
                <c:pt idx="214">
                  <c:v>10.4</c:v>
                </c:pt>
                <c:pt idx="215">
                  <c:v>10.74</c:v>
                </c:pt>
                <c:pt idx="216">
                  <c:v>10.94</c:v>
                </c:pt>
                <c:pt idx="217">
                  <c:v>11.1</c:v>
                </c:pt>
                <c:pt idx="218">
                  <c:v>11.08</c:v>
                </c:pt>
                <c:pt idx="219">
                  <c:v>11.18</c:v>
                </c:pt>
                <c:pt idx="220">
                  <c:v>10.82</c:v>
                </c:pt>
                <c:pt idx="221">
                  <c:v>10.84</c:v>
                </c:pt>
                <c:pt idx="222">
                  <c:v>11.08</c:v>
                </c:pt>
                <c:pt idx="223">
                  <c:v>11.16</c:v>
                </c:pt>
                <c:pt idx="224">
                  <c:v>11.08</c:v>
                </c:pt>
                <c:pt idx="225">
                  <c:v>11.08</c:v>
                </c:pt>
                <c:pt idx="226">
                  <c:v>11.04</c:v>
                </c:pt>
                <c:pt idx="227">
                  <c:v>11</c:v>
                </c:pt>
                <c:pt idx="228">
                  <c:v>10.7</c:v>
                </c:pt>
                <c:pt idx="229">
                  <c:v>11.24</c:v>
                </c:pt>
                <c:pt idx="230">
                  <c:v>11.24</c:v>
                </c:pt>
                <c:pt idx="231">
                  <c:v>11.3</c:v>
                </c:pt>
                <c:pt idx="232">
                  <c:v>10.48</c:v>
                </c:pt>
                <c:pt idx="233">
                  <c:v>11.16</c:v>
                </c:pt>
                <c:pt idx="234">
                  <c:v>11.8</c:v>
                </c:pt>
                <c:pt idx="235">
                  <c:v>13.32</c:v>
                </c:pt>
                <c:pt idx="236">
                  <c:v>12.76</c:v>
                </c:pt>
                <c:pt idx="237">
                  <c:v>12.7</c:v>
                </c:pt>
                <c:pt idx="238">
                  <c:v>12.72</c:v>
                </c:pt>
                <c:pt idx="239">
                  <c:v>12.44</c:v>
                </c:pt>
                <c:pt idx="240">
                  <c:v>13.14</c:v>
                </c:pt>
                <c:pt idx="241">
                  <c:v>13.04</c:v>
                </c:pt>
                <c:pt idx="242">
                  <c:v>13.1</c:v>
                </c:pt>
                <c:pt idx="243">
                  <c:v>12.92</c:v>
                </c:pt>
                <c:pt idx="244">
                  <c:v>12.8</c:v>
                </c:pt>
                <c:pt idx="245">
                  <c:v>12.22</c:v>
                </c:pt>
                <c:pt idx="246">
                  <c:v>12.4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DEC-4F1C-97F2-A27762599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1906239"/>
        <c:axId val="851907487"/>
      </c:lineChart>
      <c:dateAx>
        <c:axId val="85190623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1907487"/>
        <c:crosses val="autoZero"/>
        <c:auto val="1"/>
        <c:lblOffset val="100"/>
        <c:baseTimeUnit val="days"/>
        <c:majorUnit val="1"/>
        <c:majorTimeUnit val="months"/>
      </c:dateAx>
      <c:valAx>
        <c:axId val="85190748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1906239"/>
        <c:crosses val="autoZero"/>
        <c:crossBetween val="between"/>
      </c:valAx>
      <c:valAx>
        <c:axId val="1492021167"/>
        <c:scaling>
          <c:orientation val="minMax"/>
          <c:max val="70000000"/>
        </c:scaling>
        <c:delete val="0"/>
        <c:axPos val="r"/>
        <c:numFmt formatCode="#.00,,&quot;m&quot;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2012847"/>
        <c:crosses val="max"/>
        <c:crossBetween val="between"/>
      </c:valAx>
      <c:catAx>
        <c:axId val="1492012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9202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Sheet2!$D$10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Sheet2!$I$9:$K$9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Sheet2!$I$10:$K$10</c:f>
              <c:numCache>
                <c:formatCode>#,##0_ </c:formatCode>
                <c:ptCount val="3"/>
                <c:pt idx="0">
                  <c:v>77.099999999999994</c:v>
                </c:pt>
                <c:pt idx="1">
                  <c:v>74.2</c:v>
                </c:pt>
                <c:pt idx="2">
                  <c:v>74.7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6-4FFB-9A75-57372E6B1E72}"/>
            </c:ext>
          </c:extLst>
        </c:ser>
        <c:ser>
          <c:idx val="1"/>
          <c:order val="1"/>
          <c:tx>
            <c:strRef>
              <c:f>Sheet2!$D$11</c:f>
              <c:strCache>
                <c:ptCount val="1"/>
                <c:pt idx="0">
                  <c:v>eBay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Sheet2!$I$9:$K$9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Sheet2!$I$11:$K$11</c:f>
              <c:numCache>
                <c:formatCode>#,##0</c:formatCode>
                <c:ptCount val="3"/>
                <c:pt idx="0">
                  <c:v>3.1</c:v>
                </c:pt>
                <c:pt idx="1">
                  <c:v>2.8</c:v>
                </c:pt>
                <c:pt idx="2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36-4FFB-9A75-57372E6B1E72}"/>
            </c:ext>
          </c:extLst>
        </c:ser>
        <c:ser>
          <c:idx val="2"/>
          <c:order val="2"/>
          <c:tx>
            <c:strRef>
              <c:f>Sheet2!$D$12</c:f>
              <c:strCache>
                <c:ptCount val="1"/>
                <c:pt idx="0">
                  <c:v>Apple Store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Sheet2!$I$9:$K$9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Sheet2!$I$12:$K$12</c:f>
              <c:numCache>
                <c:formatCode>#,##0</c:formatCode>
                <c:ptCount val="3"/>
                <c:pt idx="0">
                  <c:v>4.7</c:v>
                </c:pt>
                <c:pt idx="1">
                  <c:v>4.2</c:v>
                </c:pt>
                <c:pt idx="2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36-4FFB-9A75-57372E6B1E72}"/>
            </c:ext>
          </c:extLst>
        </c:ser>
        <c:ser>
          <c:idx val="3"/>
          <c:order val="3"/>
          <c:tx>
            <c:strRef>
              <c:f>Sheet2!$D$13</c:f>
              <c:strCache>
                <c:ptCount val="1"/>
                <c:pt idx="0">
                  <c:v>Amazon.com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Sheet2!$I$9:$K$9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Sheet2!$I$13:$K$13</c:f>
              <c:numCache>
                <c:formatCode>#,##0</c:formatCode>
                <c:ptCount val="3"/>
                <c:pt idx="0">
                  <c:v>7.1</c:v>
                </c:pt>
                <c:pt idx="1">
                  <c:v>6.7</c:v>
                </c:pt>
                <c:pt idx="2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36-4FFB-9A75-57372E6B1E72}"/>
            </c:ext>
          </c:extLst>
        </c:ser>
        <c:ser>
          <c:idx val="4"/>
          <c:order val="4"/>
          <c:tx>
            <c:strRef>
              <c:f>Sheet2!$D$14</c:f>
              <c:strCache>
                <c:ptCount val="1"/>
                <c:pt idx="0">
                  <c:v>HKTV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Sheet2!$I$9:$K$9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Sheet2!$I$14:$K$14</c:f>
              <c:numCache>
                <c:formatCode>#,##0</c:formatCode>
                <c:ptCount val="3"/>
                <c:pt idx="0">
                  <c:v>8</c:v>
                </c:pt>
                <c:pt idx="1">
                  <c:v>12.1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36-4FFB-9A75-57372E6B1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942305296"/>
        <c:axId val="942306544"/>
      </c:barChart>
      <c:catAx>
        <c:axId val="94230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2306544"/>
        <c:crosses val="autoZero"/>
        <c:auto val="1"/>
        <c:lblAlgn val="ctr"/>
        <c:lblOffset val="100"/>
        <c:noMultiLvlLbl val="0"/>
      </c:catAx>
      <c:valAx>
        <c:axId val="94230654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4230529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Sheet2!$D$17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Sheet2!$I$16:$K$16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Sheet2!$I$17:$K$17</c:f>
              <c:numCache>
                <c:formatCode>#,##0</c:formatCode>
                <c:ptCount val="3"/>
                <c:pt idx="0">
                  <c:v>19.5</c:v>
                </c:pt>
                <c:pt idx="1">
                  <c:v>14.899999999999991</c:v>
                </c:pt>
                <c:pt idx="2">
                  <c:v>8.5999999999999943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A9-4F9C-BEA5-F14F6884729C}"/>
            </c:ext>
          </c:extLst>
        </c:ser>
        <c:ser>
          <c:idx val="1"/>
          <c:order val="1"/>
          <c:tx>
            <c:strRef>
              <c:f>Sheet2!$D$18</c:f>
              <c:strCache>
                <c:ptCount val="1"/>
                <c:pt idx="0">
                  <c:v>Suning.com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Sheet2!$I$16:$K$16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Sheet2!$I$18:$K$18</c:f>
              <c:numCache>
                <c:formatCode>#,##0</c:formatCode>
                <c:ptCount val="3"/>
                <c:pt idx="0">
                  <c:v>4.3</c:v>
                </c:pt>
                <c:pt idx="1">
                  <c:v>4.8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A9-4F9C-BEA5-F14F6884729C}"/>
            </c:ext>
          </c:extLst>
        </c:ser>
        <c:ser>
          <c:idx val="2"/>
          <c:order val="2"/>
          <c:tx>
            <c:strRef>
              <c:f>Sheet2!$D$19</c:f>
              <c:strCache>
                <c:ptCount val="1"/>
                <c:pt idx="0">
                  <c:v>Pinduoduo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Sheet2!$I$16:$K$16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Sheet2!$I$19:$K$19</c:f>
              <c:numCache>
                <c:formatCode>#,##0</c:formatCode>
                <c:ptCount val="3"/>
                <c:pt idx="0">
                  <c:v>4.5</c:v>
                </c:pt>
                <c:pt idx="1">
                  <c:v>6.5</c:v>
                </c:pt>
                <c:pt idx="2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A9-4F9C-BEA5-F14F6884729C}"/>
            </c:ext>
          </c:extLst>
        </c:ser>
        <c:ser>
          <c:idx val="3"/>
          <c:order val="3"/>
          <c:tx>
            <c:strRef>
              <c:f>Sheet2!$D$20</c:f>
              <c:strCache>
                <c:ptCount val="1"/>
                <c:pt idx="0">
                  <c:v>JD.com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Sheet2!$I$16:$K$16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Sheet2!$I$20:$K$20</c:f>
              <c:numCache>
                <c:formatCode>#,##0</c:formatCode>
                <c:ptCount val="3"/>
                <c:pt idx="0">
                  <c:v>31.1</c:v>
                </c:pt>
                <c:pt idx="1">
                  <c:v>32.1</c:v>
                </c:pt>
                <c:pt idx="2">
                  <c:v>34.5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A9-4F9C-BEA5-F14F6884729C}"/>
            </c:ext>
          </c:extLst>
        </c:ser>
        <c:ser>
          <c:idx val="4"/>
          <c:order val="4"/>
          <c:tx>
            <c:strRef>
              <c:f>Sheet2!$D$21</c:f>
              <c:strCache>
                <c:ptCount val="1"/>
                <c:pt idx="0">
                  <c:v>Alibaba Group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Sheet2!$I$16:$K$16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Sheet2!$I$21:$K$21</c:f>
              <c:numCache>
                <c:formatCode>#,##0</c:formatCode>
                <c:ptCount val="3"/>
                <c:pt idx="0">
                  <c:v>40.6</c:v>
                </c:pt>
                <c:pt idx="1">
                  <c:v>41.7</c:v>
                </c:pt>
                <c:pt idx="2">
                  <c:v>43.6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A9-4F9C-BEA5-F14F688472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100"/>
        <c:axId val="683334768"/>
        <c:axId val="683335184"/>
      </c:barChart>
      <c:catAx>
        <c:axId val="68333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335184"/>
        <c:crosses val="autoZero"/>
        <c:auto val="1"/>
        <c:lblAlgn val="ctr"/>
        <c:lblOffset val="100"/>
        <c:noMultiLvlLbl val="0"/>
      </c:catAx>
      <c:valAx>
        <c:axId val="683335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8333476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altLang="zh-CN" sz="11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Sheet2!$D$24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Sheet2!$I$23:$K$23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Sheet2!$I$24:$K$24</c:f>
              <c:numCache>
                <c:formatCode>#,##0_ </c:formatCode>
                <c:ptCount val="3"/>
                <c:pt idx="0">
                  <c:v>45.3</c:v>
                </c:pt>
                <c:pt idx="1">
                  <c:v>43</c:v>
                </c:pt>
                <c:pt idx="2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2-406F-AF6A-538C355A8C68}"/>
            </c:ext>
          </c:extLst>
        </c:ser>
        <c:ser>
          <c:idx val="1"/>
          <c:order val="1"/>
          <c:tx>
            <c:strRef>
              <c:f>Sheet2!$D$25</c:f>
              <c:strCache>
                <c:ptCount val="1"/>
                <c:pt idx="0">
                  <c:v>eBay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Sheet2!$I$23:$K$23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Sheet2!$I$25:$K$25</c:f>
              <c:numCache>
                <c:formatCode>#,##0</c:formatCode>
                <c:ptCount val="3"/>
                <c:pt idx="0">
                  <c:v>5.5</c:v>
                </c:pt>
                <c:pt idx="1">
                  <c:v>4.8</c:v>
                </c:pt>
                <c:pt idx="2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2-406F-AF6A-538C355A8C68}"/>
            </c:ext>
          </c:extLst>
        </c:ser>
        <c:ser>
          <c:idx val="2"/>
          <c:order val="2"/>
          <c:tx>
            <c:strRef>
              <c:f>Sheet2!$D$26</c:f>
              <c:strCache>
                <c:ptCount val="1"/>
                <c:pt idx="0">
                  <c:v>Apple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Sheet2!$I$23:$K$23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Sheet2!$I$26:$K$26</c:f>
              <c:numCache>
                <c:formatCode>#,##0</c:formatCode>
                <c:ptCount val="3"/>
                <c:pt idx="0">
                  <c:v>4.9000000000000004</c:v>
                </c:pt>
                <c:pt idx="1">
                  <c:v>5.2</c:v>
                </c:pt>
                <c:pt idx="2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22-406F-AF6A-538C355A8C68}"/>
            </c:ext>
          </c:extLst>
        </c:ser>
        <c:ser>
          <c:idx val="3"/>
          <c:order val="3"/>
          <c:tx>
            <c:strRef>
              <c:f>Sheet2!$D$27</c:f>
              <c:strCache>
                <c:ptCount val="1"/>
                <c:pt idx="0">
                  <c:v>Walmart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Sheet2!$I$23:$K$23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Sheet2!$I$27:$K$27</c:f>
              <c:numCache>
                <c:formatCode>#,##0</c:formatCode>
                <c:ptCount val="3"/>
                <c:pt idx="0">
                  <c:v>6.4</c:v>
                </c:pt>
                <c:pt idx="1">
                  <c:v>8.1</c:v>
                </c:pt>
                <c:pt idx="2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22-406F-AF6A-538C355A8C68}"/>
            </c:ext>
          </c:extLst>
        </c:ser>
        <c:ser>
          <c:idx val="4"/>
          <c:order val="4"/>
          <c:tx>
            <c:strRef>
              <c:f>Sheet2!$D$28</c:f>
              <c:strCache>
                <c:ptCount val="1"/>
                <c:pt idx="0">
                  <c:v>Amazon.com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Sheet2!$I$23:$K$23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Sheet2!$I$28:$K$28</c:f>
              <c:numCache>
                <c:formatCode>#,##0</c:formatCode>
                <c:ptCount val="3"/>
                <c:pt idx="0">
                  <c:v>37.9</c:v>
                </c:pt>
                <c:pt idx="1">
                  <c:v>38.9</c:v>
                </c:pt>
                <c:pt idx="2">
                  <c:v>40.700000000000003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2-406F-AF6A-538C355A8C6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100"/>
        <c:axId val="825478576"/>
        <c:axId val="825473584"/>
      </c:barChart>
      <c:catAx>
        <c:axId val="82547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5473584"/>
        <c:crosses val="autoZero"/>
        <c:auto val="1"/>
        <c:lblAlgn val="ctr"/>
        <c:lblOffset val="100"/>
        <c:noMultiLvlLbl val="0"/>
      </c:catAx>
      <c:valAx>
        <c:axId val="8254735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8254785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altLang="zh-CN" sz="11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Sheet3!$D$2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909-40DC-A3EB-D21DDA549F0F}"/>
              </c:ext>
            </c:extLst>
          </c:dPt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Sheet3!$A$3:$A$6</c:f>
              <c:strCache>
                <c:ptCount val="4"/>
                <c:pt idx="0">
                  <c:v>HKTV</c:v>
                </c:pt>
                <c:pt idx="1">
                  <c:v>YOHO</c:v>
                </c:pt>
                <c:pt idx="2">
                  <c:v>JD</c:v>
                </c:pt>
                <c:pt idx="3">
                  <c:v>Amazon</c:v>
                </c:pt>
              </c:strCache>
            </c:strRef>
          </c:cat>
          <c:val>
            <c:numRef>
              <c:f>Sheet3!$D$3:$D$6</c:f>
              <c:numCache>
                <c:formatCode>0</c:formatCode>
                <c:ptCount val="4"/>
                <c:pt idx="0">
                  <c:v>13.375</c:v>
                </c:pt>
                <c:pt idx="1">
                  <c:v>8.6904761904761898</c:v>
                </c:pt>
                <c:pt idx="2">
                  <c:v>11.73</c:v>
                </c:pt>
                <c:pt idx="3">
                  <c:v>10.535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A-44C0-B17A-86263AA385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0"/>
        <c:axId val="940597024"/>
        <c:axId val="940600768"/>
      </c:barChart>
      <c:catAx>
        <c:axId val="940597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0600768"/>
        <c:crosses val="autoZero"/>
        <c:auto val="1"/>
        <c:lblAlgn val="ctr"/>
        <c:lblOffset val="100"/>
        <c:noMultiLvlLbl val="0"/>
      </c:catAx>
      <c:valAx>
        <c:axId val="940600768"/>
        <c:scaling>
          <c:orientation val="minMax"/>
          <c:max val="14"/>
          <c:min val="0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94059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6C-4004-BA4E-28133C6222B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954AAF2-4F29-4E23-9957-95A43195F66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3A6C-4004-BA4E-28133C6222B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C75902C-952B-467D-889D-C23F8CBC963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A6C-4004-BA4E-28133C6222B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48AC5EE-4917-4775-A309-5726D065265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A6C-4004-BA4E-28133C6222B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63C12BF-ECD3-46C5-B895-E5C0445B9EE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A6C-4004-BA4E-28133C6222B7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Sheet3!$A$51:$A$54</c:f>
              <c:strCache>
                <c:ptCount val="4"/>
                <c:pt idx="0">
                  <c:v>HKTV</c:v>
                </c:pt>
                <c:pt idx="1">
                  <c:v>YOHO</c:v>
                </c:pt>
                <c:pt idx="2">
                  <c:v>JD</c:v>
                </c:pt>
                <c:pt idx="3">
                  <c:v>Amazon</c:v>
                </c:pt>
              </c:strCache>
            </c:strRef>
          </c:cat>
          <c:val>
            <c:numRef>
              <c:f>Sheet3!$C$51:$C$54</c:f>
              <c:numCache>
                <c:formatCode>0</c:formatCode>
                <c:ptCount val="4"/>
                <c:pt idx="0">
                  <c:v>337.96289069557361</c:v>
                </c:pt>
                <c:pt idx="1">
                  <c:v>126.14799628942487</c:v>
                </c:pt>
                <c:pt idx="2">
                  <c:v>211.7077007840644</c:v>
                </c:pt>
                <c:pt idx="3" formatCode="General">
                  <c:v>500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Sheet3!$D$51:$D$54</c15:f>
                <c15:dlblRangeCache>
                  <c:ptCount val="4"/>
                  <c:pt idx="0">
                    <c:v>338</c:v>
                  </c:pt>
                  <c:pt idx="1">
                    <c:v>126</c:v>
                  </c:pt>
                  <c:pt idx="2">
                    <c:v>212</c:v>
                  </c:pt>
                  <c:pt idx="3">
                    <c:v>143,943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5AB7-4295-83D3-612F6813C8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0"/>
        <c:axId val="942298640"/>
        <c:axId val="942301968"/>
      </c:barChart>
      <c:catAx>
        <c:axId val="94229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2301968"/>
        <c:crosses val="autoZero"/>
        <c:auto val="1"/>
        <c:lblAlgn val="ctr"/>
        <c:lblOffset val="100"/>
        <c:noMultiLvlLbl val="0"/>
      </c:catAx>
      <c:valAx>
        <c:axId val="942301968"/>
        <c:scaling>
          <c:orientation val="minMax"/>
        </c:scaling>
        <c:delete val="1"/>
        <c:axPos val="b"/>
        <c:majorGridlines>
          <c:spPr>
            <a:ln w="12700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94229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5D1-43E4-9C4A-B075DB40AC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Sheet1!$D$99:$D$102</c:f>
              <c:strCache>
                <c:ptCount val="4"/>
                <c:pt idx="0">
                  <c:v>HKTV</c:v>
                </c:pt>
                <c:pt idx="1">
                  <c:v>YOHO</c:v>
                </c:pt>
                <c:pt idx="2">
                  <c:v>JD</c:v>
                </c:pt>
                <c:pt idx="3">
                  <c:v>Amazon</c:v>
                </c:pt>
              </c:strCache>
            </c:strRef>
          </c:cat>
          <c:val>
            <c:numRef>
              <c:f>Sheet1!$E$99:$E$102</c:f>
              <c:numCache>
                <c:formatCode>0%</c:formatCode>
                <c:ptCount val="4"/>
                <c:pt idx="0">
                  <c:v>2.691317648661308E-2</c:v>
                </c:pt>
                <c:pt idx="1">
                  <c:v>6.4954333316125878E-2</c:v>
                </c:pt>
                <c:pt idx="2">
                  <c:v>1.6549969026631733E-2</c:v>
                </c:pt>
                <c:pt idx="3">
                  <c:v>5.9313999751336569E-2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1-43E4-9C4A-B075DB40AC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0"/>
        <c:axId val="1544806319"/>
        <c:axId val="1544799663"/>
      </c:barChart>
      <c:catAx>
        <c:axId val="1544806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44799663"/>
        <c:crosses val="autoZero"/>
        <c:auto val="1"/>
        <c:lblAlgn val="ctr"/>
        <c:lblOffset val="100"/>
        <c:noMultiLvlLbl val="0"/>
      </c:catAx>
      <c:valAx>
        <c:axId val="1544799663"/>
        <c:scaling>
          <c:orientation val="minMax"/>
          <c:max val="7.0000000000000007E-2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54480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E33-4F1F-BE5B-E3BD6A4C39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Sheet3!$A$18:$A$21</c:f>
              <c:strCache>
                <c:ptCount val="4"/>
                <c:pt idx="0">
                  <c:v>HKTV</c:v>
                </c:pt>
                <c:pt idx="1">
                  <c:v>YOHO</c:v>
                </c:pt>
                <c:pt idx="2">
                  <c:v>JD</c:v>
                </c:pt>
                <c:pt idx="3">
                  <c:v>Amazon</c:v>
                </c:pt>
              </c:strCache>
            </c:strRef>
          </c:cat>
          <c:val>
            <c:numRef>
              <c:f>Sheet3!$D$18:$D$21</c:f>
              <c:numCache>
                <c:formatCode>0%</c:formatCode>
                <c:ptCount val="4"/>
                <c:pt idx="0">
                  <c:v>0.25724727786163304</c:v>
                </c:pt>
                <c:pt idx="1">
                  <c:v>0.17399999999999999</c:v>
                </c:pt>
                <c:pt idx="2">
                  <c:v>0.14629174358480826</c:v>
                </c:pt>
                <c:pt idx="3">
                  <c:v>0.3957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33-4F1F-BE5B-E3BD6A4C39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0"/>
        <c:axId val="552968560"/>
        <c:axId val="552972304"/>
      </c:barChart>
      <c:catAx>
        <c:axId val="55296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2972304"/>
        <c:crosses val="autoZero"/>
        <c:auto val="1"/>
        <c:lblAlgn val="ctr"/>
        <c:lblOffset val="100"/>
        <c:noMultiLvlLbl val="0"/>
      </c:catAx>
      <c:valAx>
        <c:axId val="552972304"/>
        <c:scaling>
          <c:orientation val="minMax"/>
          <c:max val="0.45"/>
          <c:min val="0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5296856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28526398739168E-2"/>
          <c:y val="9.710259754247037E-3"/>
          <c:w val="0.89025354609929075"/>
          <c:h val="0.65765416077059324"/>
        </c:manualLayout>
      </c:layout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HKTV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3CA-490C-8942-102E2A622726}"/>
                </c:ext>
              </c:extLst>
            </c:dLbl>
            <c:dLbl>
              <c:idx val="25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CA-490C-8942-102E2A622726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Sheet1!$H$2:$H$254</c:f>
              <c:numCache>
                <c:formatCode>mmm\-yy</c:formatCode>
                <c:ptCount val="253"/>
                <c:pt idx="0">
                  <c:v>44624</c:v>
                </c:pt>
                <c:pt idx="1">
                  <c:v>44623</c:v>
                </c:pt>
                <c:pt idx="2">
                  <c:v>44622</c:v>
                </c:pt>
                <c:pt idx="3">
                  <c:v>44621</c:v>
                </c:pt>
                <c:pt idx="4">
                  <c:v>44620</c:v>
                </c:pt>
                <c:pt idx="5">
                  <c:v>44617</c:v>
                </c:pt>
                <c:pt idx="6">
                  <c:v>44616</c:v>
                </c:pt>
                <c:pt idx="7">
                  <c:v>44615</c:v>
                </c:pt>
                <c:pt idx="8">
                  <c:v>44614</c:v>
                </c:pt>
                <c:pt idx="9">
                  <c:v>44613</c:v>
                </c:pt>
                <c:pt idx="10">
                  <c:v>44610</c:v>
                </c:pt>
                <c:pt idx="11">
                  <c:v>44609</c:v>
                </c:pt>
                <c:pt idx="12">
                  <c:v>44608</c:v>
                </c:pt>
                <c:pt idx="13">
                  <c:v>44607</c:v>
                </c:pt>
                <c:pt idx="14">
                  <c:v>44606</c:v>
                </c:pt>
                <c:pt idx="15">
                  <c:v>44603</c:v>
                </c:pt>
                <c:pt idx="16">
                  <c:v>44602</c:v>
                </c:pt>
                <c:pt idx="17">
                  <c:v>44601</c:v>
                </c:pt>
                <c:pt idx="18">
                  <c:v>44600</c:v>
                </c:pt>
                <c:pt idx="19">
                  <c:v>44599</c:v>
                </c:pt>
                <c:pt idx="20">
                  <c:v>44596</c:v>
                </c:pt>
                <c:pt idx="21">
                  <c:v>44595</c:v>
                </c:pt>
                <c:pt idx="22">
                  <c:v>44594</c:v>
                </c:pt>
                <c:pt idx="23">
                  <c:v>44593</c:v>
                </c:pt>
                <c:pt idx="24">
                  <c:v>44592</c:v>
                </c:pt>
                <c:pt idx="25">
                  <c:v>44589</c:v>
                </c:pt>
                <c:pt idx="26">
                  <c:v>44588</c:v>
                </c:pt>
                <c:pt idx="27">
                  <c:v>44587</c:v>
                </c:pt>
                <c:pt idx="28">
                  <c:v>44586</c:v>
                </c:pt>
                <c:pt idx="29">
                  <c:v>44585</c:v>
                </c:pt>
                <c:pt idx="30">
                  <c:v>44582</c:v>
                </c:pt>
                <c:pt idx="31">
                  <c:v>44581</c:v>
                </c:pt>
                <c:pt idx="32">
                  <c:v>44580</c:v>
                </c:pt>
                <c:pt idx="33">
                  <c:v>44579</c:v>
                </c:pt>
                <c:pt idx="34">
                  <c:v>44578</c:v>
                </c:pt>
                <c:pt idx="35">
                  <c:v>44575</c:v>
                </c:pt>
                <c:pt idx="36">
                  <c:v>44574</c:v>
                </c:pt>
                <c:pt idx="37">
                  <c:v>44573</c:v>
                </c:pt>
                <c:pt idx="38">
                  <c:v>44572</c:v>
                </c:pt>
                <c:pt idx="39">
                  <c:v>44571</c:v>
                </c:pt>
                <c:pt idx="40">
                  <c:v>44568</c:v>
                </c:pt>
                <c:pt idx="41">
                  <c:v>44567</c:v>
                </c:pt>
                <c:pt idx="42">
                  <c:v>44566</c:v>
                </c:pt>
                <c:pt idx="43">
                  <c:v>44565</c:v>
                </c:pt>
                <c:pt idx="44">
                  <c:v>44564</c:v>
                </c:pt>
                <c:pt idx="45">
                  <c:v>44561</c:v>
                </c:pt>
                <c:pt idx="46">
                  <c:v>44560</c:v>
                </c:pt>
                <c:pt idx="47">
                  <c:v>44559</c:v>
                </c:pt>
                <c:pt idx="48">
                  <c:v>44558</c:v>
                </c:pt>
                <c:pt idx="49">
                  <c:v>44554</c:v>
                </c:pt>
                <c:pt idx="50">
                  <c:v>44553</c:v>
                </c:pt>
                <c:pt idx="51">
                  <c:v>44552</c:v>
                </c:pt>
                <c:pt idx="52">
                  <c:v>44551</c:v>
                </c:pt>
                <c:pt idx="53">
                  <c:v>44550</c:v>
                </c:pt>
                <c:pt idx="54">
                  <c:v>44547</c:v>
                </c:pt>
                <c:pt idx="55">
                  <c:v>44546</c:v>
                </c:pt>
                <c:pt idx="56">
                  <c:v>44545</c:v>
                </c:pt>
                <c:pt idx="57">
                  <c:v>44544</c:v>
                </c:pt>
                <c:pt idx="58">
                  <c:v>44543</c:v>
                </c:pt>
                <c:pt idx="59">
                  <c:v>44540</c:v>
                </c:pt>
                <c:pt idx="60">
                  <c:v>44539</c:v>
                </c:pt>
                <c:pt idx="61">
                  <c:v>44538</c:v>
                </c:pt>
                <c:pt idx="62">
                  <c:v>44537</c:v>
                </c:pt>
                <c:pt idx="63">
                  <c:v>44536</c:v>
                </c:pt>
                <c:pt idx="64">
                  <c:v>44533</c:v>
                </c:pt>
                <c:pt idx="65">
                  <c:v>44532</c:v>
                </c:pt>
                <c:pt idx="66">
                  <c:v>44531</c:v>
                </c:pt>
                <c:pt idx="67">
                  <c:v>44530</c:v>
                </c:pt>
                <c:pt idx="68">
                  <c:v>44529</c:v>
                </c:pt>
                <c:pt idx="69">
                  <c:v>44526</c:v>
                </c:pt>
                <c:pt idx="70">
                  <c:v>44525</c:v>
                </c:pt>
                <c:pt idx="71">
                  <c:v>44524</c:v>
                </c:pt>
                <c:pt idx="72">
                  <c:v>44523</c:v>
                </c:pt>
                <c:pt idx="73">
                  <c:v>44522</c:v>
                </c:pt>
                <c:pt idx="74">
                  <c:v>44519</c:v>
                </c:pt>
                <c:pt idx="75">
                  <c:v>44518</c:v>
                </c:pt>
                <c:pt idx="76">
                  <c:v>44517</c:v>
                </c:pt>
                <c:pt idx="77">
                  <c:v>44516</c:v>
                </c:pt>
                <c:pt idx="78">
                  <c:v>44515</c:v>
                </c:pt>
                <c:pt idx="79">
                  <c:v>44512</c:v>
                </c:pt>
                <c:pt idx="80">
                  <c:v>44511</c:v>
                </c:pt>
                <c:pt idx="81">
                  <c:v>44510</c:v>
                </c:pt>
                <c:pt idx="82">
                  <c:v>44509</c:v>
                </c:pt>
                <c:pt idx="83">
                  <c:v>44508</c:v>
                </c:pt>
                <c:pt idx="84">
                  <c:v>44505</c:v>
                </c:pt>
                <c:pt idx="85">
                  <c:v>44504</c:v>
                </c:pt>
                <c:pt idx="86">
                  <c:v>44503</c:v>
                </c:pt>
                <c:pt idx="87">
                  <c:v>44502</c:v>
                </c:pt>
                <c:pt idx="88">
                  <c:v>44501</c:v>
                </c:pt>
                <c:pt idx="89">
                  <c:v>44498</c:v>
                </c:pt>
                <c:pt idx="90">
                  <c:v>44497</c:v>
                </c:pt>
                <c:pt idx="91">
                  <c:v>44496</c:v>
                </c:pt>
                <c:pt idx="92">
                  <c:v>44495</c:v>
                </c:pt>
                <c:pt idx="93">
                  <c:v>44494</c:v>
                </c:pt>
                <c:pt idx="94">
                  <c:v>44491</c:v>
                </c:pt>
                <c:pt idx="95">
                  <c:v>44490</c:v>
                </c:pt>
                <c:pt idx="96">
                  <c:v>44489</c:v>
                </c:pt>
                <c:pt idx="97">
                  <c:v>44488</c:v>
                </c:pt>
                <c:pt idx="98">
                  <c:v>44487</c:v>
                </c:pt>
                <c:pt idx="99">
                  <c:v>44484</c:v>
                </c:pt>
                <c:pt idx="100">
                  <c:v>44483</c:v>
                </c:pt>
                <c:pt idx="101">
                  <c:v>44482</c:v>
                </c:pt>
                <c:pt idx="102">
                  <c:v>44481</c:v>
                </c:pt>
                <c:pt idx="103">
                  <c:v>44480</c:v>
                </c:pt>
                <c:pt idx="104">
                  <c:v>44477</c:v>
                </c:pt>
                <c:pt idx="105">
                  <c:v>44476</c:v>
                </c:pt>
                <c:pt idx="106">
                  <c:v>44475</c:v>
                </c:pt>
                <c:pt idx="107">
                  <c:v>44474</c:v>
                </c:pt>
                <c:pt idx="108">
                  <c:v>44473</c:v>
                </c:pt>
                <c:pt idx="109">
                  <c:v>44470</c:v>
                </c:pt>
                <c:pt idx="110">
                  <c:v>44469</c:v>
                </c:pt>
                <c:pt idx="111">
                  <c:v>44468</c:v>
                </c:pt>
                <c:pt idx="112">
                  <c:v>44467</c:v>
                </c:pt>
                <c:pt idx="113">
                  <c:v>44466</c:v>
                </c:pt>
                <c:pt idx="114">
                  <c:v>44463</c:v>
                </c:pt>
                <c:pt idx="115">
                  <c:v>44462</c:v>
                </c:pt>
                <c:pt idx="116">
                  <c:v>44461</c:v>
                </c:pt>
                <c:pt idx="117">
                  <c:v>44460</c:v>
                </c:pt>
                <c:pt idx="118">
                  <c:v>44459</c:v>
                </c:pt>
                <c:pt idx="119">
                  <c:v>44456</c:v>
                </c:pt>
                <c:pt idx="120">
                  <c:v>44455</c:v>
                </c:pt>
                <c:pt idx="121">
                  <c:v>44454</c:v>
                </c:pt>
                <c:pt idx="122">
                  <c:v>44453</c:v>
                </c:pt>
                <c:pt idx="123">
                  <c:v>44452</c:v>
                </c:pt>
                <c:pt idx="124">
                  <c:v>44449</c:v>
                </c:pt>
                <c:pt idx="125">
                  <c:v>44448</c:v>
                </c:pt>
                <c:pt idx="126">
                  <c:v>44447</c:v>
                </c:pt>
                <c:pt idx="127">
                  <c:v>44446</c:v>
                </c:pt>
                <c:pt idx="128">
                  <c:v>44445</c:v>
                </c:pt>
                <c:pt idx="129">
                  <c:v>44442</c:v>
                </c:pt>
                <c:pt idx="130">
                  <c:v>44441</c:v>
                </c:pt>
                <c:pt idx="131">
                  <c:v>44440</c:v>
                </c:pt>
                <c:pt idx="132">
                  <c:v>44439</c:v>
                </c:pt>
                <c:pt idx="133">
                  <c:v>44438</c:v>
                </c:pt>
                <c:pt idx="134">
                  <c:v>44435</c:v>
                </c:pt>
                <c:pt idx="135">
                  <c:v>44434</c:v>
                </c:pt>
                <c:pt idx="136">
                  <c:v>44433</c:v>
                </c:pt>
                <c:pt idx="137">
                  <c:v>44432</c:v>
                </c:pt>
                <c:pt idx="138">
                  <c:v>44431</c:v>
                </c:pt>
                <c:pt idx="139">
                  <c:v>44428</c:v>
                </c:pt>
                <c:pt idx="140">
                  <c:v>44427</c:v>
                </c:pt>
                <c:pt idx="141">
                  <c:v>44426</c:v>
                </c:pt>
                <c:pt idx="142">
                  <c:v>44425</c:v>
                </c:pt>
                <c:pt idx="143">
                  <c:v>44424</c:v>
                </c:pt>
                <c:pt idx="144">
                  <c:v>44421</c:v>
                </c:pt>
                <c:pt idx="145">
                  <c:v>44420</c:v>
                </c:pt>
                <c:pt idx="146">
                  <c:v>44419</c:v>
                </c:pt>
                <c:pt idx="147">
                  <c:v>44418</c:v>
                </c:pt>
                <c:pt idx="148">
                  <c:v>44417</c:v>
                </c:pt>
                <c:pt idx="149">
                  <c:v>44414</c:v>
                </c:pt>
                <c:pt idx="150">
                  <c:v>44413</c:v>
                </c:pt>
                <c:pt idx="151">
                  <c:v>44412</c:v>
                </c:pt>
                <c:pt idx="152">
                  <c:v>44411</c:v>
                </c:pt>
                <c:pt idx="153">
                  <c:v>44410</c:v>
                </c:pt>
                <c:pt idx="154">
                  <c:v>44407</c:v>
                </c:pt>
                <c:pt idx="155">
                  <c:v>44406</c:v>
                </c:pt>
                <c:pt idx="156">
                  <c:v>44405</c:v>
                </c:pt>
                <c:pt idx="157">
                  <c:v>44404</c:v>
                </c:pt>
                <c:pt idx="158">
                  <c:v>44403</c:v>
                </c:pt>
                <c:pt idx="159">
                  <c:v>44400</c:v>
                </c:pt>
                <c:pt idx="160">
                  <c:v>44399</c:v>
                </c:pt>
                <c:pt idx="161">
                  <c:v>44398</c:v>
                </c:pt>
                <c:pt idx="162">
                  <c:v>44397</c:v>
                </c:pt>
                <c:pt idx="163">
                  <c:v>44396</c:v>
                </c:pt>
                <c:pt idx="164">
                  <c:v>44393</c:v>
                </c:pt>
                <c:pt idx="165">
                  <c:v>44392</c:v>
                </c:pt>
                <c:pt idx="166">
                  <c:v>44391</c:v>
                </c:pt>
                <c:pt idx="167">
                  <c:v>44390</c:v>
                </c:pt>
                <c:pt idx="168">
                  <c:v>44389</c:v>
                </c:pt>
                <c:pt idx="169">
                  <c:v>44386</c:v>
                </c:pt>
                <c:pt idx="170">
                  <c:v>44385</c:v>
                </c:pt>
                <c:pt idx="171">
                  <c:v>44384</c:v>
                </c:pt>
                <c:pt idx="172">
                  <c:v>44383</c:v>
                </c:pt>
                <c:pt idx="173">
                  <c:v>44382</c:v>
                </c:pt>
                <c:pt idx="174">
                  <c:v>44379</c:v>
                </c:pt>
                <c:pt idx="175">
                  <c:v>44378</c:v>
                </c:pt>
                <c:pt idx="176">
                  <c:v>44377</c:v>
                </c:pt>
                <c:pt idx="177">
                  <c:v>44376</c:v>
                </c:pt>
                <c:pt idx="178">
                  <c:v>44375</c:v>
                </c:pt>
                <c:pt idx="179">
                  <c:v>44372</c:v>
                </c:pt>
                <c:pt idx="180">
                  <c:v>44371</c:v>
                </c:pt>
                <c:pt idx="181">
                  <c:v>44370</c:v>
                </c:pt>
                <c:pt idx="182">
                  <c:v>44369</c:v>
                </c:pt>
                <c:pt idx="183">
                  <c:v>44368</c:v>
                </c:pt>
                <c:pt idx="184">
                  <c:v>44365</c:v>
                </c:pt>
                <c:pt idx="185">
                  <c:v>44364</c:v>
                </c:pt>
                <c:pt idx="186">
                  <c:v>44363</c:v>
                </c:pt>
                <c:pt idx="187">
                  <c:v>44362</c:v>
                </c:pt>
                <c:pt idx="188">
                  <c:v>44361</c:v>
                </c:pt>
                <c:pt idx="189">
                  <c:v>44358</c:v>
                </c:pt>
                <c:pt idx="190">
                  <c:v>44357</c:v>
                </c:pt>
                <c:pt idx="191">
                  <c:v>44356</c:v>
                </c:pt>
                <c:pt idx="192">
                  <c:v>44355</c:v>
                </c:pt>
                <c:pt idx="193">
                  <c:v>44354</c:v>
                </c:pt>
                <c:pt idx="194">
                  <c:v>44351</c:v>
                </c:pt>
                <c:pt idx="195">
                  <c:v>44350</c:v>
                </c:pt>
                <c:pt idx="196">
                  <c:v>44349</c:v>
                </c:pt>
                <c:pt idx="197">
                  <c:v>44348</c:v>
                </c:pt>
                <c:pt idx="198">
                  <c:v>44347</c:v>
                </c:pt>
                <c:pt idx="199">
                  <c:v>44344</c:v>
                </c:pt>
                <c:pt idx="200">
                  <c:v>44343</c:v>
                </c:pt>
                <c:pt idx="201">
                  <c:v>44342</c:v>
                </c:pt>
                <c:pt idx="202">
                  <c:v>44341</c:v>
                </c:pt>
                <c:pt idx="203">
                  <c:v>44340</c:v>
                </c:pt>
                <c:pt idx="204">
                  <c:v>44337</c:v>
                </c:pt>
                <c:pt idx="205">
                  <c:v>44336</c:v>
                </c:pt>
                <c:pt idx="206">
                  <c:v>44335</c:v>
                </c:pt>
                <c:pt idx="207">
                  <c:v>44334</c:v>
                </c:pt>
                <c:pt idx="208">
                  <c:v>44333</c:v>
                </c:pt>
                <c:pt idx="209">
                  <c:v>44330</c:v>
                </c:pt>
                <c:pt idx="210">
                  <c:v>44329</c:v>
                </c:pt>
                <c:pt idx="211">
                  <c:v>44328</c:v>
                </c:pt>
                <c:pt idx="212">
                  <c:v>44327</c:v>
                </c:pt>
                <c:pt idx="213">
                  <c:v>44326</c:v>
                </c:pt>
                <c:pt idx="214">
                  <c:v>44323</c:v>
                </c:pt>
                <c:pt idx="215">
                  <c:v>44322</c:v>
                </c:pt>
                <c:pt idx="216">
                  <c:v>44321</c:v>
                </c:pt>
                <c:pt idx="217">
                  <c:v>44320</c:v>
                </c:pt>
                <c:pt idx="218">
                  <c:v>44319</c:v>
                </c:pt>
                <c:pt idx="219">
                  <c:v>44316</c:v>
                </c:pt>
                <c:pt idx="220">
                  <c:v>44315</c:v>
                </c:pt>
                <c:pt idx="221">
                  <c:v>44314</c:v>
                </c:pt>
                <c:pt idx="222">
                  <c:v>44313</c:v>
                </c:pt>
                <c:pt idx="223">
                  <c:v>44312</c:v>
                </c:pt>
                <c:pt idx="224">
                  <c:v>44309</c:v>
                </c:pt>
                <c:pt idx="225">
                  <c:v>44308</c:v>
                </c:pt>
                <c:pt idx="226">
                  <c:v>44307</c:v>
                </c:pt>
                <c:pt idx="227">
                  <c:v>44306</c:v>
                </c:pt>
                <c:pt idx="228">
                  <c:v>44305</c:v>
                </c:pt>
                <c:pt idx="229">
                  <c:v>44302</c:v>
                </c:pt>
                <c:pt idx="230">
                  <c:v>44301</c:v>
                </c:pt>
                <c:pt idx="231">
                  <c:v>44300</c:v>
                </c:pt>
                <c:pt idx="232">
                  <c:v>44299</c:v>
                </c:pt>
                <c:pt idx="233">
                  <c:v>44298</c:v>
                </c:pt>
                <c:pt idx="234">
                  <c:v>44295</c:v>
                </c:pt>
                <c:pt idx="235">
                  <c:v>44294</c:v>
                </c:pt>
                <c:pt idx="236">
                  <c:v>44293</c:v>
                </c:pt>
                <c:pt idx="237">
                  <c:v>44292</c:v>
                </c:pt>
                <c:pt idx="238">
                  <c:v>44291</c:v>
                </c:pt>
                <c:pt idx="239">
                  <c:v>44287</c:v>
                </c:pt>
                <c:pt idx="240">
                  <c:v>44286</c:v>
                </c:pt>
                <c:pt idx="241">
                  <c:v>44285</c:v>
                </c:pt>
                <c:pt idx="242">
                  <c:v>44284</c:v>
                </c:pt>
                <c:pt idx="243">
                  <c:v>44281</c:v>
                </c:pt>
                <c:pt idx="244">
                  <c:v>44280</c:v>
                </c:pt>
                <c:pt idx="245">
                  <c:v>44279</c:v>
                </c:pt>
                <c:pt idx="246">
                  <c:v>44278</c:v>
                </c:pt>
                <c:pt idx="247">
                  <c:v>44277</c:v>
                </c:pt>
                <c:pt idx="248">
                  <c:v>44274</c:v>
                </c:pt>
                <c:pt idx="249">
                  <c:v>44273</c:v>
                </c:pt>
                <c:pt idx="250">
                  <c:v>44272</c:v>
                </c:pt>
                <c:pt idx="251">
                  <c:v>44271</c:v>
                </c:pt>
                <c:pt idx="252">
                  <c:v>44270</c:v>
                </c:pt>
              </c:numCache>
            </c:numRef>
          </c:cat>
          <c:val>
            <c:numRef>
              <c:f>Sheet1!$I$2:$I$254</c:f>
              <c:numCache>
                <c:formatCode>#,##0.0;\(#,##0.0\)</c:formatCode>
                <c:ptCount val="253"/>
                <c:pt idx="0">
                  <c:v>39.249999999999993</c:v>
                </c:pt>
                <c:pt idx="1">
                  <c:v>40.4</c:v>
                </c:pt>
                <c:pt idx="2">
                  <c:v>41.749999999999993</c:v>
                </c:pt>
                <c:pt idx="3">
                  <c:v>45.9</c:v>
                </c:pt>
                <c:pt idx="4">
                  <c:v>41.5</c:v>
                </c:pt>
                <c:pt idx="5">
                  <c:v>42.099999999999994</c:v>
                </c:pt>
                <c:pt idx="6">
                  <c:v>40.4</c:v>
                </c:pt>
                <c:pt idx="7">
                  <c:v>41.849999999999994</c:v>
                </c:pt>
                <c:pt idx="8">
                  <c:v>40.9</c:v>
                </c:pt>
                <c:pt idx="9">
                  <c:v>40.549999999999997</c:v>
                </c:pt>
                <c:pt idx="10">
                  <c:v>40.449999999999996</c:v>
                </c:pt>
                <c:pt idx="11">
                  <c:v>40</c:v>
                </c:pt>
                <c:pt idx="12">
                  <c:v>39.4</c:v>
                </c:pt>
                <c:pt idx="13">
                  <c:v>40.700000000000003</c:v>
                </c:pt>
                <c:pt idx="14">
                  <c:v>42</c:v>
                </c:pt>
                <c:pt idx="15">
                  <c:v>42.85</c:v>
                </c:pt>
                <c:pt idx="16">
                  <c:v>42.449999999999996</c:v>
                </c:pt>
                <c:pt idx="17">
                  <c:v>41.449999999999996</c:v>
                </c:pt>
                <c:pt idx="18">
                  <c:v>43.3</c:v>
                </c:pt>
                <c:pt idx="19">
                  <c:v>40.449999999999996</c:v>
                </c:pt>
                <c:pt idx="20">
                  <c:v>37.999999999999993</c:v>
                </c:pt>
                <c:pt idx="24">
                  <c:v>36.099999999999994</c:v>
                </c:pt>
                <c:pt idx="25">
                  <c:v>35.199999999999996</c:v>
                </c:pt>
                <c:pt idx="26">
                  <c:v>35.25</c:v>
                </c:pt>
                <c:pt idx="27">
                  <c:v>36.549999999999997</c:v>
                </c:pt>
                <c:pt idx="28">
                  <c:v>37.9</c:v>
                </c:pt>
                <c:pt idx="29">
                  <c:v>37.799999999999997</c:v>
                </c:pt>
                <c:pt idx="30">
                  <c:v>38.75</c:v>
                </c:pt>
                <c:pt idx="31">
                  <c:v>39.1</c:v>
                </c:pt>
                <c:pt idx="32">
                  <c:v>38.849999999999994</c:v>
                </c:pt>
                <c:pt idx="33">
                  <c:v>38.15</c:v>
                </c:pt>
                <c:pt idx="34">
                  <c:v>39.049999999999997</c:v>
                </c:pt>
                <c:pt idx="35">
                  <c:v>39.75</c:v>
                </c:pt>
                <c:pt idx="36">
                  <c:v>38.9</c:v>
                </c:pt>
                <c:pt idx="37">
                  <c:v>39.199999999999996</c:v>
                </c:pt>
                <c:pt idx="38">
                  <c:v>40.9</c:v>
                </c:pt>
                <c:pt idx="39">
                  <c:v>43.65</c:v>
                </c:pt>
                <c:pt idx="40">
                  <c:v>41.8</c:v>
                </c:pt>
                <c:pt idx="41">
                  <c:v>42.649999999999991</c:v>
                </c:pt>
                <c:pt idx="42">
                  <c:v>45.499999999999993</c:v>
                </c:pt>
                <c:pt idx="43">
                  <c:v>40.65</c:v>
                </c:pt>
                <c:pt idx="44">
                  <c:v>41.25</c:v>
                </c:pt>
                <c:pt idx="45">
                  <c:v>42.5</c:v>
                </c:pt>
                <c:pt idx="46">
                  <c:v>41.15</c:v>
                </c:pt>
                <c:pt idx="47">
                  <c:v>40.700000000000003</c:v>
                </c:pt>
                <c:pt idx="48">
                  <c:v>40.499999999999993</c:v>
                </c:pt>
                <c:pt idx="49">
                  <c:v>39.449999999999996</c:v>
                </c:pt>
                <c:pt idx="50">
                  <c:v>39.599999999999994</c:v>
                </c:pt>
                <c:pt idx="51">
                  <c:v>39.299999999999997</c:v>
                </c:pt>
                <c:pt idx="52">
                  <c:v>39</c:v>
                </c:pt>
                <c:pt idx="53">
                  <c:v>37.049999999999997</c:v>
                </c:pt>
                <c:pt idx="54">
                  <c:v>38.199999999999996</c:v>
                </c:pt>
                <c:pt idx="55">
                  <c:v>39.049999999999997</c:v>
                </c:pt>
                <c:pt idx="56">
                  <c:v>38.599999999999994</c:v>
                </c:pt>
                <c:pt idx="57">
                  <c:v>38.949999999999996</c:v>
                </c:pt>
                <c:pt idx="58">
                  <c:v>39.9</c:v>
                </c:pt>
                <c:pt idx="59">
                  <c:v>40.799999999999997</c:v>
                </c:pt>
                <c:pt idx="60">
                  <c:v>41.5</c:v>
                </c:pt>
                <c:pt idx="61">
                  <c:v>40.549999999999997</c:v>
                </c:pt>
                <c:pt idx="62">
                  <c:v>41.1</c:v>
                </c:pt>
                <c:pt idx="63">
                  <c:v>38.450000000000003</c:v>
                </c:pt>
                <c:pt idx="64">
                  <c:v>41.399999999999991</c:v>
                </c:pt>
                <c:pt idx="65">
                  <c:v>42.449999999999996</c:v>
                </c:pt>
                <c:pt idx="66">
                  <c:v>43.699999999999996</c:v>
                </c:pt>
                <c:pt idx="67">
                  <c:v>44.599999999999994</c:v>
                </c:pt>
                <c:pt idx="68">
                  <c:v>52</c:v>
                </c:pt>
                <c:pt idx="69">
                  <c:v>52.699999999999996</c:v>
                </c:pt>
                <c:pt idx="70">
                  <c:v>53.699999999999996</c:v>
                </c:pt>
                <c:pt idx="71">
                  <c:v>51.5</c:v>
                </c:pt>
                <c:pt idx="72">
                  <c:v>51.6</c:v>
                </c:pt>
                <c:pt idx="73">
                  <c:v>52.699999999999996</c:v>
                </c:pt>
                <c:pt idx="74">
                  <c:v>52.9</c:v>
                </c:pt>
                <c:pt idx="75">
                  <c:v>53.2</c:v>
                </c:pt>
                <c:pt idx="76">
                  <c:v>54.699999999999996</c:v>
                </c:pt>
                <c:pt idx="77">
                  <c:v>54.1</c:v>
                </c:pt>
                <c:pt idx="78">
                  <c:v>54.699999999999996</c:v>
                </c:pt>
                <c:pt idx="79">
                  <c:v>53.6</c:v>
                </c:pt>
                <c:pt idx="80">
                  <c:v>53.8</c:v>
                </c:pt>
                <c:pt idx="81">
                  <c:v>55</c:v>
                </c:pt>
                <c:pt idx="82">
                  <c:v>57.099999999999994</c:v>
                </c:pt>
                <c:pt idx="83">
                  <c:v>59.1</c:v>
                </c:pt>
                <c:pt idx="84">
                  <c:v>58.699999999999996</c:v>
                </c:pt>
                <c:pt idx="85">
                  <c:v>59.699999999999996</c:v>
                </c:pt>
                <c:pt idx="86">
                  <c:v>57</c:v>
                </c:pt>
                <c:pt idx="87">
                  <c:v>57.599999999999994</c:v>
                </c:pt>
                <c:pt idx="88">
                  <c:v>57.599999999999994</c:v>
                </c:pt>
                <c:pt idx="89">
                  <c:v>58.499999999999993</c:v>
                </c:pt>
                <c:pt idx="90">
                  <c:v>59</c:v>
                </c:pt>
                <c:pt idx="91">
                  <c:v>58.699999999999996</c:v>
                </c:pt>
                <c:pt idx="92">
                  <c:v>60.999999999999993</c:v>
                </c:pt>
                <c:pt idx="93">
                  <c:v>61.199999999999996</c:v>
                </c:pt>
                <c:pt idx="94">
                  <c:v>61.3</c:v>
                </c:pt>
                <c:pt idx="95">
                  <c:v>61.5</c:v>
                </c:pt>
                <c:pt idx="96">
                  <c:v>60.199999999999996</c:v>
                </c:pt>
                <c:pt idx="97">
                  <c:v>58.8</c:v>
                </c:pt>
                <c:pt idx="98">
                  <c:v>58.6</c:v>
                </c:pt>
                <c:pt idx="99">
                  <c:v>58.499999999999993</c:v>
                </c:pt>
                <c:pt idx="102">
                  <c:v>56.199999999999996</c:v>
                </c:pt>
                <c:pt idx="103">
                  <c:v>55.3</c:v>
                </c:pt>
                <c:pt idx="104">
                  <c:v>55.4</c:v>
                </c:pt>
                <c:pt idx="105">
                  <c:v>55.099999999999994</c:v>
                </c:pt>
                <c:pt idx="106">
                  <c:v>54</c:v>
                </c:pt>
                <c:pt idx="107">
                  <c:v>54.800000000000004</c:v>
                </c:pt>
                <c:pt idx="108">
                  <c:v>53.499999999999993</c:v>
                </c:pt>
                <c:pt idx="110">
                  <c:v>55.099999999999994</c:v>
                </c:pt>
                <c:pt idx="111">
                  <c:v>53.2</c:v>
                </c:pt>
                <c:pt idx="112">
                  <c:v>53.3</c:v>
                </c:pt>
                <c:pt idx="113">
                  <c:v>52.099999999999994</c:v>
                </c:pt>
                <c:pt idx="114">
                  <c:v>50.9</c:v>
                </c:pt>
                <c:pt idx="115">
                  <c:v>51.1</c:v>
                </c:pt>
                <c:pt idx="117">
                  <c:v>50.999999999999993</c:v>
                </c:pt>
                <c:pt idx="118">
                  <c:v>50.599999999999994</c:v>
                </c:pt>
                <c:pt idx="119">
                  <c:v>51.6</c:v>
                </c:pt>
                <c:pt idx="120">
                  <c:v>50.499999999999993</c:v>
                </c:pt>
                <c:pt idx="121">
                  <c:v>50.8</c:v>
                </c:pt>
                <c:pt idx="122">
                  <c:v>51.6</c:v>
                </c:pt>
                <c:pt idx="123">
                  <c:v>53.4</c:v>
                </c:pt>
                <c:pt idx="124">
                  <c:v>54.599999999999994</c:v>
                </c:pt>
                <c:pt idx="125">
                  <c:v>55</c:v>
                </c:pt>
                <c:pt idx="126">
                  <c:v>55.499999999999993</c:v>
                </c:pt>
                <c:pt idx="127">
                  <c:v>55.199999999999996</c:v>
                </c:pt>
                <c:pt idx="128">
                  <c:v>53.699999999999996</c:v>
                </c:pt>
                <c:pt idx="129">
                  <c:v>56.399999999999991</c:v>
                </c:pt>
                <c:pt idx="130">
                  <c:v>54.5</c:v>
                </c:pt>
                <c:pt idx="131">
                  <c:v>52.099999999999994</c:v>
                </c:pt>
                <c:pt idx="132">
                  <c:v>52.300000000000004</c:v>
                </c:pt>
                <c:pt idx="133">
                  <c:v>52.5</c:v>
                </c:pt>
                <c:pt idx="134">
                  <c:v>49.749999999999993</c:v>
                </c:pt>
                <c:pt idx="135">
                  <c:v>45.8</c:v>
                </c:pt>
                <c:pt idx="136">
                  <c:v>46.749999999999993</c:v>
                </c:pt>
                <c:pt idx="137">
                  <c:v>45.599999999999994</c:v>
                </c:pt>
                <c:pt idx="138">
                  <c:v>45.25</c:v>
                </c:pt>
                <c:pt idx="139">
                  <c:v>46.6</c:v>
                </c:pt>
                <c:pt idx="140">
                  <c:v>47.85</c:v>
                </c:pt>
                <c:pt idx="141">
                  <c:v>48.2</c:v>
                </c:pt>
                <c:pt idx="142">
                  <c:v>47.699999999999996</c:v>
                </c:pt>
                <c:pt idx="143">
                  <c:v>49.5</c:v>
                </c:pt>
                <c:pt idx="144">
                  <c:v>50</c:v>
                </c:pt>
                <c:pt idx="145">
                  <c:v>51.399999999999991</c:v>
                </c:pt>
                <c:pt idx="146">
                  <c:v>52.699999999999996</c:v>
                </c:pt>
                <c:pt idx="147">
                  <c:v>52</c:v>
                </c:pt>
                <c:pt idx="148">
                  <c:v>51.699999999999996</c:v>
                </c:pt>
                <c:pt idx="149">
                  <c:v>52.4</c:v>
                </c:pt>
                <c:pt idx="150">
                  <c:v>52.300000000000004</c:v>
                </c:pt>
                <c:pt idx="151">
                  <c:v>53.899999999999991</c:v>
                </c:pt>
                <c:pt idx="152">
                  <c:v>53.2</c:v>
                </c:pt>
                <c:pt idx="153">
                  <c:v>54.699999999999996</c:v>
                </c:pt>
                <c:pt idx="154">
                  <c:v>54.4</c:v>
                </c:pt>
                <c:pt idx="155">
                  <c:v>53.499999999999993</c:v>
                </c:pt>
                <c:pt idx="156">
                  <c:v>50.4</c:v>
                </c:pt>
                <c:pt idx="157">
                  <c:v>50.4</c:v>
                </c:pt>
                <c:pt idx="158">
                  <c:v>55</c:v>
                </c:pt>
                <c:pt idx="159">
                  <c:v>57.9</c:v>
                </c:pt>
                <c:pt idx="160">
                  <c:v>58.3</c:v>
                </c:pt>
                <c:pt idx="161">
                  <c:v>51.9</c:v>
                </c:pt>
                <c:pt idx="162">
                  <c:v>52</c:v>
                </c:pt>
                <c:pt idx="163">
                  <c:v>52</c:v>
                </c:pt>
                <c:pt idx="164">
                  <c:v>51.699999999999996</c:v>
                </c:pt>
                <c:pt idx="165">
                  <c:v>52.199999999999996</c:v>
                </c:pt>
                <c:pt idx="166">
                  <c:v>52.300000000000004</c:v>
                </c:pt>
                <c:pt idx="167">
                  <c:v>52.300000000000004</c:v>
                </c:pt>
                <c:pt idx="168">
                  <c:v>51.9</c:v>
                </c:pt>
                <c:pt idx="169">
                  <c:v>52</c:v>
                </c:pt>
                <c:pt idx="170">
                  <c:v>51.8</c:v>
                </c:pt>
                <c:pt idx="171">
                  <c:v>54.599999999999994</c:v>
                </c:pt>
                <c:pt idx="172">
                  <c:v>50.8</c:v>
                </c:pt>
                <c:pt idx="173">
                  <c:v>48.25</c:v>
                </c:pt>
                <c:pt idx="174">
                  <c:v>47.999999999999993</c:v>
                </c:pt>
                <c:pt idx="176">
                  <c:v>48.75</c:v>
                </c:pt>
                <c:pt idx="177">
                  <c:v>49.249999999999993</c:v>
                </c:pt>
                <c:pt idx="178">
                  <c:v>49.15</c:v>
                </c:pt>
                <c:pt idx="179">
                  <c:v>49.800000000000004</c:v>
                </c:pt>
                <c:pt idx="180">
                  <c:v>49.5</c:v>
                </c:pt>
                <c:pt idx="181">
                  <c:v>50.8</c:v>
                </c:pt>
                <c:pt idx="182">
                  <c:v>47.999999999999993</c:v>
                </c:pt>
                <c:pt idx="183">
                  <c:v>47.999999999999993</c:v>
                </c:pt>
                <c:pt idx="184">
                  <c:v>48.499999999999993</c:v>
                </c:pt>
                <c:pt idx="185">
                  <c:v>47.999999999999993</c:v>
                </c:pt>
                <c:pt idx="186">
                  <c:v>49.5</c:v>
                </c:pt>
                <c:pt idx="187">
                  <c:v>51.199999999999996</c:v>
                </c:pt>
                <c:pt idx="189">
                  <c:v>51.9</c:v>
                </c:pt>
                <c:pt idx="190">
                  <c:v>51.399999999999991</c:v>
                </c:pt>
                <c:pt idx="191">
                  <c:v>49.05</c:v>
                </c:pt>
                <c:pt idx="192">
                  <c:v>47.4</c:v>
                </c:pt>
                <c:pt idx="193">
                  <c:v>48.6</c:v>
                </c:pt>
                <c:pt idx="194">
                  <c:v>46.6</c:v>
                </c:pt>
                <c:pt idx="195">
                  <c:v>47.05</c:v>
                </c:pt>
                <c:pt idx="196">
                  <c:v>48.499999999999993</c:v>
                </c:pt>
                <c:pt idx="197">
                  <c:v>48.899999999999991</c:v>
                </c:pt>
                <c:pt idx="198">
                  <c:v>48.25</c:v>
                </c:pt>
                <c:pt idx="199">
                  <c:v>47</c:v>
                </c:pt>
                <c:pt idx="200">
                  <c:v>47.949999999999996</c:v>
                </c:pt>
                <c:pt idx="201">
                  <c:v>48.849999999999994</c:v>
                </c:pt>
                <c:pt idx="202">
                  <c:v>48.550000000000004</c:v>
                </c:pt>
                <c:pt idx="203">
                  <c:v>47.5</c:v>
                </c:pt>
                <c:pt idx="204">
                  <c:v>48.15</c:v>
                </c:pt>
                <c:pt idx="205">
                  <c:v>48.499999999999993</c:v>
                </c:pt>
                <c:pt idx="207">
                  <c:v>47.449999999999996</c:v>
                </c:pt>
                <c:pt idx="208">
                  <c:v>47.199999999999996</c:v>
                </c:pt>
                <c:pt idx="209">
                  <c:v>45.55</c:v>
                </c:pt>
                <c:pt idx="210">
                  <c:v>47.4</c:v>
                </c:pt>
                <c:pt idx="211">
                  <c:v>47</c:v>
                </c:pt>
                <c:pt idx="212">
                  <c:v>46.699999999999996</c:v>
                </c:pt>
                <c:pt idx="213">
                  <c:v>45.8</c:v>
                </c:pt>
                <c:pt idx="214">
                  <c:v>45.65</c:v>
                </c:pt>
                <c:pt idx="215">
                  <c:v>45.7</c:v>
                </c:pt>
                <c:pt idx="216">
                  <c:v>46.3</c:v>
                </c:pt>
                <c:pt idx="217">
                  <c:v>48.849999999999994</c:v>
                </c:pt>
                <c:pt idx="218">
                  <c:v>52</c:v>
                </c:pt>
                <c:pt idx="219">
                  <c:v>53.699999999999996</c:v>
                </c:pt>
                <c:pt idx="220">
                  <c:v>54.699999999999996</c:v>
                </c:pt>
                <c:pt idx="221">
                  <c:v>55.499999999999993</c:v>
                </c:pt>
                <c:pt idx="222">
                  <c:v>55.4</c:v>
                </c:pt>
                <c:pt idx="223">
                  <c:v>55.9</c:v>
                </c:pt>
                <c:pt idx="224">
                  <c:v>54.1</c:v>
                </c:pt>
                <c:pt idx="225">
                  <c:v>54.199999999999996</c:v>
                </c:pt>
                <c:pt idx="226">
                  <c:v>55.4</c:v>
                </c:pt>
                <c:pt idx="227">
                  <c:v>55.8</c:v>
                </c:pt>
                <c:pt idx="228">
                  <c:v>55.4</c:v>
                </c:pt>
                <c:pt idx="229">
                  <c:v>55.4</c:v>
                </c:pt>
                <c:pt idx="230">
                  <c:v>55.199999999999996</c:v>
                </c:pt>
                <c:pt idx="231">
                  <c:v>55</c:v>
                </c:pt>
                <c:pt idx="232">
                  <c:v>53.499999999999993</c:v>
                </c:pt>
                <c:pt idx="233">
                  <c:v>56.199999999999996</c:v>
                </c:pt>
                <c:pt idx="234">
                  <c:v>56.199999999999996</c:v>
                </c:pt>
                <c:pt idx="235">
                  <c:v>56.5</c:v>
                </c:pt>
                <c:pt idx="236">
                  <c:v>52.4</c:v>
                </c:pt>
                <c:pt idx="239">
                  <c:v>55.8</c:v>
                </c:pt>
                <c:pt idx="240">
                  <c:v>59</c:v>
                </c:pt>
                <c:pt idx="241">
                  <c:v>66.599999999999994</c:v>
                </c:pt>
                <c:pt idx="242">
                  <c:v>63.8</c:v>
                </c:pt>
                <c:pt idx="243">
                  <c:v>63.499999999999993</c:v>
                </c:pt>
                <c:pt idx="244">
                  <c:v>63.6</c:v>
                </c:pt>
                <c:pt idx="245">
                  <c:v>62.199999999999996</c:v>
                </c:pt>
                <c:pt idx="246">
                  <c:v>65.7</c:v>
                </c:pt>
                <c:pt idx="247">
                  <c:v>65.199999999999989</c:v>
                </c:pt>
                <c:pt idx="248">
                  <c:v>65.5</c:v>
                </c:pt>
                <c:pt idx="249">
                  <c:v>64.599999999999994</c:v>
                </c:pt>
                <c:pt idx="250">
                  <c:v>64</c:v>
                </c:pt>
                <c:pt idx="251">
                  <c:v>61.1</c:v>
                </c:pt>
                <c:pt idx="252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A-490C-8942-102E2A622726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JD.com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25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CA-490C-8942-102E2A622726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Sheet1!$H$2:$H$254</c:f>
              <c:numCache>
                <c:formatCode>mmm\-yy</c:formatCode>
                <c:ptCount val="253"/>
                <c:pt idx="0">
                  <c:v>44624</c:v>
                </c:pt>
                <c:pt idx="1">
                  <c:v>44623</c:v>
                </c:pt>
                <c:pt idx="2">
                  <c:v>44622</c:v>
                </c:pt>
                <c:pt idx="3">
                  <c:v>44621</c:v>
                </c:pt>
                <c:pt idx="4">
                  <c:v>44620</c:v>
                </c:pt>
                <c:pt idx="5">
                  <c:v>44617</c:v>
                </c:pt>
                <c:pt idx="6">
                  <c:v>44616</c:v>
                </c:pt>
                <c:pt idx="7">
                  <c:v>44615</c:v>
                </c:pt>
                <c:pt idx="8">
                  <c:v>44614</c:v>
                </c:pt>
                <c:pt idx="9">
                  <c:v>44613</c:v>
                </c:pt>
                <c:pt idx="10">
                  <c:v>44610</c:v>
                </c:pt>
                <c:pt idx="11">
                  <c:v>44609</c:v>
                </c:pt>
                <c:pt idx="12">
                  <c:v>44608</c:v>
                </c:pt>
                <c:pt idx="13">
                  <c:v>44607</c:v>
                </c:pt>
                <c:pt idx="14">
                  <c:v>44606</c:v>
                </c:pt>
                <c:pt idx="15">
                  <c:v>44603</c:v>
                </c:pt>
                <c:pt idx="16">
                  <c:v>44602</c:v>
                </c:pt>
                <c:pt idx="17">
                  <c:v>44601</c:v>
                </c:pt>
                <c:pt idx="18">
                  <c:v>44600</c:v>
                </c:pt>
                <c:pt idx="19">
                  <c:v>44599</c:v>
                </c:pt>
                <c:pt idx="20">
                  <c:v>44596</c:v>
                </c:pt>
                <c:pt idx="21">
                  <c:v>44595</c:v>
                </c:pt>
                <c:pt idx="22">
                  <c:v>44594</c:v>
                </c:pt>
                <c:pt idx="23">
                  <c:v>44593</c:v>
                </c:pt>
                <c:pt idx="24">
                  <c:v>44592</c:v>
                </c:pt>
                <c:pt idx="25">
                  <c:v>44589</c:v>
                </c:pt>
                <c:pt idx="26">
                  <c:v>44588</c:v>
                </c:pt>
                <c:pt idx="27">
                  <c:v>44587</c:v>
                </c:pt>
                <c:pt idx="28">
                  <c:v>44586</c:v>
                </c:pt>
                <c:pt idx="29">
                  <c:v>44585</c:v>
                </c:pt>
                <c:pt idx="30">
                  <c:v>44582</c:v>
                </c:pt>
                <c:pt idx="31">
                  <c:v>44581</c:v>
                </c:pt>
                <c:pt idx="32">
                  <c:v>44580</c:v>
                </c:pt>
                <c:pt idx="33">
                  <c:v>44579</c:v>
                </c:pt>
                <c:pt idx="34">
                  <c:v>44578</c:v>
                </c:pt>
                <c:pt idx="35">
                  <c:v>44575</c:v>
                </c:pt>
                <c:pt idx="36">
                  <c:v>44574</c:v>
                </c:pt>
                <c:pt idx="37">
                  <c:v>44573</c:v>
                </c:pt>
                <c:pt idx="38">
                  <c:v>44572</c:v>
                </c:pt>
                <c:pt idx="39">
                  <c:v>44571</c:v>
                </c:pt>
                <c:pt idx="40">
                  <c:v>44568</c:v>
                </c:pt>
                <c:pt idx="41">
                  <c:v>44567</c:v>
                </c:pt>
                <c:pt idx="42">
                  <c:v>44566</c:v>
                </c:pt>
                <c:pt idx="43">
                  <c:v>44565</c:v>
                </c:pt>
                <c:pt idx="44">
                  <c:v>44564</c:v>
                </c:pt>
                <c:pt idx="45">
                  <c:v>44561</c:v>
                </c:pt>
                <c:pt idx="46">
                  <c:v>44560</c:v>
                </c:pt>
                <c:pt idx="47">
                  <c:v>44559</c:v>
                </c:pt>
                <c:pt idx="48">
                  <c:v>44558</c:v>
                </c:pt>
                <c:pt idx="49">
                  <c:v>44554</c:v>
                </c:pt>
                <c:pt idx="50">
                  <c:v>44553</c:v>
                </c:pt>
                <c:pt idx="51">
                  <c:v>44552</c:v>
                </c:pt>
                <c:pt idx="52">
                  <c:v>44551</c:v>
                </c:pt>
                <c:pt idx="53">
                  <c:v>44550</c:v>
                </c:pt>
                <c:pt idx="54">
                  <c:v>44547</c:v>
                </c:pt>
                <c:pt idx="55">
                  <c:v>44546</c:v>
                </c:pt>
                <c:pt idx="56">
                  <c:v>44545</c:v>
                </c:pt>
                <c:pt idx="57">
                  <c:v>44544</c:v>
                </c:pt>
                <c:pt idx="58">
                  <c:v>44543</c:v>
                </c:pt>
                <c:pt idx="59">
                  <c:v>44540</c:v>
                </c:pt>
                <c:pt idx="60">
                  <c:v>44539</c:v>
                </c:pt>
                <c:pt idx="61">
                  <c:v>44538</c:v>
                </c:pt>
                <c:pt idx="62">
                  <c:v>44537</c:v>
                </c:pt>
                <c:pt idx="63">
                  <c:v>44536</c:v>
                </c:pt>
                <c:pt idx="64">
                  <c:v>44533</c:v>
                </c:pt>
                <c:pt idx="65">
                  <c:v>44532</c:v>
                </c:pt>
                <c:pt idx="66">
                  <c:v>44531</c:v>
                </c:pt>
                <c:pt idx="67">
                  <c:v>44530</c:v>
                </c:pt>
                <c:pt idx="68">
                  <c:v>44529</c:v>
                </c:pt>
                <c:pt idx="69">
                  <c:v>44526</c:v>
                </c:pt>
                <c:pt idx="70">
                  <c:v>44525</c:v>
                </c:pt>
                <c:pt idx="71">
                  <c:v>44524</c:v>
                </c:pt>
                <c:pt idx="72">
                  <c:v>44523</c:v>
                </c:pt>
                <c:pt idx="73">
                  <c:v>44522</c:v>
                </c:pt>
                <c:pt idx="74">
                  <c:v>44519</c:v>
                </c:pt>
                <c:pt idx="75">
                  <c:v>44518</c:v>
                </c:pt>
                <c:pt idx="76">
                  <c:v>44517</c:v>
                </c:pt>
                <c:pt idx="77">
                  <c:v>44516</c:v>
                </c:pt>
                <c:pt idx="78">
                  <c:v>44515</c:v>
                </c:pt>
                <c:pt idx="79">
                  <c:v>44512</c:v>
                </c:pt>
                <c:pt idx="80">
                  <c:v>44511</c:v>
                </c:pt>
                <c:pt idx="81">
                  <c:v>44510</c:v>
                </c:pt>
                <c:pt idx="82">
                  <c:v>44509</c:v>
                </c:pt>
                <c:pt idx="83">
                  <c:v>44508</c:v>
                </c:pt>
                <c:pt idx="84">
                  <c:v>44505</c:v>
                </c:pt>
                <c:pt idx="85">
                  <c:v>44504</c:v>
                </c:pt>
                <c:pt idx="86">
                  <c:v>44503</c:v>
                </c:pt>
                <c:pt idx="87">
                  <c:v>44502</c:v>
                </c:pt>
                <c:pt idx="88">
                  <c:v>44501</c:v>
                </c:pt>
                <c:pt idx="89">
                  <c:v>44498</c:v>
                </c:pt>
                <c:pt idx="90">
                  <c:v>44497</c:v>
                </c:pt>
                <c:pt idx="91">
                  <c:v>44496</c:v>
                </c:pt>
                <c:pt idx="92">
                  <c:v>44495</c:v>
                </c:pt>
                <c:pt idx="93">
                  <c:v>44494</c:v>
                </c:pt>
                <c:pt idx="94">
                  <c:v>44491</c:v>
                </c:pt>
                <c:pt idx="95">
                  <c:v>44490</c:v>
                </c:pt>
                <c:pt idx="96">
                  <c:v>44489</c:v>
                </c:pt>
                <c:pt idx="97">
                  <c:v>44488</c:v>
                </c:pt>
                <c:pt idx="98">
                  <c:v>44487</c:v>
                </c:pt>
                <c:pt idx="99">
                  <c:v>44484</c:v>
                </c:pt>
                <c:pt idx="100">
                  <c:v>44483</c:v>
                </c:pt>
                <c:pt idx="101">
                  <c:v>44482</c:v>
                </c:pt>
                <c:pt idx="102">
                  <c:v>44481</c:v>
                </c:pt>
                <c:pt idx="103">
                  <c:v>44480</c:v>
                </c:pt>
                <c:pt idx="104">
                  <c:v>44477</c:v>
                </c:pt>
                <c:pt idx="105">
                  <c:v>44476</c:v>
                </c:pt>
                <c:pt idx="106">
                  <c:v>44475</c:v>
                </c:pt>
                <c:pt idx="107">
                  <c:v>44474</c:v>
                </c:pt>
                <c:pt idx="108">
                  <c:v>44473</c:v>
                </c:pt>
                <c:pt idx="109">
                  <c:v>44470</c:v>
                </c:pt>
                <c:pt idx="110">
                  <c:v>44469</c:v>
                </c:pt>
                <c:pt idx="111">
                  <c:v>44468</c:v>
                </c:pt>
                <c:pt idx="112">
                  <c:v>44467</c:v>
                </c:pt>
                <c:pt idx="113">
                  <c:v>44466</c:v>
                </c:pt>
                <c:pt idx="114">
                  <c:v>44463</c:v>
                </c:pt>
                <c:pt idx="115">
                  <c:v>44462</c:v>
                </c:pt>
                <c:pt idx="116">
                  <c:v>44461</c:v>
                </c:pt>
                <c:pt idx="117">
                  <c:v>44460</c:v>
                </c:pt>
                <c:pt idx="118">
                  <c:v>44459</c:v>
                </c:pt>
                <c:pt idx="119">
                  <c:v>44456</c:v>
                </c:pt>
                <c:pt idx="120">
                  <c:v>44455</c:v>
                </c:pt>
                <c:pt idx="121">
                  <c:v>44454</c:v>
                </c:pt>
                <c:pt idx="122">
                  <c:v>44453</c:v>
                </c:pt>
                <c:pt idx="123">
                  <c:v>44452</c:v>
                </c:pt>
                <c:pt idx="124">
                  <c:v>44449</c:v>
                </c:pt>
                <c:pt idx="125">
                  <c:v>44448</c:v>
                </c:pt>
                <c:pt idx="126">
                  <c:v>44447</c:v>
                </c:pt>
                <c:pt idx="127">
                  <c:v>44446</c:v>
                </c:pt>
                <c:pt idx="128">
                  <c:v>44445</c:v>
                </c:pt>
                <c:pt idx="129">
                  <c:v>44442</c:v>
                </c:pt>
                <c:pt idx="130">
                  <c:v>44441</c:v>
                </c:pt>
                <c:pt idx="131">
                  <c:v>44440</c:v>
                </c:pt>
                <c:pt idx="132">
                  <c:v>44439</c:v>
                </c:pt>
                <c:pt idx="133">
                  <c:v>44438</c:v>
                </c:pt>
                <c:pt idx="134">
                  <c:v>44435</c:v>
                </c:pt>
                <c:pt idx="135">
                  <c:v>44434</c:v>
                </c:pt>
                <c:pt idx="136">
                  <c:v>44433</c:v>
                </c:pt>
                <c:pt idx="137">
                  <c:v>44432</c:v>
                </c:pt>
                <c:pt idx="138">
                  <c:v>44431</c:v>
                </c:pt>
                <c:pt idx="139">
                  <c:v>44428</c:v>
                </c:pt>
                <c:pt idx="140">
                  <c:v>44427</c:v>
                </c:pt>
                <c:pt idx="141">
                  <c:v>44426</c:v>
                </c:pt>
                <c:pt idx="142">
                  <c:v>44425</c:v>
                </c:pt>
                <c:pt idx="143">
                  <c:v>44424</c:v>
                </c:pt>
                <c:pt idx="144">
                  <c:v>44421</c:v>
                </c:pt>
                <c:pt idx="145">
                  <c:v>44420</c:v>
                </c:pt>
                <c:pt idx="146">
                  <c:v>44419</c:v>
                </c:pt>
                <c:pt idx="147">
                  <c:v>44418</c:v>
                </c:pt>
                <c:pt idx="148">
                  <c:v>44417</c:v>
                </c:pt>
                <c:pt idx="149">
                  <c:v>44414</c:v>
                </c:pt>
                <c:pt idx="150">
                  <c:v>44413</c:v>
                </c:pt>
                <c:pt idx="151">
                  <c:v>44412</c:v>
                </c:pt>
                <c:pt idx="152">
                  <c:v>44411</c:v>
                </c:pt>
                <c:pt idx="153">
                  <c:v>44410</c:v>
                </c:pt>
                <c:pt idx="154">
                  <c:v>44407</c:v>
                </c:pt>
                <c:pt idx="155">
                  <c:v>44406</c:v>
                </c:pt>
                <c:pt idx="156">
                  <c:v>44405</c:v>
                </c:pt>
                <c:pt idx="157">
                  <c:v>44404</c:v>
                </c:pt>
                <c:pt idx="158">
                  <c:v>44403</c:v>
                </c:pt>
                <c:pt idx="159">
                  <c:v>44400</c:v>
                </c:pt>
                <c:pt idx="160">
                  <c:v>44399</c:v>
                </c:pt>
                <c:pt idx="161">
                  <c:v>44398</c:v>
                </c:pt>
                <c:pt idx="162">
                  <c:v>44397</c:v>
                </c:pt>
                <c:pt idx="163">
                  <c:v>44396</c:v>
                </c:pt>
                <c:pt idx="164">
                  <c:v>44393</c:v>
                </c:pt>
                <c:pt idx="165">
                  <c:v>44392</c:v>
                </c:pt>
                <c:pt idx="166">
                  <c:v>44391</c:v>
                </c:pt>
                <c:pt idx="167">
                  <c:v>44390</c:v>
                </c:pt>
                <c:pt idx="168">
                  <c:v>44389</c:v>
                </c:pt>
                <c:pt idx="169">
                  <c:v>44386</c:v>
                </c:pt>
                <c:pt idx="170">
                  <c:v>44385</c:v>
                </c:pt>
                <c:pt idx="171">
                  <c:v>44384</c:v>
                </c:pt>
                <c:pt idx="172">
                  <c:v>44383</c:v>
                </c:pt>
                <c:pt idx="173">
                  <c:v>44382</c:v>
                </c:pt>
                <c:pt idx="174">
                  <c:v>44379</c:v>
                </c:pt>
                <c:pt idx="175">
                  <c:v>44378</c:v>
                </c:pt>
                <c:pt idx="176">
                  <c:v>44377</c:v>
                </c:pt>
                <c:pt idx="177">
                  <c:v>44376</c:v>
                </c:pt>
                <c:pt idx="178">
                  <c:v>44375</c:v>
                </c:pt>
                <c:pt idx="179">
                  <c:v>44372</c:v>
                </c:pt>
                <c:pt idx="180">
                  <c:v>44371</c:v>
                </c:pt>
                <c:pt idx="181">
                  <c:v>44370</c:v>
                </c:pt>
                <c:pt idx="182">
                  <c:v>44369</c:v>
                </c:pt>
                <c:pt idx="183">
                  <c:v>44368</c:v>
                </c:pt>
                <c:pt idx="184">
                  <c:v>44365</c:v>
                </c:pt>
                <c:pt idx="185">
                  <c:v>44364</c:v>
                </c:pt>
                <c:pt idx="186">
                  <c:v>44363</c:v>
                </c:pt>
                <c:pt idx="187">
                  <c:v>44362</c:v>
                </c:pt>
                <c:pt idx="188">
                  <c:v>44361</c:v>
                </c:pt>
                <c:pt idx="189">
                  <c:v>44358</c:v>
                </c:pt>
                <c:pt idx="190">
                  <c:v>44357</c:v>
                </c:pt>
                <c:pt idx="191">
                  <c:v>44356</c:v>
                </c:pt>
                <c:pt idx="192">
                  <c:v>44355</c:v>
                </c:pt>
                <c:pt idx="193">
                  <c:v>44354</c:v>
                </c:pt>
                <c:pt idx="194">
                  <c:v>44351</c:v>
                </c:pt>
                <c:pt idx="195">
                  <c:v>44350</c:v>
                </c:pt>
                <c:pt idx="196">
                  <c:v>44349</c:v>
                </c:pt>
                <c:pt idx="197">
                  <c:v>44348</c:v>
                </c:pt>
                <c:pt idx="198">
                  <c:v>44347</c:v>
                </c:pt>
                <c:pt idx="199">
                  <c:v>44344</c:v>
                </c:pt>
                <c:pt idx="200">
                  <c:v>44343</c:v>
                </c:pt>
                <c:pt idx="201">
                  <c:v>44342</c:v>
                </c:pt>
                <c:pt idx="202">
                  <c:v>44341</c:v>
                </c:pt>
                <c:pt idx="203">
                  <c:v>44340</c:v>
                </c:pt>
                <c:pt idx="204">
                  <c:v>44337</c:v>
                </c:pt>
                <c:pt idx="205">
                  <c:v>44336</c:v>
                </c:pt>
                <c:pt idx="206">
                  <c:v>44335</c:v>
                </c:pt>
                <c:pt idx="207">
                  <c:v>44334</c:v>
                </c:pt>
                <c:pt idx="208">
                  <c:v>44333</c:v>
                </c:pt>
                <c:pt idx="209">
                  <c:v>44330</c:v>
                </c:pt>
                <c:pt idx="210">
                  <c:v>44329</c:v>
                </c:pt>
                <c:pt idx="211">
                  <c:v>44328</c:v>
                </c:pt>
                <c:pt idx="212">
                  <c:v>44327</c:v>
                </c:pt>
                <c:pt idx="213">
                  <c:v>44326</c:v>
                </c:pt>
                <c:pt idx="214">
                  <c:v>44323</c:v>
                </c:pt>
                <c:pt idx="215">
                  <c:v>44322</c:v>
                </c:pt>
                <c:pt idx="216">
                  <c:v>44321</c:v>
                </c:pt>
                <c:pt idx="217">
                  <c:v>44320</c:v>
                </c:pt>
                <c:pt idx="218">
                  <c:v>44319</c:v>
                </c:pt>
                <c:pt idx="219">
                  <c:v>44316</c:v>
                </c:pt>
                <c:pt idx="220">
                  <c:v>44315</c:v>
                </c:pt>
                <c:pt idx="221">
                  <c:v>44314</c:v>
                </c:pt>
                <c:pt idx="222">
                  <c:v>44313</c:v>
                </c:pt>
                <c:pt idx="223">
                  <c:v>44312</c:v>
                </c:pt>
                <c:pt idx="224">
                  <c:v>44309</c:v>
                </c:pt>
                <c:pt idx="225">
                  <c:v>44308</c:v>
                </c:pt>
                <c:pt idx="226">
                  <c:v>44307</c:v>
                </c:pt>
                <c:pt idx="227">
                  <c:v>44306</c:v>
                </c:pt>
                <c:pt idx="228">
                  <c:v>44305</c:v>
                </c:pt>
                <c:pt idx="229">
                  <c:v>44302</c:v>
                </c:pt>
                <c:pt idx="230">
                  <c:v>44301</c:v>
                </c:pt>
                <c:pt idx="231">
                  <c:v>44300</c:v>
                </c:pt>
                <c:pt idx="232">
                  <c:v>44299</c:v>
                </c:pt>
                <c:pt idx="233">
                  <c:v>44298</c:v>
                </c:pt>
                <c:pt idx="234">
                  <c:v>44295</c:v>
                </c:pt>
                <c:pt idx="235">
                  <c:v>44294</c:v>
                </c:pt>
                <c:pt idx="236">
                  <c:v>44293</c:v>
                </c:pt>
                <c:pt idx="237">
                  <c:v>44292</c:v>
                </c:pt>
                <c:pt idx="238">
                  <c:v>44291</c:v>
                </c:pt>
                <c:pt idx="239">
                  <c:v>44287</c:v>
                </c:pt>
                <c:pt idx="240">
                  <c:v>44286</c:v>
                </c:pt>
                <c:pt idx="241">
                  <c:v>44285</c:v>
                </c:pt>
                <c:pt idx="242">
                  <c:v>44284</c:v>
                </c:pt>
                <c:pt idx="243">
                  <c:v>44281</c:v>
                </c:pt>
                <c:pt idx="244">
                  <c:v>44280</c:v>
                </c:pt>
                <c:pt idx="245">
                  <c:v>44279</c:v>
                </c:pt>
                <c:pt idx="246">
                  <c:v>44278</c:v>
                </c:pt>
                <c:pt idx="247">
                  <c:v>44277</c:v>
                </c:pt>
                <c:pt idx="248">
                  <c:v>44274</c:v>
                </c:pt>
                <c:pt idx="249">
                  <c:v>44273</c:v>
                </c:pt>
                <c:pt idx="250">
                  <c:v>44272</c:v>
                </c:pt>
                <c:pt idx="251">
                  <c:v>44271</c:v>
                </c:pt>
                <c:pt idx="252">
                  <c:v>44270</c:v>
                </c:pt>
              </c:numCache>
            </c:numRef>
          </c:cat>
          <c:val>
            <c:numRef>
              <c:f>Sheet1!$J$2:$J$254</c:f>
              <c:numCache>
                <c:formatCode>#,##0.0;\(#,##0.0\)</c:formatCode>
                <c:ptCount val="253"/>
                <c:pt idx="0">
                  <c:v>7.1343121261555185</c:v>
                </c:pt>
                <c:pt idx="1">
                  <c:v>7.7814029363784663</c:v>
                </c:pt>
                <c:pt idx="2">
                  <c:v>7.7487765089722673</c:v>
                </c:pt>
                <c:pt idx="3">
                  <c:v>7.8249048395867318</c:v>
                </c:pt>
                <c:pt idx="4">
                  <c:v>7.5910821098423051</c:v>
                </c:pt>
                <c:pt idx="5">
                  <c:v>7.4986405655247417</c:v>
                </c:pt>
                <c:pt idx="6">
                  <c:v>7.3735725938009784</c:v>
                </c:pt>
                <c:pt idx="7">
                  <c:v>7.7487765089722673</c:v>
                </c:pt>
                <c:pt idx="8">
                  <c:v>7.4823273518216418</c:v>
                </c:pt>
                <c:pt idx="9">
                  <c:v>7.7487765089722673</c:v>
                </c:pt>
                <c:pt idx="10">
                  <c:v>7.8031538879825986</c:v>
                </c:pt>
                <c:pt idx="11">
                  <c:v>8.031538879825991</c:v>
                </c:pt>
                <c:pt idx="12">
                  <c:v>8.0804785209352907</c:v>
                </c:pt>
                <c:pt idx="13">
                  <c:v>7.895595432300162</c:v>
                </c:pt>
                <c:pt idx="14">
                  <c:v>7.8738444806960306</c:v>
                </c:pt>
                <c:pt idx="15">
                  <c:v>8.1185426862425238</c:v>
                </c:pt>
                <c:pt idx="16">
                  <c:v>8.2055464926590531</c:v>
                </c:pt>
                <c:pt idx="17">
                  <c:v>8.1022294725394239</c:v>
                </c:pt>
                <c:pt idx="18">
                  <c:v>7.7650897226753672</c:v>
                </c:pt>
                <c:pt idx="19">
                  <c:v>7.9445350734094609</c:v>
                </c:pt>
                <c:pt idx="20">
                  <c:v>7.743338771071234</c:v>
                </c:pt>
                <c:pt idx="24">
                  <c:v>7.6019575856443726</c:v>
                </c:pt>
                <c:pt idx="25">
                  <c:v>7.2321914083741161</c:v>
                </c:pt>
                <c:pt idx="26">
                  <c:v>7.4714518760195761</c:v>
                </c:pt>
                <c:pt idx="27">
                  <c:v>7.743338771071234</c:v>
                </c:pt>
                <c:pt idx="28">
                  <c:v>7.6291462751495382</c:v>
                </c:pt>
                <c:pt idx="29">
                  <c:v>7.862969004893964</c:v>
                </c:pt>
                <c:pt idx="30">
                  <c:v>8.3251767264817822</c:v>
                </c:pt>
                <c:pt idx="31">
                  <c:v>8.1511691136487219</c:v>
                </c:pt>
                <c:pt idx="32">
                  <c:v>7.6508972267536697</c:v>
                </c:pt>
                <c:pt idx="33">
                  <c:v>7.5856443719412718</c:v>
                </c:pt>
                <c:pt idx="34">
                  <c:v>7.7161500815660684</c:v>
                </c:pt>
                <c:pt idx="35">
                  <c:v>7.8031538879825986</c:v>
                </c:pt>
                <c:pt idx="36">
                  <c:v>7.9717237629146274</c:v>
                </c:pt>
                <c:pt idx="37">
                  <c:v>8.2979880369766175</c:v>
                </c:pt>
                <c:pt idx="38">
                  <c:v>7.4768896139206085</c:v>
                </c:pt>
                <c:pt idx="39">
                  <c:v>7.3463839042958128</c:v>
                </c:pt>
                <c:pt idx="40">
                  <c:v>7.3083197389885806</c:v>
                </c:pt>
                <c:pt idx="41">
                  <c:v>6.976617727025558</c:v>
                </c:pt>
                <c:pt idx="42">
                  <c:v>6.6992930940728659</c:v>
                </c:pt>
                <c:pt idx="43">
                  <c:v>7.2158781946710162</c:v>
                </c:pt>
                <c:pt idx="44">
                  <c:v>7.3518216421968452</c:v>
                </c:pt>
                <c:pt idx="45">
                  <c:v>7.4497009244154428</c:v>
                </c:pt>
                <c:pt idx="46">
                  <c:v>7.0636215334420882</c:v>
                </c:pt>
                <c:pt idx="47">
                  <c:v>6.9385535617183249</c:v>
                </c:pt>
                <c:pt idx="48">
                  <c:v>7.0908102229472538</c:v>
                </c:pt>
                <c:pt idx="49">
                  <c:v>7.1016856987493195</c:v>
                </c:pt>
                <c:pt idx="50">
                  <c:v>7.0581837955410549</c:v>
                </c:pt>
                <c:pt idx="51">
                  <c:v>7.5910821098423051</c:v>
                </c:pt>
                <c:pt idx="52">
                  <c:v>7.4333877107123429</c:v>
                </c:pt>
                <c:pt idx="53">
                  <c:v>7.3137574768896139</c:v>
                </c:pt>
                <c:pt idx="54">
                  <c:v>7.6182707993474708</c:v>
                </c:pt>
                <c:pt idx="55">
                  <c:v>7.895595432300162</c:v>
                </c:pt>
                <c:pt idx="56">
                  <c:v>8.1402936378466553</c:v>
                </c:pt>
                <c:pt idx="57">
                  <c:v>8.2762370853724843</c:v>
                </c:pt>
                <c:pt idx="58">
                  <c:v>8.4448069603045131</c:v>
                </c:pt>
                <c:pt idx="59">
                  <c:v>8.4883088635127777</c:v>
                </c:pt>
                <c:pt idx="60">
                  <c:v>8.4556824361065797</c:v>
                </c:pt>
                <c:pt idx="61">
                  <c:v>8.3469276780859154</c:v>
                </c:pt>
                <c:pt idx="62">
                  <c:v>8.3469276780859154</c:v>
                </c:pt>
                <c:pt idx="63">
                  <c:v>8.3197389885807507</c:v>
                </c:pt>
                <c:pt idx="64">
                  <c:v>8.7438825448613375</c:v>
                </c:pt>
                <c:pt idx="65">
                  <c:v>9.2985318107667201</c:v>
                </c:pt>
                <c:pt idx="66">
                  <c:v>9.2822185970636202</c:v>
                </c:pt>
                <c:pt idx="67">
                  <c:v>9.2387166938553555</c:v>
                </c:pt>
                <c:pt idx="68">
                  <c:v>9.5323545405111485</c:v>
                </c:pt>
                <c:pt idx="69">
                  <c:v>9.4072865687873843</c:v>
                </c:pt>
                <c:pt idx="70">
                  <c:v>9.6356715606307759</c:v>
                </c:pt>
                <c:pt idx="71">
                  <c:v>9.5812941816204447</c:v>
                </c:pt>
                <c:pt idx="72">
                  <c:v>9.6465470364328443</c:v>
                </c:pt>
                <c:pt idx="73">
                  <c:v>9.7661772702555734</c:v>
                </c:pt>
                <c:pt idx="74">
                  <c:v>9.5812941816204447</c:v>
                </c:pt>
                <c:pt idx="75">
                  <c:v>8.7819467101685689</c:v>
                </c:pt>
                <c:pt idx="76">
                  <c:v>9.1082109842305599</c:v>
                </c:pt>
                <c:pt idx="77">
                  <c:v>9.1897770527460576</c:v>
                </c:pt>
                <c:pt idx="78">
                  <c:v>9.1299619358346931</c:v>
                </c:pt>
                <c:pt idx="79">
                  <c:v>8.9613920609026643</c:v>
                </c:pt>
                <c:pt idx="80">
                  <c:v>8.5209352909189775</c:v>
                </c:pt>
                <c:pt idx="81">
                  <c:v>8.3741163675910819</c:v>
                </c:pt>
                <c:pt idx="82">
                  <c:v>8.2001087547580216</c:v>
                </c:pt>
                <c:pt idx="83">
                  <c:v>8.3088635127786841</c:v>
                </c:pt>
                <c:pt idx="84">
                  <c:v>8.4230560087003798</c:v>
                </c:pt>
                <c:pt idx="85">
                  <c:v>8.8036976617727021</c:v>
                </c:pt>
                <c:pt idx="86">
                  <c:v>8.6025013594344752</c:v>
                </c:pt>
                <c:pt idx="87">
                  <c:v>8.5426862425231089</c:v>
                </c:pt>
                <c:pt idx="88">
                  <c:v>8.3306144643828155</c:v>
                </c:pt>
                <c:pt idx="89">
                  <c:v>8.4393692224034798</c:v>
                </c:pt>
                <c:pt idx="90">
                  <c:v>8.4991843393148461</c:v>
                </c:pt>
                <c:pt idx="91">
                  <c:v>8.4991843393148461</c:v>
                </c:pt>
                <c:pt idx="92">
                  <c:v>8.8526373028820018</c:v>
                </c:pt>
                <c:pt idx="93">
                  <c:v>8.8363240891789019</c:v>
                </c:pt>
                <c:pt idx="94">
                  <c:v>8.8363240891789019</c:v>
                </c:pt>
                <c:pt idx="95">
                  <c:v>8.8907014681892331</c:v>
                </c:pt>
                <c:pt idx="96">
                  <c:v>9.0048939641109289</c:v>
                </c:pt>
                <c:pt idx="97">
                  <c:v>8.7819467101685689</c:v>
                </c:pt>
                <c:pt idx="98">
                  <c:v>8.6405655247417084</c:v>
                </c:pt>
                <c:pt idx="99">
                  <c:v>8.5589994562262106</c:v>
                </c:pt>
                <c:pt idx="102">
                  <c:v>8.2762370853724843</c:v>
                </c:pt>
                <c:pt idx="103">
                  <c:v>8.4719956498096796</c:v>
                </c:pt>
                <c:pt idx="104">
                  <c:v>8.0532898314301242</c:v>
                </c:pt>
                <c:pt idx="105">
                  <c:v>7.8847199564980963</c:v>
                </c:pt>
                <c:pt idx="106">
                  <c:v>7.4279499728113096</c:v>
                </c:pt>
                <c:pt idx="107">
                  <c:v>7.4932028276237093</c:v>
                </c:pt>
                <c:pt idx="108">
                  <c:v>7.4660141381185428</c:v>
                </c:pt>
                <c:pt idx="110">
                  <c:v>7.6998368678629685</c:v>
                </c:pt>
                <c:pt idx="111">
                  <c:v>7.9880369766177273</c:v>
                </c:pt>
                <c:pt idx="112">
                  <c:v>8.134855899945622</c:v>
                </c:pt>
                <c:pt idx="113">
                  <c:v>7.9499728113104942</c:v>
                </c:pt>
                <c:pt idx="114">
                  <c:v>7.9445350734094609</c:v>
                </c:pt>
                <c:pt idx="115">
                  <c:v>8.0587275693311575</c:v>
                </c:pt>
                <c:pt idx="117">
                  <c:v>7.9064709081022295</c:v>
                </c:pt>
                <c:pt idx="118">
                  <c:v>8.0097879282218596</c:v>
                </c:pt>
                <c:pt idx="119">
                  <c:v>8.357803153887982</c:v>
                </c:pt>
                <c:pt idx="120">
                  <c:v>7.9880369766177273</c:v>
                </c:pt>
                <c:pt idx="121">
                  <c:v>8.0206634040239262</c:v>
                </c:pt>
                <c:pt idx="122">
                  <c:v>8.5263730288200108</c:v>
                </c:pt>
                <c:pt idx="123">
                  <c:v>8.5154975530179442</c:v>
                </c:pt>
                <c:pt idx="124">
                  <c:v>8.7330070690592709</c:v>
                </c:pt>
                <c:pt idx="125">
                  <c:v>8.2979880369766175</c:v>
                </c:pt>
                <c:pt idx="126">
                  <c:v>8.7928221859706355</c:v>
                </c:pt>
                <c:pt idx="127">
                  <c:v>8.62969004893964</c:v>
                </c:pt>
                <c:pt idx="128">
                  <c:v>8.6025013594344752</c:v>
                </c:pt>
                <c:pt idx="129">
                  <c:v>8.4883088635127777</c:v>
                </c:pt>
                <c:pt idx="130">
                  <c:v>8.5644371941272421</c:v>
                </c:pt>
                <c:pt idx="131">
                  <c:v>8.4665579119086445</c:v>
                </c:pt>
                <c:pt idx="132">
                  <c:v>8.3306144643828155</c:v>
                </c:pt>
                <c:pt idx="133">
                  <c:v>8.1131049483414888</c:v>
                </c:pt>
                <c:pt idx="134">
                  <c:v>8.2871125611745509</c:v>
                </c:pt>
                <c:pt idx="135">
                  <c:v>8.0641653072321926</c:v>
                </c:pt>
                <c:pt idx="136">
                  <c:v>7.9934747145187597</c:v>
                </c:pt>
                <c:pt idx="137">
                  <c:v>7.6128330614464383</c:v>
                </c:pt>
                <c:pt idx="138">
                  <c:v>6.6231647634584006</c:v>
                </c:pt>
                <c:pt idx="139">
                  <c:v>6.563349646547036</c:v>
                </c:pt>
                <c:pt idx="140">
                  <c:v>6.7047308319738983</c:v>
                </c:pt>
                <c:pt idx="141">
                  <c:v>6.889613920609027</c:v>
                </c:pt>
                <c:pt idx="142">
                  <c:v>6.7971723762914626</c:v>
                </c:pt>
                <c:pt idx="143">
                  <c:v>7.1669385535617192</c:v>
                </c:pt>
                <c:pt idx="144">
                  <c:v>7.4497009244154428</c:v>
                </c:pt>
                <c:pt idx="145">
                  <c:v>7.5095160413268074</c:v>
                </c:pt>
                <c:pt idx="146">
                  <c:v>7.6563349646547039</c:v>
                </c:pt>
                <c:pt idx="147">
                  <c:v>7.7542142468732997</c:v>
                </c:pt>
                <c:pt idx="148">
                  <c:v>7.4333877107123429</c:v>
                </c:pt>
                <c:pt idx="149">
                  <c:v>7.5149537792278407</c:v>
                </c:pt>
                <c:pt idx="150">
                  <c:v>7.4388254486133771</c:v>
                </c:pt>
                <c:pt idx="151">
                  <c:v>7.5421424687330063</c:v>
                </c:pt>
                <c:pt idx="152">
                  <c:v>7.4986405655247417</c:v>
                </c:pt>
                <c:pt idx="153">
                  <c:v>7.536704730831973</c:v>
                </c:pt>
                <c:pt idx="154">
                  <c:v>7.5203915171288749</c:v>
                </c:pt>
                <c:pt idx="155">
                  <c:v>7.6998368678629685</c:v>
                </c:pt>
                <c:pt idx="156">
                  <c:v>6.8243610657966283</c:v>
                </c:pt>
                <c:pt idx="157">
                  <c:v>6.5796628602501359</c:v>
                </c:pt>
                <c:pt idx="158">
                  <c:v>7.264817835780315</c:v>
                </c:pt>
                <c:pt idx="159">
                  <c:v>7.8792822185970639</c:v>
                </c:pt>
                <c:pt idx="160">
                  <c:v>8.0261011419249595</c:v>
                </c:pt>
                <c:pt idx="161">
                  <c:v>7.7814029363784663</c:v>
                </c:pt>
                <c:pt idx="162">
                  <c:v>7.8249048395867318</c:v>
                </c:pt>
                <c:pt idx="163">
                  <c:v>7.8738444806960306</c:v>
                </c:pt>
                <c:pt idx="164">
                  <c:v>8.1022294725394239</c:v>
                </c:pt>
                <c:pt idx="165">
                  <c:v>8.0750407830342574</c:v>
                </c:pt>
                <c:pt idx="166">
                  <c:v>8.0424143556280594</c:v>
                </c:pt>
                <c:pt idx="167">
                  <c:v>7.9119086460032628</c:v>
                </c:pt>
                <c:pt idx="168">
                  <c:v>7.6508972267536697</c:v>
                </c:pt>
                <c:pt idx="169">
                  <c:v>7.5856443719412718</c:v>
                </c:pt>
                <c:pt idx="170">
                  <c:v>7.5203915171288749</c:v>
                </c:pt>
                <c:pt idx="171">
                  <c:v>7.8031538879825986</c:v>
                </c:pt>
                <c:pt idx="172">
                  <c:v>7.9717237629146274</c:v>
                </c:pt>
                <c:pt idx="173">
                  <c:v>7.9390973355084284</c:v>
                </c:pt>
                <c:pt idx="174">
                  <c:v>8.1783578031538884</c:v>
                </c:pt>
                <c:pt idx="176">
                  <c:v>8.3034257748776508</c:v>
                </c:pt>
                <c:pt idx="177">
                  <c:v>8.2109842305600864</c:v>
                </c:pt>
                <c:pt idx="178">
                  <c:v>8.1620445894507885</c:v>
                </c:pt>
                <c:pt idx="179">
                  <c:v>8.0206634040239262</c:v>
                </c:pt>
                <c:pt idx="180">
                  <c:v>7.7814029363784663</c:v>
                </c:pt>
                <c:pt idx="181">
                  <c:v>7.7759651984774329</c:v>
                </c:pt>
                <c:pt idx="182">
                  <c:v>7.5802066340402394</c:v>
                </c:pt>
                <c:pt idx="183">
                  <c:v>7.6128330614464383</c:v>
                </c:pt>
                <c:pt idx="184">
                  <c:v>7.7868406742794987</c:v>
                </c:pt>
                <c:pt idx="185">
                  <c:v>7.5203915171288749</c:v>
                </c:pt>
                <c:pt idx="186">
                  <c:v>7.4442631865144104</c:v>
                </c:pt>
                <c:pt idx="187">
                  <c:v>7.504078303425775</c:v>
                </c:pt>
                <c:pt idx="189">
                  <c:v>7.5910821098423051</c:v>
                </c:pt>
                <c:pt idx="190">
                  <c:v>7.7052746057640009</c:v>
                </c:pt>
                <c:pt idx="191">
                  <c:v>7.6508972267536697</c:v>
                </c:pt>
                <c:pt idx="192">
                  <c:v>7.8303425774877651</c:v>
                </c:pt>
                <c:pt idx="193">
                  <c:v>7.862969004893964</c:v>
                </c:pt>
                <c:pt idx="194">
                  <c:v>8.031538879825991</c:v>
                </c:pt>
                <c:pt idx="195">
                  <c:v>8.0424143556280594</c:v>
                </c:pt>
                <c:pt idx="196">
                  <c:v>8.1511691136487219</c:v>
                </c:pt>
                <c:pt idx="197">
                  <c:v>8.0967917346383906</c:v>
                </c:pt>
                <c:pt idx="198">
                  <c:v>7.9173463839042952</c:v>
                </c:pt>
                <c:pt idx="199">
                  <c:v>7.6780859162588353</c:v>
                </c:pt>
                <c:pt idx="200">
                  <c:v>7.7324632952691674</c:v>
                </c:pt>
                <c:pt idx="201">
                  <c:v>7.8194671016856994</c:v>
                </c:pt>
                <c:pt idx="202">
                  <c:v>7.7487765089722673</c:v>
                </c:pt>
                <c:pt idx="203">
                  <c:v>7.6780859162588353</c:v>
                </c:pt>
                <c:pt idx="204">
                  <c:v>7.8520935290918974</c:v>
                </c:pt>
                <c:pt idx="205">
                  <c:v>7.6345840130505707</c:v>
                </c:pt>
                <c:pt idx="207">
                  <c:v>7.3626971179989127</c:v>
                </c:pt>
                <c:pt idx="208">
                  <c:v>7.2267536704730837</c:v>
                </c:pt>
                <c:pt idx="209">
                  <c:v>7.2920065252854807</c:v>
                </c:pt>
                <c:pt idx="210">
                  <c:v>7.5203915171288749</c:v>
                </c:pt>
                <c:pt idx="211">
                  <c:v>7.7868406742794987</c:v>
                </c:pt>
                <c:pt idx="212">
                  <c:v>7.400761283306144</c:v>
                </c:pt>
                <c:pt idx="213">
                  <c:v>7.8085916258836319</c:v>
                </c:pt>
                <c:pt idx="214">
                  <c:v>7.9554105492115283</c:v>
                </c:pt>
                <c:pt idx="215">
                  <c:v>8.031538879825991</c:v>
                </c:pt>
                <c:pt idx="216">
                  <c:v>8.0478520935290909</c:v>
                </c:pt>
                <c:pt idx="217">
                  <c:v>8.1783578031538884</c:v>
                </c:pt>
                <c:pt idx="218">
                  <c:v>8.1239804241435571</c:v>
                </c:pt>
                <c:pt idx="219">
                  <c:v>8.1239804241435571</c:v>
                </c:pt>
                <c:pt idx="220">
                  <c:v>8.3469276780859154</c:v>
                </c:pt>
                <c:pt idx="221">
                  <c:v>8.2816748232735193</c:v>
                </c:pt>
                <c:pt idx="222">
                  <c:v>8.1022294725394239</c:v>
                </c:pt>
                <c:pt idx="223">
                  <c:v>8.134855899945622</c:v>
                </c:pt>
                <c:pt idx="224">
                  <c:v>8.0750407830342574</c:v>
                </c:pt>
                <c:pt idx="225">
                  <c:v>7.9227841218053285</c:v>
                </c:pt>
                <c:pt idx="226">
                  <c:v>7.8085916258836319</c:v>
                </c:pt>
                <c:pt idx="227">
                  <c:v>8.1022294725394239</c:v>
                </c:pt>
                <c:pt idx="228">
                  <c:v>8.1946710168569865</c:v>
                </c:pt>
                <c:pt idx="229">
                  <c:v>8.2381729200652529</c:v>
                </c:pt>
                <c:pt idx="230">
                  <c:v>8.1837955410549217</c:v>
                </c:pt>
                <c:pt idx="231">
                  <c:v>8.3197389885807507</c:v>
                </c:pt>
                <c:pt idx="232">
                  <c:v>8.1131049483414888</c:v>
                </c:pt>
                <c:pt idx="233">
                  <c:v>8.4067427949972799</c:v>
                </c:pt>
                <c:pt idx="234">
                  <c:v>8.5916258836324086</c:v>
                </c:pt>
                <c:pt idx="235">
                  <c:v>8.7221315932572043</c:v>
                </c:pt>
                <c:pt idx="236">
                  <c:v>8.820010875475802</c:v>
                </c:pt>
                <c:pt idx="239">
                  <c:v>9.1408374116367579</c:v>
                </c:pt>
                <c:pt idx="240">
                  <c:v>8.7547580206634041</c:v>
                </c:pt>
                <c:pt idx="241">
                  <c:v>8.6731919521479064</c:v>
                </c:pt>
                <c:pt idx="242">
                  <c:v>8.5209352909189775</c:v>
                </c:pt>
                <c:pt idx="243">
                  <c:v>8.5154975530179442</c:v>
                </c:pt>
                <c:pt idx="244">
                  <c:v>8.3686786296900486</c:v>
                </c:pt>
                <c:pt idx="245">
                  <c:v>8.6786296900489397</c:v>
                </c:pt>
                <c:pt idx="246">
                  <c:v>8.7819467101685689</c:v>
                </c:pt>
                <c:pt idx="247">
                  <c:v>8.9178901576943996</c:v>
                </c:pt>
                <c:pt idx="248">
                  <c:v>8.8743882544861332</c:v>
                </c:pt>
                <c:pt idx="249">
                  <c:v>8.9994562262098956</c:v>
                </c:pt>
                <c:pt idx="250">
                  <c:v>8.9450788471995644</c:v>
                </c:pt>
                <c:pt idx="251">
                  <c:v>8.9994562262098956</c:v>
                </c:pt>
                <c:pt idx="252">
                  <c:v>8.7601957585644374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CA-490C-8942-102E2A622726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Amazon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7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CA-490C-8942-102E2A622726}"/>
                </c:ext>
              </c:extLst>
            </c:dLbl>
            <c:dLbl>
              <c:idx val="252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3CA-490C-8942-102E2A622726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Sheet1!$H$2:$H$254</c:f>
              <c:numCache>
                <c:formatCode>mmm\-yy</c:formatCode>
                <c:ptCount val="253"/>
                <c:pt idx="0">
                  <c:v>44624</c:v>
                </c:pt>
                <c:pt idx="1">
                  <c:v>44623</c:v>
                </c:pt>
                <c:pt idx="2">
                  <c:v>44622</c:v>
                </c:pt>
                <c:pt idx="3">
                  <c:v>44621</c:v>
                </c:pt>
                <c:pt idx="4">
                  <c:v>44620</c:v>
                </c:pt>
                <c:pt idx="5">
                  <c:v>44617</c:v>
                </c:pt>
                <c:pt idx="6">
                  <c:v>44616</c:v>
                </c:pt>
                <c:pt idx="7">
                  <c:v>44615</c:v>
                </c:pt>
                <c:pt idx="8">
                  <c:v>44614</c:v>
                </c:pt>
                <c:pt idx="9">
                  <c:v>44613</c:v>
                </c:pt>
                <c:pt idx="10">
                  <c:v>44610</c:v>
                </c:pt>
                <c:pt idx="11">
                  <c:v>44609</c:v>
                </c:pt>
                <c:pt idx="12">
                  <c:v>44608</c:v>
                </c:pt>
                <c:pt idx="13">
                  <c:v>44607</c:v>
                </c:pt>
                <c:pt idx="14">
                  <c:v>44606</c:v>
                </c:pt>
                <c:pt idx="15">
                  <c:v>44603</c:v>
                </c:pt>
                <c:pt idx="16">
                  <c:v>44602</c:v>
                </c:pt>
                <c:pt idx="17">
                  <c:v>44601</c:v>
                </c:pt>
                <c:pt idx="18">
                  <c:v>44600</c:v>
                </c:pt>
                <c:pt idx="19">
                  <c:v>44599</c:v>
                </c:pt>
                <c:pt idx="20">
                  <c:v>44596</c:v>
                </c:pt>
                <c:pt idx="21">
                  <c:v>44595</c:v>
                </c:pt>
                <c:pt idx="22">
                  <c:v>44594</c:v>
                </c:pt>
                <c:pt idx="23">
                  <c:v>44593</c:v>
                </c:pt>
                <c:pt idx="24">
                  <c:v>44592</c:v>
                </c:pt>
                <c:pt idx="25">
                  <c:v>44589</c:v>
                </c:pt>
                <c:pt idx="26">
                  <c:v>44588</c:v>
                </c:pt>
                <c:pt idx="27">
                  <c:v>44587</c:v>
                </c:pt>
                <c:pt idx="28">
                  <c:v>44586</c:v>
                </c:pt>
                <c:pt idx="29">
                  <c:v>44585</c:v>
                </c:pt>
                <c:pt idx="30">
                  <c:v>44582</c:v>
                </c:pt>
                <c:pt idx="31">
                  <c:v>44581</c:v>
                </c:pt>
                <c:pt idx="32">
                  <c:v>44580</c:v>
                </c:pt>
                <c:pt idx="33">
                  <c:v>44579</c:v>
                </c:pt>
                <c:pt idx="34">
                  <c:v>44578</c:v>
                </c:pt>
                <c:pt idx="35">
                  <c:v>44575</c:v>
                </c:pt>
                <c:pt idx="36">
                  <c:v>44574</c:v>
                </c:pt>
                <c:pt idx="37">
                  <c:v>44573</c:v>
                </c:pt>
                <c:pt idx="38">
                  <c:v>44572</c:v>
                </c:pt>
                <c:pt idx="39">
                  <c:v>44571</c:v>
                </c:pt>
                <c:pt idx="40">
                  <c:v>44568</c:v>
                </c:pt>
                <c:pt idx="41">
                  <c:v>44567</c:v>
                </c:pt>
                <c:pt idx="42">
                  <c:v>44566</c:v>
                </c:pt>
                <c:pt idx="43">
                  <c:v>44565</c:v>
                </c:pt>
                <c:pt idx="44">
                  <c:v>44564</c:v>
                </c:pt>
                <c:pt idx="45">
                  <c:v>44561</c:v>
                </c:pt>
                <c:pt idx="46">
                  <c:v>44560</c:v>
                </c:pt>
                <c:pt idx="47">
                  <c:v>44559</c:v>
                </c:pt>
                <c:pt idx="48">
                  <c:v>44558</c:v>
                </c:pt>
                <c:pt idx="49">
                  <c:v>44554</c:v>
                </c:pt>
                <c:pt idx="50">
                  <c:v>44553</c:v>
                </c:pt>
                <c:pt idx="51">
                  <c:v>44552</c:v>
                </c:pt>
                <c:pt idx="52">
                  <c:v>44551</c:v>
                </c:pt>
                <c:pt idx="53">
                  <c:v>44550</c:v>
                </c:pt>
                <c:pt idx="54">
                  <c:v>44547</c:v>
                </c:pt>
                <c:pt idx="55">
                  <c:v>44546</c:v>
                </c:pt>
                <c:pt idx="56">
                  <c:v>44545</c:v>
                </c:pt>
                <c:pt idx="57">
                  <c:v>44544</c:v>
                </c:pt>
                <c:pt idx="58">
                  <c:v>44543</c:v>
                </c:pt>
                <c:pt idx="59">
                  <c:v>44540</c:v>
                </c:pt>
                <c:pt idx="60">
                  <c:v>44539</c:v>
                </c:pt>
                <c:pt idx="61">
                  <c:v>44538</c:v>
                </c:pt>
                <c:pt idx="62">
                  <c:v>44537</c:v>
                </c:pt>
                <c:pt idx="63">
                  <c:v>44536</c:v>
                </c:pt>
                <c:pt idx="64">
                  <c:v>44533</c:v>
                </c:pt>
                <c:pt idx="65">
                  <c:v>44532</c:v>
                </c:pt>
                <c:pt idx="66">
                  <c:v>44531</c:v>
                </c:pt>
                <c:pt idx="67">
                  <c:v>44530</c:v>
                </c:pt>
                <c:pt idx="68">
                  <c:v>44529</c:v>
                </c:pt>
                <c:pt idx="69">
                  <c:v>44526</c:v>
                </c:pt>
                <c:pt idx="70">
                  <c:v>44525</c:v>
                </c:pt>
                <c:pt idx="71">
                  <c:v>44524</c:v>
                </c:pt>
                <c:pt idx="72">
                  <c:v>44523</c:v>
                </c:pt>
                <c:pt idx="73">
                  <c:v>44522</c:v>
                </c:pt>
                <c:pt idx="74">
                  <c:v>44519</c:v>
                </c:pt>
                <c:pt idx="75">
                  <c:v>44518</c:v>
                </c:pt>
                <c:pt idx="76">
                  <c:v>44517</c:v>
                </c:pt>
                <c:pt idx="77">
                  <c:v>44516</c:v>
                </c:pt>
                <c:pt idx="78">
                  <c:v>44515</c:v>
                </c:pt>
                <c:pt idx="79">
                  <c:v>44512</c:v>
                </c:pt>
                <c:pt idx="80">
                  <c:v>44511</c:v>
                </c:pt>
                <c:pt idx="81">
                  <c:v>44510</c:v>
                </c:pt>
                <c:pt idx="82">
                  <c:v>44509</c:v>
                </c:pt>
                <c:pt idx="83">
                  <c:v>44508</c:v>
                </c:pt>
                <c:pt idx="84">
                  <c:v>44505</c:v>
                </c:pt>
                <c:pt idx="85">
                  <c:v>44504</c:v>
                </c:pt>
                <c:pt idx="86">
                  <c:v>44503</c:v>
                </c:pt>
                <c:pt idx="87">
                  <c:v>44502</c:v>
                </c:pt>
                <c:pt idx="88">
                  <c:v>44501</c:v>
                </c:pt>
                <c:pt idx="89">
                  <c:v>44498</c:v>
                </c:pt>
                <c:pt idx="90">
                  <c:v>44497</c:v>
                </c:pt>
                <c:pt idx="91">
                  <c:v>44496</c:v>
                </c:pt>
                <c:pt idx="92">
                  <c:v>44495</c:v>
                </c:pt>
                <c:pt idx="93">
                  <c:v>44494</c:v>
                </c:pt>
                <c:pt idx="94">
                  <c:v>44491</c:v>
                </c:pt>
                <c:pt idx="95">
                  <c:v>44490</c:v>
                </c:pt>
                <c:pt idx="96">
                  <c:v>44489</c:v>
                </c:pt>
                <c:pt idx="97">
                  <c:v>44488</c:v>
                </c:pt>
                <c:pt idx="98">
                  <c:v>44487</c:v>
                </c:pt>
                <c:pt idx="99">
                  <c:v>44484</c:v>
                </c:pt>
                <c:pt idx="100">
                  <c:v>44483</c:v>
                </c:pt>
                <c:pt idx="101">
                  <c:v>44482</c:v>
                </c:pt>
                <c:pt idx="102">
                  <c:v>44481</c:v>
                </c:pt>
                <c:pt idx="103">
                  <c:v>44480</c:v>
                </c:pt>
                <c:pt idx="104">
                  <c:v>44477</c:v>
                </c:pt>
                <c:pt idx="105">
                  <c:v>44476</c:v>
                </c:pt>
                <c:pt idx="106">
                  <c:v>44475</c:v>
                </c:pt>
                <c:pt idx="107">
                  <c:v>44474</c:v>
                </c:pt>
                <c:pt idx="108">
                  <c:v>44473</c:v>
                </c:pt>
                <c:pt idx="109">
                  <c:v>44470</c:v>
                </c:pt>
                <c:pt idx="110">
                  <c:v>44469</c:v>
                </c:pt>
                <c:pt idx="111">
                  <c:v>44468</c:v>
                </c:pt>
                <c:pt idx="112">
                  <c:v>44467</c:v>
                </c:pt>
                <c:pt idx="113">
                  <c:v>44466</c:v>
                </c:pt>
                <c:pt idx="114">
                  <c:v>44463</c:v>
                </c:pt>
                <c:pt idx="115">
                  <c:v>44462</c:v>
                </c:pt>
                <c:pt idx="116">
                  <c:v>44461</c:v>
                </c:pt>
                <c:pt idx="117">
                  <c:v>44460</c:v>
                </c:pt>
                <c:pt idx="118">
                  <c:v>44459</c:v>
                </c:pt>
                <c:pt idx="119">
                  <c:v>44456</c:v>
                </c:pt>
                <c:pt idx="120">
                  <c:v>44455</c:v>
                </c:pt>
                <c:pt idx="121">
                  <c:v>44454</c:v>
                </c:pt>
                <c:pt idx="122">
                  <c:v>44453</c:v>
                </c:pt>
                <c:pt idx="123">
                  <c:v>44452</c:v>
                </c:pt>
                <c:pt idx="124">
                  <c:v>44449</c:v>
                </c:pt>
                <c:pt idx="125">
                  <c:v>44448</c:v>
                </c:pt>
                <c:pt idx="126">
                  <c:v>44447</c:v>
                </c:pt>
                <c:pt idx="127">
                  <c:v>44446</c:v>
                </c:pt>
                <c:pt idx="128">
                  <c:v>44445</c:v>
                </c:pt>
                <c:pt idx="129">
                  <c:v>44442</c:v>
                </c:pt>
                <c:pt idx="130">
                  <c:v>44441</c:v>
                </c:pt>
                <c:pt idx="131">
                  <c:v>44440</c:v>
                </c:pt>
                <c:pt idx="132">
                  <c:v>44439</c:v>
                </c:pt>
                <c:pt idx="133">
                  <c:v>44438</c:v>
                </c:pt>
                <c:pt idx="134">
                  <c:v>44435</c:v>
                </c:pt>
                <c:pt idx="135">
                  <c:v>44434</c:v>
                </c:pt>
                <c:pt idx="136">
                  <c:v>44433</c:v>
                </c:pt>
                <c:pt idx="137">
                  <c:v>44432</c:v>
                </c:pt>
                <c:pt idx="138">
                  <c:v>44431</c:v>
                </c:pt>
                <c:pt idx="139">
                  <c:v>44428</c:v>
                </c:pt>
                <c:pt idx="140">
                  <c:v>44427</c:v>
                </c:pt>
                <c:pt idx="141">
                  <c:v>44426</c:v>
                </c:pt>
                <c:pt idx="142">
                  <c:v>44425</c:v>
                </c:pt>
                <c:pt idx="143">
                  <c:v>44424</c:v>
                </c:pt>
                <c:pt idx="144">
                  <c:v>44421</c:v>
                </c:pt>
                <c:pt idx="145">
                  <c:v>44420</c:v>
                </c:pt>
                <c:pt idx="146">
                  <c:v>44419</c:v>
                </c:pt>
                <c:pt idx="147">
                  <c:v>44418</c:v>
                </c:pt>
                <c:pt idx="148">
                  <c:v>44417</c:v>
                </c:pt>
                <c:pt idx="149">
                  <c:v>44414</c:v>
                </c:pt>
                <c:pt idx="150">
                  <c:v>44413</c:v>
                </c:pt>
                <c:pt idx="151">
                  <c:v>44412</c:v>
                </c:pt>
                <c:pt idx="152">
                  <c:v>44411</c:v>
                </c:pt>
                <c:pt idx="153">
                  <c:v>44410</c:v>
                </c:pt>
                <c:pt idx="154">
                  <c:v>44407</c:v>
                </c:pt>
                <c:pt idx="155">
                  <c:v>44406</c:v>
                </c:pt>
                <c:pt idx="156">
                  <c:v>44405</c:v>
                </c:pt>
                <c:pt idx="157">
                  <c:v>44404</c:v>
                </c:pt>
                <c:pt idx="158">
                  <c:v>44403</c:v>
                </c:pt>
                <c:pt idx="159">
                  <c:v>44400</c:v>
                </c:pt>
                <c:pt idx="160">
                  <c:v>44399</c:v>
                </c:pt>
                <c:pt idx="161">
                  <c:v>44398</c:v>
                </c:pt>
                <c:pt idx="162">
                  <c:v>44397</c:v>
                </c:pt>
                <c:pt idx="163">
                  <c:v>44396</c:v>
                </c:pt>
                <c:pt idx="164">
                  <c:v>44393</c:v>
                </c:pt>
                <c:pt idx="165">
                  <c:v>44392</c:v>
                </c:pt>
                <c:pt idx="166">
                  <c:v>44391</c:v>
                </c:pt>
                <c:pt idx="167">
                  <c:v>44390</c:v>
                </c:pt>
                <c:pt idx="168">
                  <c:v>44389</c:v>
                </c:pt>
                <c:pt idx="169">
                  <c:v>44386</c:v>
                </c:pt>
                <c:pt idx="170">
                  <c:v>44385</c:v>
                </c:pt>
                <c:pt idx="171">
                  <c:v>44384</c:v>
                </c:pt>
                <c:pt idx="172">
                  <c:v>44383</c:v>
                </c:pt>
                <c:pt idx="173">
                  <c:v>44382</c:v>
                </c:pt>
                <c:pt idx="174">
                  <c:v>44379</c:v>
                </c:pt>
                <c:pt idx="175">
                  <c:v>44378</c:v>
                </c:pt>
                <c:pt idx="176">
                  <c:v>44377</c:v>
                </c:pt>
                <c:pt idx="177">
                  <c:v>44376</c:v>
                </c:pt>
                <c:pt idx="178">
                  <c:v>44375</c:v>
                </c:pt>
                <c:pt idx="179">
                  <c:v>44372</c:v>
                </c:pt>
                <c:pt idx="180">
                  <c:v>44371</c:v>
                </c:pt>
                <c:pt idx="181">
                  <c:v>44370</c:v>
                </c:pt>
                <c:pt idx="182">
                  <c:v>44369</c:v>
                </c:pt>
                <c:pt idx="183">
                  <c:v>44368</c:v>
                </c:pt>
                <c:pt idx="184">
                  <c:v>44365</c:v>
                </c:pt>
                <c:pt idx="185">
                  <c:v>44364</c:v>
                </c:pt>
                <c:pt idx="186">
                  <c:v>44363</c:v>
                </c:pt>
                <c:pt idx="187">
                  <c:v>44362</c:v>
                </c:pt>
                <c:pt idx="188">
                  <c:v>44361</c:v>
                </c:pt>
                <c:pt idx="189">
                  <c:v>44358</c:v>
                </c:pt>
                <c:pt idx="190">
                  <c:v>44357</c:v>
                </c:pt>
                <c:pt idx="191">
                  <c:v>44356</c:v>
                </c:pt>
                <c:pt idx="192">
                  <c:v>44355</c:v>
                </c:pt>
                <c:pt idx="193">
                  <c:v>44354</c:v>
                </c:pt>
                <c:pt idx="194">
                  <c:v>44351</c:v>
                </c:pt>
                <c:pt idx="195">
                  <c:v>44350</c:v>
                </c:pt>
                <c:pt idx="196">
                  <c:v>44349</c:v>
                </c:pt>
                <c:pt idx="197">
                  <c:v>44348</c:v>
                </c:pt>
                <c:pt idx="198">
                  <c:v>44347</c:v>
                </c:pt>
                <c:pt idx="199">
                  <c:v>44344</c:v>
                </c:pt>
                <c:pt idx="200">
                  <c:v>44343</c:v>
                </c:pt>
                <c:pt idx="201">
                  <c:v>44342</c:v>
                </c:pt>
                <c:pt idx="202">
                  <c:v>44341</c:v>
                </c:pt>
                <c:pt idx="203">
                  <c:v>44340</c:v>
                </c:pt>
                <c:pt idx="204">
                  <c:v>44337</c:v>
                </c:pt>
                <c:pt idx="205">
                  <c:v>44336</c:v>
                </c:pt>
                <c:pt idx="206">
                  <c:v>44335</c:v>
                </c:pt>
                <c:pt idx="207">
                  <c:v>44334</c:v>
                </c:pt>
                <c:pt idx="208">
                  <c:v>44333</c:v>
                </c:pt>
                <c:pt idx="209">
                  <c:v>44330</c:v>
                </c:pt>
                <c:pt idx="210">
                  <c:v>44329</c:v>
                </c:pt>
                <c:pt idx="211">
                  <c:v>44328</c:v>
                </c:pt>
                <c:pt idx="212">
                  <c:v>44327</c:v>
                </c:pt>
                <c:pt idx="213">
                  <c:v>44326</c:v>
                </c:pt>
                <c:pt idx="214">
                  <c:v>44323</c:v>
                </c:pt>
                <c:pt idx="215">
                  <c:v>44322</c:v>
                </c:pt>
                <c:pt idx="216">
                  <c:v>44321</c:v>
                </c:pt>
                <c:pt idx="217">
                  <c:v>44320</c:v>
                </c:pt>
                <c:pt idx="218">
                  <c:v>44319</c:v>
                </c:pt>
                <c:pt idx="219">
                  <c:v>44316</c:v>
                </c:pt>
                <c:pt idx="220">
                  <c:v>44315</c:v>
                </c:pt>
                <c:pt idx="221">
                  <c:v>44314</c:v>
                </c:pt>
                <c:pt idx="222">
                  <c:v>44313</c:v>
                </c:pt>
                <c:pt idx="223">
                  <c:v>44312</c:v>
                </c:pt>
                <c:pt idx="224">
                  <c:v>44309</c:v>
                </c:pt>
                <c:pt idx="225">
                  <c:v>44308</c:v>
                </c:pt>
                <c:pt idx="226">
                  <c:v>44307</c:v>
                </c:pt>
                <c:pt idx="227">
                  <c:v>44306</c:v>
                </c:pt>
                <c:pt idx="228">
                  <c:v>44305</c:v>
                </c:pt>
                <c:pt idx="229">
                  <c:v>44302</c:v>
                </c:pt>
                <c:pt idx="230">
                  <c:v>44301</c:v>
                </c:pt>
                <c:pt idx="231">
                  <c:v>44300</c:v>
                </c:pt>
                <c:pt idx="232">
                  <c:v>44299</c:v>
                </c:pt>
                <c:pt idx="233">
                  <c:v>44298</c:v>
                </c:pt>
                <c:pt idx="234">
                  <c:v>44295</c:v>
                </c:pt>
                <c:pt idx="235">
                  <c:v>44294</c:v>
                </c:pt>
                <c:pt idx="236">
                  <c:v>44293</c:v>
                </c:pt>
                <c:pt idx="237">
                  <c:v>44292</c:v>
                </c:pt>
                <c:pt idx="238">
                  <c:v>44291</c:v>
                </c:pt>
                <c:pt idx="239">
                  <c:v>44287</c:v>
                </c:pt>
                <c:pt idx="240">
                  <c:v>44286</c:v>
                </c:pt>
                <c:pt idx="241">
                  <c:v>44285</c:v>
                </c:pt>
                <c:pt idx="242">
                  <c:v>44284</c:v>
                </c:pt>
                <c:pt idx="243">
                  <c:v>44281</c:v>
                </c:pt>
                <c:pt idx="244">
                  <c:v>44280</c:v>
                </c:pt>
                <c:pt idx="245">
                  <c:v>44279</c:v>
                </c:pt>
                <c:pt idx="246">
                  <c:v>44278</c:v>
                </c:pt>
                <c:pt idx="247">
                  <c:v>44277</c:v>
                </c:pt>
                <c:pt idx="248">
                  <c:v>44274</c:v>
                </c:pt>
                <c:pt idx="249">
                  <c:v>44273</c:v>
                </c:pt>
                <c:pt idx="250">
                  <c:v>44272</c:v>
                </c:pt>
                <c:pt idx="251">
                  <c:v>44271</c:v>
                </c:pt>
                <c:pt idx="252">
                  <c:v>44270</c:v>
                </c:pt>
              </c:numCache>
            </c:numRef>
          </c:cat>
          <c:val>
            <c:numRef>
              <c:f>Sheet1!$K$2:$K$254</c:f>
              <c:numCache>
                <c:formatCode>#,##0.0;\(#,##0.0\)</c:formatCode>
                <c:ptCount val="253"/>
                <c:pt idx="0">
                  <c:v>26.241621621621601</c:v>
                </c:pt>
                <c:pt idx="1">
                  <c:v>26.6483783783784</c:v>
                </c:pt>
                <c:pt idx="2">
                  <c:v>27.396846846846799</c:v>
                </c:pt>
                <c:pt idx="3">
                  <c:v>27.2327927927928</c:v>
                </c:pt>
                <c:pt idx="4">
                  <c:v>27.669009009008999</c:v>
                </c:pt>
                <c:pt idx="5">
                  <c:v>27.709639639639601</c:v>
                </c:pt>
                <c:pt idx="6">
                  <c:v>27.271711711711699</c:v>
                </c:pt>
                <c:pt idx="7">
                  <c:v>26.094954954955</c:v>
                </c:pt>
                <c:pt idx="8">
                  <c:v>27.0626126126126</c:v>
                </c:pt>
                <c:pt idx="10">
                  <c:v>27.4957657657658</c:v>
                </c:pt>
                <c:pt idx="11">
                  <c:v>27.8653153153153</c:v>
                </c:pt>
                <c:pt idx="12">
                  <c:v>28.486576576576599</c:v>
                </c:pt>
                <c:pt idx="13">
                  <c:v>28.2000900900901</c:v>
                </c:pt>
                <c:pt idx="14">
                  <c:v>27.958018018017999</c:v>
                </c:pt>
                <c:pt idx="15">
                  <c:v>27.620450450450399</c:v>
                </c:pt>
                <c:pt idx="16">
                  <c:v>28.649279279279298</c:v>
                </c:pt>
                <c:pt idx="17">
                  <c:v>29.043153153153199</c:v>
                </c:pt>
                <c:pt idx="18">
                  <c:v>29.083513513513498</c:v>
                </c:pt>
                <c:pt idx="19">
                  <c:v>28.456846846846801</c:v>
                </c:pt>
                <c:pt idx="20">
                  <c:v>28.403513513513499</c:v>
                </c:pt>
                <c:pt idx="21">
                  <c:v>25.0172072072072</c:v>
                </c:pt>
                <c:pt idx="22">
                  <c:v>123.049428104575</c:v>
                </c:pt>
                <c:pt idx="23">
                  <c:v>123.52410130718999</c:v>
                </c:pt>
                <c:pt idx="24">
                  <c:v>122.200571895425</c:v>
                </c:pt>
                <c:pt idx="25">
                  <c:v>117.62908496732</c:v>
                </c:pt>
                <c:pt idx="26">
                  <c:v>114.08292483660099</c:v>
                </c:pt>
                <c:pt idx="27">
                  <c:v>113.45792483660099</c:v>
                </c:pt>
                <c:pt idx="28">
                  <c:v>114.36764705882401</c:v>
                </c:pt>
                <c:pt idx="29">
                  <c:v>118.09150326797401</c:v>
                </c:pt>
                <c:pt idx="30">
                  <c:v>116.53839869281001</c:v>
                </c:pt>
                <c:pt idx="31">
                  <c:v>123.91135620915</c:v>
                </c:pt>
                <c:pt idx="32">
                  <c:v>127.695261437908</c:v>
                </c:pt>
                <c:pt idx="33">
                  <c:v>129.83455882352899</c:v>
                </c:pt>
                <c:pt idx="35">
                  <c:v>132.46568627451001</c:v>
                </c:pt>
                <c:pt idx="36">
                  <c:v>131.71078431372499</c:v>
                </c:pt>
                <c:pt idx="37">
                  <c:v>134.97303921568599</c:v>
                </c:pt>
                <c:pt idx="38">
                  <c:v>135.09967320261401</c:v>
                </c:pt>
                <c:pt idx="39">
                  <c:v>131.93300653594801</c:v>
                </c:pt>
                <c:pt idx="40">
                  <c:v>132.805555555556</c:v>
                </c:pt>
                <c:pt idx="41">
                  <c:v>133.37745098039201</c:v>
                </c:pt>
                <c:pt idx="42">
                  <c:v>134.27859477124201</c:v>
                </c:pt>
                <c:pt idx="43">
                  <c:v>136.864379084967</c:v>
                </c:pt>
                <c:pt idx="44">
                  <c:v>139.21936274509801</c:v>
                </c:pt>
                <c:pt idx="45">
                  <c:v>136.206699346405</c:v>
                </c:pt>
                <c:pt idx="46">
                  <c:v>137.781454248366</c:v>
                </c:pt>
                <c:pt idx="47">
                  <c:v>138.236111111111</c:v>
                </c:pt>
                <c:pt idx="48">
                  <c:v>139.428921568627</c:v>
                </c:pt>
                <c:pt idx="49">
                  <c:v>138.61887254902001</c:v>
                </c:pt>
                <c:pt idx="50">
                  <c:v>139.76184640522899</c:v>
                </c:pt>
                <c:pt idx="51">
                  <c:v>139.736111111111</c:v>
                </c:pt>
                <c:pt idx="52">
                  <c:v>139.22957516339901</c:v>
                </c:pt>
                <c:pt idx="53">
                  <c:v>136.50245098039201</c:v>
                </c:pt>
                <c:pt idx="54">
                  <c:v>138.90318627451001</c:v>
                </c:pt>
                <c:pt idx="55">
                  <c:v>137.96650326797399</c:v>
                </c:pt>
                <c:pt idx="56">
                  <c:v>141.597222222222</c:v>
                </c:pt>
                <c:pt idx="57">
                  <c:v>138.14665032679699</c:v>
                </c:pt>
                <c:pt idx="58">
                  <c:v>138.53553921568599</c:v>
                </c:pt>
                <c:pt idx="59">
                  <c:v>140.696078431373</c:v>
                </c:pt>
                <c:pt idx="60">
                  <c:v>142.29656862745099</c:v>
                </c:pt>
                <c:pt idx="61">
                  <c:v>143.919934640523</c:v>
                </c:pt>
                <c:pt idx="62">
                  <c:v>143.925245098039</c:v>
                </c:pt>
                <c:pt idx="63">
                  <c:v>140.006944444444</c:v>
                </c:pt>
                <c:pt idx="64">
                  <c:v>138.47181372548999</c:v>
                </c:pt>
                <c:pt idx="65">
                  <c:v>140.415032679739</c:v>
                </c:pt>
                <c:pt idx="66">
                  <c:v>140.67483660130699</c:v>
                </c:pt>
                <c:pt idx="67">
                  <c:v>143.26266339869301</c:v>
                </c:pt>
                <c:pt idx="68">
                  <c:v>145.48897058823499</c:v>
                </c:pt>
                <c:pt idx="69">
                  <c:v>143.16013071895401</c:v>
                </c:pt>
                <c:pt idx="71">
                  <c:v>146.258578431373</c:v>
                </c:pt>
                <c:pt idx="72">
                  <c:v>146.243464052288</c:v>
                </c:pt>
                <c:pt idx="73">
                  <c:v>145.93831699346401</c:v>
                </c:pt>
                <c:pt idx="74">
                  <c:v>150.18668300653599</c:v>
                </c:pt>
                <c:pt idx="75">
                  <c:v>150.982843137255</c:v>
                </c:pt>
                <c:pt idx="76">
                  <c:v>144.975490196078</c:v>
                </c:pt>
                <c:pt idx="77">
                  <c:v>144.63643790849699</c:v>
                </c:pt>
                <c:pt idx="78">
                  <c:v>144.83986928104599</c:v>
                </c:pt>
                <c:pt idx="79">
                  <c:v>144.00122549019599</c:v>
                </c:pt>
                <c:pt idx="80">
                  <c:v>141.850490196078</c:v>
                </c:pt>
                <c:pt idx="81">
                  <c:v>142.24060457516299</c:v>
                </c:pt>
                <c:pt idx="82">
                  <c:v>146.08782679738599</c:v>
                </c:pt>
                <c:pt idx="83">
                  <c:v>142.52369281045799</c:v>
                </c:pt>
                <c:pt idx="84">
                  <c:v>143.74959150326799</c:v>
                </c:pt>
                <c:pt idx="85">
                  <c:v>142.03431372548999</c:v>
                </c:pt>
                <c:pt idx="86">
                  <c:v>138.23529411764699</c:v>
                </c:pt>
                <c:pt idx="87">
                  <c:v>135.324754901961</c:v>
                </c:pt>
                <c:pt idx="88">
                  <c:v>135.543709150327</c:v>
                </c:pt>
                <c:pt idx="89">
                  <c:v>137.76266339869301</c:v>
                </c:pt>
                <c:pt idx="90">
                  <c:v>140.79125816993499</c:v>
                </c:pt>
                <c:pt idx="91">
                  <c:v>56.092757936507901</c:v>
                </c:pt>
                <c:pt idx="92">
                  <c:v>55.821263227513199</c:v>
                </c:pt>
                <c:pt idx="93">
                  <c:v>54.900297619047599</c:v>
                </c:pt>
                <c:pt idx="94">
                  <c:v>55.151289682539698</c:v>
                </c:pt>
                <c:pt idx="95">
                  <c:v>56.795800264550302</c:v>
                </c:pt>
                <c:pt idx="96">
                  <c:v>56.465939153439201</c:v>
                </c:pt>
                <c:pt idx="97">
                  <c:v>56.946924603174601</c:v>
                </c:pt>
                <c:pt idx="98">
                  <c:v>56.989748677248699</c:v>
                </c:pt>
                <c:pt idx="99">
                  <c:v>56.366071428571402</c:v>
                </c:pt>
                <c:pt idx="100">
                  <c:v>54.561177248677303</c:v>
                </c:pt>
                <c:pt idx="101">
                  <c:v>54.303571428571402</c:v>
                </c:pt>
                <c:pt idx="102">
                  <c:v>53.6926256613757</c:v>
                </c:pt>
                <c:pt idx="103">
                  <c:v>53.675595238095198</c:v>
                </c:pt>
                <c:pt idx="104">
                  <c:v>54.375330687830697</c:v>
                </c:pt>
                <c:pt idx="105">
                  <c:v>54.603670634920597</c:v>
                </c:pt>
                <c:pt idx="106">
                  <c:v>53.935350529100504</c:v>
                </c:pt>
                <c:pt idx="107">
                  <c:v>53.257275132275097</c:v>
                </c:pt>
                <c:pt idx="108">
                  <c:v>52.741071428571402</c:v>
                </c:pt>
                <c:pt idx="109">
                  <c:v>54.286706349206398</c:v>
                </c:pt>
                <c:pt idx="110">
                  <c:v>54.316137566137598</c:v>
                </c:pt>
                <c:pt idx="111">
                  <c:v>54.582010582010597</c:v>
                </c:pt>
                <c:pt idx="112">
                  <c:v>54.827380952380999</c:v>
                </c:pt>
                <c:pt idx="113">
                  <c:v>56.312830687830697</c:v>
                </c:pt>
                <c:pt idx="114">
                  <c:v>56.6388888888889</c:v>
                </c:pt>
                <c:pt idx="115">
                  <c:v>56.481481481481502</c:v>
                </c:pt>
                <c:pt idx="116">
                  <c:v>55.887070105820101</c:v>
                </c:pt>
                <c:pt idx="117">
                  <c:v>55.284887566137598</c:v>
                </c:pt>
                <c:pt idx="118">
                  <c:v>55.484953703703702</c:v>
                </c:pt>
                <c:pt idx="119">
                  <c:v>57.250661375661402</c:v>
                </c:pt>
                <c:pt idx="120">
                  <c:v>57.675925925925903</c:v>
                </c:pt>
                <c:pt idx="121">
                  <c:v>57.470072751322803</c:v>
                </c:pt>
                <c:pt idx="122">
                  <c:v>57.043650793650798</c:v>
                </c:pt>
                <c:pt idx="123">
                  <c:v>57.162202380952401</c:v>
                </c:pt>
                <c:pt idx="124">
                  <c:v>57.3602843915344</c:v>
                </c:pt>
                <c:pt idx="125">
                  <c:v>57.6084656084656</c:v>
                </c:pt>
                <c:pt idx="126">
                  <c:v>58.291997354497397</c:v>
                </c:pt>
                <c:pt idx="127">
                  <c:v>58.023974867724903</c:v>
                </c:pt>
                <c:pt idx="129">
                  <c:v>57.507440476190503</c:v>
                </c:pt>
                <c:pt idx="130">
                  <c:v>57.260582010581999</c:v>
                </c:pt>
                <c:pt idx="131">
                  <c:v>57.523148148148202</c:v>
                </c:pt>
                <c:pt idx="132">
                  <c:v>57.387400793650798</c:v>
                </c:pt>
                <c:pt idx="133">
                  <c:v>56.573578042328002</c:v>
                </c:pt>
                <c:pt idx="134">
                  <c:v>55.384093915343897</c:v>
                </c:pt>
                <c:pt idx="135">
                  <c:v>54.828042328042301</c:v>
                </c:pt>
                <c:pt idx="136">
                  <c:v>54.549933862433903</c:v>
                </c:pt>
                <c:pt idx="137">
                  <c:v>54.659060846560898</c:v>
                </c:pt>
                <c:pt idx="138">
                  <c:v>53.9991732804233</c:v>
                </c:pt>
                <c:pt idx="139">
                  <c:v>52.909226190476197</c:v>
                </c:pt>
                <c:pt idx="140">
                  <c:v>52.7075066137566</c:v>
                </c:pt>
                <c:pt idx="141">
                  <c:v>52.930224867724903</c:v>
                </c:pt>
                <c:pt idx="142">
                  <c:v>53.603835978836003</c:v>
                </c:pt>
                <c:pt idx="143">
                  <c:v>54.546792328042301</c:v>
                </c:pt>
                <c:pt idx="144">
                  <c:v>54.463789682539698</c:v>
                </c:pt>
                <c:pt idx="145">
                  <c:v>54.621362433862402</c:v>
                </c:pt>
                <c:pt idx="146">
                  <c:v>54.433035714285701</c:v>
                </c:pt>
                <c:pt idx="147">
                  <c:v>54.9054232804233</c:v>
                </c:pt>
                <c:pt idx="148">
                  <c:v>55.255787037037003</c:v>
                </c:pt>
                <c:pt idx="149">
                  <c:v>55.306547619047599</c:v>
                </c:pt>
                <c:pt idx="150">
                  <c:v>55.819940476190503</c:v>
                </c:pt>
                <c:pt idx="151">
                  <c:v>55.468253968253997</c:v>
                </c:pt>
                <c:pt idx="152">
                  <c:v>55.658730158730201</c:v>
                </c:pt>
                <c:pt idx="153">
                  <c:v>55.083994708994702</c:v>
                </c:pt>
                <c:pt idx="154">
                  <c:v>55.019675925925903</c:v>
                </c:pt>
                <c:pt idx="155">
                  <c:v>59.522486772486801</c:v>
                </c:pt>
                <c:pt idx="156">
                  <c:v>57.478150728309103</c:v>
                </c:pt>
                <c:pt idx="157">
                  <c:v>57.4159278024066</c:v>
                </c:pt>
                <c:pt idx="158">
                  <c:v>58.578530715642799</c:v>
                </c:pt>
                <c:pt idx="159">
                  <c:v>57.894870170994302</c:v>
                </c:pt>
                <c:pt idx="160">
                  <c:v>57.600221659277999</c:v>
                </c:pt>
                <c:pt idx="161">
                  <c:v>56.763774540848601</c:v>
                </c:pt>
                <c:pt idx="162">
                  <c:v>56.5736225459151</c:v>
                </c:pt>
                <c:pt idx="163">
                  <c:v>56.199968334388899</c:v>
                </c:pt>
                <c:pt idx="164">
                  <c:v>56.580588980367303</c:v>
                </c:pt>
                <c:pt idx="165">
                  <c:v>57.492083597213401</c:v>
                </c:pt>
                <c:pt idx="166">
                  <c:v>58.291323622545903</c:v>
                </c:pt>
                <c:pt idx="167">
                  <c:v>58.222925902469903</c:v>
                </c:pt>
                <c:pt idx="168">
                  <c:v>58.875079164027902</c:v>
                </c:pt>
                <c:pt idx="169">
                  <c:v>58.887587080430698</c:v>
                </c:pt>
                <c:pt idx="170">
                  <c:v>59.078689043698503</c:v>
                </c:pt>
                <c:pt idx="171">
                  <c:v>58.527232425585801</c:v>
                </c:pt>
                <c:pt idx="172">
                  <c:v>58.197276757441401</c:v>
                </c:pt>
                <c:pt idx="174">
                  <c:v>55.588663711209598</c:v>
                </c:pt>
                <c:pt idx="175">
                  <c:v>54.353546548448399</c:v>
                </c:pt>
                <c:pt idx="176">
                  <c:v>54.467384420519302</c:v>
                </c:pt>
                <c:pt idx="177">
                  <c:v>54.593730208993001</c:v>
                </c:pt>
                <c:pt idx="178">
                  <c:v>54.526440785307202</c:v>
                </c:pt>
                <c:pt idx="179">
                  <c:v>53.8546548448385</c:v>
                </c:pt>
                <c:pt idx="180">
                  <c:v>54.608613046231802</c:v>
                </c:pt>
                <c:pt idx="181">
                  <c:v>55.475300823305901</c:v>
                </c:pt>
                <c:pt idx="182">
                  <c:v>55.500949968334403</c:v>
                </c:pt>
                <c:pt idx="183">
                  <c:v>54.685877137428797</c:v>
                </c:pt>
                <c:pt idx="184">
                  <c:v>55.2074097530082</c:v>
                </c:pt>
                <c:pt idx="185">
                  <c:v>55.244458518049399</c:v>
                </c:pt>
                <c:pt idx="186">
                  <c:v>54.072989233692198</c:v>
                </c:pt>
                <c:pt idx="187">
                  <c:v>53.564439518682697</c:v>
                </c:pt>
                <c:pt idx="188">
                  <c:v>53.576155794806802</c:v>
                </c:pt>
                <c:pt idx="189">
                  <c:v>52.989708676377496</c:v>
                </c:pt>
                <c:pt idx="190">
                  <c:v>53.034357188093701</c:v>
                </c:pt>
                <c:pt idx="191">
                  <c:v>51.949810006333102</c:v>
                </c:pt>
                <c:pt idx="192">
                  <c:v>51.680018999366702</c:v>
                </c:pt>
                <c:pt idx="193">
                  <c:v>50.633470550981599</c:v>
                </c:pt>
                <c:pt idx="194">
                  <c:v>50.7634578847372</c:v>
                </c:pt>
                <c:pt idx="195">
                  <c:v>50.459309689676999</c:v>
                </c:pt>
                <c:pt idx="196">
                  <c:v>51.203134895503503</c:v>
                </c:pt>
                <c:pt idx="197">
                  <c:v>50.960259658011402</c:v>
                </c:pt>
                <c:pt idx="199">
                  <c:v>51.030240658644701</c:v>
                </c:pt>
                <c:pt idx="200">
                  <c:v>51.141703609879698</c:v>
                </c:pt>
                <c:pt idx="201">
                  <c:v>51.696643445218498</c:v>
                </c:pt>
                <c:pt idx="202">
                  <c:v>51.599905003166597</c:v>
                </c:pt>
                <c:pt idx="203">
                  <c:v>51.377295756808103</c:v>
                </c:pt>
                <c:pt idx="204">
                  <c:v>50.7137428752375</c:v>
                </c:pt>
                <c:pt idx="205">
                  <c:v>51.419886003799903</c:v>
                </c:pt>
                <c:pt idx="206">
                  <c:v>51.168461051298301</c:v>
                </c:pt>
                <c:pt idx="207">
                  <c:v>51.176060797973399</c:v>
                </c:pt>
                <c:pt idx="208">
                  <c:v>51.779449018366101</c:v>
                </c:pt>
                <c:pt idx="209">
                  <c:v>51.027549081697302</c:v>
                </c:pt>
                <c:pt idx="210">
                  <c:v>50.0549398353388</c:v>
                </c:pt>
                <c:pt idx="211">
                  <c:v>49.904053198226698</c:v>
                </c:pt>
                <c:pt idx="212">
                  <c:v>51.043540215326203</c:v>
                </c:pt>
                <c:pt idx="213">
                  <c:v>50.514407853071603</c:v>
                </c:pt>
                <c:pt idx="214">
                  <c:v>52.115421152628301</c:v>
                </c:pt>
                <c:pt idx="215">
                  <c:v>52.349113362887898</c:v>
                </c:pt>
                <c:pt idx="216">
                  <c:v>51.781823939201999</c:v>
                </c:pt>
                <c:pt idx="217">
                  <c:v>52.436193793540198</c:v>
                </c:pt>
                <c:pt idx="218">
                  <c:v>53.617637745408501</c:v>
                </c:pt>
                <c:pt idx="219">
                  <c:v>54.898986700443302</c:v>
                </c:pt>
                <c:pt idx="220">
                  <c:v>54.960576314122903</c:v>
                </c:pt>
                <c:pt idx="221">
                  <c:v>61.364442867281802</c:v>
                </c:pt>
                <c:pt idx="222">
                  <c:v>60.635734563520202</c:v>
                </c:pt>
                <c:pt idx="223">
                  <c:v>60.486160397444998</c:v>
                </c:pt>
                <c:pt idx="224">
                  <c:v>59.277501774308</c:v>
                </c:pt>
                <c:pt idx="225">
                  <c:v>58.712562100780701</c:v>
                </c:pt>
                <c:pt idx="226">
                  <c:v>59.652590489708999</c:v>
                </c:pt>
                <c:pt idx="227">
                  <c:v>59.167672107877898</c:v>
                </c:pt>
                <c:pt idx="228">
                  <c:v>59.8298438608943</c:v>
                </c:pt>
                <c:pt idx="229">
                  <c:v>60.316536550745198</c:v>
                </c:pt>
                <c:pt idx="230">
                  <c:v>59.955464868701199</c:v>
                </c:pt>
                <c:pt idx="231">
                  <c:v>59.137686302342097</c:v>
                </c:pt>
                <c:pt idx="232">
                  <c:v>60.326472675656497</c:v>
                </c:pt>
                <c:pt idx="233">
                  <c:v>59.960787792760797</c:v>
                </c:pt>
                <c:pt idx="234">
                  <c:v>59.833215046131997</c:v>
                </c:pt>
                <c:pt idx="235">
                  <c:v>58.539744499645103</c:v>
                </c:pt>
                <c:pt idx="236">
                  <c:v>58.186479772888603</c:v>
                </c:pt>
                <c:pt idx="237">
                  <c:v>57.200496806245603</c:v>
                </c:pt>
                <c:pt idx="238">
                  <c:v>57.252129169623799</c:v>
                </c:pt>
                <c:pt idx="239">
                  <c:v>56.085876508161803</c:v>
                </c:pt>
                <c:pt idx="240">
                  <c:v>54.898509581263298</c:v>
                </c:pt>
                <c:pt idx="241">
                  <c:v>54.210255500354897</c:v>
                </c:pt>
                <c:pt idx="242">
                  <c:v>54.572924059616803</c:v>
                </c:pt>
                <c:pt idx="243">
                  <c:v>54.152413058907001</c:v>
                </c:pt>
                <c:pt idx="244">
                  <c:v>54.050035486160397</c:v>
                </c:pt>
                <c:pt idx="245">
                  <c:v>54.774130589070303</c:v>
                </c:pt>
                <c:pt idx="246">
                  <c:v>55.668914123491803</c:v>
                </c:pt>
                <c:pt idx="247">
                  <c:v>55.196415897799902</c:v>
                </c:pt>
                <c:pt idx="248">
                  <c:v>54.559261887863698</c:v>
                </c:pt>
                <c:pt idx="249">
                  <c:v>53.725869410929697</c:v>
                </c:pt>
                <c:pt idx="250">
                  <c:v>55.637508871540099</c:v>
                </c:pt>
                <c:pt idx="251">
                  <c:v>54.859119943222098</c:v>
                </c:pt>
                <c:pt idx="252">
                  <c:v>54.678495386799099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3CA-490C-8942-102E2A622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3862368"/>
        <c:axId val="1003861120"/>
      </c:lineChart>
      <c:dateAx>
        <c:axId val="10038623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861120"/>
        <c:crosses val="autoZero"/>
        <c:auto val="1"/>
        <c:lblOffset val="100"/>
        <c:baseTimeUnit val="days"/>
        <c:majorUnit val="1"/>
        <c:majorTimeUnit val="months"/>
      </c:dateAx>
      <c:valAx>
        <c:axId val="100386112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;\(#,##0.0\)" sourceLinked="1"/>
        <c:majorTickMark val="none"/>
        <c:minorTickMark val="none"/>
        <c:tickLblPos val="nextTo"/>
        <c:crossAx val="100386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'Income Statement'!$H$22</c:f>
              <c:strCache>
                <c:ptCount val="1"/>
                <c:pt idx="0">
                  <c:v>Operating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'Income Statement'!$I$16:$M$16</c:f>
              <c:numCache>
                <c:formatCode>0_);[Red]\(0\)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'Income Statement'!$I$22:$M$22</c:f>
              <c:numCache>
                <c:formatCode>0</c:formatCode>
                <c:ptCount val="5"/>
                <c:pt idx="0">
                  <c:v>-43.036000000000001</c:v>
                </c:pt>
                <c:pt idx="1">
                  <c:v>-48.183</c:v>
                </c:pt>
                <c:pt idx="2">
                  <c:v>-48.515999999999998</c:v>
                </c:pt>
                <c:pt idx="3">
                  <c:v>-42.698999999999998</c:v>
                </c:pt>
                <c:pt idx="4">
                  <c:v>10.77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7A-4DC8-B698-0F01B24CE2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27"/>
        <c:axId val="1271829744"/>
        <c:axId val="1271815184"/>
      </c:barChart>
      <c:catAx>
        <c:axId val="1271829744"/>
        <c:scaling>
          <c:orientation val="minMax"/>
        </c:scaling>
        <c:delete val="0"/>
        <c:axPos val="b"/>
        <c:numFmt formatCode="0_);[Red]\(0\)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1815184"/>
        <c:crosses val="autoZero"/>
        <c:auto val="1"/>
        <c:lblAlgn val="ctr"/>
        <c:lblOffset val="100"/>
        <c:noMultiLvlLbl val="0"/>
      </c:catAx>
      <c:valAx>
        <c:axId val="1271815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27182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'Income Statement'!$H$18</c:f>
              <c:strCache>
                <c:ptCount val="1"/>
                <c:pt idx="0">
                  <c:v>Total Revenues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'Income Statement'!$I$16:$M$16</c:f>
              <c:numCache>
                <c:formatCode>0_);[Red]\(0\)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'Income Statement'!$I$18:$M$18</c:f>
              <c:numCache>
                <c:formatCode>0</c:formatCode>
                <c:ptCount val="5"/>
                <c:pt idx="0">
                  <c:v>24.128</c:v>
                </c:pt>
                <c:pt idx="1">
                  <c:v>62.360999999999997</c:v>
                </c:pt>
                <c:pt idx="2">
                  <c:v>114.46</c:v>
                </c:pt>
                <c:pt idx="3">
                  <c:v>181.53</c:v>
                </c:pt>
                <c:pt idx="4">
                  <c:v>371.18099999999998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E-4D84-8D3B-66516E571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27"/>
        <c:axId val="1011353824"/>
        <c:axId val="1011363392"/>
      </c:barChart>
      <c:catAx>
        <c:axId val="1011353824"/>
        <c:scaling>
          <c:orientation val="minMax"/>
        </c:scaling>
        <c:delete val="0"/>
        <c:axPos val="b"/>
        <c:numFmt formatCode="0_);[Red]\(0\)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1363392"/>
        <c:crosses val="autoZero"/>
        <c:auto val="1"/>
        <c:lblAlgn val="ctr"/>
        <c:lblOffset val="100"/>
        <c:noMultiLvlLbl val="0"/>
      </c:catAx>
      <c:valAx>
        <c:axId val="101136339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01135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06-490C-9218-2DC7EFE0308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06-490C-9218-2DC7EFE0308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06-490C-9218-2DC7EFE03086}"/>
              </c:ext>
            </c:extLst>
          </c:dPt>
          <c:dLbls>
            <c:dLbl>
              <c:idx val="1"/>
              <c:layout>
                <c:manualLayout>
                  <c:x val="0.25050531132980536"/>
                  <c:y val="0.187283796296296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892652853856547"/>
                      <c:h val="0.330200925925925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B06-490C-9218-2DC7EFE03086}"/>
                </c:ext>
              </c:extLst>
            </c:dLbl>
            <c:dLbl>
              <c:idx val="2"/>
              <c:layout>
                <c:manualLayout>
                  <c:x val="-0.30493322475990059"/>
                  <c:y val="1.285793653267520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998183135786418"/>
                      <c:h val="0.252016931220811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B06-490C-9218-2DC7EFE030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Sheet3!$AE$88:$AE$90</c:f>
              <c:strCache>
                <c:ptCount val="3"/>
                <c:pt idx="0">
                  <c:v>1P Sale</c:v>
                </c:pt>
                <c:pt idx="1">
                  <c:v>Income from 3P Sale </c:v>
                </c:pt>
                <c:pt idx="2">
                  <c:v>Advertising</c:v>
                </c:pt>
              </c:strCache>
            </c:strRef>
          </c:cat>
          <c:val>
            <c:numRef>
              <c:f>Sheet3!$AF$88:$AF$90</c:f>
              <c:numCache>
                <c:formatCode>#,##0</c:formatCode>
                <c:ptCount val="3"/>
                <c:pt idx="0">
                  <c:v>1970326</c:v>
                </c:pt>
                <c:pt idx="1">
                  <c:v>883754</c:v>
                </c:pt>
                <c:pt idx="2">
                  <c:v>23804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06-490C-9218-2DC7EFE0308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386264216972876"/>
          <c:y val="8.0138888888888871E-2"/>
          <c:w val="0.40680227471566061"/>
          <c:h val="0.8610648148148148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B3-4F2F-93E6-FF89FCB4F5A1}"/>
              </c:ext>
            </c:extLst>
          </c:dPt>
          <c:dPt>
            <c:idx val="1"/>
            <c:bubble3D val="0"/>
            <c:spPr>
              <a:solidFill>
                <a:schemeClr val="accent2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B3-4F2F-93E6-FF89FCB4F5A1}"/>
              </c:ext>
            </c:extLst>
          </c:dPt>
          <c:dPt>
            <c:idx val="2"/>
            <c:bubble3D val="0"/>
            <c:spPr>
              <a:solidFill>
                <a:schemeClr val="accent3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B3-4F2F-93E6-FF89FCB4F5A1}"/>
              </c:ext>
            </c:extLst>
          </c:dPt>
          <c:dPt>
            <c:idx val="3"/>
            <c:bubble3D val="0"/>
            <c:spPr>
              <a:solidFill>
                <a:schemeClr val="accent4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B3-4F2F-93E6-FF89FCB4F5A1}"/>
              </c:ext>
            </c:extLst>
          </c:dPt>
          <c:dPt>
            <c:idx val="4"/>
            <c:bubble3D val="0"/>
            <c:spPr>
              <a:solidFill>
                <a:schemeClr val="accent5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B3-4F2F-93E6-FF89FCB4F5A1}"/>
              </c:ext>
            </c:extLst>
          </c:dPt>
          <c:dPt>
            <c:idx val="5"/>
            <c:bubble3D val="0"/>
            <c:spPr>
              <a:solidFill>
                <a:schemeClr val="accent6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CB3-4F2F-93E6-FF89FCB4F5A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CB3-4F2F-93E6-FF89FCB4F5A1}"/>
                </c:ext>
              </c:extLst>
            </c:dLbl>
            <c:dLbl>
              <c:idx val="1"/>
              <c:layout>
                <c:manualLayout>
                  <c:x val="0.120833552055993"/>
                  <c:y val="-6.99074074074074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994444444444444"/>
                      <c:h val="0.31476851851851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CB3-4F2F-93E6-FF89FCB4F5A1}"/>
                </c:ext>
              </c:extLst>
            </c:dLbl>
            <c:dLbl>
              <c:idx val="2"/>
              <c:layout>
                <c:manualLayout>
                  <c:x val="1.072944006999125E-2"/>
                  <c:y val="0.2004870370370370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B3-4F2F-93E6-FF89FCB4F5A1}"/>
                </c:ext>
              </c:extLst>
            </c:dLbl>
            <c:dLbl>
              <c:idx val="3"/>
              <c:layout>
                <c:manualLayout>
                  <c:x val="-1.3888888888888888E-2"/>
                  <c:y val="0.193924074074074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33333333333337"/>
                      <c:h val="0.216805555555555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CB3-4F2F-93E6-FF89FCB4F5A1}"/>
                </c:ext>
              </c:extLst>
            </c:dLbl>
            <c:dLbl>
              <c:idx val="4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15288713910762"/>
                      <c:h val="0.216805555555555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DCB3-4F2F-93E6-FF89FCB4F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Sheet3!$AE$101:$AE$106</c:f>
              <c:strCache>
                <c:ptCount val="6"/>
                <c:pt idx="0">
                  <c:v>Groceries</c:v>
                </c:pt>
                <c:pt idx="1">
                  <c:v>Beauty &amp; Health</c:v>
                </c:pt>
                <c:pt idx="2">
                  <c:v>Digital Electronics</c:v>
                </c:pt>
                <c:pt idx="3">
                  <c:v>Houseware &amp; household</c:v>
                </c:pt>
                <c:pt idx="4">
                  <c:v>Mother &amp; baby</c:v>
                </c:pt>
                <c:pt idx="5">
                  <c:v>Others</c:v>
                </c:pt>
              </c:strCache>
            </c:strRef>
          </c:cat>
          <c:val>
            <c:numRef>
              <c:f>Sheet3!$AF$101:$AF$106</c:f>
              <c:numCache>
                <c:formatCode>0%</c:formatCode>
                <c:ptCount val="6"/>
                <c:pt idx="0">
                  <c:v>0.46700000000000003</c:v>
                </c:pt>
                <c:pt idx="1">
                  <c:v>0.216</c:v>
                </c:pt>
                <c:pt idx="2">
                  <c:v>0.123</c:v>
                </c:pt>
                <c:pt idx="3">
                  <c:v>7.5999999999999998E-2</c:v>
                </c:pt>
                <c:pt idx="4">
                  <c:v>4.9000000000000002E-2</c:v>
                </c:pt>
                <c:pt idx="5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B3-4F2F-93E6-FF89FCB4F5A1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anchor="t" anchorCtr="1"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Sheet1!$O$105</c:f>
              <c:strCache>
                <c:ptCount val="1"/>
                <c:pt idx="0">
                  <c:v>Market value (in $USmn)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FC-4FE3-927A-AB9597845BD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BFC-4FE3-927A-AB9597845BD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BFC-4FE3-927A-AB9597845BD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BFC-4FE3-927A-AB9597845BD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BFC-4FE3-927A-AB9597845BDA}"/>
              </c:ext>
            </c:extLst>
          </c:dPt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Sheet1!$P$104:$Y$104</c:f>
              <c:strCache>
                <c:ptCount val="10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</c:strCache>
            </c:strRef>
          </c:cat>
          <c:val>
            <c:numRef>
              <c:f>Sheet1!$P$105:$Y$105</c:f>
              <c:numCache>
                <c:formatCode>#,##0</c:formatCode>
                <c:ptCount val="10"/>
                <c:pt idx="0">
                  <c:v>3552.8740000000003</c:v>
                </c:pt>
                <c:pt idx="1">
                  <c:v>4200.7029999999995</c:v>
                </c:pt>
                <c:pt idx="2" formatCode="0.0">
                  <c:v>5046.808</c:v>
                </c:pt>
                <c:pt idx="3" formatCode="0.0">
                  <c:v>6410.95</c:v>
                </c:pt>
                <c:pt idx="4" formatCode="0.0">
                  <c:v>7130.9030000000002</c:v>
                </c:pt>
                <c:pt idx="5" formatCode="0.0">
                  <c:v>8200.53845</c:v>
                </c:pt>
                <c:pt idx="6" formatCode="0.0">
                  <c:v>9430.6192174999996</c:v>
                </c:pt>
                <c:pt idx="7" formatCode="0.0">
                  <c:v>10845.212100124998</c:v>
                </c:pt>
                <c:pt idx="8" formatCode="0.0">
                  <c:v>12471.993915143747</c:v>
                </c:pt>
                <c:pt idx="9" formatCode="0.0">
                  <c:v>14342.793002415307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FC-4FE3-927A-AB9597845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27"/>
        <c:axId val="1661254048"/>
        <c:axId val="1661258208"/>
      </c:barChart>
      <c:lineChart>
        <c:grouping val="standard"/>
        <c:varyColors val="0"/>
        <c:ser>
          <c:idx val="1"/>
          <c:order val="1"/>
          <c:tx>
            <c:strRef>
              <c:f>Sheet1!$O$106</c:f>
              <c:strCache>
                <c:ptCount val="1"/>
                <c:pt idx="0">
                  <c:v>Penetration rate (in %)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BFC-4FE3-927A-AB9597845B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Sheet1!$P$106:$Y$106</c:f>
              <c:numCache>
                <c:formatCode>0%</c:formatCode>
                <c:ptCount val="10"/>
                <c:pt idx="0">
                  <c:v>5.5944671481805666E-2</c:v>
                </c:pt>
                <c:pt idx="1">
                  <c:v>6.2033164113523422E-2</c:v>
                </c:pt>
                <c:pt idx="2">
                  <c:v>8.3249968852242104E-2</c:v>
                </c:pt>
                <c:pt idx="3">
                  <c:v>0.13120328967339787</c:v>
                </c:pt>
                <c:pt idx="4">
                  <c:v>0.13426442551168744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BFC-4FE3-927A-AB9597845BDA}"/>
            </c:ext>
          </c:extLst>
        </c:ser>
        <c:ser>
          <c:idx val="2"/>
          <c:order val="2"/>
          <c:tx>
            <c:strRef>
              <c:f>Sheet1!$O$107</c:f>
              <c:strCache>
                <c:ptCount val="1"/>
                <c:pt idx="0">
                  <c:v>Penetration rate (in %) 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Sheet1!$P$107:$Y$107</c:f>
              <c:numCache>
                <c:formatCode>#,##0</c:formatCode>
                <c:ptCount val="10"/>
                <c:pt idx="4" formatCode="0%">
                  <c:v>0.13426442551168744</c:v>
                </c:pt>
                <c:pt idx="5" formatCode="0%">
                  <c:v>0.14741154040934995</c:v>
                </c:pt>
                <c:pt idx="6" formatCode="0%">
                  <c:v>0.16055865530701247</c:v>
                </c:pt>
                <c:pt idx="7" formatCode="0%">
                  <c:v>0.17370577020467498</c:v>
                </c:pt>
                <c:pt idx="8" formatCode="0%">
                  <c:v>0.1868528851023375</c:v>
                </c:pt>
                <c:pt idx="9" formatCode="0%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BFC-4FE3-927A-AB9597845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1249056"/>
        <c:axId val="1661270272"/>
      </c:lineChart>
      <c:catAx>
        <c:axId val="166125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1258208"/>
        <c:crosses val="autoZero"/>
        <c:auto val="1"/>
        <c:lblAlgn val="ctr"/>
        <c:lblOffset val="100"/>
        <c:noMultiLvlLbl val="0"/>
      </c:catAx>
      <c:valAx>
        <c:axId val="1661258208"/>
        <c:scaling>
          <c:orientation val="minMax"/>
          <c:max val="25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1254048"/>
        <c:crosses val="autoZero"/>
        <c:crossBetween val="between"/>
      </c:valAx>
      <c:valAx>
        <c:axId val="1661270272"/>
        <c:scaling>
          <c:orientation val="minMax"/>
          <c:max val="0.21000000000000002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1249056"/>
        <c:crosses val="max"/>
        <c:crossBetween val="between"/>
      </c:valAx>
      <c:catAx>
        <c:axId val="1661249056"/>
        <c:scaling>
          <c:orientation val="minMax"/>
        </c:scaling>
        <c:delete val="1"/>
        <c:axPos val="b"/>
        <c:majorTickMark val="out"/>
        <c:minorTickMark val="none"/>
        <c:tickLblPos val="nextTo"/>
        <c:crossAx val="1661270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Sheet1!$B$54</c:f>
              <c:strCache>
                <c:ptCount val="1"/>
                <c:pt idx="0">
                  <c:v>% of Total retailing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0-EB8D-4EED-A614-47DD3CB42330}"/>
              </c:ext>
            </c:extLst>
          </c:dPt>
          <c:dLbls>
            <c:dLbl>
              <c:idx val="0"/>
              <c:layout>
                <c:manualLayout>
                  <c:x val="-0.35045392156862742"/>
                  <c:y val="4.4091710759660665E-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C4-4733-BEE7-1B44A2E6951D}"/>
                </c:ext>
              </c:extLst>
            </c:dLbl>
            <c:spPr>
              <a:noFill/>
              <a:ln w="25400">
                <a:noFill/>
              </a:ln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Sheet1!$A$55:$A$60</c:f>
              <c:strCache>
                <c:ptCount val="6"/>
                <c:pt idx="0">
                  <c:v>South Korea</c:v>
                </c:pt>
                <c:pt idx="1">
                  <c:v>Mainland China</c:v>
                </c:pt>
                <c:pt idx="2">
                  <c:v>USA</c:v>
                </c:pt>
                <c:pt idx="3">
                  <c:v>Singapore</c:v>
                </c:pt>
                <c:pt idx="4">
                  <c:v>Hong Kong</c:v>
                </c:pt>
                <c:pt idx="5">
                  <c:v>Japan</c:v>
                </c:pt>
              </c:strCache>
            </c:strRef>
          </c:cat>
          <c:val>
            <c:numRef>
              <c:f>Sheet1!$B$55:$B$60</c:f>
              <c:numCache>
                <c:formatCode>0%</c:formatCode>
                <c:ptCount val="6"/>
                <c:pt idx="0">
                  <c:v>0.41457773290553296</c:v>
                </c:pt>
                <c:pt idx="1">
                  <c:v>0.28531492605876901</c:v>
                </c:pt>
                <c:pt idx="2">
                  <c:v>0.20625669626457627</c:v>
                </c:pt>
                <c:pt idx="3">
                  <c:v>0.16167659269993118</c:v>
                </c:pt>
                <c:pt idx="4">
                  <c:v>0.13426442551168744</c:v>
                </c:pt>
                <c:pt idx="5">
                  <c:v>0.13121235356134389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4-4733-BEE7-1B44A2E69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1541585023"/>
        <c:axId val="1"/>
      </c:barChart>
      <c:catAx>
        <c:axId val="15415850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"/>
        <c:crosses val="autoZero"/>
        <c:auto val="1"/>
        <c:lblAlgn val="ctr"/>
        <c:lblOffset val="0"/>
        <c:noMultiLvlLbl val="0"/>
      </c:catAx>
      <c:valAx>
        <c:axId val="1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541585023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Sheet1!$B$62</c:f>
              <c:strCache>
                <c:ptCount val="1"/>
                <c:pt idx="0">
                  <c:v>% of Total population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0-AAE1-45DC-AEA8-CAC2AC7971C6}"/>
              </c:ext>
            </c:extLst>
          </c:dPt>
          <c:dLbls>
            <c:spPr>
              <a:noFill/>
              <a:ln w="25400">
                <a:noFill/>
              </a:ln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Sheet1!$A$63:$A$68</c:f>
              <c:strCache>
                <c:ptCount val="6"/>
                <c:pt idx="0">
                  <c:v>South Korea</c:v>
                </c:pt>
                <c:pt idx="1">
                  <c:v>Mainland China</c:v>
                </c:pt>
                <c:pt idx="2">
                  <c:v>USA</c:v>
                </c:pt>
                <c:pt idx="3">
                  <c:v>Singapore</c:v>
                </c:pt>
                <c:pt idx="4">
                  <c:v>Hong Kong</c:v>
                </c:pt>
                <c:pt idx="5">
                  <c:v>Japan</c:v>
                </c:pt>
              </c:strCache>
            </c:strRef>
          </c:cat>
          <c:val>
            <c:numRef>
              <c:f>Sheet1!$B$63:$B$68</c:f>
              <c:numCache>
                <c:formatCode>0%</c:formatCode>
                <c:ptCount val="6"/>
                <c:pt idx="0">
                  <c:v>0.94203369918987412</c:v>
                </c:pt>
                <c:pt idx="1">
                  <c:v>0.61329412696263297</c:v>
                </c:pt>
                <c:pt idx="2">
                  <c:v>0.85928556505730214</c:v>
                </c:pt>
                <c:pt idx="3">
                  <c:v>0.84576252123380147</c:v>
                </c:pt>
                <c:pt idx="4">
                  <c:v>0.89608252388215459</c:v>
                </c:pt>
                <c:pt idx="5">
                  <c:v>0.89507090177040927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5-4233-9981-2C575E7CA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1541578783"/>
        <c:axId val="1"/>
      </c:barChart>
      <c:catAx>
        <c:axId val="15415787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"/>
        <c:crosses val="autoZero"/>
        <c:auto val="1"/>
        <c:lblAlgn val="ctr"/>
        <c:lblOffset val="0"/>
        <c:noMultiLvlLbl val="0"/>
      </c:catAx>
      <c:valAx>
        <c:axId val="1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541578783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>
        <a:alpha val="0"/>
      </a:schemeClr>
    </a:solidFill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Sheet1!$B$7</c:f>
              <c:strCache>
                <c:ptCount val="1"/>
                <c:pt idx="0">
                  <c:v>E-Commerce (Goods) ($USmn)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Sheet1!$I$7:$T$7</c:f>
              <c:numCache>
                <c:formatCode>#,##0</c:formatCode>
                <c:ptCount val="12"/>
                <c:pt idx="0">
                  <c:v>828.86699999999996</c:v>
                </c:pt>
                <c:pt idx="1">
                  <c:v>1143.9480000000001</c:v>
                </c:pt>
                <c:pt idx="2">
                  <c:v>1475.1360000000002</c:v>
                </c:pt>
                <c:pt idx="3">
                  <c:v>1818.3880000000001</c:v>
                </c:pt>
                <c:pt idx="4">
                  <c:v>2094.9369999999999</c:v>
                </c:pt>
                <c:pt idx="5">
                  <c:v>2403.2970000000005</c:v>
                </c:pt>
                <c:pt idx="6">
                  <c:v>2949.6610000000001</c:v>
                </c:pt>
                <c:pt idx="7">
                  <c:v>3552.8740000000003</c:v>
                </c:pt>
                <c:pt idx="8">
                  <c:v>4200.7029999999995</c:v>
                </c:pt>
                <c:pt idx="9" formatCode="0.0">
                  <c:v>5046.808</c:v>
                </c:pt>
                <c:pt idx="10" formatCode="0.0">
                  <c:v>6410.95</c:v>
                </c:pt>
                <c:pt idx="11" formatCode="0.0">
                  <c:v>7130.9030000000002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0-45B6-AC2E-FEB8595DC3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axId val="791340512"/>
        <c:axId val="791340928"/>
      </c:barChart>
      <c:lineChart>
        <c:grouping val="standar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Retailing ($USmn)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Sheet1!$I$1:$T$1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</c:strRef>
          </c:cat>
          <c:val>
            <c:numRef>
              <c:f>Sheet1!$I$6:$T$6</c:f>
              <c:numCache>
                <c:formatCode>#,##0</c:formatCode>
                <c:ptCount val="12"/>
                <c:pt idx="0">
                  <c:v>43420.883999999998</c:v>
                </c:pt>
                <c:pt idx="1">
                  <c:v>52614.107000000004</c:v>
                </c:pt>
                <c:pt idx="2">
                  <c:v>57581.432999999997</c:v>
                </c:pt>
                <c:pt idx="3">
                  <c:v>64274.990000000005</c:v>
                </c:pt>
                <c:pt idx="4">
                  <c:v>64407.472999999998</c:v>
                </c:pt>
                <c:pt idx="5">
                  <c:v>62784.163</c:v>
                </c:pt>
                <c:pt idx="6">
                  <c:v>61134.788</c:v>
                </c:pt>
                <c:pt idx="7">
                  <c:v>63506.923999999999</c:v>
                </c:pt>
                <c:pt idx="8">
                  <c:v>67717.052000000011</c:v>
                </c:pt>
                <c:pt idx="9" formatCode="0.0">
                  <c:v>60622.341</c:v>
                </c:pt>
                <c:pt idx="10" formatCode="0.0">
                  <c:v>48862.722999999998</c:v>
                </c:pt>
                <c:pt idx="11" formatCode="0.0">
                  <c:v>53110.889000000003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90-45B6-AC2E-FEB8595DC3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1338432"/>
        <c:axId val="791343008"/>
      </c:lineChart>
      <c:catAx>
        <c:axId val="79133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343008"/>
        <c:crosses val="autoZero"/>
        <c:auto val="1"/>
        <c:lblAlgn val="ctr"/>
        <c:lblOffset val="100"/>
        <c:noMultiLvlLbl val="0"/>
      </c:catAx>
      <c:valAx>
        <c:axId val="791343008"/>
        <c:scaling>
          <c:orientation val="minMax"/>
          <c:max val="70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338432"/>
        <c:crosses val="autoZero"/>
        <c:crossBetween val="between"/>
        <c:majorUnit val="12500"/>
      </c:valAx>
      <c:valAx>
        <c:axId val="791340928"/>
        <c:scaling>
          <c:orientation val="minMax"/>
          <c:max val="15000"/>
          <c:min val="0"/>
        </c:scaling>
        <c:delete val="0"/>
        <c:axPos val="r"/>
        <c:numFmt formatCode="#,##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340512"/>
        <c:crosses val="max"/>
        <c:crossBetween val="between"/>
        <c:majorUnit val="3000"/>
      </c:valAx>
      <c:catAx>
        <c:axId val="791340512"/>
        <c:scaling>
          <c:orientation val="minMax"/>
        </c:scaling>
        <c:delete val="1"/>
        <c:axPos val="b"/>
        <c:majorTickMark val="out"/>
        <c:minorTickMark val="none"/>
        <c:tickLblPos val="nextTo"/>
        <c:crossAx val="7913409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0.67597</cdr:x>
      <cdr:y>0.05641</cdr:y>
    </cdr:from>
    <cdr:to>
      <cdr:x>0.80963</cdr:x>
      <cdr:y>0.39622</cdr:y>
    </cdr:to>
    <cdr:cxnSp macro="">
      <cdr:nvCxnSpPr>
        <cdr:cNvPr id="3" name="连接符: 肘形 2">
          <a:extLst xmlns:a="http://schemas.openxmlformats.org/drawingml/2006/main">
            <a:ext uri="{FF2B5EF4-FFF2-40B4-BE49-F238E27FC236}">
              <a16:creationId xmlns:a16="http://schemas.microsoft.com/office/drawing/2014/main" id="{5CE947BD-3341-45E0-8E4F-983EE91D5315}"/>
            </a:ext>
          </a:extLst>
        </cdr:cNvPr>
        <cdr:cNvCxnSpPr/>
      </cdr:nvCxnSpPr>
      <cdr:spPr>
        <a:xfrm xmlns:a="http://schemas.openxmlformats.org/drawingml/2006/main" rot="5400000" flipH="1" flipV="1">
          <a:off x="1772266" y="296374"/>
          <a:ext cx="733980" cy="384939"/>
        </a:xfrm>
        <a:prstGeom xmlns:a="http://schemas.openxmlformats.org/drawingml/2006/main" prst="bentConnector3">
          <a:avLst>
            <a:gd name="adj1" fmla="val 99832"/>
          </a:avLst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BB42E-7AFB-467F-97A9-FEC5976435F0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C328B-4C82-49F1-B502-894DFAE2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8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328B-4C82-49F1-B502-894DFAE293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9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328B-4C82-49F1-B502-894DFAE293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F89B6CD-2455-4342-965F-13F71DC61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768" y="6562775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Source:</a:t>
            </a:r>
            <a:endParaRPr lang="zh-CN" altLang="en-US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A58CCED-4067-4652-9D07-2ED1AFF6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62512" y="6472546"/>
            <a:ext cx="2466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85E97D80-7460-4A83-8770-CDBAABB6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516609"/>
            <a:ext cx="2743200" cy="276999"/>
          </a:xfrm>
          <a:prstGeom prst="rect">
            <a:avLst/>
          </a:prstGeom>
        </p:spPr>
        <p:txBody>
          <a:bodyPr vert="horz" lIns="91440" tIns="0" rIns="0" bIns="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429B-2826-418F-991A-22C6F72C35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BFFF93E-5F9E-412F-90D8-FCE40661B23C}"/>
              </a:ext>
            </a:extLst>
          </p:cNvPr>
          <p:cNvGrpSpPr/>
          <p:nvPr userDrawn="1"/>
        </p:nvGrpSpPr>
        <p:grpSpPr>
          <a:xfrm>
            <a:off x="0" y="637310"/>
            <a:ext cx="7371089" cy="120060"/>
            <a:chOff x="0" y="637310"/>
            <a:chExt cx="7371089" cy="1200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1E67C4-F04E-4045-8722-063FA4D80D94}"/>
                </a:ext>
              </a:extLst>
            </p:cNvPr>
            <p:cNvSpPr/>
            <p:nvPr userDrawn="1"/>
          </p:nvSpPr>
          <p:spPr>
            <a:xfrm>
              <a:off x="0" y="637310"/>
              <a:ext cx="6668655" cy="12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2BE1D52-3CCD-4A9F-9711-1D74B2E36B73}"/>
                </a:ext>
              </a:extLst>
            </p:cNvPr>
            <p:cNvSpPr/>
            <p:nvPr userDrawn="1"/>
          </p:nvSpPr>
          <p:spPr>
            <a:xfrm>
              <a:off x="5966220" y="638570"/>
              <a:ext cx="1404869" cy="118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C0585A1C-04D7-45DE-ACF4-B44D455B22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8768" y="202710"/>
            <a:ext cx="11973232" cy="415498"/>
          </a:xfrm>
        </p:spPr>
        <p:txBody>
          <a:bodyPr lIns="0" tIns="0" rIns="0" bIns="0">
            <a:noAutofit/>
          </a:bodyPr>
          <a:lstStyle>
            <a:lvl1pPr>
              <a:defRPr sz="3000" b="1">
                <a:latin typeface="+mj-lt"/>
                <a:ea typeface="+mj-ea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632A47E-B80F-4F47-A987-03DCF5982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768" y="935883"/>
            <a:ext cx="5045075" cy="276999"/>
          </a:xfrm>
        </p:spPr>
        <p:txBody>
          <a:bodyPr lIns="0" tIns="0" rIns="0" bIns="0">
            <a:spAutoFit/>
          </a:bodyPr>
          <a:lstStyle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22">
            <a:extLst>
              <a:ext uri="{FF2B5EF4-FFF2-40B4-BE49-F238E27FC236}">
                <a16:creationId xmlns:a16="http://schemas.microsoft.com/office/drawing/2014/main" id="{32B6AFB7-0444-4416-B90F-B7477403F6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157" y="935883"/>
            <a:ext cx="5045075" cy="276999"/>
          </a:xfrm>
        </p:spPr>
        <p:txBody>
          <a:bodyPr lIns="0" tIns="0" rIns="0" bIns="0">
            <a:spAutoFit/>
          </a:bodyPr>
          <a:lstStyle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FEA98E2-A374-4371-9C90-6D6DC2501227}"/>
              </a:ext>
            </a:extLst>
          </p:cNvPr>
          <p:cNvCxnSpPr/>
          <p:nvPr userDrawn="1"/>
        </p:nvCxnSpPr>
        <p:spPr>
          <a:xfrm>
            <a:off x="0" y="64489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21E67C4-F04E-4045-8722-063FA4D80D94}"/>
              </a:ext>
            </a:extLst>
          </p:cNvPr>
          <p:cNvSpPr/>
          <p:nvPr userDrawn="1"/>
        </p:nvSpPr>
        <p:spPr>
          <a:xfrm>
            <a:off x="0" y="637309"/>
            <a:ext cx="12192000" cy="11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22">
            <a:extLst>
              <a:ext uri="{FF2B5EF4-FFF2-40B4-BE49-F238E27FC236}">
                <a16:creationId xmlns:a16="http://schemas.microsoft.com/office/drawing/2014/main" id="{956A4D64-1A1C-42AE-84F8-2335E19535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768" y="935883"/>
            <a:ext cx="5045075" cy="276999"/>
          </a:xfrm>
        </p:spPr>
        <p:txBody>
          <a:bodyPr lIns="0" tIns="0" rIns="0" bIns="0">
            <a:spAutoFit/>
          </a:bodyPr>
          <a:lstStyle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文本占位符 22">
            <a:extLst>
              <a:ext uri="{FF2B5EF4-FFF2-40B4-BE49-F238E27FC236}">
                <a16:creationId xmlns:a16="http://schemas.microsoft.com/office/drawing/2014/main" id="{292C3408-B2B4-4594-B0DF-BCA8DAD24D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157" y="935883"/>
            <a:ext cx="5045075" cy="276999"/>
          </a:xfrm>
        </p:spPr>
        <p:txBody>
          <a:bodyPr lIns="0" tIns="0" rIns="0" bIns="0">
            <a:spAutoFit/>
          </a:bodyPr>
          <a:lstStyle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0A0CE62D-D3C7-4E27-ABF5-D35EF528F9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8768" y="202710"/>
            <a:ext cx="11973232" cy="415498"/>
          </a:xfrm>
        </p:spPr>
        <p:txBody>
          <a:bodyPr lIns="0" tIns="0" rIns="0" bIns="0">
            <a:noAutofit/>
          </a:bodyPr>
          <a:lstStyle>
            <a:lvl1pPr>
              <a:defRPr sz="3000" b="1">
                <a:latin typeface="+mj-lt"/>
                <a:ea typeface="+mj-ea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02D04879-8E02-4DB9-AB41-D90F75BB5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768" y="6562775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Source:</a:t>
            </a:r>
            <a:endParaRPr lang="zh-CN" altLang="en-US"/>
          </a:p>
        </p:txBody>
      </p:sp>
      <p:sp>
        <p:nvSpPr>
          <p:cNvPr id="23" name="页脚占位符 4">
            <a:extLst>
              <a:ext uri="{FF2B5EF4-FFF2-40B4-BE49-F238E27FC236}">
                <a16:creationId xmlns:a16="http://schemas.microsoft.com/office/drawing/2014/main" id="{156F9B1A-0380-42CF-8A78-8D22C66A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62512" y="6472546"/>
            <a:ext cx="2466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5F0F1514-31E8-4847-BB68-0C041E06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516609"/>
            <a:ext cx="2743200" cy="276999"/>
          </a:xfrm>
          <a:prstGeom prst="rect">
            <a:avLst/>
          </a:prstGeom>
        </p:spPr>
        <p:txBody>
          <a:bodyPr vert="horz" lIns="91440" tIns="0" rIns="0" bIns="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429B-2826-418F-991A-22C6F72C35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23B21D3-B064-4B9A-94B4-4FA10637ED9C}"/>
              </a:ext>
            </a:extLst>
          </p:cNvPr>
          <p:cNvCxnSpPr/>
          <p:nvPr userDrawn="1"/>
        </p:nvCxnSpPr>
        <p:spPr>
          <a:xfrm>
            <a:off x="0" y="64489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3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17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6E69B-1614-48BC-AE67-DE9F2E2F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5D37C-1AAE-4B79-B4A5-59404010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718D9-D6C6-4D45-B084-860B19D10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768" y="6535067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Source: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E6AF1-2793-4516-8EB6-EBA11AF41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48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1728D-65FA-4E28-89A0-C23C22AA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488901"/>
            <a:ext cx="2743200" cy="276999"/>
          </a:xfrm>
          <a:prstGeom prst="rect">
            <a:avLst/>
          </a:prstGeom>
        </p:spPr>
        <p:txBody>
          <a:bodyPr vert="horz" lIns="91440" tIns="0" rIns="0" bIns="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429B-2826-418F-991A-22C6F72C35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6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chart" Target="../charts/chart5.xml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chart" Target="../charts/chart4.xml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B162F1-5CC8-45F4-A090-0F656455FDB7}"/>
              </a:ext>
            </a:extLst>
          </p:cNvPr>
          <p:cNvSpPr txBox="1"/>
          <p:nvPr/>
        </p:nvSpPr>
        <p:spPr>
          <a:xfrm>
            <a:off x="2035277" y="2921169"/>
            <a:ext cx="812144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/>
              <a:t>Hong Kong Technology Venture Company Limited </a:t>
            </a:r>
          </a:p>
          <a:p>
            <a:pPr algn="ctr"/>
            <a:r>
              <a:rPr lang="en-US" altLang="zh-CN" b="1" dirty="0"/>
              <a:t>(1137 HK)</a:t>
            </a:r>
          </a:p>
          <a:p>
            <a:pPr algn="ctr"/>
            <a:endParaRPr lang="en-US" altLang="zh-CN" sz="2200" b="1" dirty="0"/>
          </a:p>
          <a:p>
            <a:pPr algn="ctr"/>
            <a:r>
              <a:rPr lang="en-US" altLang="zh-CN" b="1"/>
              <a:t>March 2022</a:t>
            </a:r>
          </a:p>
          <a:p>
            <a:pPr algn="ctr"/>
            <a:r>
              <a:rPr lang="en-US" altLang="zh-CN" b="1"/>
              <a:t>By Johnson JIANG</a:t>
            </a:r>
            <a:endParaRPr lang="en-US" altLang="zh-CN" b="1" dirty="0"/>
          </a:p>
        </p:txBody>
      </p:sp>
      <p:pic>
        <p:nvPicPr>
          <p:cNvPr id="4" name="Picture 4" descr="hktvmall">
            <a:extLst>
              <a:ext uri="{FF2B5EF4-FFF2-40B4-BE49-F238E27FC236}">
                <a16:creationId xmlns:a16="http://schemas.microsoft.com/office/drawing/2014/main" id="{C7C9F096-C439-41C4-9394-CE45A3BA0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654201" y="2489644"/>
            <a:ext cx="883598" cy="43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64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CA46C-9B60-43EE-B25F-0CA9710900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Appendix-alternative information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4FADF-2A80-4E79-AFAF-E12EDE83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768" y="6470442"/>
            <a:ext cx="3291348" cy="369332"/>
          </a:xfrm>
        </p:spPr>
        <p:txBody>
          <a:bodyPr/>
          <a:lstStyle/>
          <a:p>
            <a:r>
              <a:rPr lang="en-US" altLang="zh-CN"/>
              <a:t>Source: LIHKG.com; Facebook.com; Glassdoor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CEE93-AB55-4AE2-A8B4-F19CF40E6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D735E58-57BE-44D0-990D-DD1FA6B576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768" y="906387"/>
            <a:ext cx="11754464" cy="276999"/>
          </a:xfr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Stakeholders’ opinions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7437A-2203-4E9D-9A55-C222F53F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516609"/>
            <a:ext cx="2743200" cy="276999"/>
          </a:xfrm>
        </p:spPr>
        <p:txBody>
          <a:bodyPr/>
          <a:lstStyle/>
          <a:p>
            <a:fld id="{0327429B-2826-418F-991A-22C6F72C354D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84091005-4C54-4CEA-BF1F-5B3153B89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7079"/>
              </p:ext>
            </p:extLst>
          </p:nvPr>
        </p:nvGraphicFramePr>
        <p:xfrm>
          <a:off x="6573232" y="1261649"/>
          <a:ext cx="5400000" cy="18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463016077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CN" b="0" baseline="3000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zh-CN" b="0">
                          <a:solidFill>
                            <a:schemeClr val="bg1"/>
                          </a:solidFill>
                        </a:rPr>
                        <a:t> Party Merchants</a:t>
                      </a:r>
                      <a:endParaRPr lang="zh-CN" altLang="en-US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Pros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The system is convenient for sale</a:t>
                      </a:r>
                    </a:p>
                    <a:p>
                      <a:r>
                        <a:rPr lang="en-US" altLang="zh-CN" sz="1600"/>
                        <a:t>Cons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High transaction charging rate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Complex, strict packing and shipping rules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Unreasonable cash penalty for violating the rules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622894"/>
                  </a:ext>
                </a:extLst>
              </a:tr>
            </a:tbl>
          </a:graphicData>
        </a:graphic>
      </p:graphicFrame>
      <p:graphicFrame>
        <p:nvGraphicFramePr>
          <p:cNvPr id="16" name="表格 10">
            <a:extLst>
              <a:ext uri="{FF2B5EF4-FFF2-40B4-BE49-F238E27FC236}">
                <a16:creationId xmlns:a16="http://schemas.microsoft.com/office/drawing/2014/main" id="{81714F37-9681-44EA-9139-861136789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01104"/>
              </p:ext>
            </p:extLst>
          </p:nvPr>
        </p:nvGraphicFramePr>
        <p:xfrm>
          <a:off x="218757" y="1261649"/>
          <a:ext cx="5400000" cy="231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463016077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bg1"/>
                          </a:solidFill>
                        </a:rPr>
                        <a:t>Customers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Pros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To-door delivery services bring convenience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Favorable prices or discounts during specific dates </a:t>
                      </a:r>
                    </a:p>
                    <a:p>
                      <a:r>
                        <a:rPr lang="en-US" altLang="zh-CN" sz="1600"/>
                        <a:t>Cons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Order cancellation and long delivery time during Covid-19 pandemic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Specialist goods don’t have a price advantage 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Inflexible delivery time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622894"/>
                  </a:ext>
                </a:extLst>
              </a:tr>
            </a:tbl>
          </a:graphicData>
        </a:graphic>
      </p:graphicFrame>
      <p:graphicFrame>
        <p:nvGraphicFramePr>
          <p:cNvPr id="17" name="表格 10">
            <a:extLst>
              <a:ext uri="{FF2B5EF4-FFF2-40B4-BE49-F238E27FC236}">
                <a16:creationId xmlns:a16="http://schemas.microsoft.com/office/drawing/2014/main" id="{30E9663C-39D8-4E28-A327-90DE41F4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56361"/>
              </p:ext>
            </p:extLst>
          </p:nvPr>
        </p:nvGraphicFramePr>
        <p:xfrm>
          <a:off x="218757" y="3847339"/>
          <a:ext cx="5400000" cy="158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463016077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bg1"/>
                          </a:solidFill>
                        </a:rPr>
                        <a:t>Employees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Cons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The large workload and long working time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Delayed and low commission payment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Severe working environment (O2O mall)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/>
                        <a:t>Falling behind in technological upgrading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62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0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1528C8-1CAC-482B-9353-898303480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04B76-B446-47DC-A232-9D3B81C0B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27429B-2826-418F-991A-22C6F72C354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5E197BE-969B-453D-8022-6D993A7AFF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8768" y="202710"/>
            <a:ext cx="11973232" cy="415498"/>
          </a:xfrm>
        </p:spPr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39B09D2-6AF7-45CB-B9A5-A1F44E4076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1543" y="1523757"/>
            <a:ext cx="8528911" cy="3390672"/>
          </a:xfrm>
        </p:spPr>
        <p:txBody>
          <a:bodyPr wrap="square" spcCol="0" anchor="ctr" anchorCtr="0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Investment thesis							3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Business Description							4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Market size estimation                                                                                                 5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Comparative analysis                                                                                                    6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Financial analysis							7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Valuation								8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Risk &amp; opportunity analysis						9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Appendix:				      			</a:t>
            </a:r>
          </a:p>
          <a:p>
            <a:pPr marL="342900" indent="-342900"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400" dirty="0"/>
              <a:t>Alternative information						                    </a:t>
            </a:r>
            <a:r>
              <a:rPr lang="en-US" altLang="zh-C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85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EFC0F70A-3503-4D32-8A36-57F2A020A9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462726"/>
              </p:ext>
            </p:extLst>
          </p:nvPr>
        </p:nvGraphicFramePr>
        <p:xfrm>
          <a:off x="6095997" y="4084125"/>
          <a:ext cx="5877235" cy="238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7E8C70-6169-4922-9CF8-B8CA06988B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447" y="931105"/>
            <a:ext cx="5795275" cy="5478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1" dirty="0"/>
              <a:t>Overview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dirty="0"/>
              <a:t>Hong Kong’s </a:t>
            </a:r>
            <a:r>
              <a:rPr lang="en-US" altLang="zh-CN" sz="1600"/>
              <a:t>leading e-commerce </a:t>
            </a:r>
            <a:r>
              <a:rPr lang="en-US" altLang="zh-CN" sz="1600" dirty="0"/>
              <a:t>platform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b="1" dirty="0"/>
              <a:t>Recommendation</a:t>
            </a:r>
            <a:r>
              <a:rPr lang="en-US" altLang="zh-CN" sz="1600" b="1"/>
              <a:t>: Buy, </a:t>
            </a:r>
            <a:r>
              <a:rPr lang="en-US" altLang="zh-CN" sz="1600" b="1" dirty="0"/>
              <a:t>HK$12.0 </a:t>
            </a:r>
            <a:r>
              <a:rPr lang="en-US" altLang="zh-CN" sz="1600" dirty="0"/>
              <a:t>per share (79% upside)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dirty="0"/>
              <a:t>US$838mn market cap., US$4.8mn 30-day ADTV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0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1" dirty="0"/>
              <a:t>Investment thesis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u="sng"/>
              <a:t>Underpenetrated market</a:t>
            </a:r>
            <a:r>
              <a:rPr lang="en-US" altLang="zh-CN" sz="1600"/>
              <a:t>: Hong Kong’s retail sector only has a 13% of e-commerce penetration rate, indicating great potential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u="sng"/>
              <a:t>Rapidly </a:t>
            </a:r>
            <a:r>
              <a:rPr lang="en-US" altLang="zh-CN" sz="1600" u="sng" dirty="0"/>
              <a:t>growing market</a:t>
            </a:r>
            <a:r>
              <a:rPr lang="en-US" altLang="zh-CN" sz="1600" dirty="0"/>
              <a:t>: Hong Kong’s e-commerce market </a:t>
            </a:r>
            <a:r>
              <a:rPr lang="en-US" altLang="zh-CN" sz="1600"/>
              <a:t>has been growing by </a:t>
            </a:r>
            <a:r>
              <a:rPr lang="en-US" altLang="zh-CN" sz="1600" dirty="0"/>
              <a:t>19% p.</a:t>
            </a:r>
            <a:r>
              <a:rPr lang="en-US" altLang="zh-CN" sz="1600"/>
              <a:t>a. (2016-2020); </a:t>
            </a:r>
            <a:r>
              <a:rPr lang="en-US" altLang="zh-CN" sz="1600" dirty="0"/>
              <a:t>we estimate a 15% p.a. growth for the next five years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u="sng" dirty="0"/>
              <a:t>Market leading position</a:t>
            </a:r>
            <a:r>
              <a:rPr lang="en-US" altLang="zh-CN" sz="1600" dirty="0"/>
              <a:t>: HKTV mall is the leader in a fragmented market (12% market share), suggesting ample room for growth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u="sng" dirty="0"/>
              <a:t>Attractive economics</a:t>
            </a:r>
            <a:r>
              <a:rPr lang="en-US" altLang="zh-CN" sz="1600"/>
              <a:t>: revenue </a:t>
            </a:r>
            <a:r>
              <a:rPr lang="en-US" altLang="zh-CN" sz="1600" dirty="0"/>
              <a:t>has been growing </a:t>
            </a:r>
            <a:r>
              <a:rPr lang="en-US" altLang="zh-CN" sz="1600"/>
              <a:t>by 95% p.a. (2016-2020), company-wide </a:t>
            </a:r>
            <a:r>
              <a:rPr lang="en-US" altLang="zh-CN" sz="1600" dirty="0"/>
              <a:t>profitability from 2020 </a:t>
            </a:r>
            <a:r>
              <a:rPr lang="en-US" altLang="zh-CN" sz="1600"/>
              <a:t>onwards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u="sng"/>
              <a:t>Local logistics advantage</a:t>
            </a:r>
            <a:r>
              <a:rPr lang="en-US" altLang="zh-CN" sz="1600"/>
              <a:t>: mainland-HK border lockdown affected logistics of Taobao and JD, HKTV mall’s competitors; people shift to buying on HKTV mall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50000"/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0"/>
              </a:spcBef>
              <a:buSzPct val="50000"/>
            </a:pPr>
            <a:r>
              <a:rPr lang="en-US" altLang="zh-CN" sz="1600" b="1" dirty="0"/>
              <a:t>Risks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dirty="0"/>
              <a:t>Intensifying retail sector competition from government consumption </a:t>
            </a:r>
            <a:r>
              <a:rPr lang="en-US" altLang="zh-CN" sz="1600"/>
              <a:t>coupons policy</a:t>
            </a:r>
            <a:endParaRPr lang="en-US" altLang="zh-CN" sz="16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dirty="0"/>
              <a:t>Changes in customer online shopping </a:t>
            </a:r>
            <a:r>
              <a:rPr lang="en-US" altLang="zh-CN" sz="1600"/>
              <a:t>behavior in post-COVID-19 </a:t>
            </a:r>
            <a:endParaRPr lang="en-US" altLang="zh-CN" sz="16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9687DF-B085-41E2-9314-A5DF01331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36976" y="3806924"/>
            <a:ext cx="5795275" cy="27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Price chart (HKD)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94A43-DBE4-4C09-A705-0E88888BD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Source: Company website; Analyst estimate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F62A4-12F2-4957-944F-987711EF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DAE97-1C92-434C-966F-B6F3325B8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516609"/>
            <a:ext cx="2743200" cy="276999"/>
          </a:xfrm>
        </p:spPr>
        <p:txBody>
          <a:bodyPr/>
          <a:lstStyle/>
          <a:p>
            <a:fld id="{0327429B-2826-418F-991A-22C6F72C354D}" type="slidenum">
              <a:rPr lang="zh-CN" altLang="en-US" smtClean="0"/>
              <a:pPr/>
              <a:t>3</a:t>
            </a:fld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FC898A-03CF-427D-AFE7-EE0F6F4D93F4}"/>
              </a:ext>
            </a:extLst>
          </p:cNvPr>
          <p:cNvCxnSpPr>
            <a:cxnSpLocks/>
          </p:cNvCxnSpPr>
          <p:nvPr/>
        </p:nvCxnSpPr>
        <p:spPr>
          <a:xfrm>
            <a:off x="9674942" y="4601497"/>
            <a:ext cx="2216330" cy="42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2559785-85CD-4C27-878F-1BBE4BE66B04}"/>
              </a:ext>
            </a:extLst>
          </p:cNvPr>
          <p:cNvGrpSpPr/>
          <p:nvPr/>
        </p:nvGrpSpPr>
        <p:grpSpPr>
          <a:xfrm>
            <a:off x="9011272" y="1397067"/>
            <a:ext cx="2880000" cy="2160000"/>
            <a:chOff x="9011272" y="1356427"/>
            <a:chExt cx="2880000" cy="2160000"/>
          </a:xfrm>
        </p:grpSpPr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B61E0106-0469-40C6-8C3C-69714F896A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82935804"/>
                </p:ext>
              </p:extLst>
            </p:nvPr>
          </p:nvGraphicFramePr>
          <p:xfrm>
            <a:off x="9011272" y="1356427"/>
            <a:ext cx="28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C617BA17-BD63-4A74-A557-38BB941C21D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785988" y="2094271"/>
              <a:ext cx="904569" cy="511281"/>
            </a:xfrm>
            <a:prstGeom prst="bentConnector3">
              <a:avLst>
                <a:gd name="adj1" fmla="val -86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60EDB83-3CAF-45EB-B77D-0B815D81F013}"/>
              </a:ext>
            </a:extLst>
          </p:cNvPr>
          <p:cNvGrpSpPr/>
          <p:nvPr/>
        </p:nvGrpSpPr>
        <p:grpSpPr>
          <a:xfrm>
            <a:off x="6095997" y="1311095"/>
            <a:ext cx="2880000" cy="2245972"/>
            <a:chOff x="6095997" y="1270455"/>
            <a:chExt cx="2880000" cy="224597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2090602-12BB-414B-B277-CD84E1549FF0}"/>
                </a:ext>
              </a:extLst>
            </p:cNvPr>
            <p:cNvGrpSpPr/>
            <p:nvPr/>
          </p:nvGrpSpPr>
          <p:grpSpPr>
            <a:xfrm>
              <a:off x="6095997" y="1270455"/>
              <a:ext cx="2880000" cy="2245972"/>
              <a:chOff x="6095997" y="1270455"/>
              <a:chExt cx="2880000" cy="2245972"/>
            </a:xfrm>
          </p:grpSpPr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6BDC2C4B-9751-46D4-A5E0-6FF4861B1D0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4079258"/>
                  </p:ext>
                </p:extLst>
              </p:nvPr>
            </p:nvGraphicFramePr>
            <p:xfrm>
              <a:off x="6095997" y="1356427"/>
              <a:ext cx="2880000" cy="216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EEDF4918-BC8C-4EB6-A1A7-C8866A11F70A}"/>
                  </a:ext>
                </a:extLst>
              </p:cNvPr>
              <p:cNvCxnSpPr/>
              <p:nvPr/>
            </p:nvCxnSpPr>
            <p:spPr>
              <a:xfrm flipV="1">
                <a:off x="6498336" y="1274064"/>
                <a:ext cx="2090928" cy="1584960"/>
              </a:xfrm>
              <a:prstGeom prst="bentConnector3">
                <a:avLst>
                  <a:gd name="adj1" fmla="val -14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93A67FA3-B7AA-476B-9504-63180C62AC4A}"/>
                  </a:ext>
                </a:extLst>
              </p:cNvPr>
              <p:cNvCxnSpPr/>
              <p:nvPr/>
            </p:nvCxnSpPr>
            <p:spPr>
              <a:xfrm>
                <a:off x="8595360" y="1270455"/>
                <a:ext cx="0" cy="138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C7292F1-766F-4F65-A109-FDF5C93EEA80}"/>
                </a:ext>
              </a:extLst>
            </p:cNvPr>
            <p:cNvSpPr/>
            <p:nvPr/>
          </p:nvSpPr>
          <p:spPr>
            <a:xfrm>
              <a:off x="7811757" y="1699260"/>
              <a:ext cx="455944" cy="198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/>
                <a:t>104%</a:t>
              </a:r>
              <a:endParaRPr lang="zh-CN" altLang="en-US" sz="110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1615D79-CA4C-4B98-B377-F02CA1EB5C24}"/>
                </a:ext>
              </a:extLst>
            </p:cNvPr>
            <p:cNvSpPr/>
            <p:nvPr/>
          </p:nvSpPr>
          <p:spPr>
            <a:xfrm>
              <a:off x="6247923" y="2045209"/>
              <a:ext cx="488633" cy="2026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/>
                <a:t>15.4x</a:t>
              </a:r>
              <a:endParaRPr lang="zh-CN" altLang="en-US" sz="110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52EA950-0BBB-4238-AD63-577F0F83FF6D}"/>
              </a:ext>
            </a:extLst>
          </p:cNvPr>
          <p:cNvSpPr txBox="1"/>
          <p:nvPr/>
        </p:nvSpPr>
        <p:spPr>
          <a:xfrm>
            <a:off x="6469595" y="856098"/>
            <a:ext cx="213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Revenue ($USmn) </a:t>
            </a:r>
            <a:endParaRPr lang="zh-CN" altLang="en-US" sz="16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FB32727-555E-4CA6-A02C-A6232AE61E89}"/>
              </a:ext>
            </a:extLst>
          </p:cNvPr>
          <p:cNvSpPr txBox="1"/>
          <p:nvPr/>
        </p:nvSpPr>
        <p:spPr>
          <a:xfrm>
            <a:off x="9077862" y="856098"/>
            <a:ext cx="274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Operating profit ($USmn) </a:t>
            </a:r>
            <a:endParaRPr lang="zh-CN" altLang="en-US" sz="1600" b="1"/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1B76A830-8490-4960-909E-CEBDC4D00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8768" y="202710"/>
            <a:ext cx="11973232" cy="415498"/>
          </a:xfrm>
        </p:spPr>
        <p:txBody>
          <a:bodyPr/>
          <a:lstStyle/>
          <a:p>
            <a:r>
              <a:rPr lang="en-US" altLang="zh-CN"/>
              <a:t>Investment thesis</a:t>
            </a:r>
            <a:endParaRPr lang="zh-CN" altLang="en-US"/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6396E5CA-89BE-4D66-87D1-610A2DAB5070}"/>
              </a:ext>
            </a:extLst>
          </p:cNvPr>
          <p:cNvCxnSpPr>
            <a:cxnSpLocks/>
          </p:cNvCxnSpPr>
          <p:nvPr/>
        </p:nvCxnSpPr>
        <p:spPr>
          <a:xfrm flipV="1">
            <a:off x="10226040" y="4935792"/>
            <a:ext cx="0" cy="40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A3A8F5E-BC75-4CBB-9A99-70E2E7C236F5}"/>
              </a:ext>
            </a:extLst>
          </p:cNvPr>
          <p:cNvSpPr txBox="1"/>
          <p:nvPr/>
        </p:nvSpPr>
        <p:spPr>
          <a:xfrm>
            <a:off x="9317667" y="5307045"/>
            <a:ext cx="18167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100">
                <a:latin typeface="+mj-lt"/>
              </a:rPr>
              <a:t>Profit warning announcement</a:t>
            </a:r>
            <a:endParaRPr lang="zh-CN" altLang="en-US" sz="110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949B4-1D1A-4963-8414-BD5497C34F9A}"/>
              </a:ext>
            </a:extLst>
          </p:cNvPr>
          <p:cNvSpPr txBox="1"/>
          <p:nvPr/>
        </p:nvSpPr>
        <p:spPr>
          <a:xfrm>
            <a:off x="10628167" y="4658360"/>
            <a:ext cx="3098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45%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2937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843227-D417-4DDB-9314-F6CDE879D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768" y="817899"/>
            <a:ext cx="5045075" cy="276999"/>
          </a:xfrm>
          <a:solidFill>
            <a:schemeClr val="accent1"/>
          </a:solidFill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HKTV Mall E-commerce process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AFC167-D0F5-4021-A714-1FDE3003E0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Business description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C54D6-EBB2-40DF-B6C7-F379059AF9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/>
              <a:t>Source: Company Website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FD7A2-20CD-4AF6-8D2E-906DA3B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3AE92-15DC-4679-BF60-BFC27F4A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516609"/>
            <a:ext cx="2743200" cy="276999"/>
          </a:xfrm>
        </p:spPr>
        <p:txBody>
          <a:bodyPr/>
          <a:lstStyle/>
          <a:p>
            <a:fld id="{0327429B-2826-418F-991A-22C6F72C354D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C708BBF-0E69-40E2-8290-6E6A044DCAD7}"/>
              </a:ext>
            </a:extLst>
          </p:cNvPr>
          <p:cNvGrpSpPr/>
          <p:nvPr/>
        </p:nvGrpSpPr>
        <p:grpSpPr>
          <a:xfrm>
            <a:off x="28521" y="1171098"/>
            <a:ext cx="5914005" cy="4711068"/>
            <a:chOff x="921014" y="1461195"/>
            <a:chExt cx="5914005" cy="4711068"/>
          </a:xfrm>
        </p:grpSpPr>
        <p:pic>
          <p:nvPicPr>
            <p:cNvPr id="17" name="图形 16" descr="仓库 纯色填充">
              <a:extLst>
                <a:ext uri="{FF2B5EF4-FFF2-40B4-BE49-F238E27FC236}">
                  <a16:creationId xmlns:a16="http://schemas.microsoft.com/office/drawing/2014/main" id="{AE540FED-D78D-4D24-B153-592D92645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8575" y="3431693"/>
              <a:ext cx="659758" cy="659758"/>
            </a:xfrm>
            <a:prstGeom prst="rect">
              <a:avLst/>
            </a:prstGeom>
          </p:spPr>
        </p:pic>
        <p:pic>
          <p:nvPicPr>
            <p:cNvPr id="19" name="图形 18" descr="递送 纯色填充">
              <a:extLst>
                <a:ext uri="{FF2B5EF4-FFF2-40B4-BE49-F238E27FC236}">
                  <a16:creationId xmlns:a16="http://schemas.microsoft.com/office/drawing/2014/main" id="{EDC7C370-AEF5-480C-8717-284A665B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5654" y="4783002"/>
              <a:ext cx="914400" cy="9144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8FE2FD-04EA-4E86-ACD5-EE6DB76CFF53}"/>
                </a:ext>
              </a:extLst>
            </p:cNvPr>
            <p:cNvSpPr txBox="1"/>
            <p:nvPr/>
          </p:nvSpPr>
          <p:spPr>
            <a:xfrm>
              <a:off x="4919909" y="1461195"/>
              <a:ext cx="1202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Customer</a:t>
              </a:r>
              <a:endParaRPr lang="zh-CN" altLang="en-US" sz="160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28F455-65EE-4FC3-9075-6C948D644BF4}"/>
                </a:ext>
              </a:extLst>
            </p:cNvPr>
            <p:cNvSpPr txBox="1"/>
            <p:nvPr/>
          </p:nvSpPr>
          <p:spPr>
            <a:xfrm>
              <a:off x="3322553" y="1586749"/>
              <a:ext cx="1392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Online order</a:t>
              </a:r>
              <a:endParaRPr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AE3509A-26B6-43A5-B7F3-CA436B458B34}"/>
                </a:ext>
              </a:extLst>
            </p:cNvPr>
            <p:cNvSpPr txBox="1"/>
            <p:nvPr/>
          </p:nvSpPr>
          <p:spPr>
            <a:xfrm>
              <a:off x="1374274" y="5891160"/>
              <a:ext cx="2281515" cy="28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600"/>
                <a:t>HKTV Mall deport center</a:t>
              </a:r>
              <a:endParaRPr lang="zh-CN" altLang="en-US" sz="16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0B944E8-C891-459F-A603-A1A669EC9665}"/>
                </a:ext>
              </a:extLst>
            </p:cNvPr>
            <p:cNvSpPr txBox="1"/>
            <p:nvPr/>
          </p:nvSpPr>
          <p:spPr>
            <a:xfrm>
              <a:off x="921014" y="3945740"/>
              <a:ext cx="1392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Warehouse</a:t>
              </a:r>
              <a:endParaRPr lang="zh-CN" altLang="en-US" sz="16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227B6BE-A0B5-4091-92C4-EF2B75103E39}"/>
                </a:ext>
              </a:extLst>
            </p:cNvPr>
            <p:cNvSpPr txBox="1"/>
            <p:nvPr/>
          </p:nvSpPr>
          <p:spPr>
            <a:xfrm>
              <a:off x="1016322" y="3106212"/>
              <a:ext cx="1202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HKTV Mall</a:t>
              </a:r>
              <a:endParaRPr lang="zh-CN" altLang="en-US" sz="16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09EF45E-FED0-4CA3-BBC2-F7D96F133E57}"/>
                </a:ext>
              </a:extLst>
            </p:cNvPr>
            <p:cNvSpPr txBox="1"/>
            <p:nvPr/>
          </p:nvSpPr>
          <p:spPr>
            <a:xfrm>
              <a:off x="2858436" y="3133128"/>
              <a:ext cx="2158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3</a:t>
              </a:r>
              <a:r>
                <a:rPr lang="en-US" altLang="zh-CN" sz="1600" baseline="30000"/>
                <a:t>rd</a:t>
              </a:r>
              <a:r>
                <a:rPr lang="en-US" altLang="zh-CN" sz="1600"/>
                <a:t> Party Merchants</a:t>
              </a:r>
              <a:endParaRPr lang="zh-CN" altLang="en-US" sz="160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F239AF8-2D58-4029-9ECB-F295153718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48852" y="1633892"/>
              <a:ext cx="905947" cy="604800"/>
              <a:chOff x="2659092" y="1734696"/>
              <a:chExt cx="1534218" cy="1024226"/>
            </a:xfrm>
          </p:grpSpPr>
          <p:pic>
            <p:nvPicPr>
              <p:cNvPr id="15" name="图形 14" descr="电子商务 纯色填充">
                <a:extLst>
                  <a:ext uri="{FF2B5EF4-FFF2-40B4-BE49-F238E27FC236}">
                    <a16:creationId xmlns:a16="http://schemas.microsoft.com/office/drawing/2014/main" id="{249FE983-D5C4-4129-8255-2C7CF9C3D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659092" y="1935166"/>
                <a:ext cx="623286" cy="623286"/>
              </a:xfrm>
              <a:prstGeom prst="rect">
                <a:avLst/>
              </a:prstGeom>
            </p:spPr>
          </p:pic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4AD61CCD-C579-4F92-9981-437B85573C0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69084" y="1734696"/>
                <a:ext cx="1024226" cy="1024226"/>
                <a:chOff x="5274092" y="2971800"/>
                <a:chExt cx="914400" cy="914400"/>
              </a:xfrm>
            </p:grpSpPr>
            <p:pic>
              <p:nvPicPr>
                <p:cNvPr id="25" name="图形 24" descr="显示器 轮廓">
                  <a:extLst>
                    <a:ext uri="{FF2B5EF4-FFF2-40B4-BE49-F238E27FC236}">
                      <a16:creationId xmlns:a16="http://schemas.microsoft.com/office/drawing/2014/main" id="{4635C3F0-FC88-4C8F-9F3B-36CE427D5F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4092" y="2971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图形 15" descr="购物篮 纯色填充">
                  <a:extLst>
                    <a:ext uri="{FF2B5EF4-FFF2-40B4-BE49-F238E27FC236}">
                      <a16:creationId xmlns:a16="http://schemas.microsoft.com/office/drawing/2014/main" id="{652FA13D-24E8-41ED-AC93-155E785D7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6092" y="3113887"/>
                  <a:ext cx="510400" cy="510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8" name="图形 27" descr="目标受众 纯色填充">
              <a:extLst>
                <a:ext uri="{FF2B5EF4-FFF2-40B4-BE49-F238E27FC236}">
                  <a16:creationId xmlns:a16="http://schemas.microsoft.com/office/drawing/2014/main" id="{E9DF4C82-36B4-4C77-8825-789F0A08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56605" y="1643256"/>
              <a:ext cx="603557" cy="603557"/>
            </a:xfrm>
            <a:prstGeom prst="rect">
              <a:avLst/>
            </a:prstGeom>
          </p:spPr>
        </p:pic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2F984D2-51BB-4698-8F54-588E0A51318A}"/>
                </a:ext>
              </a:extLst>
            </p:cNvPr>
            <p:cNvCxnSpPr>
              <a:cxnSpLocks/>
              <a:stCxn id="28" idx="1"/>
              <a:endCxn id="25" idx="3"/>
            </p:cNvCxnSpPr>
            <p:nvPr/>
          </p:nvCxnSpPr>
          <p:spPr>
            <a:xfrm flipH="1" flipV="1">
              <a:off x="2854799" y="1936292"/>
              <a:ext cx="2401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 descr="图标&#10;&#10;描述已自动生成">
              <a:extLst>
                <a:ext uri="{FF2B5EF4-FFF2-40B4-BE49-F238E27FC236}">
                  <a16:creationId xmlns:a16="http://schemas.microsoft.com/office/drawing/2014/main" id="{C68B6E25-3B66-4460-A383-E594734D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853" y="2592164"/>
              <a:ext cx="651202" cy="604800"/>
            </a:xfrm>
            <a:prstGeom prst="rect">
              <a:avLst/>
            </a:prstGeom>
          </p:spPr>
        </p:pic>
        <p:pic>
          <p:nvPicPr>
            <p:cNvPr id="10" name="图片 9" descr="形状&#10;&#10;低可信度描述已自动生成">
              <a:extLst>
                <a:ext uri="{FF2B5EF4-FFF2-40B4-BE49-F238E27FC236}">
                  <a16:creationId xmlns:a16="http://schemas.microsoft.com/office/drawing/2014/main" id="{9122DA9A-0D30-4A6F-B20C-E7104E88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989" y="2593313"/>
              <a:ext cx="602503" cy="602503"/>
            </a:xfrm>
            <a:prstGeom prst="rect">
              <a:avLst/>
            </a:prstGeom>
          </p:spPr>
        </p:pic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378E0799-E0E9-47B6-9ABB-623C580F01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48691" y="2188456"/>
              <a:ext cx="353472" cy="45394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D1398DDA-46F8-4D2F-BF2C-2DA11C0306C0}"/>
                </a:ext>
              </a:extLst>
            </p:cNvPr>
            <p:cNvCxnSpPr>
              <a:cxnSpLocks/>
              <a:stCxn id="25" idx="2"/>
              <a:endCxn id="10" idx="0"/>
            </p:cNvCxnSpPr>
            <p:nvPr/>
          </p:nvCxnSpPr>
          <p:spPr>
            <a:xfrm rot="16200000" flipH="1">
              <a:off x="2550010" y="2241081"/>
              <a:ext cx="354621" cy="349842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B1BD9B7-4036-4820-9ED5-61784EF36037}"/>
                </a:ext>
              </a:extLst>
            </p:cNvPr>
            <p:cNvCxnSpPr>
              <a:cxnSpLocks/>
            </p:cNvCxnSpPr>
            <p:nvPr/>
          </p:nvCxnSpPr>
          <p:spPr>
            <a:xfrm>
              <a:off x="2902240" y="3195816"/>
              <a:ext cx="0" cy="2065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C342C24-95B4-41C4-9743-3DF6A2EC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098454" y="312942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BE2A0AA-237E-4E28-B5F0-63C5E693256C}"/>
                </a:ext>
              </a:extLst>
            </p:cNvPr>
            <p:cNvCxnSpPr>
              <a:cxnSpLocks/>
            </p:cNvCxnSpPr>
            <p:nvPr/>
          </p:nvCxnSpPr>
          <p:spPr>
            <a:xfrm>
              <a:off x="2098454" y="4037141"/>
              <a:ext cx="0" cy="122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4B2C9B5-34D4-4FEE-82AD-083089CCDCE3}"/>
                </a:ext>
              </a:extLst>
            </p:cNvPr>
            <p:cNvGrpSpPr/>
            <p:nvPr/>
          </p:nvGrpSpPr>
          <p:grpSpPr>
            <a:xfrm>
              <a:off x="2599840" y="3878362"/>
              <a:ext cx="604800" cy="604800"/>
              <a:chOff x="2302546" y="5398736"/>
              <a:chExt cx="604800" cy="6048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9F552A6-16B2-43F4-A6B9-ED3A80990AFC}"/>
                  </a:ext>
                </a:extLst>
              </p:cNvPr>
              <p:cNvSpPr/>
              <p:nvPr/>
            </p:nvSpPr>
            <p:spPr>
              <a:xfrm>
                <a:off x="2302546" y="5508852"/>
                <a:ext cx="604800" cy="3845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pic>
            <p:nvPicPr>
              <p:cNvPr id="32" name="图形 31" descr="档案盒存档 纯色填充">
                <a:extLst>
                  <a:ext uri="{FF2B5EF4-FFF2-40B4-BE49-F238E27FC236}">
                    <a16:creationId xmlns:a16="http://schemas.microsoft.com/office/drawing/2014/main" id="{337AB021-7526-409A-BD3E-5CF2A2B5E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302546" y="5398736"/>
                <a:ext cx="604800" cy="604800"/>
              </a:xfrm>
              <a:prstGeom prst="rect">
                <a:avLst/>
              </a:prstGeom>
            </p:spPr>
          </p:pic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EB32478-05FC-4FB6-A375-EC8A76F9B212}"/>
                </a:ext>
              </a:extLst>
            </p:cNvPr>
            <p:cNvGrpSpPr/>
            <p:nvPr/>
          </p:nvGrpSpPr>
          <p:grpSpPr>
            <a:xfrm>
              <a:off x="1796054" y="4326180"/>
              <a:ext cx="604800" cy="604800"/>
              <a:chOff x="2302546" y="5398736"/>
              <a:chExt cx="604800" cy="60480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251C4CD-FDAC-41C3-8AF3-97AF7A488CA3}"/>
                  </a:ext>
                </a:extLst>
              </p:cNvPr>
              <p:cNvSpPr/>
              <p:nvPr/>
            </p:nvSpPr>
            <p:spPr>
              <a:xfrm>
                <a:off x="2302546" y="5508852"/>
                <a:ext cx="604800" cy="3845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pic>
            <p:nvPicPr>
              <p:cNvPr id="73" name="图形 72" descr="档案盒存档 纯色填充">
                <a:extLst>
                  <a:ext uri="{FF2B5EF4-FFF2-40B4-BE49-F238E27FC236}">
                    <a16:creationId xmlns:a16="http://schemas.microsoft.com/office/drawing/2014/main" id="{2543B8E5-129D-4E5F-80EE-B2F1B13D5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302546" y="5398736"/>
                <a:ext cx="604800" cy="604800"/>
              </a:xfrm>
              <a:prstGeom prst="rect">
                <a:avLst/>
              </a:prstGeom>
            </p:spPr>
          </p:pic>
        </p:grpSp>
        <p:pic>
          <p:nvPicPr>
            <p:cNvPr id="78" name="图片 77" descr="形状&#10;&#10;低可信度描述已自动生成">
              <a:extLst>
                <a:ext uri="{FF2B5EF4-FFF2-40B4-BE49-F238E27FC236}">
                  <a16:creationId xmlns:a16="http://schemas.microsoft.com/office/drawing/2014/main" id="{282E2877-9475-4062-B8A9-5BFCFCED8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708" y="5143644"/>
              <a:ext cx="991278" cy="720000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509CE9E-572A-4BF4-8F7E-95D3D29E9A5E}"/>
                </a:ext>
              </a:extLst>
            </p:cNvPr>
            <p:cNvSpPr txBox="1"/>
            <p:nvPr/>
          </p:nvSpPr>
          <p:spPr>
            <a:xfrm>
              <a:off x="2861531" y="4321746"/>
              <a:ext cx="1202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Product</a:t>
              </a:r>
              <a:endParaRPr lang="zh-CN" altLang="en-US" sz="160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E73E369-9F5B-4235-AA0D-BA3A7BF8907B}"/>
                </a:ext>
              </a:extLst>
            </p:cNvPr>
            <p:cNvSpPr txBox="1"/>
            <p:nvPr/>
          </p:nvSpPr>
          <p:spPr>
            <a:xfrm>
              <a:off x="5556251" y="4278332"/>
              <a:ext cx="1202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Home</a:t>
              </a:r>
              <a:endParaRPr lang="zh-CN" altLang="en-US" sz="160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569B2B5-2C87-4FD7-81C6-E8372866F0BB}"/>
                </a:ext>
              </a:extLst>
            </p:cNvPr>
            <p:cNvSpPr txBox="1"/>
            <p:nvPr/>
          </p:nvSpPr>
          <p:spPr>
            <a:xfrm>
              <a:off x="1250767" y="4749612"/>
              <a:ext cx="1202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Product</a:t>
              </a:r>
              <a:endParaRPr lang="zh-CN" altLang="en-US" sz="16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51459EF-17F4-4177-AA89-96A8B1276C0C}"/>
                </a:ext>
              </a:extLst>
            </p:cNvPr>
            <p:cNvSpPr txBox="1"/>
            <p:nvPr/>
          </p:nvSpPr>
          <p:spPr>
            <a:xfrm>
              <a:off x="5585199" y="3143415"/>
              <a:ext cx="1249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Retail shop</a:t>
              </a:r>
              <a:endParaRPr lang="zh-CN" altLang="en-US" sz="160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DF8D95C-C5D7-4E30-9B98-BA2FB17F372B}"/>
                </a:ext>
              </a:extLst>
            </p:cNvPr>
            <p:cNvSpPr txBox="1"/>
            <p:nvPr/>
          </p:nvSpPr>
          <p:spPr>
            <a:xfrm>
              <a:off x="5556251" y="2598229"/>
              <a:ext cx="1202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E-lockers</a:t>
              </a:r>
              <a:endParaRPr lang="zh-CN" altLang="en-US" sz="1600"/>
            </a:p>
          </p:txBody>
        </p:sp>
        <p:pic>
          <p:nvPicPr>
            <p:cNvPr id="95" name="图形 94" descr="商店 纯色填充">
              <a:extLst>
                <a:ext uri="{FF2B5EF4-FFF2-40B4-BE49-F238E27FC236}">
                  <a16:creationId xmlns:a16="http://schemas.microsoft.com/office/drawing/2014/main" id="{EC9D0CAD-5AC4-4D91-B615-C63D3F9C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813883" y="3571176"/>
              <a:ext cx="604800" cy="604800"/>
            </a:xfrm>
            <a:prstGeom prst="rect">
              <a:avLst/>
            </a:prstGeom>
          </p:spPr>
        </p:pic>
        <p:pic>
          <p:nvPicPr>
            <p:cNvPr id="96" name="图形 95" descr="商店 纯色填充">
              <a:extLst>
                <a:ext uri="{FF2B5EF4-FFF2-40B4-BE49-F238E27FC236}">
                  <a16:creationId xmlns:a16="http://schemas.microsoft.com/office/drawing/2014/main" id="{C5AED280-42ED-4106-9150-365873AD6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813883" y="3012398"/>
              <a:ext cx="604800" cy="604800"/>
            </a:xfrm>
            <a:prstGeom prst="rect">
              <a:avLst/>
            </a:prstGeom>
          </p:spPr>
        </p:pic>
        <p:pic>
          <p:nvPicPr>
            <p:cNvPr id="98" name="图片 97" descr="形状&#10;&#10;低可信度描述已自动生成">
              <a:extLst>
                <a:ext uri="{FF2B5EF4-FFF2-40B4-BE49-F238E27FC236}">
                  <a16:creationId xmlns:a16="http://schemas.microsoft.com/office/drawing/2014/main" id="{1F6388B4-6EB7-49CB-8EB2-F17064F5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3" y="2483424"/>
              <a:ext cx="604800" cy="604800"/>
            </a:xfrm>
            <a:prstGeom prst="rect">
              <a:avLst/>
            </a:prstGeom>
          </p:spPr>
        </p:pic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2F5A5B91-7D68-4594-85BB-A6D4139747FF}"/>
                </a:ext>
              </a:extLst>
            </p:cNvPr>
            <p:cNvCxnSpPr>
              <a:cxnSpLocks/>
              <a:stCxn id="78" idx="3"/>
              <a:endCxn id="28" idx="2"/>
            </p:cNvCxnSpPr>
            <p:nvPr/>
          </p:nvCxnSpPr>
          <p:spPr>
            <a:xfrm flipV="1">
              <a:off x="2995986" y="2246813"/>
              <a:ext cx="2562398" cy="325683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图片 103" descr="形状&#10;&#10;低可信度描述已自动生成">
              <a:extLst>
                <a:ext uri="{FF2B5EF4-FFF2-40B4-BE49-F238E27FC236}">
                  <a16:creationId xmlns:a16="http://schemas.microsoft.com/office/drawing/2014/main" id="{EB15B8A8-ADDA-4342-9D2B-C9D1C84F9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3" y="4133896"/>
              <a:ext cx="604800" cy="604800"/>
            </a:xfrm>
            <a:prstGeom prst="rect">
              <a:avLst/>
            </a:prstGeom>
          </p:spPr>
        </p:pic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4D73B57-3261-46A4-8724-95F9AA24D393}"/>
                </a:ext>
              </a:extLst>
            </p:cNvPr>
            <p:cNvCxnSpPr>
              <a:stCxn id="98" idx="3"/>
            </p:cNvCxnSpPr>
            <p:nvPr/>
          </p:nvCxnSpPr>
          <p:spPr>
            <a:xfrm>
              <a:off x="5418683" y="2785824"/>
              <a:ext cx="1389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D25FA90-F9FE-4F46-B8B9-2A320E200363}"/>
                </a:ext>
              </a:extLst>
            </p:cNvPr>
            <p:cNvCxnSpPr>
              <a:stCxn id="96" idx="3"/>
            </p:cNvCxnSpPr>
            <p:nvPr/>
          </p:nvCxnSpPr>
          <p:spPr>
            <a:xfrm flipV="1">
              <a:off x="5418683" y="3309429"/>
              <a:ext cx="1389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943E9E42-CCED-4A69-8AF4-0F65C35F0D4E}"/>
                </a:ext>
              </a:extLst>
            </p:cNvPr>
            <p:cNvCxnSpPr/>
            <p:nvPr/>
          </p:nvCxnSpPr>
          <p:spPr>
            <a:xfrm flipV="1">
              <a:off x="5418683" y="3873576"/>
              <a:ext cx="1389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48D8085-6A6B-4D24-B802-F6150549B255}"/>
                </a:ext>
              </a:extLst>
            </p:cNvPr>
            <p:cNvCxnSpPr/>
            <p:nvPr/>
          </p:nvCxnSpPr>
          <p:spPr>
            <a:xfrm flipV="1">
              <a:off x="5418682" y="4483162"/>
              <a:ext cx="1389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B72B911B-CE5D-4AE8-9BEE-5BE7342BFDFA}"/>
                </a:ext>
              </a:extLst>
            </p:cNvPr>
            <p:cNvSpPr txBox="1"/>
            <p:nvPr/>
          </p:nvSpPr>
          <p:spPr>
            <a:xfrm>
              <a:off x="5556251" y="3664151"/>
              <a:ext cx="1202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O2O shop</a:t>
              </a:r>
              <a:endParaRPr lang="zh-CN" altLang="en-US" sz="16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4858770-57EE-4682-88A0-812DED18BDFA}"/>
                </a:ext>
              </a:extLst>
            </p:cNvPr>
            <p:cNvSpPr txBox="1"/>
            <p:nvPr/>
          </p:nvSpPr>
          <p:spPr>
            <a:xfrm>
              <a:off x="3921124" y="5496365"/>
              <a:ext cx="1202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Delivery</a:t>
              </a:r>
              <a:endParaRPr lang="zh-CN" altLang="en-US" sz="1600"/>
            </a:p>
          </p:txBody>
        </p:sp>
      </p:grpSp>
      <p:sp>
        <p:nvSpPr>
          <p:cNvPr id="54" name="文本占位符 1">
            <a:extLst>
              <a:ext uri="{FF2B5EF4-FFF2-40B4-BE49-F238E27FC236}">
                <a16:creationId xmlns:a16="http://schemas.microsoft.com/office/drawing/2014/main" id="{17A5D555-DF4E-4F70-9B8B-812C6F9FC959}"/>
              </a:ext>
            </a:extLst>
          </p:cNvPr>
          <p:cNvSpPr txBox="1">
            <a:spLocks/>
          </p:cNvSpPr>
          <p:nvPr/>
        </p:nvSpPr>
        <p:spPr>
          <a:xfrm>
            <a:off x="6096001" y="817899"/>
            <a:ext cx="5877232" cy="27699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Business segments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04CE54-6C85-4896-B6D4-091E0C14DEB1}"/>
              </a:ext>
            </a:extLst>
          </p:cNvPr>
          <p:cNvSpPr txBox="1"/>
          <p:nvPr/>
        </p:nvSpPr>
        <p:spPr>
          <a:xfrm>
            <a:off x="6096001" y="1094898"/>
            <a:ext cx="5909186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/>
              <a:t>Online E-commerce </a:t>
            </a:r>
            <a:r>
              <a:rPr lang="en-US" altLang="zh-CN" sz="1600" dirty="0"/>
              <a:t>(HKTV </a:t>
            </a:r>
            <a:r>
              <a:rPr lang="en-US" altLang="zh-CN" sz="1600"/>
              <a:t>Mall) (US$774mn GMV in 2020)</a:t>
            </a:r>
            <a:endParaRPr lang="en-US" altLang="zh-CN" sz="1600" dirty="0"/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b="1" dirty="0"/>
              <a:t>Self-owned sale</a:t>
            </a:r>
            <a:r>
              <a:rPr lang="en-US" altLang="zh-CN" sz="1600" dirty="0"/>
              <a:t> (1P) (35% of GMV): purchase inventory from vendors and directly sell to </a:t>
            </a:r>
            <a:r>
              <a:rPr lang="en-US" altLang="zh-CN" sz="1600"/>
              <a:t>consumers (26% </a:t>
            </a:r>
            <a:r>
              <a:rPr lang="en-US" altLang="zh-CN" sz="1600" dirty="0"/>
              <a:t>Gross margin)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 Party seller sale</a:t>
            </a:r>
            <a:r>
              <a:rPr lang="en-US" altLang="zh-CN" sz="1600" dirty="0"/>
              <a:t> (3P) (65% of GMV): allow 3</a:t>
            </a:r>
            <a:r>
              <a:rPr lang="en-US" altLang="zh-CN" sz="1600" baseline="30000" dirty="0"/>
              <a:t>rd</a:t>
            </a:r>
            <a:r>
              <a:rPr lang="en-US" altLang="zh-CN" sz="1600" dirty="0"/>
              <a:t> party </a:t>
            </a:r>
            <a:r>
              <a:rPr lang="en-US" altLang="zh-CN" sz="1600"/>
              <a:t>merchants to sell </a:t>
            </a:r>
            <a:r>
              <a:rPr lang="en-US" altLang="zh-CN" sz="1600" dirty="0"/>
              <a:t>to consumers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charge</a:t>
            </a:r>
            <a:r>
              <a:rPr lang="zh-CN" altLang="en-US" sz="1600" dirty="0"/>
              <a:t> </a:t>
            </a:r>
            <a:r>
              <a:rPr lang="en-US" altLang="zh-CN" sz="1600" dirty="0"/>
              <a:t>service</a:t>
            </a:r>
            <a:r>
              <a:rPr lang="zh-CN" altLang="en-US" sz="1600" dirty="0"/>
              <a:t> </a:t>
            </a:r>
            <a:r>
              <a:rPr lang="en-US" altLang="zh-CN" sz="1600"/>
              <a:t>fee (23% charge rate)</a:t>
            </a:r>
            <a:endParaRPr lang="en-US" altLang="zh-CN" sz="1600" dirty="0"/>
          </a:p>
          <a:p>
            <a:r>
              <a:rPr lang="en-US" altLang="zh-CN" sz="1600" b="1" dirty="0"/>
              <a:t>Offline stores</a:t>
            </a:r>
            <a:r>
              <a:rPr lang="en-US" altLang="zh-CN" sz="1600" dirty="0"/>
              <a:t>: customer engagement </a:t>
            </a:r>
            <a:r>
              <a:rPr lang="en-US" altLang="zh-CN" sz="1600"/>
              <a:t>and delivery </a:t>
            </a:r>
            <a:r>
              <a:rPr lang="en-US" altLang="zh-CN" sz="1600" dirty="0"/>
              <a:t>pickup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dirty="0"/>
              <a:t>O2O Shop; supermarkets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dirty="0"/>
              <a:t>Partnership stores; e-lockers</a:t>
            </a:r>
          </a:p>
          <a:p>
            <a:pPr>
              <a:buSzPct val="50000"/>
            </a:pPr>
            <a:r>
              <a:rPr lang="en-US" altLang="zh-CN" sz="1600" b="1" dirty="0"/>
              <a:t>Multimedia advertising</a:t>
            </a:r>
          </a:p>
          <a:p>
            <a:r>
              <a:rPr lang="en-US" altLang="zh-CN" sz="1600" b="1" dirty="0"/>
              <a:t>Logistics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dirty="0"/>
              <a:t>Fulfilment and Distribution Centre: automatically sorting and picking products for delivery</a:t>
            </a:r>
          </a:p>
        </p:txBody>
      </p:sp>
      <p:graphicFrame>
        <p:nvGraphicFramePr>
          <p:cNvPr id="75" name="图表 74">
            <a:extLst>
              <a:ext uri="{FF2B5EF4-FFF2-40B4-BE49-F238E27FC236}">
                <a16:creationId xmlns:a16="http://schemas.microsoft.com/office/drawing/2014/main" id="{373B241C-7898-4FE3-A22B-170F98F44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488323"/>
              </p:ext>
            </p:extLst>
          </p:nvPr>
        </p:nvGraphicFramePr>
        <p:xfrm>
          <a:off x="5872247" y="4382512"/>
          <a:ext cx="3102048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59" name="图表 58">
            <a:extLst>
              <a:ext uri="{FF2B5EF4-FFF2-40B4-BE49-F238E27FC236}">
                <a16:creationId xmlns:a16="http://schemas.microsoft.com/office/drawing/2014/main" id="{A95FE113-9479-4E72-AFC0-E4CEE019E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92582"/>
              </p:ext>
            </p:extLst>
          </p:nvPr>
        </p:nvGraphicFramePr>
        <p:xfrm>
          <a:off x="8476814" y="4382512"/>
          <a:ext cx="4572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EEEDFEC-D2C4-4E15-BE40-131CE93DBA1A}"/>
              </a:ext>
            </a:extLst>
          </p:cNvPr>
          <p:cNvSpPr txBox="1"/>
          <p:nvPr/>
        </p:nvSpPr>
        <p:spPr>
          <a:xfrm>
            <a:off x="6095998" y="4112704"/>
            <a:ext cx="274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Revenue sources (2020) (in %) </a:t>
            </a:r>
            <a:endParaRPr lang="zh-CN" altLang="en-US" sz="1600" b="1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A1D43F2-236C-4B42-85E0-CA75B722A66A}"/>
              </a:ext>
            </a:extLst>
          </p:cNvPr>
          <p:cNvSpPr txBox="1"/>
          <p:nvPr/>
        </p:nvSpPr>
        <p:spPr>
          <a:xfrm>
            <a:off x="9058046" y="4112704"/>
            <a:ext cx="296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GMV by categories (2020) (in %) 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403981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图表 30">
            <a:extLst>
              <a:ext uri="{FF2B5EF4-FFF2-40B4-BE49-F238E27FC236}">
                <a16:creationId xmlns:a16="http://schemas.microsoft.com/office/drawing/2014/main" id="{C80E35ED-1511-4854-BF85-BA89E1670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391767"/>
              </p:ext>
            </p:extLst>
          </p:nvPr>
        </p:nvGraphicFramePr>
        <p:xfrm>
          <a:off x="277691" y="3949029"/>
          <a:ext cx="6084000" cy="246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图表 42">
            <a:extLst>
              <a:ext uri="{FF2B5EF4-FFF2-40B4-BE49-F238E27FC236}">
                <a16:creationId xmlns:a16="http://schemas.microsoft.com/office/drawing/2014/main" id="{80DED8FE-9428-498B-B6C0-43B2564376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154129"/>
              </p:ext>
            </p:extLst>
          </p:nvPr>
        </p:nvGraphicFramePr>
        <p:xfrm>
          <a:off x="6528562" y="1245798"/>
          <a:ext cx="3060000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图表 41">
            <a:extLst>
              <a:ext uri="{FF2B5EF4-FFF2-40B4-BE49-F238E27FC236}">
                <a16:creationId xmlns:a16="http://schemas.microsoft.com/office/drawing/2014/main" id="{A525638C-36AA-4E44-A7CD-73EC62588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180505"/>
              </p:ext>
            </p:extLst>
          </p:nvPr>
        </p:nvGraphicFramePr>
        <p:xfrm>
          <a:off x="8897426" y="1250382"/>
          <a:ext cx="3060000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F0AA60-1621-46BF-8C8C-ED8F0D2923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8768" y="202710"/>
            <a:ext cx="11973232" cy="415498"/>
          </a:xfrm>
        </p:spPr>
        <p:txBody>
          <a:bodyPr/>
          <a:lstStyle/>
          <a:p>
            <a:r>
              <a:rPr lang="en-US" altLang="zh-CN"/>
              <a:t>Market size estimation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E7F71-D7D6-4CD1-A157-A8346DD82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768" y="6562775"/>
            <a:ext cx="2743200" cy="184666"/>
          </a:xfrm>
        </p:spPr>
        <p:txBody>
          <a:bodyPr/>
          <a:lstStyle/>
          <a:p>
            <a:r>
              <a:rPr lang="en-US" altLang="zh-CN"/>
              <a:t>Source: Euromonitor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0A591-6431-4078-AE1F-8073D821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29602-377E-4C3F-BB17-F5C57726A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516609"/>
            <a:ext cx="2743200" cy="276999"/>
          </a:xfrm>
        </p:spPr>
        <p:txBody>
          <a:bodyPr/>
          <a:lstStyle/>
          <a:p>
            <a:fld id="{0327429B-2826-418F-991A-22C6F72C354D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40E7CA-27B9-47B7-BF6E-BFE822CB437F}"/>
              </a:ext>
            </a:extLst>
          </p:cNvPr>
          <p:cNvSpPr txBox="1"/>
          <p:nvPr/>
        </p:nvSpPr>
        <p:spPr>
          <a:xfrm>
            <a:off x="7198015" y="838895"/>
            <a:ext cx="21020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E-commerce sale of total retailing (2021)</a:t>
            </a:r>
            <a:endParaRPr lang="zh-CN" altLang="en-US" sz="16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8864B-935E-494E-BC2F-587AD7113910}"/>
              </a:ext>
            </a:extLst>
          </p:cNvPr>
          <p:cNvSpPr txBox="1"/>
          <p:nvPr/>
        </p:nvSpPr>
        <p:spPr>
          <a:xfrm>
            <a:off x="9909341" y="838895"/>
            <a:ext cx="18595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Internet user of total population (2020) </a:t>
            </a:r>
            <a:endParaRPr lang="zh-CN" altLang="en-US" sz="1600" b="1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BA90A45-3D19-42C0-ACEA-5C503CB43024}"/>
              </a:ext>
            </a:extLst>
          </p:cNvPr>
          <p:cNvGrpSpPr/>
          <p:nvPr/>
        </p:nvGrpSpPr>
        <p:grpSpPr>
          <a:xfrm>
            <a:off x="218767" y="1189229"/>
            <a:ext cx="6084743" cy="2532157"/>
            <a:chOff x="-14261" y="1661652"/>
            <a:chExt cx="6337379" cy="2743199"/>
          </a:xfrm>
        </p:grpSpPr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1341F1F2-25DA-4ED6-8134-8E6A3D4FBE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7524417"/>
                </p:ext>
              </p:extLst>
            </p:nvPr>
          </p:nvGraphicFramePr>
          <p:xfrm>
            <a:off x="-14261" y="1661652"/>
            <a:ext cx="6337379" cy="2743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ED083DD-3A70-402D-8B2A-2BA3BFF9F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55" y="2876463"/>
              <a:ext cx="5622030" cy="856025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1D7B112-45F7-4FB6-AAD4-5378600B7BAD}"/>
                </a:ext>
              </a:extLst>
            </p:cNvPr>
            <p:cNvSpPr/>
            <p:nvPr/>
          </p:nvSpPr>
          <p:spPr>
            <a:xfrm rot="21095368">
              <a:off x="2654730" y="3159573"/>
              <a:ext cx="975280" cy="2898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/>
                <a:t>CAGR: 22%</a:t>
              </a:r>
              <a:endParaRPr lang="zh-CN" altLang="en-US" sz="1100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4B2699AC-88EE-4D41-B391-A8C698BAEA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769" y="879535"/>
            <a:ext cx="6142922" cy="276999"/>
          </a:xfr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Hong Kong’s retail and e-commerce business (</a:t>
            </a:r>
            <a:r>
              <a:rPr lang="en-US" altLang="zh-CN" sz="2000">
                <a:solidFill>
                  <a:schemeClr val="bg1"/>
                </a:solidFill>
              </a:rPr>
              <a:t>$USmn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5DEC44-F4F8-4DDB-9E62-350BD6DEE479}"/>
              </a:ext>
            </a:extLst>
          </p:cNvPr>
          <p:cNvCxnSpPr>
            <a:cxnSpLocks/>
          </p:cNvCxnSpPr>
          <p:nvPr/>
        </p:nvCxnSpPr>
        <p:spPr>
          <a:xfrm>
            <a:off x="8405593" y="1454979"/>
            <a:ext cx="0" cy="190800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47EA738-A0B2-4A25-A8A8-2BD170FDB00F}"/>
              </a:ext>
            </a:extLst>
          </p:cNvPr>
          <p:cNvSpPr txBox="1"/>
          <p:nvPr/>
        </p:nvSpPr>
        <p:spPr>
          <a:xfrm>
            <a:off x="8324447" y="1321930"/>
            <a:ext cx="4326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22%</a:t>
            </a:r>
            <a:endParaRPr lang="zh-CN" altLang="en-US" sz="11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BC1206-C96A-4EA6-8F1C-95C7C9359B33}"/>
              </a:ext>
            </a:extLst>
          </p:cNvPr>
          <p:cNvSpPr txBox="1"/>
          <p:nvPr/>
        </p:nvSpPr>
        <p:spPr>
          <a:xfrm>
            <a:off x="8022562" y="3353689"/>
            <a:ext cx="9641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Region Average</a:t>
            </a:r>
            <a:endParaRPr lang="zh-CN" altLang="en-US" sz="11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80CD8B1-7D45-4B6E-945C-A5F5EAF1966A}"/>
              </a:ext>
            </a:extLst>
          </p:cNvPr>
          <p:cNvCxnSpPr>
            <a:cxnSpLocks/>
          </p:cNvCxnSpPr>
          <p:nvPr/>
        </p:nvCxnSpPr>
        <p:spPr>
          <a:xfrm>
            <a:off x="11423128" y="1454980"/>
            <a:ext cx="0" cy="190800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4E581CE-303C-407E-9CED-20BC21CF5812}"/>
              </a:ext>
            </a:extLst>
          </p:cNvPr>
          <p:cNvSpPr txBox="1"/>
          <p:nvPr/>
        </p:nvSpPr>
        <p:spPr>
          <a:xfrm>
            <a:off x="11331784" y="1336840"/>
            <a:ext cx="3097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84%</a:t>
            </a:r>
            <a:endParaRPr lang="zh-CN" altLang="en-US" sz="11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8AB22E1-2C91-4CF4-8C3E-DA6B6FAF060F}"/>
              </a:ext>
            </a:extLst>
          </p:cNvPr>
          <p:cNvSpPr txBox="1"/>
          <p:nvPr/>
        </p:nvSpPr>
        <p:spPr>
          <a:xfrm>
            <a:off x="10917067" y="3335429"/>
            <a:ext cx="96270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Region average</a:t>
            </a:r>
            <a:endParaRPr lang="zh-CN" altLang="en-US" sz="11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759136-6295-4B4A-81D9-ABBB3850725D}"/>
              </a:ext>
            </a:extLst>
          </p:cNvPr>
          <p:cNvSpPr txBox="1"/>
          <p:nvPr/>
        </p:nvSpPr>
        <p:spPr>
          <a:xfrm>
            <a:off x="6543224" y="3706113"/>
            <a:ext cx="543000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/>
              <a:t>Analysis</a:t>
            </a:r>
            <a:endParaRPr lang="en-US" altLang="zh-CN" sz="1600" dirty="0"/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dirty="0"/>
              <a:t>Hong Kong’s e-commerce has been growing rapidly at a 22</a:t>
            </a:r>
            <a:r>
              <a:rPr lang="en-US" altLang="zh-CN" sz="1600"/>
              <a:t>% CAGR (</a:t>
            </a:r>
            <a:r>
              <a:rPr lang="en-US" altLang="zh-CN" sz="1600" dirty="0"/>
              <a:t>2010-2021)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/>
              <a:t>Ample room for growth for e-commerce segment, with a high </a:t>
            </a:r>
            <a:r>
              <a:rPr lang="en-US" altLang="zh-CN" sz="1600" dirty="0"/>
              <a:t>Internet population (90%), compared to low penetration (13%)</a:t>
            </a:r>
          </a:p>
          <a:p>
            <a:r>
              <a:rPr lang="en-US" altLang="zh-CN" sz="1600" b="1" dirty="0"/>
              <a:t>Projection</a:t>
            </a:r>
            <a:endParaRPr lang="en-US" altLang="zh-CN" sz="1600" dirty="0"/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 dirty="0"/>
              <a:t>Hong Kong’s e-commerce market to maintain a 15% growth CAGR (2022E-2026E)</a:t>
            </a:r>
          </a:p>
        </p:txBody>
      </p:sp>
      <p:sp>
        <p:nvSpPr>
          <p:cNvPr id="39" name="文本占位符 27">
            <a:extLst>
              <a:ext uri="{FF2B5EF4-FFF2-40B4-BE49-F238E27FC236}">
                <a16:creationId xmlns:a16="http://schemas.microsoft.com/office/drawing/2014/main" id="{5AF70A5B-0355-4249-AD8E-C90BFB58291E}"/>
              </a:ext>
            </a:extLst>
          </p:cNvPr>
          <p:cNvSpPr txBox="1">
            <a:spLocks/>
          </p:cNvSpPr>
          <p:nvPr/>
        </p:nvSpPr>
        <p:spPr>
          <a:xfrm>
            <a:off x="218767" y="3727124"/>
            <a:ext cx="6142924" cy="27699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E-commerce segment projection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E955DB0-84FC-4518-85AE-161304B4B339}"/>
              </a:ext>
            </a:extLst>
          </p:cNvPr>
          <p:cNvCxnSpPr>
            <a:cxnSpLocks/>
          </p:cNvCxnSpPr>
          <p:nvPr/>
        </p:nvCxnSpPr>
        <p:spPr>
          <a:xfrm flipV="1">
            <a:off x="658761" y="5283771"/>
            <a:ext cx="2303207" cy="29722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AD559C0-954B-4568-815F-F22CB10C2B73}"/>
              </a:ext>
            </a:extLst>
          </p:cNvPr>
          <p:cNvCxnSpPr>
            <a:cxnSpLocks/>
          </p:cNvCxnSpPr>
          <p:nvPr/>
        </p:nvCxnSpPr>
        <p:spPr>
          <a:xfrm flipV="1">
            <a:off x="3444101" y="4813242"/>
            <a:ext cx="2425757" cy="4492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F582EEA-A49A-46B7-9502-7B40A5ABF5AA}"/>
              </a:ext>
            </a:extLst>
          </p:cNvPr>
          <p:cNvSpPr/>
          <p:nvPr/>
        </p:nvSpPr>
        <p:spPr>
          <a:xfrm rot="21018164">
            <a:off x="4229004" y="4953067"/>
            <a:ext cx="855950" cy="1695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/>
              <a:t>CAGR: 15%</a:t>
            </a:r>
            <a:endParaRPr lang="zh-CN" altLang="en-US" sz="10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03A88BC-EDA5-4170-9C6B-8CA266A94937}"/>
              </a:ext>
            </a:extLst>
          </p:cNvPr>
          <p:cNvSpPr/>
          <p:nvPr/>
        </p:nvSpPr>
        <p:spPr>
          <a:xfrm rot="21142616">
            <a:off x="1384796" y="5339403"/>
            <a:ext cx="851136" cy="185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/>
              <a:t>CAGR: 19%</a:t>
            </a:r>
            <a:endParaRPr lang="zh-CN" altLang="en-US" sz="10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97AB0D3-49C2-4A49-85F1-68BA9D38666D}"/>
              </a:ext>
            </a:extLst>
          </p:cNvPr>
          <p:cNvCxnSpPr>
            <a:cxnSpLocks/>
          </p:cNvCxnSpPr>
          <p:nvPr/>
        </p:nvCxnSpPr>
        <p:spPr>
          <a:xfrm flipV="1">
            <a:off x="5948516" y="2054943"/>
            <a:ext cx="0" cy="3503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974320C-EA1C-4B03-BF7E-3EA2BDF4BC21}"/>
              </a:ext>
            </a:extLst>
          </p:cNvPr>
          <p:cNvSpPr txBox="1"/>
          <p:nvPr/>
        </p:nvSpPr>
        <p:spPr>
          <a:xfrm>
            <a:off x="5869858" y="2122266"/>
            <a:ext cx="49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13%</a:t>
            </a:r>
            <a:endParaRPr lang="zh-CN" altLang="en-US" sz="11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C4E3DA-6748-408E-BD2E-C0E5408D8371}"/>
              </a:ext>
            </a:extLst>
          </p:cNvPr>
          <p:cNvSpPr/>
          <p:nvPr/>
        </p:nvSpPr>
        <p:spPr>
          <a:xfrm>
            <a:off x="6666271" y="2694039"/>
            <a:ext cx="5430008" cy="3968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0119A3-75E5-409C-B434-D5260671E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765" y="850371"/>
            <a:ext cx="11754467" cy="276999"/>
          </a:xfr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Cross-market comparison (2021)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BFC17-1F31-45D5-8EF0-00BEFB8645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Comparative analysis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ED9E0-8D14-45E1-A65C-0DC4DF164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768" y="6562775"/>
            <a:ext cx="3497826" cy="184666"/>
          </a:xfrm>
        </p:spPr>
        <p:txBody>
          <a:bodyPr/>
          <a:lstStyle/>
          <a:p>
            <a:r>
              <a:rPr lang="en-US" altLang="zh-CN"/>
              <a:t>Source: Euromonitor, Company website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852A8-020B-4D5B-B818-3EA3AA121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20395FD2-CD50-42A2-B7F0-7A8EB5A9E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101366"/>
              </p:ext>
            </p:extLst>
          </p:nvPr>
        </p:nvGraphicFramePr>
        <p:xfrm>
          <a:off x="231059" y="1319568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19423615-79BE-4F66-A6B5-29E69954D8BC}"/>
              </a:ext>
            </a:extLst>
          </p:cNvPr>
          <p:cNvSpPr txBox="1"/>
          <p:nvPr/>
        </p:nvSpPr>
        <p:spPr>
          <a:xfrm>
            <a:off x="540803" y="1129291"/>
            <a:ext cx="3340512" cy="244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E-commerce market in Hong Kong (in%)</a:t>
            </a:r>
            <a:endParaRPr lang="zh-CN" altLang="en-US" sz="1600" b="1"/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C3DB22C-5A26-4BE5-9695-37BFD7CF9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795108"/>
              </p:ext>
            </p:extLst>
          </p:nvPr>
        </p:nvGraphicFramePr>
        <p:xfrm>
          <a:off x="4090855" y="1319568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263A182-9153-4B00-97AA-3084F3113484}"/>
              </a:ext>
            </a:extLst>
          </p:cNvPr>
          <p:cNvSpPr txBox="1"/>
          <p:nvPr/>
        </p:nvSpPr>
        <p:spPr>
          <a:xfrm>
            <a:off x="4181347" y="1129291"/>
            <a:ext cx="3779017" cy="250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E-commerce market in Mainland China (in%)</a:t>
            </a:r>
            <a:endParaRPr lang="zh-CN" altLang="en-US" sz="16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FF145F-8A51-4BF5-921F-A2A45D547ED3}"/>
              </a:ext>
            </a:extLst>
          </p:cNvPr>
          <p:cNvSpPr txBox="1"/>
          <p:nvPr/>
        </p:nvSpPr>
        <p:spPr>
          <a:xfrm>
            <a:off x="8470123" y="1129291"/>
            <a:ext cx="30462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E-commerce market in the USA (in%)</a:t>
            </a:r>
            <a:endParaRPr lang="zh-CN" altLang="en-US" sz="1600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48B82-8E14-4695-ACDB-800726D99614}"/>
              </a:ext>
            </a:extLst>
          </p:cNvPr>
          <p:cNvSpPr txBox="1"/>
          <p:nvPr/>
        </p:nvSpPr>
        <p:spPr>
          <a:xfrm>
            <a:off x="6271160" y="3617940"/>
            <a:ext cx="555276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SzPct val="50000"/>
            </a:pPr>
            <a:r>
              <a:rPr lang="en-US" altLang="zh-CN" sz="1600" b="1"/>
              <a:t>Market</a:t>
            </a:r>
            <a:endParaRPr lang="en-US" altLang="zh-CN" sz="1600"/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/>
              <a:t>The E-commerce market in Hong Kong is fragmented, with a CR5 of 26%, compared to the USA (59%) and mainland China (91%), there is ample market for HKTV mall to acquire (2021)</a:t>
            </a:r>
          </a:p>
          <a:p>
            <a:pPr>
              <a:buSzPct val="50000"/>
            </a:pPr>
            <a:r>
              <a:rPr lang="en-US" altLang="zh-CN" sz="1600" b="1"/>
              <a:t>Company position</a:t>
            </a:r>
            <a:endParaRPr lang="en-US" altLang="zh-CN" sz="1600"/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/>
              <a:t>HKTV mall posits the leading role, while 12% market share remains low compared to similar companies like JD.com and Amazon.com, with a market share of 35% and 41% (2021)</a:t>
            </a:r>
            <a:endParaRPr lang="zh-CN" altLang="en-US" sz="1600"/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ADFCF9A9-0601-40AD-8FD4-7D5EBC2349C2}"/>
              </a:ext>
            </a:extLst>
          </p:cNvPr>
          <p:cNvSpPr txBox="1">
            <a:spLocks/>
          </p:cNvSpPr>
          <p:nvPr/>
        </p:nvSpPr>
        <p:spPr>
          <a:xfrm>
            <a:off x="218766" y="3617940"/>
            <a:ext cx="5877231" cy="2772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Business infrastructure comparison </a:t>
            </a:r>
            <a:endParaRPr lang="zh-CN" altLang="en-US"/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F7A999CA-A458-49CD-A5DB-E214D0EA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08588"/>
              </p:ext>
            </p:extLst>
          </p:nvPr>
        </p:nvGraphicFramePr>
        <p:xfrm>
          <a:off x="218768" y="3933459"/>
          <a:ext cx="58772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043">
                  <a:extLst>
                    <a:ext uri="{9D8B030D-6E8A-4147-A177-3AD203B41FA5}">
                      <a16:colId xmlns:a16="http://schemas.microsoft.com/office/drawing/2014/main" val="2310636190"/>
                    </a:ext>
                  </a:extLst>
                </a:gridCol>
                <a:gridCol w="2836247">
                  <a:extLst>
                    <a:ext uri="{9D8B030D-6E8A-4147-A177-3AD203B41FA5}">
                      <a16:colId xmlns:a16="http://schemas.microsoft.com/office/drawing/2014/main" val="710787780"/>
                    </a:ext>
                  </a:extLst>
                </a:gridCol>
                <a:gridCol w="2054942">
                  <a:extLst>
                    <a:ext uri="{9D8B030D-6E8A-4147-A177-3AD203B41FA5}">
                      <a16:colId xmlns:a16="http://schemas.microsoft.com/office/drawing/2014/main" val="2000918502"/>
                    </a:ext>
                  </a:extLst>
                </a:gridCol>
              </a:tblGrid>
              <a:tr h="1861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HKTV Mall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YOHO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71795"/>
                  </a:ext>
                </a:extLst>
              </a:tr>
              <a:tr h="186112">
                <a:tc>
                  <a:txBody>
                    <a:bodyPr/>
                    <a:lstStyle/>
                    <a:p>
                      <a:r>
                        <a:rPr lang="en-US" altLang="zh-CN" sz="1600"/>
                        <a:t>Offline network 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/>
                        <a:t>1.O2O shops: 89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600"/>
                        <a:t>2.Outsourced Pick-up points: 18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600"/>
                        <a:t>3.E-lockers: 98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600"/>
                        <a:t>4.HKTV supermarkets: 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/>
                        <a:t>1.OMO shops: 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600"/>
                        <a:t>2.Pickup points: &gt;2000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83593"/>
                  </a:ext>
                </a:extLst>
              </a:tr>
              <a:tr h="186112">
                <a:tc>
                  <a:txBody>
                    <a:bodyPr/>
                    <a:lstStyle/>
                    <a:p>
                      <a:r>
                        <a:rPr lang="en-US" altLang="zh-CN" sz="1600"/>
                        <a:t>Logistics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1.Logistics centers: 5</a:t>
                      </a:r>
                    </a:p>
                    <a:p>
                      <a:r>
                        <a:rPr lang="en-US" altLang="zh-CN" sz="1600"/>
                        <a:t>2.Delivery: outsource and self-operated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1.Logistics center: 1</a:t>
                      </a:r>
                    </a:p>
                    <a:p>
                      <a:r>
                        <a:rPr lang="en-US" altLang="zh-CN" sz="1600"/>
                        <a:t>2.Delivery: outsource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2723"/>
                  </a:ext>
                </a:extLst>
              </a:tr>
            </a:tbl>
          </a:graphicData>
        </a:graphic>
      </p:graphicFrame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538DD-2377-439D-B157-D2D2B5247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516609"/>
            <a:ext cx="2743200" cy="276999"/>
          </a:xfrm>
        </p:spPr>
        <p:txBody>
          <a:bodyPr/>
          <a:lstStyle/>
          <a:p>
            <a:fld id="{0327429B-2826-418F-991A-22C6F72C354D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3582242C-2F9F-4A16-9A96-E068B19BD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950"/>
              </p:ext>
            </p:extLst>
          </p:nvPr>
        </p:nvGraphicFramePr>
        <p:xfrm>
          <a:off x="8013232" y="1322256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57552724-1FE7-4964-A7FE-4574093D211D}"/>
              </a:ext>
            </a:extLst>
          </p:cNvPr>
          <p:cNvSpPr/>
          <p:nvPr/>
        </p:nvSpPr>
        <p:spPr>
          <a:xfrm>
            <a:off x="368073" y="1375512"/>
            <a:ext cx="2788082" cy="3256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62D457-0AFC-49CC-8DF5-E1F124C96FC5}"/>
              </a:ext>
            </a:extLst>
          </p:cNvPr>
          <p:cNvSpPr/>
          <p:nvPr/>
        </p:nvSpPr>
        <p:spPr>
          <a:xfrm>
            <a:off x="4090855" y="2133219"/>
            <a:ext cx="2810089" cy="6296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F43266-7660-4D6C-B10A-CE6E12672A57}"/>
              </a:ext>
            </a:extLst>
          </p:cNvPr>
          <p:cNvSpPr/>
          <p:nvPr/>
        </p:nvSpPr>
        <p:spPr>
          <a:xfrm>
            <a:off x="8050855" y="1426408"/>
            <a:ext cx="2803958" cy="6597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6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D38E7D5-F12C-4EA4-9750-5A68B8D77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45205"/>
              </p:ext>
            </p:extLst>
          </p:nvPr>
        </p:nvGraphicFramePr>
        <p:xfrm>
          <a:off x="218768" y="1159797"/>
          <a:ext cx="6003596" cy="5256747"/>
        </p:xfrm>
        <a:graphic>
          <a:graphicData uri="http://schemas.openxmlformats.org/drawingml/2006/table">
            <a:tbl>
              <a:tblPr/>
              <a:tblGrid>
                <a:gridCol w="3158180">
                  <a:extLst>
                    <a:ext uri="{9D8B030D-6E8A-4147-A177-3AD203B41FA5}">
                      <a16:colId xmlns:a16="http://schemas.microsoft.com/office/drawing/2014/main" val="192245827"/>
                    </a:ext>
                  </a:extLst>
                </a:gridCol>
                <a:gridCol w="572374">
                  <a:extLst>
                    <a:ext uri="{9D8B030D-6E8A-4147-A177-3AD203B41FA5}">
                      <a16:colId xmlns:a16="http://schemas.microsoft.com/office/drawing/2014/main" val="3764953157"/>
                    </a:ext>
                  </a:extLst>
                </a:gridCol>
                <a:gridCol w="572374">
                  <a:extLst>
                    <a:ext uri="{9D8B030D-6E8A-4147-A177-3AD203B41FA5}">
                      <a16:colId xmlns:a16="http://schemas.microsoft.com/office/drawing/2014/main" val="3471874848"/>
                    </a:ext>
                  </a:extLst>
                </a:gridCol>
                <a:gridCol w="572374">
                  <a:extLst>
                    <a:ext uri="{9D8B030D-6E8A-4147-A177-3AD203B41FA5}">
                      <a16:colId xmlns:a16="http://schemas.microsoft.com/office/drawing/2014/main" val="3833002"/>
                    </a:ext>
                  </a:extLst>
                </a:gridCol>
                <a:gridCol w="572374">
                  <a:extLst>
                    <a:ext uri="{9D8B030D-6E8A-4147-A177-3AD203B41FA5}">
                      <a16:colId xmlns:a16="http://schemas.microsoft.com/office/drawing/2014/main" val="3648193601"/>
                    </a:ext>
                  </a:extLst>
                </a:gridCol>
                <a:gridCol w="555920">
                  <a:extLst>
                    <a:ext uri="{9D8B030D-6E8A-4147-A177-3AD203B41FA5}">
                      <a16:colId xmlns:a16="http://schemas.microsoft.com/office/drawing/2014/main" val="1718784685"/>
                    </a:ext>
                  </a:extLst>
                </a:gridCol>
              </a:tblGrid>
              <a:tr h="115866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54250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Revenues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575718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Direct Merchandise Sales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44,305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87,583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141,352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254,127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411843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1" u="none" strike="noStrike">
                          <a:effectLst/>
                          <a:latin typeface="Arial" panose="020B0604020202020204" pitchFamily="34" charset="0"/>
                        </a:rPr>
                        <a:t>Growth (in %) YoY</a:t>
                      </a:r>
                    </a:p>
                  </a:txBody>
                  <a:tcPr marL="11371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507676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Concessionaire Sales and Other Service Income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17,797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25,201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38,871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113,984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720066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1" u="none" strike="noStrike">
                          <a:effectLst/>
                          <a:latin typeface="Arial" panose="020B0604020202020204" pitchFamily="34" charset="0"/>
                        </a:rPr>
                        <a:t>Growth (in %) YoY</a:t>
                      </a:r>
                    </a:p>
                  </a:txBody>
                  <a:tcPr marL="11371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193%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815535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Multimedia Advertising Income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1,676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1,307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3,070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35763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Total Revenues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24,128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62,361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114,460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181,530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371,181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529632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1" u="none" strike="noStrike">
                          <a:effectLst/>
                          <a:latin typeface="Arial" panose="020B0604020202020204" pitchFamily="34" charset="0"/>
                        </a:rPr>
                        <a:t>Growth (in %) YoY</a:t>
                      </a:r>
                    </a:p>
                  </a:txBody>
                  <a:tcPr marL="11371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158%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104%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444349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71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862025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Expenses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78014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Cost of Inventories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18,094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37,778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68,794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109,545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188,753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708365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1" u="none" strike="noStrike">
                          <a:effectLst/>
                          <a:latin typeface="Arial" panose="020B0604020202020204" pitchFamily="34" charset="0"/>
                        </a:rPr>
                        <a:t>Gross margin (Direct Sales) (in %) </a:t>
                      </a:r>
                    </a:p>
                  </a:txBody>
                  <a:tcPr marL="11371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824430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Other Operating Expenses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49,069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72,766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94,182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114,684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171,658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254699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Operating income / EBIT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(43,036)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(48,183)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(48,516)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(42,699)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10,770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307328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1" u="none" strike="noStrike">
                          <a:effectLst/>
                          <a:latin typeface="Arial" panose="020B0604020202020204" pitchFamily="34" charset="0"/>
                        </a:rPr>
                        <a:t>Operating / EBIT margin (in %)</a:t>
                      </a:r>
                    </a:p>
                  </a:txBody>
                  <a:tcPr marL="11371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-178%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-77%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-42%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-24%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187217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Earnings before Taxes (EBT)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(33,152)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(26,078)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(16,952)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(37,227)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23,750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093875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1" u="none" strike="noStrike">
                          <a:effectLst/>
                          <a:latin typeface="Arial" panose="020B0604020202020204" pitchFamily="34" charset="0"/>
                        </a:rPr>
                        <a:t>EBT margin (in %)</a:t>
                      </a:r>
                    </a:p>
                  </a:txBody>
                  <a:tcPr marL="11371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-137%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-42%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971371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487521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i="0" u="none" strike="noStrike">
                          <a:effectLst/>
                          <a:latin typeface="Arial" panose="020B0604020202020204" pitchFamily="34" charset="0"/>
                        </a:rPr>
                        <a:t>EPS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(0.04)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(0.03)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(0.02)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(0.05)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85127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177965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Cash Flow from Operating Activities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(26,792)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(25,336)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(29,986)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(22,132)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78,415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341756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Cash Flow from Investing Activities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(4,381)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28,117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48,304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5,160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18,416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58383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Cash Flow from Financing Activities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14,376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4,343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(17,584)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22,600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5,408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917552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01255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Liquidity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353890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Cash and Cash Equivalents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5,726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12,824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13,523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19,221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121,558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23837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1" u="none" strike="noStrike">
                          <a:effectLst/>
                          <a:latin typeface="Arial" panose="020B0604020202020204" pitchFamily="34" charset="0"/>
                        </a:rPr>
                        <a:t>Growth (in %) YoY</a:t>
                      </a:r>
                    </a:p>
                  </a:txBody>
                  <a:tcPr marL="11371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124%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1" u="none" strike="noStrike">
                          <a:effectLst/>
                          <a:latin typeface="Arial" panose="020B0604020202020204" pitchFamily="34" charset="0"/>
                        </a:rPr>
                        <a:t>532%</a:t>
                      </a:r>
                    </a:p>
                  </a:txBody>
                  <a:tcPr marL="7581" marR="7581" marT="75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627890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Current Ratio (x)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1.4x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0.8x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0.6x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0.6x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1.7x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669250"/>
                  </a:ext>
                </a:extLst>
              </a:tr>
              <a:tr h="11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Quick Ratio (x)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0.7x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0.4x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0.4x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1.4x</a:t>
                      </a:r>
                    </a:p>
                  </a:txBody>
                  <a:tcPr marL="7581" marR="7581" marT="75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65839"/>
                  </a:ext>
                </a:extLst>
              </a:tr>
            </a:tbl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3279F6A-7044-4C9C-B3D0-4AF921FE60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768" y="846530"/>
            <a:ext cx="6003596" cy="277200"/>
          </a:xfr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Historical growth analysis (2016-2020) (USD thousands)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5CF95-1F00-4019-B4F9-6E8D12297D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7849" y="846530"/>
            <a:ext cx="5555384" cy="276999"/>
          </a:xfr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Comparative analysis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A46672-1D4E-43CC-B0EC-EFDA2E6139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8768" y="202710"/>
            <a:ext cx="11973232" cy="415498"/>
          </a:xfrm>
        </p:spPr>
        <p:txBody>
          <a:bodyPr/>
          <a:lstStyle/>
          <a:p>
            <a:r>
              <a:rPr lang="en-US" altLang="zh-CN"/>
              <a:t>Financial analysis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CA5F7-7745-4A36-A03D-73AB7EFD3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768" y="6470442"/>
            <a:ext cx="2982308" cy="369332"/>
          </a:xfrm>
        </p:spPr>
        <p:txBody>
          <a:bodyPr/>
          <a:lstStyle/>
          <a:p>
            <a:r>
              <a:rPr lang="en-US" altLang="zh-CN"/>
              <a:t>Source: Company website; S&amp;P Capital IQ Pro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7985F-0FBD-4319-8F63-DC2DC2FE6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48F6D-C58B-4A2A-B405-50D8D22D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516609"/>
            <a:ext cx="2743200" cy="276999"/>
          </a:xfrm>
        </p:spPr>
        <p:txBody>
          <a:bodyPr/>
          <a:lstStyle/>
          <a:p>
            <a:fld id="{0327429B-2826-418F-991A-22C6F72C354D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2912766-7D0A-4344-97F6-2D0691FF9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475078"/>
              </p:ext>
            </p:extLst>
          </p:nvPr>
        </p:nvGraphicFramePr>
        <p:xfrm>
          <a:off x="6350032" y="1286516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EE8BB2-7C98-4FFA-A34D-A4A835E6FC64}"/>
              </a:ext>
            </a:extLst>
          </p:cNvPr>
          <p:cNvGrpSpPr/>
          <p:nvPr/>
        </p:nvGrpSpPr>
        <p:grpSpPr>
          <a:xfrm>
            <a:off x="9108362" y="1247165"/>
            <a:ext cx="2880000" cy="2160000"/>
            <a:chOff x="218768" y="1201005"/>
            <a:chExt cx="2880000" cy="2160000"/>
          </a:xfrm>
        </p:grpSpPr>
        <p:graphicFrame>
          <p:nvGraphicFramePr>
            <p:cNvPr id="18" name="图表 17">
              <a:extLst>
                <a:ext uri="{FF2B5EF4-FFF2-40B4-BE49-F238E27FC236}">
                  <a16:creationId xmlns:a16="http://schemas.microsoft.com/office/drawing/2014/main" id="{7FD918EF-9478-4FF9-93B5-665183691B7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31092852"/>
                </p:ext>
              </p:extLst>
            </p:nvPr>
          </p:nvGraphicFramePr>
          <p:xfrm>
            <a:off x="218768" y="1201005"/>
            <a:ext cx="28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流程图: 数据 7">
              <a:extLst>
                <a:ext uri="{FF2B5EF4-FFF2-40B4-BE49-F238E27FC236}">
                  <a16:creationId xmlns:a16="http://schemas.microsoft.com/office/drawing/2014/main" id="{11471747-308B-43AA-8C34-378483D60B07}"/>
                </a:ext>
              </a:extLst>
            </p:cNvPr>
            <p:cNvSpPr/>
            <p:nvPr/>
          </p:nvSpPr>
          <p:spPr>
            <a:xfrm rot="775671">
              <a:off x="2389730" y="1459402"/>
              <a:ext cx="45719" cy="388165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91E1BF3-A56B-4C07-A4C0-BA1980A2190C}"/>
              </a:ext>
            </a:extLst>
          </p:cNvPr>
          <p:cNvSpPr txBox="1"/>
          <p:nvPr/>
        </p:nvSpPr>
        <p:spPr>
          <a:xfrm>
            <a:off x="6417849" y="1159797"/>
            <a:ext cx="21853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Inventory turnover (2020)</a:t>
            </a:r>
            <a:endParaRPr lang="zh-CN" altLang="en-US" sz="1600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2AA980-A4A6-4DB6-B304-6FAB2DA7094C}"/>
              </a:ext>
            </a:extLst>
          </p:cNvPr>
          <p:cNvSpPr txBox="1"/>
          <p:nvPr/>
        </p:nvSpPr>
        <p:spPr>
          <a:xfrm>
            <a:off x="6517537" y="3624456"/>
            <a:ext cx="25449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Operating margin (2020)</a:t>
            </a:r>
            <a:endParaRPr lang="zh-CN" altLang="en-US" sz="1600" b="1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2270E7-A7AA-47FF-B9D4-2175C378048E}"/>
              </a:ext>
            </a:extLst>
          </p:cNvPr>
          <p:cNvSpPr txBox="1"/>
          <p:nvPr/>
        </p:nvSpPr>
        <p:spPr>
          <a:xfrm>
            <a:off x="8870267" y="1159797"/>
            <a:ext cx="33217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Sales/Registered buyers (2020) (in USD)</a:t>
            </a:r>
            <a:endParaRPr lang="zh-CN" altLang="en-US" sz="1600" b="1"/>
          </a:p>
        </p:txBody>
      </p:sp>
      <p:graphicFrame>
        <p:nvGraphicFramePr>
          <p:cNvPr id="29" name="图表 28">
            <a:extLst>
              <a:ext uri="{FF2B5EF4-FFF2-40B4-BE49-F238E27FC236}">
                <a16:creationId xmlns:a16="http://schemas.microsoft.com/office/drawing/2014/main" id="{0B0EE281-2B86-4BCF-8257-5AF564246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594564"/>
              </p:ext>
            </p:extLst>
          </p:nvPr>
        </p:nvGraphicFramePr>
        <p:xfrm>
          <a:off x="6347574" y="3774558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图表 29">
            <a:extLst>
              <a:ext uri="{FF2B5EF4-FFF2-40B4-BE49-F238E27FC236}">
                <a16:creationId xmlns:a16="http://schemas.microsoft.com/office/drawing/2014/main" id="{5D0DE6A4-02A7-468D-9574-2F4BA6BD5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254781"/>
              </p:ext>
            </p:extLst>
          </p:nvPr>
        </p:nvGraphicFramePr>
        <p:xfrm>
          <a:off x="9108362" y="3774558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0B85EE24-4BE6-4C76-BE46-6F98C306E823}"/>
              </a:ext>
            </a:extLst>
          </p:cNvPr>
          <p:cNvSpPr txBox="1"/>
          <p:nvPr/>
        </p:nvSpPr>
        <p:spPr>
          <a:xfrm>
            <a:off x="9490779" y="3624455"/>
            <a:ext cx="23325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Gross profit margin (2020)</a:t>
            </a:r>
            <a:endParaRPr lang="zh-CN" altLang="en-US" sz="1600" b="1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F24EEDA-ADC7-4CA7-AC18-637396107D7A}"/>
              </a:ext>
            </a:extLst>
          </p:cNvPr>
          <p:cNvSpPr/>
          <p:nvPr/>
        </p:nvSpPr>
        <p:spPr>
          <a:xfrm>
            <a:off x="218768" y="1697235"/>
            <a:ext cx="6026524" cy="156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C14D69-4F0B-4F0C-84CF-ED4DE97AAD38}"/>
              </a:ext>
            </a:extLst>
          </p:cNvPr>
          <p:cNvSpPr/>
          <p:nvPr/>
        </p:nvSpPr>
        <p:spPr>
          <a:xfrm>
            <a:off x="241677" y="2570218"/>
            <a:ext cx="6026524" cy="156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DBCD908-B308-40B7-81C7-B81864B30257}"/>
              </a:ext>
            </a:extLst>
          </p:cNvPr>
          <p:cNvSpPr/>
          <p:nvPr/>
        </p:nvSpPr>
        <p:spPr>
          <a:xfrm>
            <a:off x="241676" y="3272430"/>
            <a:ext cx="6026523" cy="156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7874D0E-96EC-4894-BF54-7C04F713CA61}"/>
              </a:ext>
            </a:extLst>
          </p:cNvPr>
          <p:cNvSpPr/>
          <p:nvPr/>
        </p:nvSpPr>
        <p:spPr>
          <a:xfrm>
            <a:off x="241676" y="5888357"/>
            <a:ext cx="6026523" cy="156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25F378-90A5-464E-84F5-04ED4EC4C982}"/>
              </a:ext>
            </a:extLst>
          </p:cNvPr>
          <p:cNvSpPr/>
          <p:nvPr/>
        </p:nvSpPr>
        <p:spPr>
          <a:xfrm>
            <a:off x="212259" y="4854558"/>
            <a:ext cx="6026523" cy="156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4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E7DD2B-248D-4297-BADD-E44421613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768" y="813963"/>
            <a:ext cx="6274026" cy="276999"/>
          </a:xfr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Discounted Cash Flow Valuation (in $USmn)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779B1-D240-46F4-87BB-C2C988250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157" y="813963"/>
            <a:ext cx="5045075" cy="276999"/>
          </a:xfrm>
          <a:solidFill>
            <a:schemeClr val="accent1"/>
          </a:solidFill>
        </p:spPr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Relative valuation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6F9FC3-2709-4CF1-8DC1-F48E56F732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Valuation:  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F8A2D-C516-4849-9F83-106640260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768" y="6562775"/>
            <a:ext cx="4680000" cy="184666"/>
          </a:xfrm>
        </p:spPr>
        <p:txBody>
          <a:bodyPr/>
          <a:lstStyle/>
          <a:p>
            <a:r>
              <a:rPr lang="en-US" altLang="zh-CN"/>
              <a:t>Source: Capital IQ Pro; 2021 Interim report; 2020 annual report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E2E4D-6932-4B85-851D-0272EF7B6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E5BEC-DD7E-4B41-B7BE-9AD396301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27429B-2826-418F-991A-22C6F72C354D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88BD00-E8EA-42FF-AC9C-28C71FEF18EA}"/>
              </a:ext>
            </a:extLst>
          </p:cNvPr>
          <p:cNvSpPr txBox="1"/>
          <p:nvPr/>
        </p:nvSpPr>
        <p:spPr>
          <a:xfrm>
            <a:off x="8878298" y="1090962"/>
            <a:ext cx="179185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/>
              <a:t>Price/EPS ratio in (x)</a:t>
            </a:r>
            <a:endParaRPr lang="zh-CN" altLang="en-US" sz="1600" b="1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77A91AB-1C89-4C01-9919-AC0D9DEE4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36148"/>
              </p:ext>
            </p:extLst>
          </p:nvPr>
        </p:nvGraphicFramePr>
        <p:xfrm>
          <a:off x="6928156" y="3075830"/>
          <a:ext cx="5045075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528">
                  <a:extLst>
                    <a:ext uri="{9D8B030D-6E8A-4147-A177-3AD203B41FA5}">
                      <a16:colId xmlns:a16="http://schemas.microsoft.com/office/drawing/2014/main" val="553623326"/>
                    </a:ext>
                  </a:extLst>
                </a:gridCol>
                <a:gridCol w="1103120">
                  <a:extLst>
                    <a:ext uri="{9D8B030D-6E8A-4147-A177-3AD203B41FA5}">
                      <a16:colId xmlns:a16="http://schemas.microsoft.com/office/drawing/2014/main" val="89482964"/>
                    </a:ext>
                  </a:extLst>
                </a:gridCol>
                <a:gridCol w="1051322">
                  <a:extLst>
                    <a:ext uri="{9D8B030D-6E8A-4147-A177-3AD203B41FA5}">
                      <a16:colId xmlns:a16="http://schemas.microsoft.com/office/drawing/2014/main" val="3989547900"/>
                    </a:ext>
                  </a:extLst>
                </a:gridCol>
                <a:gridCol w="1118105">
                  <a:extLst>
                    <a:ext uri="{9D8B030D-6E8A-4147-A177-3AD203B41FA5}">
                      <a16:colId xmlns:a16="http://schemas.microsoft.com/office/drawing/2014/main" val="47027156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Bear Case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Base Case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Bull Case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10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EPS (HKD)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215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P/E ratio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25x-40x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40x-45x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45x-60x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735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Target price (HKD)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+mj-lt"/>
                        </a:rPr>
                        <a:t>5.0-8.0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8.8-9.9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+mj-lt"/>
                        </a:rPr>
                        <a:t>10.4-13.8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87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Target price (USD)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0.7-1.0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1.1-1.2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1.3-1.8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34594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113A0EA-998B-4180-A446-E32CCA7598B2}"/>
              </a:ext>
            </a:extLst>
          </p:cNvPr>
          <p:cNvSpPr txBox="1"/>
          <p:nvPr/>
        </p:nvSpPr>
        <p:spPr>
          <a:xfrm>
            <a:off x="6928156" y="4458149"/>
            <a:ext cx="5045075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/>
              <a:t>Key Assumptions</a:t>
            </a:r>
            <a:endParaRPr lang="en-US" altLang="zh-CN"/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/>
              <a:t>E-commerce market growth (2021E-2026E): 15%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/>
              <a:t>HKTV mall market share (2026E): 22%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/>
              <a:t>Capex (2021E-2023E): HK$400mn</a:t>
            </a:r>
          </a:p>
          <a:p>
            <a:r>
              <a:rPr lang="en-US" altLang="zh-CN" b="1"/>
              <a:t>Result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/>
              <a:t>FCFF valuation: HK$13.1/share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n"/>
            </a:pPr>
            <a:r>
              <a:rPr lang="en-US" altLang="zh-CN" sz="1600"/>
              <a:t>Realative valuation: HK$5.0-$13.8/share</a:t>
            </a:r>
            <a:endParaRPr lang="zh-CN" altLang="en-US" sz="160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69DB9E2-5202-46F4-9E32-89556F9B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74190"/>
              </p:ext>
            </p:extLst>
          </p:nvPr>
        </p:nvGraphicFramePr>
        <p:xfrm>
          <a:off x="218768" y="1126132"/>
          <a:ext cx="6274026" cy="5237088"/>
        </p:xfrm>
        <a:graphic>
          <a:graphicData uri="http://schemas.openxmlformats.org/drawingml/2006/table">
            <a:tbl>
              <a:tblPr/>
              <a:tblGrid>
                <a:gridCol w="2174646">
                  <a:extLst>
                    <a:ext uri="{9D8B030D-6E8A-4147-A177-3AD203B41FA5}">
                      <a16:colId xmlns:a16="http://schemas.microsoft.com/office/drawing/2014/main" val="3449895651"/>
                    </a:ext>
                  </a:extLst>
                </a:gridCol>
                <a:gridCol w="403092">
                  <a:extLst>
                    <a:ext uri="{9D8B030D-6E8A-4147-A177-3AD203B41FA5}">
                      <a16:colId xmlns:a16="http://schemas.microsoft.com/office/drawing/2014/main" val="2579390153"/>
                    </a:ext>
                  </a:extLst>
                </a:gridCol>
                <a:gridCol w="373895">
                  <a:extLst>
                    <a:ext uri="{9D8B030D-6E8A-4147-A177-3AD203B41FA5}">
                      <a16:colId xmlns:a16="http://schemas.microsoft.com/office/drawing/2014/main" val="2296925482"/>
                    </a:ext>
                  </a:extLst>
                </a:gridCol>
                <a:gridCol w="370518">
                  <a:extLst>
                    <a:ext uri="{9D8B030D-6E8A-4147-A177-3AD203B41FA5}">
                      <a16:colId xmlns:a16="http://schemas.microsoft.com/office/drawing/2014/main" val="31081160"/>
                    </a:ext>
                  </a:extLst>
                </a:gridCol>
                <a:gridCol w="399451">
                  <a:extLst>
                    <a:ext uri="{9D8B030D-6E8A-4147-A177-3AD203B41FA5}">
                      <a16:colId xmlns:a16="http://schemas.microsoft.com/office/drawing/2014/main" val="889923006"/>
                    </a:ext>
                  </a:extLst>
                </a:gridCol>
                <a:gridCol w="407958">
                  <a:extLst>
                    <a:ext uri="{9D8B030D-6E8A-4147-A177-3AD203B41FA5}">
                      <a16:colId xmlns:a16="http://schemas.microsoft.com/office/drawing/2014/main" val="2806068502"/>
                    </a:ext>
                  </a:extLst>
                </a:gridCol>
                <a:gridCol w="407958">
                  <a:extLst>
                    <a:ext uri="{9D8B030D-6E8A-4147-A177-3AD203B41FA5}">
                      <a16:colId xmlns:a16="http://schemas.microsoft.com/office/drawing/2014/main" val="141309613"/>
                    </a:ext>
                  </a:extLst>
                </a:gridCol>
                <a:gridCol w="407958">
                  <a:extLst>
                    <a:ext uri="{9D8B030D-6E8A-4147-A177-3AD203B41FA5}">
                      <a16:colId xmlns:a16="http://schemas.microsoft.com/office/drawing/2014/main" val="1557747288"/>
                    </a:ext>
                  </a:extLst>
                </a:gridCol>
                <a:gridCol w="442850">
                  <a:extLst>
                    <a:ext uri="{9D8B030D-6E8A-4147-A177-3AD203B41FA5}">
                      <a16:colId xmlns:a16="http://schemas.microsoft.com/office/drawing/2014/main" val="1551181627"/>
                    </a:ext>
                  </a:extLst>
                </a:gridCol>
                <a:gridCol w="442850">
                  <a:extLst>
                    <a:ext uri="{9D8B030D-6E8A-4147-A177-3AD203B41FA5}">
                      <a16:colId xmlns:a16="http://schemas.microsoft.com/office/drawing/2014/main" val="2145500437"/>
                    </a:ext>
                  </a:extLst>
                </a:gridCol>
                <a:gridCol w="442850">
                  <a:extLst>
                    <a:ext uri="{9D8B030D-6E8A-4147-A177-3AD203B41FA5}">
                      <a16:colId xmlns:a16="http://schemas.microsoft.com/office/drawing/2014/main" val="458990162"/>
                    </a:ext>
                  </a:extLst>
                </a:gridCol>
              </a:tblGrid>
              <a:tr h="160633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2020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2021E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2022E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2023E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2024E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2025E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2026E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96202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E-commerce market value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3,553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4,201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5,047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6,411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7,131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8,201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9,431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10,845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12,472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14,343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965156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% Growth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24138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HKTV-GMV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363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774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856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1,148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1,509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1,952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2,494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3,155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35118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%Market share</a:t>
                      </a:r>
                    </a:p>
                  </a:txBody>
                  <a:tcPr marL="101351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25117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GMV-direct sale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152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293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391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509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654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829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1,041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735835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 of Total GMV</a:t>
                      </a:r>
                    </a:p>
                  </a:txBody>
                  <a:tcPr marL="101351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34%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34%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34%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34%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49736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Revenue-direct sale</a:t>
                      </a:r>
                    </a:p>
                  </a:txBody>
                  <a:tcPr marL="101351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282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377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494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636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810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1,020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64586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GMV-3P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212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562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758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999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1,298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1,665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2,114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590504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 of Total GMV</a:t>
                      </a:r>
                    </a:p>
                  </a:txBody>
                  <a:tcPr marL="101351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63%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61%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928659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Revenue-3P sale</a:t>
                      </a:r>
                    </a:p>
                  </a:txBody>
                  <a:tcPr marL="101351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175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233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306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396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507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215199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Charge rate % of 3P GMV</a:t>
                      </a:r>
                    </a:p>
                  </a:txBody>
                  <a:tcPr marL="202702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2118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Revenue-other operating activities </a:t>
                      </a:r>
                    </a:p>
                  </a:txBody>
                  <a:tcPr marL="101351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93995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revenue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114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371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430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572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747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963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1,227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1,550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54117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COGS-direct sale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279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365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469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596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750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975804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Gross profit-direct sale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214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270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482447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 Gross margin</a:t>
                      </a:r>
                    </a:p>
                  </a:txBody>
                  <a:tcPr marL="101351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69192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operating expense(Excl D&amp;A)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288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391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524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693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151562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operating cost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154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337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357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487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652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860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1,120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1,443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433718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EDITDA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(41)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(38)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(21)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95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107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81961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 expense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917261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%Tax rate</a:t>
                      </a:r>
                    </a:p>
                  </a:txBody>
                  <a:tcPr marL="101351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1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9459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Capex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0650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in NWC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(29)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(36)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18637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FCFF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(67)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(27)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(39)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653949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Cash and Cash Equivalents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526731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Target price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1.7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USD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325696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13.1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HKD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2723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WACC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7.7%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07931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Terminal growth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757" marR="6757" marT="67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7714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78769EC8-2BF4-4BA2-96BB-BB20565F7A36}"/>
              </a:ext>
            </a:extLst>
          </p:cNvPr>
          <p:cNvSpPr/>
          <p:nvPr/>
        </p:nvSpPr>
        <p:spPr>
          <a:xfrm>
            <a:off x="218768" y="1485000"/>
            <a:ext cx="6274025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DB13C5-4491-438D-ACFE-B8716CB223DE}"/>
              </a:ext>
            </a:extLst>
          </p:cNvPr>
          <p:cNvSpPr/>
          <p:nvPr/>
        </p:nvSpPr>
        <p:spPr>
          <a:xfrm>
            <a:off x="218768" y="1820280"/>
            <a:ext cx="6274025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F73D57-5A20-4AAB-BDD1-9C88248FE5A2}"/>
              </a:ext>
            </a:extLst>
          </p:cNvPr>
          <p:cNvSpPr/>
          <p:nvPr/>
        </p:nvSpPr>
        <p:spPr>
          <a:xfrm>
            <a:off x="218768" y="2175880"/>
            <a:ext cx="6274025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009A5D-A378-47FE-B685-024AEEAA06FB}"/>
              </a:ext>
            </a:extLst>
          </p:cNvPr>
          <p:cNvSpPr/>
          <p:nvPr/>
        </p:nvSpPr>
        <p:spPr>
          <a:xfrm>
            <a:off x="218767" y="2708464"/>
            <a:ext cx="6274025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0DBF82-3EF6-4185-AD03-6F76D721B2B9}"/>
              </a:ext>
            </a:extLst>
          </p:cNvPr>
          <p:cNvSpPr/>
          <p:nvPr/>
        </p:nvSpPr>
        <p:spPr>
          <a:xfrm>
            <a:off x="218766" y="3898523"/>
            <a:ext cx="6274025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604BC72A-D124-4F3F-89B7-A86B08AA0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905620"/>
              </p:ext>
            </p:extLst>
          </p:nvPr>
        </p:nvGraphicFramePr>
        <p:xfrm>
          <a:off x="6897231" y="1200288"/>
          <a:ext cx="5076000" cy="1875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403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CA46C-9B60-43EE-B25F-0CA9710900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8768" y="202710"/>
            <a:ext cx="11973232" cy="415498"/>
          </a:xfrm>
        </p:spPr>
        <p:txBody>
          <a:bodyPr/>
          <a:lstStyle/>
          <a:p>
            <a:r>
              <a:rPr lang="en-US" altLang="zh-CN"/>
              <a:t>Risk &amp; Opportunity analysis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4FADF-2A80-4E79-AFAF-E12EDE83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767" y="6470442"/>
            <a:ext cx="3163529" cy="369332"/>
          </a:xfrm>
        </p:spPr>
        <p:txBody>
          <a:bodyPr/>
          <a:lstStyle/>
          <a:p>
            <a:r>
              <a:rPr lang="en-US" altLang="zh-CN"/>
              <a:t>Source: Company website; Paypal research; SCMP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CEE93-AB55-4AE2-A8B4-F19CF40E6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Johnson JIANG (852) 9629 6468</a:t>
            </a:r>
          </a:p>
          <a:p>
            <a:r>
              <a:rPr lang="en-US" altLang="zh-CN"/>
              <a:t>haohongjiang01@gmail.com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7437A-2203-4E9D-9A55-C222F53F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032" y="6516609"/>
            <a:ext cx="2743200" cy="276999"/>
          </a:xfrm>
        </p:spPr>
        <p:txBody>
          <a:bodyPr/>
          <a:lstStyle/>
          <a:p>
            <a:fld id="{0327429B-2826-418F-991A-22C6F72C354D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7DE48B8E-6B8A-4347-9B5A-B6B67256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4722"/>
              </p:ext>
            </p:extLst>
          </p:nvPr>
        </p:nvGraphicFramePr>
        <p:xfrm>
          <a:off x="218768" y="955549"/>
          <a:ext cx="57600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2463016077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bg1"/>
                          </a:solidFill>
                        </a:rPr>
                        <a:t>Risk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Operation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Client information security: HKTV detected part of the 4.3 million client information was accessed by an unauthorized source in Feb 2022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Shock of Covid-19:</a:t>
                      </a:r>
                    </a:p>
                    <a:p>
                      <a:pPr marL="742950" lvl="1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Temporary closure of O2O malls</a:t>
                      </a:r>
                    </a:p>
                    <a:p>
                      <a:pPr marL="742950" lvl="1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Order cancellation or delivery delay</a:t>
                      </a:r>
                    </a:p>
                    <a:p>
                      <a:pPr marL="742950" lvl="1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Manpower pressure</a:t>
                      </a:r>
                    </a:p>
                    <a:p>
                      <a:pPr>
                        <a:buSzPct val="50000"/>
                      </a:pPr>
                      <a:r>
                        <a:rPr lang="en-US" altLang="zh-CN" sz="1600" b="1"/>
                        <a:t>External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Government consumption coupon: the announced 10,000 HKD consumption coupon plan, intensifies the competition of retail business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Market competition: HKTV mall faced competition from Taobao and JD.com and local e-commerce platforms like YOHO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Covid-19 pandemic weaken: as the COVID-19 pandemic condition improves in the future, consumers’ shopping willingness shifts from online back to offline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622894"/>
                  </a:ext>
                </a:extLst>
              </a:tr>
            </a:tbl>
          </a:graphicData>
        </a:graphic>
      </p:graphicFrame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EB6162A8-7542-4069-AEA1-02C3B84CA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8458"/>
              </p:ext>
            </p:extLst>
          </p:nvPr>
        </p:nvGraphicFramePr>
        <p:xfrm>
          <a:off x="6213232" y="955549"/>
          <a:ext cx="57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2463016077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bg1"/>
                          </a:solidFill>
                        </a:rPr>
                        <a:t>Opportunity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External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E-commerce adaption acceleration: the fifth wave of COVID-19 pandemic in Hong Kong accelerated demand for e-commerce and to-door delivery service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Strong growth of E-commerce: E-commerce maintain a CAGR of 22% (2010-2021), the growth remains resilient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Hong Kong SMEs going digital: according to Paypal, around 90% of SMEs are using digital platforms for promotion and customer engagement</a:t>
                      </a:r>
                    </a:p>
                    <a:p>
                      <a:pPr>
                        <a:buSzPct val="50000"/>
                      </a:pPr>
                      <a:r>
                        <a:rPr lang="en-US" altLang="zh-CN" sz="1600" b="1"/>
                        <a:t>Finance</a:t>
                      </a: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600" b="0"/>
                        <a:t>Liquidity for further expansion: HKTV turned from net loss to net profit, with cash account growing by 532% (2019-2020), providing liquidity for expansion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62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2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st">
      <a:dk1>
        <a:srgbClr val="0B2036"/>
      </a:dk1>
      <a:lt1>
        <a:sysClr val="window" lastClr="FFFFFF"/>
      </a:lt1>
      <a:dk2>
        <a:srgbClr val="073763"/>
      </a:dk2>
      <a:lt2>
        <a:srgbClr val="DBEFF9"/>
      </a:lt2>
      <a:accent1>
        <a:srgbClr val="00007E"/>
      </a:accent1>
      <a:accent2>
        <a:srgbClr val="6666AB"/>
      </a:accent2>
      <a:accent3>
        <a:srgbClr val="4E93D2"/>
      </a:accent3>
      <a:accent4>
        <a:srgbClr val="42C842"/>
      </a:accent4>
      <a:accent5>
        <a:srgbClr val="A5A5A5"/>
      </a:accent5>
      <a:accent6>
        <a:srgbClr val="F25C58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7927</TotalTime>
  <Words>2109</Words>
  <Application>Microsoft Office PowerPoint</Application>
  <PresentationFormat>宽屏</PresentationFormat>
  <Paragraphs>676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Haohong</dc:creator>
  <cp:lastModifiedBy>JIANG Haohong</cp:lastModifiedBy>
  <cp:revision>13</cp:revision>
  <dcterms:created xsi:type="dcterms:W3CDTF">2022-02-03T17:33:01Z</dcterms:created>
  <dcterms:modified xsi:type="dcterms:W3CDTF">2022-03-24T10:19:21Z</dcterms:modified>
</cp:coreProperties>
</file>