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8" r:id="rId2"/>
    <p:sldId id="351" r:id="rId3"/>
    <p:sldId id="352" r:id="rId4"/>
    <p:sldId id="355" r:id="rId5"/>
    <p:sldId id="362" r:id="rId6"/>
    <p:sldId id="385" r:id="rId7"/>
    <p:sldId id="366" r:id="rId8"/>
    <p:sldId id="386" r:id="rId9"/>
    <p:sldId id="387" r:id="rId10"/>
    <p:sldId id="393" r:id="rId11"/>
    <p:sldId id="371" r:id="rId12"/>
    <p:sldId id="388" r:id="rId13"/>
    <p:sldId id="377" r:id="rId14"/>
    <p:sldId id="389" r:id="rId15"/>
    <p:sldId id="392" r:id="rId16"/>
    <p:sldId id="390" r:id="rId17"/>
    <p:sldId id="394" r:id="rId18"/>
    <p:sldId id="391" r:id="rId19"/>
    <p:sldId id="349" r:id="rId20"/>
  </p:sldIdLst>
  <p:sldSz cx="12190413" cy="6859588"/>
  <p:notesSz cx="6858000" cy="9144000"/>
  <p:custDataLst>
    <p:tags r:id="rId23"/>
  </p:custDataLst>
  <p:defaultTextStyle>
    <a:defPPr>
      <a:defRPr lang="zh-CN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99687EC2-DA57-4B99-84A1-F5F1EBDFD33F}">
          <p14:sldIdLst>
            <p14:sldId id="348"/>
            <p14:sldId id="351"/>
          </p14:sldIdLst>
        </p14:section>
        <p14:section name="1：小组分工" id="{1A35A56A-B759-4872-A12E-58816D4FFF42}">
          <p14:sldIdLst>
            <p14:sldId id="352"/>
            <p14:sldId id="355"/>
          </p14:sldIdLst>
        </p14:section>
        <p14:section name="2：项目介绍" id="{F7B0F9E1-E8A6-45C6-91E0-C04DB502863A}">
          <p14:sldIdLst>
            <p14:sldId id="362"/>
            <p14:sldId id="385"/>
          </p14:sldIdLst>
        </p14:section>
        <p14:section name="3：思路分享" id="{DAA8E471-909D-4BDB-AED3-D32624ED8C8D}">
          <p14:sldIdLst>
            <p14:sldId id="366"/>
            <p14:sldId id="386"/>
            <p14:sldId id="387"/>
            <p14:sldId id="393"/>
          </p14:sldIdLst>
        </p14:section>
        <p14:section name="4：效果展示" id="{1F608326-803D-4394-BFDD-F2DA277C0403}">
          <p14:sldIdLst>
            <p14:sldId id="371"/>
            <p14:sldId id="388"/>
          </p14:sldIdLst>
        </p14:section>
        <p14:section name="5：源码展示" id="{8CD26736-21F7-4A0C-B07A-8C378D004068}">
          <p14:sldIdLst>
            <p14:sldId id="377"/>
            <p14:sldId id="389"/>
            <p14:sldId id="392"/>
            <p14:sldId id="390"/>
            <p14:sldId id="394"/>
            <p14:sldId id="391"/>
          </p14:sldIdLst>
        </p14:section>
        <p14:section name="结束" id="{7C37B38A-3B1A-4ACC-8BF1-1810928DD6BD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005292"/>
    <a:srgbClr val="70BDD2"/>
    <a:srgbClr val="1C55C6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8" autoAdjust="0"/>
    <p:restoredTop sz="89609" autoAdjust="0"/>
  </p:normalViewPr>
  <p:slideViewPr>
    <p:cSldViewPr>
      <p:cViewPr varScale="1">
        <p:scale>
          <a:sx n="78" d="100"/>
          <a:sy n="78" d="100"/>
        </p:scale>
        <p:origin x="105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4CB2-8E31-4029-8803-9E8EFAC84806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2905A-B2DB-4CD1-A0EE-81E2CDE5E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1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1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2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3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4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338315" y="-26591"/>
            <a:ext cx="899598" cy="830997"/>
            <a:chOff x="2506532" y="465192"/>
            <a:chExt cx="675190" cy="623007"/>
          </a:xfrm>
        </p:grpSpPr>
        <p:sp>
          <p:nvSpPr>
            <p:cNvPr id="4" name="文本框 2"/>
            <p:cNvSpPr txBox="1">
              <a:spLocks noChangeArrowheads="1"/>
            </p:cNvSpPr>
            <p:nvPr/>
          </p:nvSpPr>
          <p:spPr bwMode="auto">
            <a:xfrm>
              <a:off x="2506532" y="465192"/>
              <a:ext cx="236653" cy="6230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4800" dirty="0">
                  <a:solidFill>
                    <a:srgbClr val="005292"/>
                  </a:solidFill>
                  <a:latin typeface="Impact" panose="020B0806030902050204" pitchFamily="34" charset="0"/>
                </a:rPr>
                <a:t>5</a:t>
              </a:r>
              <a:endParaRPr lang="zh-CN" altLang="en-US" sz="4800" dirty="0">
                <a:solidFill>
                  <a:srgbClr val="005292"/>
                </a:solidFill>
                <a:latin typeface="Impact" panose="020B0806030902050204" pitchFamily="34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722573" y="599954"/>
              <a:ext cx="459149" cy="459075"/>
            </a:xfrm>
            <a:prstGeom prst="line">
              <a:avLst/>
            </a:prstGeom>
            <a:ln w="28575">
              <a:solidFill>
                <a:srgbClr val="0052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 userDrawn="1"/>
        </p:nvSpPr>
        <p:spPr>
          <a:xfrm>
            <a:off x="1" y="763037"/>
            <a:ext cx="12182481" cy="45719"/>
          </a:xfrm>
          <a:prstGeom prst="rect">
            <a:avLst/>
          </a:prstGeom>
          <a:solidFill>
            <a:srgbClr val="005292"/>
          </a:solidFill>
          <a:ln>
            <a:solidFill>
              <a:srgbClr val="005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8" tIns="60948" rIns="121898" bIns="6094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3" y="794"/>
            <a:ext cx="12185478" cy="6858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ctr" defTabSz="121983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Users\Onion\Desktop\&#37329;&#30742;&#20845;&#22269;_&#39033;&#30446;&#21253;\&#39033;&#30446;&#28436;&#31034;.mp4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1150" y="2868826"/>
            <a:ext cx="59766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1000" dirty="0">
                <a:solidFill>
                  <a:srgbClr val="005292"/>
                </a:solidFill>
                <a:latin typeface="Agency FB" panose="020B0503020202020204" pitchFamily="34" charset="0"/>
                <a:cs typeface="+mn-ea"/>
                <a:sym typeface="+mn-lt"/>
              </a:rPr>
              <a:t>金砖六国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934" y="465393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cs typeface="+mn-ea"/>
                <a:sym typeface="+mn-lt"/>
              </a:rPr>
              <a:t>浙江省宝马二手车数据可视化分析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9222" y="5518026"/>
            <a:ext cx="62646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汇报人：胡子俊   </a:t>
            </a:r>
            <a:r>
              <a:rPr lang="en-US" altLang="zh-CN" sz="2000" dirty="0">
                <a:cs typeface="+mn-ea"/>
                <a:sym typeface="+mn-lt"/>
              </a:rPr>
              <a:t>     </a:t>
            </a:r>
            <a:r>
              <a:rPr lang="zh-CN" altLang="en-US" sz="2000" dirty="0">
                <a:cs typeface="+mn-ea"/>
                <a:sym typeface="+mn-lt"/>
              </a:rPr>
              <a:t>日期：</a:t>
            </a:r>
            <a:r>
              <a:rPr lang="en-US" altLang="zh-CN" sz="2000" dirty="0">
                <a:cs typeface="+mn-ea"/>
                <a:sym typeface="+mn-lt"/>
              </a:rPr>
              <a:t>2023.01.05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6000">
        <p14:vortex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46534" y="189439"/>
            <a:ext cx="5040560" cy="646331"/>
            <a:chOff x="-290016" y="189434"/>
            <a:chExt cx="5040560" cy="646332"/>
          </a:xfrm>
        </p:grpSpPr>
        <p:sp>
          <p:nvSpPr>
            <p:cNvPr id="36" name="Freeform 514"/>
            <p:cNvSpPr>
              <a:spLocks noEditPoints="1"/>
            </p:cNvSpPr>
            <p:nvPr/>
          </p:nvSpPr>
          <p:spPr bwMode="auto">
            <a:xfrm>
              <a:off x="4174480" y="333445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290016" y="189434"/>
              <a:ext cx="50405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kern="0" dirty="0">
                  <a:solidFill>
                    <a:srgbClr val="0070C0"/>
                  </a:solidFill>
                </a:rPr>
                <a:t>问题以及解决方案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243815" y="1824972"/>
            <a:ext cx="2105269" cy="2688083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717824" y="2853730"/>
            <a:ext cx="2108282" cy="2691930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6199228" y="1824969"/>
            <a:ext cx="2157269" cy="2754478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29038" y="1515528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Akzidenz-Grotesk BQ Condensed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320055" y="5132506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Akzidenz-Grotesk BQ Condensed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840334" y="1515528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Akzidenz-Grotesk BQ Condensed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8728504" y="2853730"/>
            <a:ext cx="2121612" cy="2708950"/>
          </a:xfrm>
          <a:prstGeom prst="roundRect">
            <a:avLst/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85000"/>
                </a:sysClr>
              </a:gs>
            </a:gsLst>
            <a:lin ang="13500000" scaled="1"/>
          </a:gra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8360615" y="5149526"/>
            <a:ext cx="735783" cy="73578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Akzidenz-Grotesk BQ Condensed" pitchFamily="2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414686" y="2349674"/>
            <a:ext cx="1898960" cy="1479163"/>
            <a:chOff x="8641357" y="2133650"/>
            <a:chExt cx="1898960" cy="1479163"/>
          </a:xfrm>
        </p:grpSpPr>
        <p:sp>
          <p:nvSpPr>
            <p:cNvPr id="49" name="TextBox 48"/>
            <p:cNvSpPr txBox="1"/>
            <p:nvPr/>
          </p:nvSpPr>
          <p:spPr>
            <a:xfrm>
              <a:off x="8697503" y="2515974"/>
              <a:ext cx="1629888" cy="109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抛出异常，让程序能继续爬取数据。后面再去掉空值就行</a:t>
              </a:r>
            </a:p>
          </p:txBody>
        </p:sp>
        <p:sp>
          <p:nvSpPr>
            <p:cNvPr id="50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714182" y="2133650"/>
              <a:ext cx="1826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网页数据有空值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52" name="文本框 29"/>
          <p:cNvSpPr txBox="1">
            <a:spLocks noChangeArrowheads="1"/>
          </p:cNvSpPr>
          <p:nvPr/>
        </p:nvSpPr>
        <p:spPr bwMode="auto">
          <a:xfrm>
            <a:off x="1262416" y="1500092"/>
            <a:ext cx="5453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29"/>
          <p:cNvSpPr txBox="1">
            <a:spLocks noChangeArrowheads="1"/>
          </p:cNvSpPr>
          <p:nvPr/>
        </p:nvSpPr>
        <p:spPr bwMode="auto">
          <a:xfrm>
            <a:off x="3470508" y="5117429"/>
            <a:ext cx="5068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9"/>
          <p:cNvSpPr txBox="1">
            <a:spLocks noChangeArrowheads="1"/>
          </p:cNvSpPr>
          <p:nvPr/>
        </p:nvSpPr>
        <p:spPr bwMode="auto">
          <a:xfrm>
            <a:off x="5974102" y="1511129"/>
            <a:ext cx="5277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29"/>
          <p:cNvSpPr txBox="1">
            <a:spLocks noChangeArrowheads="1"/>
          </p:cNvSpPr>
          <p:nvPr/>
        </p:nvSpPr>
        <p:spPr bwMode="auto">
          <a:xfrm>
            <a:off x="8473445" y="5147575"/>
            <a:ext cx="575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862956" y="3018240"/>
            <a:ext cx="2035158" cy="2309386"/>
            <a:chOff x="8640915" y="2133650"/>
            <a:chExt cx="1516392" cy="2309386"/>
          </a:xfrm>
        </p:grpSpPr>
        <p:sp>
          <p:nvSpPr>
            <p:cNvPr id="57" name="TextBox 56"/>
            <p:cNvSpPr txBox="1"/>
            <p:nvPr/>
          </p:nvSpPr>
          <p:spPr>
            <a:xfrm>
              <a:off x="8640915" y="2833236"/>
              <a:ext cx="1516392" cy="1609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Map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内置的地理数据中地级市都有后缀“市”，但我们数据中没有，所以无法读取。</a:t>
              </a:r>
              <a:endPara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在数据后面加上后缀“市”就行。</a:t>
              </a:r>
            </a:p>
          </p:txBody>
        </p:sp>
        <p:sp>
          <p:nvSpPr>
            <p:cNvPr id="58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714182" y="2133650"/>
              <a:ext cx="13971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做</a:t>
              </a:r>
              <a:r>
                <a:rPr lang="en-US" altLang="zh-CN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map</a:t>
              </a: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图无法读取到城市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383238" y="2277666"/>
            <a:ext cx="2048049" cy="2001392"/>
            <a:chOff x="8641357" y="2133650"/>
            <a:chExt cx="2048049" cy="2001392"/>
          </a:xfrm>
        </p:grpSpPr>
        <p:sp>
          <p:nvSpPr>
            <p:cNvPr id="61" name="TextBox 60"/>
            <p:cNvSpPr txBox="1"/>
            <p:nvPr/>
          </p:nvSpPr>
          <p:spPr>
            <a:xfrm>
              <a:off x="8671207" y="2781723"/>
              <a:ext cx="1629888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在转换每个图作图代码为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page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里面的函数时，漏删了里面的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render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（）方法，导致报错。</a:t>
              </a:r>
            </a:p>
          </p:txBody>
        </p:sp>
        <p:sp>
          <p:nvSpPr>
            <p:cNvPr id="62" name="Freeform 512"/>
            <p:cNvSpPr/>
            <p:nvPr/>
          </p:nvSpPr>
          <p:spPr bwMode="auto">
            <a:xfrm>
              <a:off x="8641357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714182" y="2133650"/>
              <a:ext cx="1975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page</a:t>
              </a: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添加实例图出错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975524" y="3069754"/>
            <a:ext cx="2057644" cy="2073399"/>
            <a:chOff x="8584060" y="2133650"/>
            <a:chExt cx="1684388" cy="2073399"/>
          </a:xfrm>
        </p:grpSpPr>
        <p:sp>
          <p:nvSpPr>
            <p:cNvPr id="65" name="TextBox 64"/>
            <p:cNvSpPr txBox="1"/>
            <p:nvPr/>
          </p:nvSpPr>
          <p:spPr>
            <a:xfrm>
              <a:off x="8584062" y="2853730"/>
              <a:ext cx="1684386" cy="135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每次重新执行作图程序后，每个图的</a:t>
              </a: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id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都会刷新。要用新的</a:t>
              </a: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id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替换掉</a:t>
              </a:r>
              <a:r>
                <a:rPr lang="en-US" altLang="zh-CN" sz="1400" kern="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chart_config.json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里的旧</a:t>
              </a:r>
              <a:r>
                <a:rPr lang="en-US" altLang="zh-CN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id</a:t>
              </a: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。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Freeform 512"/>
            <p:cNvSpPr/>
            <p:nvPr/>
          </p:nvSpPr>
          <p:spPr bwMode="auto">
            <a:xfrm>
              <a:off x="8584060" y="222825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643007" y="2133650"/>
              <a:ext cx="1554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重新运行</a:t>
              </a:r>
              <a:r>
                <a:rPr lang="en-US" altLang="zh-CN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page</a:t>
              </a:r>
              <a:r>
                <a:rPr lang="zh-CN" altLang="en-US" sz="18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代码，效果没变化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6485492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效果展示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04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168" y="1149343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可视化大屏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3072577" y="333450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7E93BEE-A698-00CE-52C3-4E828CCD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0" y="1149343"/>
            <a:ext cx="9826849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8084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源码展示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05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动作按钮: 前进或下一项 11">
            <a:hlinkClick r:id="rId2" action="ppaction://hlinkfile" highlightClick="1"/>
            <a:extLst>
              <a:ext uri="{FF2B5EF4-FFF2-40B4-BE49-F238E27FC236}">
                <a16:creationId xmlns:a16="http://schemas.microsoft.com/office/drawing/2014/main" id="{C779F4B8-6B38-09C5-F489-90E548603F96}"/>
              </a:ext>
            </a:extLst>
          </p:cNvPr>
          <p:cNvSpPr/>
          <p:nvPr/>
        </p:nvSpPr>
        <p:spPr>
          <a:xfrm>
            <a:off x="11026065" y="585876"/>
            <a:ext cx="792000" cy="49978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25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72348" y="1149343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数据爬取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2858937" y="38165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085B8-4F40-AA6E-84E3-0F2EE430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62" y="1778036"/>
            <a:ext cx="8631685" cy="468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19B8B51-DFE1-3D34-714F-878B27231FA8}"/>
              </a:ext>
            </a:extLst>
          </p:cNvPr>
          <p:cNvSpPr txBox="1"/>
          <p:nvPr/>
        </p:nvSpPr>
        <p:spPr>
          <a:xfrm>
            <a:off x="1794810" y="1279795"/>
            <a:ext cx="62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数据爬取的代码。使用</a:t>
            </a:r>
            <a:r>
              <a:rPr lang="en-US" altLang="zh-CN" sz="1800" dirty="0"/>
              <a:t>requests</a:t>
            </a:r>
            <a:r>
              <a:rPr lang="zh-CN" altLang="en-US" sz="1800" dirty="0"/>
              <a:t>和</a:t>
            </a:r>
            <a:r>
              <a:rPr lang="en-US" altLang="zh-CN" sz="1800" dirty="0"/>
              <a:t>bs4</a:t>
            </a:r>
            <a:r>
              <a:rPr lang="zh-CN" altLang="en-US" sz="1800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856281880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168" y="1149343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3600" kern="0" dirty="0">
                <a:solidFill>
                  <a:srgbClr val="0070C0"/>
                </a:solidFill>
              </a:rPr>
              <a:t>清洗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2858937" y="381652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D8CBB8-BA82-0F52-E7B9-154E916A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62" y="1797936"/>
            <a:ext cx="8631685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4EB12D-9212-57E2-EA63-B01956AD3CFE}"/>
              </a:ext>
            </a:extLst>
          </p:cNvPr>
          <p:cNvSpPr txBox="1"/>
          <p:nvPr/>
        </p:nvSpPr>
        <p:spPr>
          <a:xfrm>
            <a:off x="1794810" y="1279795"/>
            <a:ext cx="62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数据清洗的代码。使用两个</a:t>
            </a:r>
            <a:r>
              <a:rPr lang="en-US" altLang="zh-CN" sz="1800" dirty="0"/>
              <a:t>with open</a:t>
            </a:r>
            <a:r>
              <a:rPr lang="zh-CN" altLang="en-US" sz="1800" dirty="0"/>
              <a:t>嵌套和字符串操作</a:t>
            </a:r>
          </a:p>
        </p:txBody>
      </p:sp>
    </p:spTree>
    <p:extLst>
      <p:ext uri="{BB962C8B-B14F-4D97-AF65-F5344CB8AC3E}">
        <p14:creationId xmlns:p14="http://schemas.microsoft.com/office/powerpoint/2010/main" val="4141173622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168" y="1149343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数据可视化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3000569" y="333450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57A0AA-0DD2-A956-FFE4-2063E56D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10" y="1797936"/>
            <a:ext cx="8631685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E65755-1B4F-DA68-4DE2-1DDE25214F20}"/>
              </a:ext>
            </a:extLst>
          </p:cNvPr>
          <p:cNvSpPr txBox="1"/>
          <p:nvPr/>
        </p:nvSpPr>
        <p:spPr>
          <a:xfrm>
            <a:off x="1794810" y="1279795"/>
            <a:ext cx="62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err="1"/>
              <a:t>pyecharts</a:t>
            </a:r>
            <a:r>
              <a:rPr lang="en-US" altLang="zh-CN" sz="1800" dirty="0"/>
              <a:t> </a:t>
            </a:r>
            <a:r>
              <a:rPr lang="zh-CN" altLang="en-US" sz="1800" dirty="0"/>
              <a:t>作图的代码。</a:t>
            </a:r>
          </a:p>
        </p:txBody>
      </p:sp>
    </p:spTree>
    <p:extLst>
      <p:ext uri="{BB962C8B-B14F-4D97-AF65-F5344CB8AC3E}">
        <p14:creationId xmlns:p14="http://schemas.microsoft.com/office/powerpoint/2010/main" val="1810333188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168" y="1149343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数据可视化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3000569" y="333450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0E87D8-BA11-DA1E-9FCD-C23BAD59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09" y="1797936"/>
            <a:ext cx="8631685" cy="468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7BB3F7-B65C-6873-8645-6484AEC9C707}"/>
              </a:ext>
            </a:extLst>
          </p:cNvPr>
          <p:cNvSpPr txBox="1"/>
          <p:nvPr/>
        </p:nvSpPr>
        <p:spPr>
          <a:xfrm>
            <a:off x="1794810" y="1279795"/>
            <a:ext cx="682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将所有</a:t>
            </a:r>
            <a:r>
              <a:rPr lang="en-US" altLang="zh-CN" sz="1800" dirty="0" err="1"/>
              <a:t>pyecharts</a:t>
            </a:r>
            <a:r>
              <a:rPr lang="zh-CN" altLang="en-US" sz="1800" dirty="0"/>
              <a:t>作图的代码包装成函数，便于后面</a:t>
            </a:r>
            <a:r>
              <a:rPr lang="en-US" altLang="zh-CN" sz="1800" dirty="0"/>
              <a:t>page</a:t>
            </a:r>
            <a:r>
              <a:rPr lang="zh-CN" altLang="en-US" sz="1800" dirty="0"/>
              <a:t>中调用</a:t>
            </a:r>
          </a:p>
        </p:txBody>
      </p:sp>
    </p:spTree>
    <p:extLst>
      <p:ext uri="{BB962C8B-B14F-4D97-AF65-F5344CB8AC3E}">
        <p14:creationId xmlns:p14="http://schemas.microsoft.com/office/powerpoint/2010/main" val="1353837947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34168" y="1149343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5"/>
          <p:cNvSpPr txBox="1"/>
          <p:nvPr/>
        </p:nvSpPr>
        <p:spPr>
          <a:xfrm>
            <a:off x="372348" y="189437"/>
            <a:ext cx="2844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kern="0" dirty="0">
                <a:solidFill>
                  <a:srgbClr val="0070C0"/>
                </a:solidFill>
              </a:rPr>
              <a:t>可视化大屏</a:t>
            </a:r>
            <a:endParaRPr kumimoji="0" lang="zh-CN" altLang="zh-CN" sz="3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14"/>
          <p:cNvSpPr>
            <a:spLocks noEditPoints="1"/>
          </p:cNvSpPr>
          <p:nvPr/>
        </p:nvSpPr>
        <p:spPr bwMode="auto">
          <a:xfrm>
            <a:off x="3000569" y="333450"/>
            <a:ext cx="358333" cy="360040"/>
          </a:xfrm>
          <a:custGeom>
            <a:avLst/>
            <a:gdLst>
              <a:gd name="T0" fmla="*/ 144 w 288"/>
              <a:gd name="T1" fmla="*/ 0 h 289"/>
              <a:gd name="T2" fmla="*/ 0 w 288"/>
              <a:gd name="T3" fmla="*/ 145 h 289"/>
              <a:gd name="T4" fmla="*/ 144 w 288"/>
              <a:gd name="T5" fmla="*/ 289 h 289"/>
              <a:gd name="T6" fmla="*/ 288 w 288"/>
              <a:gd name="T7" fmla="*/ 145 h 289"/>
              <a:gd name="T8" fmla="*/ 144 w 288"/>
              <a:gd name="T9" fmla="*/ 0 h 289"/>
              <a:gd name="T10" fmla="*/ 208 w 288"/>
              <a:gd name="T11" fmla="*/ 148 h 289"/>
              <a:gd name="T12" fmla="*/ 117 w 288"/>
              <a:gd name="T13" fmla="*/ 239 h 289"/>
              <a:gd name="T14" fmla="*/ 114 w 288"/>
              <a:gd name="T15" fmla="*/ 240 h 289"/>
              <a:gd name="T16" fmla="*/ 111 w 288"/>
              <a:gd name="T17" fmla="*/ 239 h 289"/>
              <a:gd name="T18" fmla="*/ 111 w 288"/>
              <a:gd name="T19" fmla="*/ 239 h 289"/>
              <a:gd name="T20" fmla="*/ 110 w 288"/>
              <a:gd name="T21" fmla="*/ 236 h 289"/>
              <a:gd name="T22" fmla="*/ 110 w 288"/>
              <a:gd name="T23" fmla="*/ 192 h 289"/>
              <a:gd name="T24" fmla="*/ 111 w 288"/>
              <a:gd name="T25" fmla="*/ 189 h 289"/>
              <a:gd name="T26" fmla="*/ 155 w 288"/>
              <a:gd name="T27" fmla="*/ 145 h 289"/>
              <a:gd name="T28" fmla="*/ 111 w 288"/>
              <a:gd name="T29" fmla="*/ 101 h 289"/>
              <a:gd name="T30" fmla="*/ 110 w 288"/>
              <a:gd name="T31" fmla="*/ 98 h 289"/>
              <a:gd name="T32" fmla="*/ 110 w 288"/>
              <a:gd name="T33" fmla="*/ 54 h 289"/>
              <a:gd name="T34" fmla="*/ 111 w 288"/>
              <a:gd name="T35" fmla="*/ 51 h 289"/>
              <a:gd name="T36" fmla="*/ 111 w 288"/>
              <a:gd name="T37" fmla="*/ 51 h 289"/>
              <a:gd name="T38" fmla="*/ 117 w 288"/>
              <a:gd name="T39" fmla="*/ 51 h 289"/>
              <a:gd name="T40" fmla="*/ 208 w 288"/>
              <a:gd name="T41" fmla="*/ 142 h 289"/>
              <a:gd name="T42" fmla="*/ 209 w 288"/>
              <a:gd name="T43" fmla="*/ 145 h 289"/>
              <a:gd name="T44" fmla="*/ 208 w 288"/>
              <a:gd name="T45" fmla="*/ 14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8" h="289">
                <a:moveTo>
                  <a:pt x="144" y="0"/>
                </a:moveTo>
                <a:cubicBezTo>
                  <a:pt x="64" y="0"/>
                  <a:pt x="0" y="65"/>
                  <a:pt x="0" y="145"/>
                </a:cubicBezTo>
                <a:cubicBezTo>
                  <a:pt x="0" y="224"/>
                  <a:pt x="64" y="289"/>
                  <a:pt x="144" y="289"/>
                </a:cubicBezTo>
                <a:cubicBezTo>
                  <a:pt x="224" y="289"/>
                  <a:pt x="288" y="224"/>
                  <a:pt x="288" y="145"/>
                </a:cubicBezTo>
                <a:cubicBezTo>
                  <a:pt x="288" y="65"/>
                  <a:pt x="224" y="0"/>
                  <a:pt x="144" y="0"/>
                </a:cubicBezTo>
                <a:close/>
                <a:moveTo>
                  <a:pt x="208" y="148"/>
                </a:moveTo>
                <a:cubicBezTo>
                  <a:pt x="117" y="239"/>
                  <a:pt x="117" y="239"/>
                  <a:pt x="117" y="239"/>
                </a:cubicBezTo>
                <a:cubicBezTo>
                  <a:pt x="116" y="240"/>
                  <a:pt x="115" y="240"/>
                  <a:pt x="114" y="240"/>
                </a:cubicBezTo>
                <a:cubicBezTo>
                  <a:pt x="113" y="240"/>
                  <a:pt x="112" y="240"/>
                  <a:pt x="111" y="239"/>
                </a:cubicBezTo>
                <a:cubicBezTo>
                  <a:pt x="111" y="239"/>
                  <a:pt x="111" y="239"/>
                  <a:pt x="111" y="239"/>
                </a:cubicBezTo>
                <a:cubicBezTo>
                  <a:pt x="110" y="238"/>
                  <a:pt x="110" y="237"/>
                  <a:pt x="110" y="236"/>
                </a:cubicBezTo>
                <a:cubicBezTo>
                  <a:pt x="110" y="192"/>
                  <a:pt x="110" y="192"/>
                  <a:pt x="110" y="192"/>
                </a:cubicBezTo>
                <a:cubicBezTo>
                  <a:pt x="110" y="191"/>
                  <a:pt x="110" y="190"/>
                  <a:pt x="111" y="189"/>
                </a:cubicBezTo>
                <a:cubicBezTo>
                  <a:pt x="155" y="145"/>
                  <a:pt x="155" y="145"/>
                  <a:pt x="155" y="145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10" y="100"/>
                  <a:pt x="110" y="99"/>
                  <a:pt x="110" y="98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110" y="53"/>
                  <a:pt x="110" y="52"/>
                  <a:pt x="111" y="51"/>
                </a:cubicBezTo>
                <a:cubicBezTo>
                  <a:pt x="111" y="51"/>
                  <a:pt x="111" y="51"/>
                  <a:pt x="111" y="51"/>
                </a:cubicBezTo>
                <a:cubicBezTo>
                  <a:pt x="113" y="49"/>
                  <a:pt x="115" y="49"/>
                  <a:pt x="117" y="51"/>
                </a:cubicBezTo>
                <a:cubicBezTo>
                  <a:pt x="208" y="142"/>
                  <a:pt x="208" y="142"/>
                  <a:pt x="208" y="142"/>
                </a:cubicBezTo>
                <a:cubicBezTo>
                  <a:pt x="209" y="143"/>
                  <a:pt x="209" y="144"/>
                  <a:pt x="209" y="145"/>
                </a:cubicBezTo>
                <a:cubicBezTo>
                  <a:pt x="209" y="146"/>
                  <a:pt x="209" y="147"/>
                  <a:pt x="208" y="14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51230"/>
            <a:endParaRPr lang="zh-CN" altLang="en-US" sz="190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82F1E3-6F79-BF4F-4846-588C3722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62" y="1797936"/>
            <a:ext cx="8631685" cy="468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0D434E-32A2-67E4-722E-7A4CA0DC77E0}"/>
              </a:ext>
            </a:extLst>
          </p:cNvPr>
          <p:cNvSpPr txBox="1"/>
          <p:nvPr/>
        </p:nvSpPr>
        <p:spPr>
          <a:xfrm>
            <a:off x="1794810" y="1279795"/>
            <a:ext cx="62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Page</a:t>
            </a:r>
            <a:r>
              <a:rPr lang="zh-CN" altLang="en-US" sz="1800" dirty="0"/>
              <a:t>生成大屏的代码。在</a:t>
            </a:r>
            <a:r>
              <a:rPr lang="en-US" altLang="zh-CN" sz="1800" dirty="0"/>
              <a:t>add</a:t>
            </a:r>
            <a:r>
              <a:rPr lang="zh-CN" altLang="en-US" sz="1800" dirty="0"/>
              <a:t>中添加图的实例</a:t>
            </a:r>
          </a:p>
        </p:txBody>
      </p:sp>
    </p:spTree>
    <p:extLst>
      <p:ext uri="{BB962C8B-B14F-4D97-AF65-F5344CB8AC3E}">
        <p14:creationId xmlns:p14="http://schemas.microsoft.com/office/powerpoint/2010/main" val="535727716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/>
          <p:nvPr/>
        </p:nvSpPr>
        <p:spPr>
          <a:xfrm>
            <a:off x="5375126" y="2220754"/>
            <a:ext cx="6264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dirty="0">
                <a:solidFill>
                  <a:srgbClr val="005292"/>
                </a:solidFill>
                <a:cs typeface="+mn-ea"/>
                <a:sym typeface="+mn-lt"/>
              </a:rPr>
              <a:t>THANKS</a:t>
            </a:r>
            <a:endParaRPr lang="zh-CN" altLang="en-US" sz="11000" dirty="0">
              <a:solidFill>
                <a:srgbClr val="005292"/>
              </a:solidFill>
              <a:cs typeface="+mn-ea"/>
              <a:sym typeface="+mn-lt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5879182" y="391875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5292"/>
                </a:solidFill>
                <a:cs typeface="+mn-ea"/>
                <a:sym typeface="+mn-lt"/>
              </a:rPr>
              <a:t>谢谢观赏  感谢聆听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5879182" y="4782850"/>
            <a:ext cx="62646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汇报人：胡子俊</a:t>
            </a:r>
            <a:r>
              <a:rPr lang="en-US" altLang="zh-CN" sz="2000" dirty="0">
                <a:cs typeface="+mn-ea"/>
                <a:sym typeface="+mn-lt"/>
              </a:rPr>
              <a:t>     </a:t>
            </a:r>
            <a:r>
              <a:rPr lang="zh-CN" altLang="en-US" sz="2000" dirty="0">
                <a:cs typeface="+mn-ea"/>
                <a:sym typeface="+mn-lt"/>
              </a:rPr>
              <a:t>日期：</a:t>
            </a:r>
            <a:r>
              <a:rPr lang="en-US" altLang="zh-CN" sz="2000" dirty="0">
                <a:cs typeface="+mn-ea"/>
                <a:sym typeface="+mn-lt"/>
              </a:rPr>
              <a:t>2023.01.05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3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67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92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336554" y="477469"/>
            <a:ext cx="11522075" cy="5976665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287776" y="3392481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2" name="直接连接符 51"/>
          <p:cNvCxnSpPr/>
          <p:nvPr/>
        </p:nvCxnSpPr>
        <p:spPr>
          <a:xfrm>
            <a:off x="8454180" y="3392481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3" name="直接连接符 52"/>
          <p:cNvCxnSpPr/>
          <p:nvPr/>
        </p:nvCxnSpPr>
        <p:spPr>
          <a:xfrm flipV="1">
            <a:off x="3908760" y="2397876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54" name="直接连接符 53"/>
          <p:cNvCxnSpPr/>
          <p:nvPr/>
        </p:nvCxnSpPr>
        <p:spPr>
          <a:xfrm flipV="1">
            <a:off x="6950808" y="2397876"/>
            <a:ext cx="0" cy="949806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55" name="组合 54"/>
          <p:cNvGrpSpPr/>
          <p:nvPr/>
        </p:nvGrpSpPr>
        <p:grpSpPr>
          <a:xfrm>
            <a:off x="-507309" y="3392482"/>
            <a:ext cx="12653568" cy="7"/>
            <a:chOff x="-843859" y="3392481"/>
            <a:chExt cx="12653568" cy="7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-843859" y="3392488"/>
              <a:ext cx="4416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7" name="直接连接符 56"/>
            <p:cNvCxnSpPr/>
            <p:nvPr/>
          </p:nvCxnSpPr>
          <p:spPr>
            <a:xfrm>
              <a:off x="9586299" y="3392488"/>
              <a:ext cx="22234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8" name="直接连接符 57"/>
            <p:cNvCxnSpPr/>
            <p:nvPr/>
          </p:nvCxnSpPr>
          <p:spPr>
            <a:xfrm>
              <a:off x="7973251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136045" y="3392488"/>
              <a:ext cx="196706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0" name="直接连接符 59"/>
            <p:cNvCxnSpPr/>
            <p:nvPr/>
          </p:nvCxnSpPr>
          <p:spPr>
            <a:xfrm>
              <a:off x="499553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1" name="直接连接符 60"/>
            <p:cNvCxnSpPr/>
            <p:nvPr/>
          </p:nvCxnSpPr>
          <p:spPr>
            <a:xfrm>
              <a:off x="3572210" y="3392481"/>
              <a:ext cx="1379016" cy="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62" name="直接连接符 61"/>
            <p:cNvCxnSpPr/>
            <p:nvPr/>
          </p:nvCxnSpPr>
          <p:spPr>
            <a:xfrm>
              <a:off x="1968000" y="3392488"/>
              <a:ext cx="160421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sp>
        <p:nvSpPr>
          <p:cNvPr id="63" name="椭圆 62"/>
          <p:cNvSpPr/>
          <p:nvPr/>
        </p:nvSpPr>
        <p:spPr>
          <a:xfrm>
            <a:off x="985015" y="2524808"/>
            <a:ext cx="1963322" cy="1963322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507712" y="1905151"/>
            <a:ext cx="802098" cy="802096"/>
            <a:chOff x="7414667" y="3750265"/>
            <a:chExt cx="871129" cy="871129"/>
          </a:xfrm>
        </p:grpSpPr>
        <p:sp>
          <p:nvSpPr>
            <p:cNvPr id="65" name="椭圆 64"/>
            <p:cNvSpPr/>
            <p:nvPr/>
          </p:nvSpPr>
          <p:spPr>
            <a:xfrm>
              <a:off x="7414667" y="3750265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文本框 20"/>
            <p:cNvSpPr txBox="1"/>
            <p:nvPr/>
          </p:nvSpPr>
          <p:spPr>
            <a:xfrm>
              <a:off x="7468849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</a:rPr>
                <a:t>01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549756" y="1905151"/>
            <a:ext cx="802098" cy="802096"/>
            <a:chOff x="7414667" y="3750264"/>
            <a:chExt cx="871129" cy="871129"/>
          </a:xfrm>
        </p:grpSpPr>
        <p:sp>
          <p:nvSpPr>
            <p:cNvPr id="68" name="椭圆 67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文本框 23"/>
            <p:cNvSpPr txBox="1"/>
            <p:nvPr/>
          </p:nvSpPr>
          <p:spPr>
            <a:xfrm>
              <a:off x="7451426" y="384391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038617" y="4087083"/>
            <a:ext cx="802098" cy="802096"/>
            <a:chOff x="7414667" y="3750264"/>
            <a:chExt cx="871129" cy="871129"/>
          </a:xfrm>
        </p:grpSpPr>
        <p:sp>
          <p:nvSpPr>
            <p:cNvPr id="71" name="椭圆 70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文本框 29"/>
            <p:cNvSpPr txBox="1"/>
            <p:nvPr/>
          </p:nvSpPr>
          <p:spPr>
            <a:xfrm>
              <a:off x="7451426" y="3818460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886728" y="4087082"/>
            <a:ext cx="802098" cy="802096"/>
            <a:chOff x="7414667" y="3750264"/>
            <a:chExt cx="871129" cy="871129"/>
          </a:xfrm>
        </p:grpSpPr>
        <p:sp>
          <p:nvSpPr>
            <p:cNvPr id="74" name="椭圆 73"/>
            <p:cNvSpPr/>
            <p:nvPr/>
          </p:nvSpPr>
          <p:spPr>
            <a:xfrm>
              <a:off x="7414667" y="3750264"/>
              <a:ext cx="871129" cy="871129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文本框 32"/>
            <p:cNvSpPr txBox="1"/>
            <p:nvPr/>
          </p:nvSpPr>
          <p:spPr>
            <a:xfrm>
              <a:off x="7451426" y="3820353"/>
              <a:ext cx="792991" cy="70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6" name="直接连接符 75"/>
          <p:cNvCxnSpPr/>
          <p:nvPr/>
        </p:nvCxnSpPr>
        <p:spPr>
          <a:xfrm flipH="1" flipV="1">
            <a:off x="9897369" y="2203493"/>
            <a:ext cx="16642" cy="1144193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77" name="组合 76"/>
          <p:cNvGrpSpPr/>
          <p:nvPr/>
        </p:nvGrpSpPr>
        <p:grpSpPr>
          <a:xfrm>
            <a:off x="9473247" y="1907622"/>
            <a:ext cx="802098" cy="802095"/>
            <a:chOff x="9136697" y="1907619"/>
            <a:chExt cx="802098" cy="802095"/>
          </a:xfrm>
        </p:grpSpPr>
        <p:sp>
          <p:nvSpPr>
            <p:cNvPr id="78" name="椭圆 77"/>
            <p:cNvSpPr/>
            <p:nvPr/>
          </p:nvSpPr>
          <p:spPr>
            <a:xfrm>
              <a:off x="9136697" y="1907619"/>
              <a:ext cx="802098" cy="802095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254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635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文本框 29"/>
            <p:cNvSpPr txBox="1"/>
            <p:nvPr/>
          </p:nvSpPr>
          <p:spPr>
            <a:xfrm>
              <a:off x="9174285" y="1991375"/>
              <a:ext cx="730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文本框 5"/>
          <p:cNvSpPr txBox="1"/>
          <p:nvPr/>
        </p:nvSpPr>
        <p:spPr>
          <a:xfrm>
            <a:off x="1073071" y="2956858"/>
            <a:ext cx="1787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54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目录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2569199" y="837509"/>
            <a:ext cx="2424885" cy="677689"/>
            <a:chOff x="2232645" y="1023913"/>
            <a:chExt cx="2424885" cy="677689"/>
          </a:xfrm>
        </p:grpSpPr>
        <p:sp>
          <p:nvSpPr>
            <p:cNvPr id="84" name="文本框 33"/>
            <p:cNvSpPr txBox="1"/>
            <p:nvPr/>
          </p:nvSpPr>
          <p:spPr>
            <a:xfrm>
              <a:off x="2232645" y="1023913"/>
              <a:ext cx="2424885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2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</a:rPr>
                <a:t>成员分工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20677" y="1447686"/>
              <a:ext cx="20162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endParaRPr lang="zh-CN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937351" y="5013970"/>
            <a:ext cx="2696969" cy="656936"/>
            <a:chOff x="3600797" y="5013970"/>
            <a:chExt cx="2696969" cy="656936"/>
          </a:xfrm>
        </p:grpSpPr>
        <p:sp>
          <p:nvSpPr>
            <p:cNvPr id="87" name="文本框 34"/>
            <p:cNvSpPr txBox="1"/>
            <p:nvPr/>
          </p:nvSpPr>
          <p:spPr>
            <a:xfrm>
              <a:off x="3600797" y="5013970"/>
              <a:ext cx="2696969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项目介绍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15568" y="5416990"/>
              <a:ext cx="24302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449515" y="837506"/>
            <a:ext cx="3144592" cy="657498"/>
            <a:chOff x="5112965" y="837506"/>
            <a:chExt cx="3144592" cy="657498"/>
          </a:xfrm>
        </p:grpSpPr>
        <p:sp>
          <p:nvSpPr>
            <p:cNvPr id="90" name="文本框 33"/>
            <p:cNvSpPr txBox="1"/>
            <p:nvPr/>
          </p:nvSpPr>
          <p:spPr>
            <a:xfrm>
              <a:off x="5112965" y="837506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思路分享</a:t>
              </a:r>
            </a:p>
          </p:txBody>
        </p:sp>
        <p:sp>
          <p:nvSpPr>
            <p:cNvPr id="91" name="文本框 33"/>
            <p:cNvSpPr txBox="1"/>
            <p:nvPr/>
          </p:nvSpPr>
          <p:spPr>
            <a:xfrm>
              <a:off x="5575010" y="1241088"/>
              <a:ext cx="238819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024106" y="5013971"/>
            <a:ext cx="2875957" cy="663174"/>
            <a:chOff x="6687552" y="5013970"/>
            <a:chExt cx="2875957" cy="663175"/>
          </a:xfrm>
        </p:grpSpPr>
        <p:sp>
          <p:nvSpPr>
            <p:cNvPr id="93" name="文本框 33"/>
            <p:cNvSpPr txBox="1"/>
            <p:nvPr/>
          </p:nvSpPr>
          <p:spPr>
            <a:xfrm>
              <a:off x="6687552" y="5013970"/>
              <a:ext cx="2875957" cy="43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效果展示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33"/>
            <p:cNvSpPr txBox="1"/>
            <p:nvPr/>
          </p:nvSpPr>
          <p:spPr>
            <a:xfrm>
              <a:off x="6971221" y="5423229"/>
              <a:ext cx="242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329835" y="837510"/>
            <a:ext cx="3144592" cy="656981"/>
            <a:chOff x="7993285" y="1053530"/>
            <a:chExt cx="3144592" cy="656981"/>
          </a:xfrm>
        </p:grpSpPr>
        <p:sp>
          <p:nvSpPr>
            <p:cNvPr id="96" name="文本框 33"/>
            <p:cNvSpPr txBox="1"/>
            <p:nvPr/>
          </p:nvSpPr>
          <p:spPr>
            <a:xfrm>
              <a:off x="7993285" y="1053530"/>
              <a:ext cx="3144592" cy="430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源码展示</a:t>
              </a:r>
              <a:endPara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33"/>
            <p:cNvSpPr txBox="1"/>
            <p:nvPr/>
          </p:nvSpPr>
          <p:spPr>
            <a:xfrm>
              <a:off x="8521101" y="1456595"/>
              <a:ext cx="2136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50"/>
                            </p:stCondLst>
                            <p:childTnLst>
                              <p:par>
                                <p:cTn id="8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50"/>
                            </p:stCondLst>
                            <p:childTnLst>
                              <p:par>
                                <p:cTn id="9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成员分工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01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52972" y="189437"/>
            <a:ext cx="2662589" cy="646331"/>
            <a:chOff x="216421" y="490240"/>
            <a:chExt cx="2662589" cy="646331"/>
          </a:xfrm>
        </p:grpSpPr>
        <p:sp>
          <p:nvSpPr>
            <p:cNvPr id="35" name="Freeform 514"/>
            <p:cNvSpPr>
              <a:spLocks noEditPoints="1"/>
            </p:cNvSpPr>
            <p:nvPr/>
          </p:nvSpPr>
          <p:spPr bwMode="auto">
            <a:xfrm>
              <a:off x="2520677" y="621482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6421" y="490240"/>
              <a:ext cx="2553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kern="0" dirty="0">
                  <a:solidFill>
                    <a:srgbClr val="0070C0"/>
                  </a:solidFill>
                </a:rPr>
                <a:t>成员分工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169547" y="4061485"/>
            <a:ext cx="12487343" cy="0"/>
          </a:xfrm>
          <a:prstGeom prst="lin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40" name="组合 39"/>
          <p:cNvGrpSpPr/>
          <p:nvPr/>
        </p:nvGrpSpPr>
        <p:grpSpPr>
          <a:xfrm>
            <a:off x="922726" y="3645922"/>
            <a:ext cx="936000" cy="936000"/>
            <a:chOff x="417146" y="3351305"/>
            <a:chExt cx="1416732" cy="1419198"/>
          </a:xfrm>
        </p:grpSpPr>
        <p:sp>
          <p:nvSpPr>
            <p:cNvPr id="41" name="泪滴形 40"/>
            <p:cNvSpPr/>
            <p:nvPr/>
          </p:nvSpPr>
          <p:spPr>
            <a:xfrm rot="8100000">
              <a:off x="417146" y="3351305"/>
              <a:ext cx="1416732" cy="1419198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文本框 5"/>
            <p:cNvSpPr txBox="1"/>
            <p:nvPr/>
          </p:nvSpPr>
          <p:spPr>
            <a:xfrm>
              <a:off x="445087" y="3678691"/>
              <a:ext cx="1370640" cy="559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4000">
                  <a:solidFill>
                    <a:srgbClr val="FF0000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800" kern="0" dirty="0">
                  <a:solidFill>
                    <a:srgbClr val="0066CC"/>
                  </a:solidFill>
                </a:rPr>
                <a:t>胡子俊</a:t>
              </a:r>
              <a:endParaRPr lang="en-US" altLang="zh-CN" sz="1800" kern="0" dirty="0">
                <a:solidFill>
                  <a:srgbClr val="0066CC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94606" y="4869954"/>
            <a:ext cx="1440160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组长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数据清洗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Page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可视化大屏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制作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86429" y="2637706"/>
            <a:ext cx="1440160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Scatter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散点图 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x1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39022" y="4869954"/>
            <a:ext cx="144016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数据爬取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Liquid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水球图 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x1</a:t>
            </a:r>
          </a:p>
          <a:p>
            <a:pPr algn="ctr" defTabSz="95123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Pie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饼图 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x1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16400" y="2133650"/>
            <a:ext cx="1584176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撰写实验报告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可视化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710950" y="3551559"/>
            <a:ext cx="1080000" cy="936000"/>
            <a:chOff x="2639252" y="3669046"/>
            <a:chExt cx="829744" cy="623081"/>
          </a:xfrm>
        </p:grpSpPr>
        <p:sp>
          <p:nvSpPr>
            <p:cNvPr id="48" name="泪滴形 47"/>
            <p:cNvSpPr/>
            <p:nvPr/>
          </p:nvSpPr>
          <p:spPr>
            <a:xfrm rot="18900000">
              <a:off x="2710956" y="3669046"/>
              <a:ext cx="718939" cy="623081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文本框 5"/>
            <p:cNvSpPr txBox="1"/>
            <p:nvPr/>
          </p:nvSpPr>
          <p:spPr>
            <a:xfrm>
              <a:off x="2639252" y="3683858"/>
              <a:ext cx="829744" cy="430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3399FF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孙宏杰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655166" y="3623567"/>
            <a:ext cx="1080000" cy="936001"/>
            <a:chOff x="988065" y="3740322"/>
            <a:chExt cx="1089794" cy="818362"/>
          </a:xfrm>
        </p:grpSpPr>
        <p:sp>
          <p:nvSpPr>
            <p:cNvPr id="51" name="泪滴形 50"/>
            <p:cNvSpPr/>
            <p:nvPr/>
          </p:nvSpPr>
          <p:spPr>
            <a:xfrm rot="8100000">
              <a:off x="1039423" y="3740322"/>
              <a:ext cx="944262" cy="818362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文本框 5"/>
            <p:cNvSpPr txBox="1"/>
            <p:nvPr/>
          </p:nvSpPr>
          <p:spPr>
            <a:xfrm>
              <a:off x="988065" y="3940525"/>
              <a:ext cx="1089794" cy="565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/>
                <a:t>蒋璐</a:t>
              </a:r>
              <a:endParaRPr lang="en-US" altLang="zh-CN" kern="0" dirty="0"/>
            </a:p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99582" y="3596164"/>
            <a:ext cx="1080000" cy="936001"/>
            <a:chOff x="988065" y="3779321"/>
            <a:chExt cx="1089794" cy="818362"/>
          </a:xfrm>
        </p:grpSpPr>
        <p:sp>
          <p:nvSpPr>
            <p:cNvPr id="54" name="泪滴形 53"/>
            <p:cNvSpPr/>
            <p:nvPr/>
          </p:nvSpPr>
          <p:spPr>
            <a:xfrm rot="8100000">
              <a:off x="1039423" y="3779321"/>
              <a:ext cx="944262" cy="818362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文本框 5"/>
            <p:cNvSpPr txBox="1"/>
            <p:nvPr/>
          </p:nvSpPr>
          <p:spPr>
            <a:xfrm>
              <a:off x="988065" y="4030185"/>
              <a:ext cx="1089794" cy="565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潘宇豪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542102" y="3573811"/>
            <a:ext cx="1080000" cy="958356"/>
            <a:chOff x="2650752" y="3683858"/>
            <a:chExt cx="829744" cy="637963"/>
          </a:xfrm>
        </p:grpSpPr>
        <p:sp>
          <p:nvSpPr>
            <p:cNvPr id="57" name="泪滴形 56"/>
            <p:cNvSpPr/>
            <p:nvPr/>
          </p:nvSpPr>
          <p:spPr>
            <a:xfrm rot="18900000">
              <a:off x="2710956" y="3698740"/>
              <a:ext cx="718939" cy="623081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文本框 5"/>
            <p:cNvSpPr txBox="1"/>
            <p:nvPr/>
          </p:nvSpPr>
          <p:spPr>
            <a:xfrm>
              <a:off x="2650752" y="3683858"/>
              <a:ext cx="829744" cy="430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胡宝旭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199661" y="3551559"/>
            <a:ext cx="1080000" cy="936000"/>
            <a:chOff x="2639252" y="3669046"/>
            <a:chExt cx="829744" cy="623081"/>
          </a:xfrm>
        </p:grpSpPr>
        <p:sp>
          <p:nvSpPr>
            <p:cNvPr id="60" name="泪滴形 59"/>
            <p:cNvSpPr/>
            <p:nvPr/>
          </p:nvSpPr>
          <p:spPr>
            <a:xfrm rot="18900000">
              <a:off x="2710956" y="3669046"/>
              <a:ext cx="718939" cy="623081"/>
            </a:xfrm>
            <a:prstGeom prst="teardrop">
              <a:avLst>
                <a:gd name="adj" fmla="val 109259"/>
              </a:avLst>
            </a:pr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文本框 5"/>
            <p:cNvSpPr txBox="1"/>
            <p:nvPr/>
          </p:nvSpPr>
          <p:spPr>
            <a:xfrm>
              <a:off x="2639252" y="3683858"/>
              <a:ext cx="829744" cy="430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66CC"/>
                  </a:solidFill>
                  <a:effectLst>
                    <a:innerShdw blurRad="63500" dist="38100" dir="135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蒋志强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185819" y="4869954"/>
            <a:ext cx="144016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数据去空去重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Map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地图 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x1</a:t>
            </a:r>
          </a:p>
          <a:p>
            <a:pPr algn="ctr" defTabSz="951230">
              <a:lnSpc>
                <a:spcPct val="150000"/>
              </a:lnSpc>
            </a:pP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柱状图 </a:t>
            </a:r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x2</a:t>
            </a:r>
            <a:endParaRPr lang="zh-CN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055646" y="2421682"/>
            <a:ext cx="1440160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>
              <a:lnSpc>
                <a:spcPct val="150000"/>
              </a:lnSpc>
            </a:pP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撰写实验报告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  <a:p>
            <a:pPr algn="ctr" defTabSz="951230">
              <a:lnSpc>
                <a:spcPct val="150000"/>
              </a:lnSpc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</a:rPr>
              <a:t>可视化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0"/>
                            </p:stCondLst>
                            <p:childTnLst>
                              <p:par>
                                <p:cTn id="6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250"/>
                            </p:stCondLst>
                            <p:childTnLst>
                              <p:par>
                                <p:cTn id="9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项目介绍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02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椭圆 7"/>
          <p:cNvSpPr/>
          <p:nvPr/>
        </p:nvSpPr>
        <p:spPr>
          <a:xfrm>
            <a:off x="2254576" y="3587307"/>
            <a:ext cx="5141913" cy="1209675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5" name="直接连接符 44"/>
          <p:cNvCxnSpPr>
            <a:endCxn id="44" idx="1"/>
          </p:cNvCxnSpPr>
          <p:nvPr/>
        </p:nvCxnSpPr>
        <p:spPr>
          <a:xfrm>
            <a:off x="4821564" y="2988817"/>
            <a:ext cx="3175" cy="1808162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</p:cxnSp>
      <p:grpSp>
        <p:nvGrpSpPr>
          <p:cNvPr id="46" name="组合 87"/>
          <p:cNvGrpSpPr/>
          <p:nvPr/>
        </p:nvGrpSpPr>
        <p:grpSpPr bwMode="auto">
          <a:xfrm>
            <a:off x="3775397" y="1269554"/>
            <a:ext cx="2084388" cy="2084388"/>
            <a:chOff x="2848131" y="1860029"/>
            <a:chExt cx="3807502" cy="3807502"/>
          </a:xfrm>
        </p:grpSpPr>
        <p:sp>
          <p:nvSpPr>
            <p:cNvPr id="47" name="椭圆 46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87"/>
          <p:cNvGrpSpPr/>
          <p:nvPr/>
        </p:nvGrpSpPr>
        <p:grpSpPr bwMode="auto">
          <a:xfrm>
            <a:off x="1594730" y="2523057"/>
            <a:ext cx="1185004" cy="1185004"/>
            <a:chOff x="2848131" y="1860029"/>
            <a:chExt cx="3807502" cy="3807502"/>
          </a:xfrm>
        </p:grpSpPr>
        <p:sp>
          <p:nvSpPr>
            <p:cNvPr id="50" name="椭圆 49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87"/>
          <p:cNvGrpSpPr/>
          <p:nvPr/>
        </p:nvGrpSpPr>
        <p:grpSpPr bwMode="auto">
          <a:xfrm>
            <a:off x="3027354" y="3892898"/>
            <a:ext cx="1185004" cy="1185004"/>
            <a:chOff x="2848131" y="1860029"/>
            <a:chExt cx="3807502" cy="3807502"/>
          </a:xfrm>
        </p:grpSpPr>
        <p:sp>
          <p:nvSpPr>
            <p:cNvPr id="53" name="椭圆 5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87"/>
          <p:cNvGrpSpPr/>
          <p:nvPr/>
        </p:nvGrpSpPr>
        <p:grpSpPr bwMode="auto">
          <a:xfrm>
            <a:off x="5161483" y="4003642"/>
            <a:ext cx="1185004" cy="1185004"/>
            <a:chOff x="2848131" y="1860029"/>
            <a:chExt cx="3807502" cy="3807502"/>
          </a:xfrm>
        </p:grpSpPr>
        <p:sp>
          <p:nvSpPr>
            <p:cNvPr id="56" name="椭圆 55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8" name="组合 87"/>
          <p:cNvGrpSpPr/>
          <p:nvPr/>
        </p:nvGrpSpPr>
        <p:grpSpPr bwMode="auto">
          <a:xfrm>
            <a:off x="6803983" y="2846616"/>
            <a:ext cx="1185004" cy="1185004"/>
            <a:chOff x="2848131" y="1860029"/>
            <a:chExt cx="3807502" cy="3807502"/>
          </a:xfrm>
        </p:grpSpPr>
        <p:sp>
          <p:nvSpPr>
            <p:cNvPr id="59" name="椭圆 58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rgbClr val="DDDEDD"/>
                </a:gs>
              </a:gsLst>
              <a:lin ang="189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" name="文本框 5"/>
          <p:cNvSpPr txBox="1"/>
          <p:nvPr/>
        </p:nvSpPr>
        <p:spPr>
          <a:xfrm>
            <a:off x="4184383" y="1991380"/>
            <a:ext cx="131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36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项目</a:t>
            </a:r>
          </a:p>
        </p:txBody>
      </p:sp>
      <p:sp>
        <p:nvSpPr>
          <p:cNvPr id="62" name="文本框 5"/>
          <p:cNvSpPr txBox="1"/>
          <p:nvPr/>
        </p:nvSpPr>
        <p:spPr>
          <a:xfrm>
            <a:off x="1544985" y="2896126"/>
            <a:ext cx="131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</a:rPr>
              <a:t>目的意义</a:t>
            </a:r>
          </a:p>
        </p:txBody>
      </p:sp>
      <p:sp>
        <p:nvSpPr>
          <p:cNvPr id="63" name="文本框 5"/>
          <p:cNvSpPr txBox="1"/>
          <p:nvPr/>
        </p:nvSpPr>
        <p:spPr>
          <a:xfrm>
            <a:off x="2963736" y="4293894"/>
            <a:ext cx="131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951230">
              <a:defRPr/>
            </a:pPr>
            <a:r>
              <a:rPr lang="zh-CN" altLang="en-US" sz="2000" kern="0" dirty="0"/>
              <a:t>数据源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5"/>
          <p:cNvSpPr txBox="1"/>
          <p:nvPr/>
        </p:nvSpPr>
        <p:spPr>
          <a:xfrm>
            <a:off x="5087094" y="4408293"/>
            <a:ext cx="1312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51230">
              <a:defRPr/>
            </a:pPr>
            <a:r>
              <a:rPr lang="zh-CN" altLang="en-US" sz="2000" kern="0" dirty="0"/>
              <a:t>涉及技术</a:t>
            </a:r>
          </a:p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5"/>
          <p:cNvSpPr txBox="1"/>
          <p:nvPr/>
        </p:nvSpPr>
        <p:spPr>
          <a:xfrm>
            <a:off x="6745663" y="3256165"/>
            <a:ext cx="131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项目成果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51922" y="3933850"/>
            <a:ext cx="2455073" cy="65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锻炼自身的爬虫及可视化技术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了解分析如今二手车市场</a:t>
            </a:r>
            <a:endParaRPr lang="en-US" altLang="zh-CN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尤其是宝马系列的情况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21102" y="5229994"/>
            <a:ext cx="2133944" cy="65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数据来源：汽车之家</a:t>
            </a: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二手车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经过初步筛选和数据清洗，</a:t>
            </a:r>
            <a:endParaRPr lang="en-US" altLang="zh-CN" sz="12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获得最后的新数据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81342" y="5302002"/>
            <a:ext cx="2133944" cy="46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Python</a:t>
            </a: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爬虫、</a:t>
            </a:r>
            <a:r>
              <a:rPr lang="en-US" altLang="zh-CN" sz="1200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pycharts</a:t>
            </a: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可视化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86891" y="4246872"/>
            <a:ext cx="2133944" cy="65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多种图形：</a:t>
            </a:r>
            <a:r>
              <a:rPr lang="en-US" altLang="zh-CN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scatter, map, liquid, pie, bar</a:t>
            </a:r>
          </a:p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展示效果：</a:t>
            </a:r>
            <a:r>
              <a:rPr lang="en-US" altLang="zh-CN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page</a:t>
            </a:r>
            <a:r>
              <a:rPr lang="zh-CN" altLang="en-US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可视化大屏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49913" y="2925738"/>
            <a:ext cx="2133944" cy="465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汽车之家二手车官网：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defTabSz="951230">
              <a:lnSpc>
                <a:spcPts val="1500"/>
              </a:lnSpc>
              <a:defRPr/>
            </a:pPr>
            <a:r>
              <a:rPr lang="en-US" altLang="zh-CN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https://www.che168.com/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8833895" y="2382608"/>
            <a:ext cx="2655625" cy="400110"/>
            <a:chOff x="8497341" y="2382609"/>
            <a:chExt cx="2655625" cy="400111"/>
          </a:xfrm>
        </p:grpSpPr>
        <p:sp>
          <p:nvSpPr>
            <p:cNvPr id="72" name="Freeform 512"/>
            <p:cNvSpPr/>
            <p:nvPr/>
          </p:nvSpPr>
          <p:spPr bwMode="auto">
            <a:xfrm>
              <a:off x="8497341" y="2477211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20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40468" y="2382609"/>
              <a:ext cx="2512498" cy="40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1230"/>
              <a:r>
                <a:rPr lang="en-US" altLang="zh-CN" sz="2000" dirty="0">
                  <a:solidFill>
                    <a:srgbClr val="0066CC"/>
                  </a:solidFill>
                  <a:latin typeface="微软雅黑" panose="020B0503020204020204" pitchFamily="34" charset="-122"/>
                </a:rPr>
                <a:t>Tips:</a:t>
              </a:r>
              <a:endParaRPr lang="zh-CN" altLang="zh-CN" sz="2000" dirty="0">
                <a:solidFill>
                  <a:srgbClr val="0066CC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91E9F2B-AD6B-D7FA-2DB3-2AD320E2BD5D}"/>
              </a:ext>
            </a:extLst>
          </p:cNvPr>
          <p:cNvGrpSpPr/>
          <p:nvPr/>
        </p:nvGrpSpPr>
        <p:grpSpPr>
          <a:xfrm>
            <a:off x="552972" y="189437"/>
            <a:ext cx="2662589" cy="646331"/>
            <a:chOff x="216421" y="490240"/>
            <a:chExt cx="2662589" cy="646331"/>
          </a:xfrm>
        </p:grpSpPr>
        <p:sp>
          <p:nvSpPr>
            <p:cNvPr id="77" name="Freeform 514">
              <a:extLst>
                <a:ext uri="{FF2B5EF4-FFF2-40B4-BE49-F238E27FC236}">
                  <a16:creationId xmlns:a16="http://schemas.microsoft.com/office/drawing/2014/main" id="{29B3F1AF-84B4-EBA9-EA6D-039EC2C8C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0677" y="621482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8" name="TextBox 37">
              <a:extLst>
                <a:ext uri="{FF2B5EF4-FFF2-40B4-BE49-F238E27FC236}">
                  <a16:creationId xmlns:a16="http://schemas.microsoft.com/office/drawing/2014/main" id="{341F3542-BA14-9361-14D4-25E6A3F32705}"/>
                </a:ext>
              </a:extLst>
            </p:cNvPr>
            <p:cNvSpPr txBox="1"/>
            <p:nvPr/>
          </p:nvSpPr>
          <p:spPr>
            <a:xfrm>
              <a:off x="216421" y="490240"/>
              <a:ext cx="2553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510761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5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 rot="10800000">
            <a:off x="5031709" y="1910468"/>
            <a:ext cx="2001982" cy="1774340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381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10905" y="3917802"/>
            <a:ext cx="4373366" cy="880144"/>
            <a:chOff x="7497701" y="1731009"/>
            <a:chExt cx="2177121" cy="879941"/>
          </a:xfrm>
        </p:grpSpPr>
        <p:sp>
          <p:nvSpPr>
            <p:cNvPr id="9" name="文本框 17"/>
            <p:cNvSpPr txBox="1"/>
            <p:nvPr/>
          </p:nvSpPr>
          <p:spPr>
            <a:xfrm>
              <a:off x="7497701" y="1731009"/>
              <a:ext cx="2177121" cy="769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r>
                <a:rPr lang="zh-CN" altLang="en-US" sz="4400" b="1" dirty="0">
                  <a:solidFill>
                    <a:srgbClr val="0070C0"/>
                  </a:solidFill>
                  <a:latin typeface="微软雅黑" panose="020B0503020204020204" pitchFamily="34" charset="-122"/>
                </a:rPr>
                <a:t>思路分享</a:t>
              </a:r>
            </a:p>
          </p:txBody>
        </p:sp>
        <p:sp>
          <p:nvSpPr>
            <p:cNvPr id="10" name="文本框 18"/>
            <p:cNvSpPr txBox="1"/>
            <p:nvPr/>
          </p:nvSpPr>
          <p:spPr>
            <a:xfrm>
              <a:off x="7508478" y="2210932"/>
              <a:ext cx="2155566" cy="400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51230"/>
              <a:endParaRPr lang="zh-CN" altLang="en-US" sz="2000" b="1" dirty="0">
                <a:solidFill>
                  <a:srgbClr val="0070C0"/>
                </a:solidFill>
                <a:latin typeface="ITC Avant Garde Std XLt" panose="020B0302020202020204" pitchFamily="34" charset="0"/>
                <a:ea typeface="方正正黑简体" panose="02000000000000000000" pitchFamily="2" charset="-122"/>
              </a:endParaRPr>
            </a:p>
          </p:txBody>
        </p:sp>
      </p:grpSp>
      <p:sp>
        <p:nvSpPr>
          <p:cNvPr id="11" name="文本框 15"/>
          <p:cNvSpPr txBox="1"/>
          <p:nvPr/>
        </p:nvSpPr>
        <p:spPr>
          <a:xfrm>
            <a:off x="5126183" y="2267701"/>
            <a:ext cx="1942808" cy="1320196"/>
          </a:xfrm>
          <a:prstGeom prst="rect">
            <a:avLst/>
          </a:prstGeom>
          <a:noFill/>
        </p:spPr>
        <p:txBody>
          <a:bodyPr wrap="square" lIns="88228" tIns="44114" rIns="88228" bIns="44114" rtlCol="0">
            <a:spAutoFit/>
          </a:bodyPr>
          <a:lstStyle/>
          <a:p>
            <a:pPr algn="ctr" defTabSz="951230"/>
            <a:r>
              <a:rPr lang="en-US" altLang="zh-CN" sz="4000" dirty="0">
                <a:solidFill>
                  <a:srgbClr val="0070C0"/>
                </a:solidFill>
                <a:latin typeface="ITC Avant Garde Std Md" panose="020B0602020202020204" pitchFamily="34" charset="0"/>
                <a:ea typeface="宋体" panose="02010600030101010101" pitchFamily="2" charset="-122"/>
              </a:rPr>
              <a:t>PART 03</a:t>
            </a:r>
            <a:endParaRPr lang="zh-CN" altLang="en-US" sz="4000" dirty="0">
              <a:solidFill>
                <a:srgbClr val="0070C0"/>
              </a:solidFill>
              <a:latin typeface="ITC Avant Garde Std Md" panose="020B0602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5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  <a:alpha val="78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5" name="组合 5"/>
          <p:cNvGrpSpPr/>
          <p:nvPr/>
        </p:nvGrpSpPr>
        <p:grpSpPr bwMode="auto">
          <a:xfrm>
            <a:off x="5521527" y="1227370"/>
            <a:ext cx="4945567" cy="5007051"/>
            <a:chOff x="5778834" y="1081826"/>
            <a:chExt cx="5357095" cy="5424184"/>
          </a:xfrm>
        </p:grpSpPr>
        <p:sp>
          <p:nvSpPr>
            <p:cNvPr id="56" name="椭圆 4"/>
            <p:cNvSpPr/>
            <p:nvPr/>
          </p:nvSpPr>
          <p:spPr bwMode="auto">
            <a:xfrm rot="197558">
              <a:off x="5778834" y="1081826"/>
              <a:ext cx="5357095" cy="5424184"/>
            </a:xfrm>
            <a:custGeom>
              <a:avLst/>
              <a:gdLst/>
              <a:ahLst/>
              <a:cxnLst/>
              <a:rect l="l" t="t" r="r" b="b"/>
              <a:pathLst>
                <a:path w="6373853" h="6453678">
                  <a:moveTo>
                    <a:pt x="1748789" y="3781"/>
                  </a:moveTo>
                  <a:cubicBezTo>
                    <a:pt x="1773410" y="1281"/>
                    <a:pt x="1798391" y="0"/>
                    <a:pt x="1823671" y="0"/>
                  </a:cubicBezTo>
                  <a:cubicBezTo>
                    <a:pt x="2222376" y="0"/>
                    <a:pt x="2546668" y="318599"/>
                    <a:pt x="2555176" y="715114"/>
                  </a:cubicBezTo>
                  <a:cubicBezTo>
                    <a:pt x="2646063" y="945229"/>
                    <a:pt x="2815509" y="1149545"/>
                    <a:pt x="3050234" y="1286278"/>
                  </a:cubicBezTo>
                  <a:cubicBezTo>
                    <a:pt x="3277270" y="1418531"/>
                    <a:pt x="3529180" y="1466470"/>
                    <a:pt x="3767051" y="1437382"/>
                  </a:cubicBezTo>
                  <a:cubicBezTo>
                    <a:pt x="4043009" y="1173698"/>
                    <a:pt x="4417184" y="1012566"/>
                    <a:pt x="4828995" y="1012566"/>
                  </a:cubicBezTo>
                  <a:cubicBezTo>
                    <a:pt x="5682197" y="1012566"/>
                    <a:pt x="6373853" y="1704222"/>
                    <a:pt x="6373853" y="2557424"/>
                  </a:cubicBezTo>
                  <a:cubicBezTo>
                    <a:pt x="6373853" y="3315640"/>
                    <a:pt x="5827627" y="3946278"/>
                    <a:pt x="5106977" y="4075988"/>
                  </a:cubicBezTo>
                  <a:cubicBezTo>
                    <a:pt x="4860269" y="4198053"/>
                    <a:pt x="4655938" y="4415360"/>
                    <a:pt x="4548276" y="4699239"/>
                  </a:cubicBezTo>
                  <a:cubicBezTo>
                    <a:pt x="4488061" y="4858013"/>
                    <a:pt x="4464290" y="5021251"/>
                    <a:pt x="4473846" y="5178965"/>
                  </a:cubicBezTo>
                  <a:cubicBezTo>
                    <a:pt x="4624448" y="5311033"/>
                    <a:pt x="4718008" y="5505241"/>
                    <a:pt x="4718008" y="5721301"/>
                  </a:cubicBezTo>
                  <a:cubicBezTo>
                    <a:pt x="4718008" y="6125782"/>
                    <a:pt x="4390112" y="6453678"/>
                    <a:pt x="3985631" y="6453678"/>
                  </a:cubicBezTo>
                  <a:cubicBezTo>
                    <a:pt x="3581150" y="6453678"/>
                    <a:pt x="3253254" y="6125782"/>
                    <a:pt x="3253254" y="5721301"/>
                  </a:cubicBezTo>
                  <a:cubicBezTo>
                    <a:pt x="3253254" y="5342100"/>
                    <a:pt x="3541444" y="5030211"/>
                    <a:pt x="3910750" y="4992705"/>
                  </a:cubicBezTo>
                  <a:lnTo>
                    <a:pt x="3970068" y="4989710"/>
                  </a:lnTo>
                  <a:cubicBezTo>
                    <a:pt x="4089426" y="4874941"/>
                    <a:pt x="4186035" y="4731148"/>
                    <a:pt x="4249282" y="4564379"/>
                  </a:cubicBezTo>
                  <a:cubicBezTo>
                    <a:pt x="4318623" y="4381544"/>
                    <a:pt x="4339635" y="4192787"/>
                    <a:pt x="4317136" y="4013436"/>
                  </a:cubicBezTo>
                  <a:cubicBezTo>
                    <a:pt x="4256166" y="3992601"/>
                    <a:pt x="4197322" y="3967056"/>
                    <a:pt x="4140584" y="3937908"/>
                  </a:cubicBezTo>
                  <a:cubicBezTo>
                    <a:pt x="3785942" y="3880704"/>
                    <a:pt x="3361104" y="3968836"/>
                    <a:pt x="2972750" y="4207511"/>
                  </a:cubicBezTo>
                  <a:cubicBezTo>
                    <a:pt x="2649524" y="4406159"/>
                    <a:pt x="2407922" y="4674458"/>
                    <a:pt x="2273557" y="4956562"/>
                  </a:cubicBezTo>
                  <a:cubicBezTo>
                    <a:pt x="2243728" y="5333109"/>
                    <a:pt x="1928537" y="5629160"/>
                    <a:pt x="1544199" y="5629160"/>
                  </a:cubicBezTo>
                  <a:cubicBezTo>
                    <a:pt x="1139718" y="5629161"/>
                    <a:pt x="811822" y="5301265"/>
                    <a:pt x="811822" y="4896783"/>
                  </a:cubicBezTo>
                  <a:cubicBezTo>
                    <a:pt x="811822" y="4517582"/>
                    <a:pt x="1100012" y="4205693"/>
                    <a:pt x="1469317" y="4168187"/>
                  </a:cubicBezTo>
                  <a:cubicBezTo>
                    <a:pt x="1493938" y="4165687"/>
                    <a:pt x="1518919" y="4164406"/>
                    <a:pt x="1544199" y="4164406"/>
                  </a:cubicBezTo>
                  <a:cubicBezTo>
                    <a:pt x="1614188" y="4164406"/>
                    <a:pt x="1681885" y="4174224"/>
                    <a:pt x="1745054" y="4195817"/>
                  </a:cubicBezTo>
                  <a:cubicBezTo>
                    <a:pt x="2080595" y="4225945"/>
                    <a:pt x="2467608" y="4133688"/>
                    <a:pt x="2823912" y="3914711"/>
                  </a:cubicBezTo>
                  <a:cubicBezTo>
                    <a:pt x="3105509" y="3741648"/>
                    <a:pt x="3325152" y="3515718"/>
                    <a:pt x="3465145" y="3273270"/>
                  </a:cubicBezTo>
                  <a:cubicBezTo>
                    <a:pt x="3451578" y="3254462"/>
                    <a:pt x="3441393" y="3233849"/>
                    <a:pt x="3431663" y="3212981"/>
                  </a:cubicBezTo>
                  <a:cubicBezTo>
                    <a:pt x="3160269" y="2960984"/>
                    <a:pt x="2737001" y="2800878"/>
                    <a:pt x="2261862" y="2800878"/>
                  </a:cubicBezTo>
                  <a:cubicBezTo>
                    <a:pt x="1915427" y="2800878"/>
                    <a:pt x="1596569" y="2885993"/>
                    <a:pt x="1343736" y="3029603"/>
                  </a:cubicBezTo>
                  <a:cubicBezTo>
                    <a:pt x="1213416" y="3228799"/>
                    <a:pt x="988216" y="3359981"/>
                    <a:pt x="732377" y="3359981"/>
                  </a:cubicBezTo>
                  <a:cubicBezTo>
                    <a:pt x="327896" y="3359981"/>
                    <a:pt x="0" y="3032085"/>
                    <a:pt x="0" y="2627604"/>
                  </a:cubicBezTo>
                  <a:cubicBezTo>
                    <a:pt x="0" y="2248403"/>
                    <a:pt x="288190" y="1936513"/>
                    <a:pt x="657496" y="1899008"/>
                  </a:cubicBezTo>
                  <a:cubicBezTo>
                    <a:pt x="682116" y="1896508"/>
                    <a:pt x="707097" y="1895227"/>
                    <a:pt x="732377" y="1895227"/>
                  </a:cubicBezTo>
                  <a:cubicBezTo>
                    <a:pt x="990216" y="1895227"/>
                    <a:pt x="1216935" y="2028468"/>
                    <a:pt x="1346404" y="2230521"/>
                  </a:cubicBezTo>
                  <a:cubicBezTo>
                    <a:pt x="1602758" y="2382858"/>
                    <a:pt x="1930881" y="2473491"/>
                    <a:pt x="2288367" y="2473491"/>
                  </a:cubicBezTo>
                  <a:cubicBezTo>
                    <a:pt x="2697774" y="2473492"/>
                    <a:pt x="3068669" y="2354621"/>
                    <a:pt x="3337053" y="2160075"/>
                  </a:cubicBezTo>
                  <a:cubicBezTo>
                    <a:pt x="3340926" y="2141545"/>
                    <a:pt x="3346143" y="2123420"/>
                    <a:pt x="3351687" y="2105436"/>
                  </a:cubicBezTo>
                  <a:cubicBezTo>
                    <a:pt x="3259746" y="1885205"/>
                    <a:pt x="3094211" y="1690778"/>
                    <a:pt x="2868101" y="1559064"/>
                  </a:cubicBezTo>
                  <a:cubicBezTo>
                    <a:pt x="2612420" y="1410124"/>
                    <a:pt x="2325191" y="1368116"/>
                    <a:pt x="2062135" y="1421669"/>
                  </a:cubicBezTo>
                  <a:cubicBezTo>
                    <a:pt x="2020112" y="1439592"/>
                    <a:pt x="1975220" y="1450584"/>
                    <a:pt x="1928800" y="1456357"/>
                  </a:cubicBezTo>
                  <a:cubicBezTo>
                    <a:pt x="1920816" y="1457887"/>
                    <a:pt x="1913196" y="1460508"/>
                    <a:pt x="1905608" y="1463212"/>
                  </a:cubicBezTo>
                  <a:lnTo>
                    <a:pt x="1907728" y="1459572"/>
                  </a:lnTo>
                  <a:cubicBezTo>
                    <a:pt x="1880177" y="1463133"/>
                    <a:pt x="1852113" y="1464754"/>
                    <a:pt x="1823671" y="1464754"/>
                  </a:cubicBezTo>
                  <a:cubicBezTo>
                    <a:pt x="1419190" y="1464754"/>
                    <a:pt x="1091294" y="1136858"/>
                    <a:pt x="1091294" y="732377"/>
                  </a:cubicBezTo>
                  <a:cubicBezTo>
                    <a:pt x="1091294" y="353176"/>
                    <a:pt x="1379484" y="41286"/>
                    <a:pt x="1748789" y="3781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" name="组合 89"/>
            <p:cNvGrpSpPr/>
            <p:nvPr/>
          </p:nvGrpSpPr>
          <p:grpSpPr bwMode="auto">
            <a:xfrm>
              <a:off x="8812786" y="2196009"/>
              <a:ext cx="2192123" cy="2192123"/>
              <a:chOff x="2848131" y="1860029"/>
              <a:chExt cx="3807502" cy="3807502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2848071" y="1860373"/>
                <a:ext cx="3802162" cy="3808480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937674" y="1949985"/>
                <a:ext cx="3622956" cy="3629258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" name="组合 109"/>
            <p:cNvGrpSpPr/>
            <p:nvPr/>
          </p:nvGrpSpPr>
          <p:grpSpPr bwMode="auto">
            <a:xfrm>
              <a:off x="6962369" y="1155522"/>
              <a:ext cx="928601" cy="928602"/>
              <a:chOff x="2848131" y="1860029"/>
              <a:chExt cx="3807502" cy="3807502"/>
            </a:xfrm>
          </p:grpSpPr>
          <p:sp>
            <p:nvSpPr>
              <p:cNvPr id="68" name="椭圆 67"/>
              <p:cNvSpPr/>
              <p:nvPr/>
            </p:nvSpPr>
            <p:spPr>
              <a:xfrm>
                <a:off x="2848522" y="1860993"/>
                <a:ext cx="3807426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2940184" y="1952659"/>
                <a:ext cx="3624106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9" name="组合 123"/>
            <p:cNvGrpSpPr/>
            <p:nvPr/>
          </p:nvGrpSpPr>
          <p:grpSpPr bwMode="auto">
            <a:xfrm>
              <a:off x="5967466" y="2701597"/>
              <a:ext cx="928601" cy="928602"/>
              <a:chOff x="2848131" y="1860029"/>
              <a:chExt cx="3807502" cy="3807502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845475" y="1860922"/>
                <a:ext cx="3821528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937133" y="1952593"/>
                <a:ext cx="3638208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0" name="组合 129"/>
            <p:cNvGrpSpPr/>
            <p:nvPr/>
          </p:nvGrpSpPr>
          <p:grpSpPr bwMode="auto">
            <a:xfrm>
              <a:off x="6541770" y="4645921"/>
              <a:ext cx="928601" cy="928602"/>
              <a:chOff x="2848131" y="1860029"/>
              <a:chExt cx="3807502" cy="3807502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2845644" y="1856809"/>
                <a:ext cx="3821528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2937302" y="1948479"/>
                <a:ext cx="3638208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1" name="组合 135"/>
            <p:cNvGrpSpPr/>
            <p:nvPr/>
          </p:nvGrpSpPr>
          <p:grpSpPr bwMode="auto">
            <a:xfrm>
              <a:off x="8540057" y="5468856"/>
              <a:ext cx="928601" cy="928602"/>
              <a:chOff x="2848131" y="1860029"/>
              <a:chExt cx="3807502" cy="3807502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2845173" y="1860202"/>
                <a:ext cx="3821528" cy="380776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2936831" y="1951869"/>
                <a:ext cx="3638208" cy="3624432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5123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2" name="文本框 29"/>
          <p:cNvSpPr txBox="1">
            <a:spLocks noChangeArrowheads="1"/>
          </p:cNvSpPr>
          <p:nvPr/>
        </p:nvSpPr>
        <p:spPr bwMode="auto">
          <a:xfrm>
            <a:off x="6671381" y="134156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51230"/>
            <a:r>
              <a:rPr lang="en-US" altLang="zh-CN" sz="40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dirty="0"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29"/>
          <p:cNvSpPr txBox="1">
            <a:spLocks noChangeArrowheads="1"/>
          </p:cNvSpPr>
          <p:nvPr/>
        </p:nvSpPr>
        <p:spPr bwMode="auto">
          <a:xfrm>
            <a:off x="5703893" y="278172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29"/>
          <p:cNvSpPr txBox="1">
            <a:spLocks noChangeArrowheads="1"/>
          </p:cNvSpPr>
          <p:nvPr/>
        </p:nvSpPr>
        <p:spPr bwMode="auto">
          <a:xfrm>
            <a:off x="6261808" y="458192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29"/>
          <p:cNvSpPr txBox="1">
            <a:spLocks noChangeArrowheads="1"/>
          </p:cNvSpPr>
          <p:nvPr/>
        </p:nvSpPr>
        <p:spPr bwMode="auto">
          <a:xfrm>
            <a:off x="8106483" y="5302002"/>
            <a:ext cx="787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eaLnBrk="0" hangingPunct="0">
              <a:defRPr sz="4000">
                <a:solidFill>
                  <a:srgbClr val="FF0000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5123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8761883" y="2709718"/>
            <a:ext cx="1312130" cy="1307371"/>
            <a:chOff x="3618897" y="2279040"/>
            <a:chExt cx="706229" cy="703668"/>
          </a:xfrm>
          <a:solidFill>
            <a:srgbClr val="FF0000"/>
          </a:solidFill>
        </p:grpSpPr>
        <p:sp>
          <p:nvSpPr>
            <p:cNvPr id="77" name="Freeform 9"/>
            <p:cNvSpPr>
              <a:spLocks noEditPoints="1"/>
            </p:cNvSpPr>
            <p:nvPr/>
          </p:nvSpPr>
          <p:spPr bwMode="auto">
            <a:xfrm>
              <a:off x="3713987" y="2279040"/>
              <a:ext cx="516048" cy="703668"/>
            </a:xfrm>
            <a:custGeom>
              <a:avLst/>
              <a:gdLst>
                <a:gd name="T0" fmla="*/ 222 w 597"/>
                <a:gd name="T1" fmla="*/ 575 h 814"/>
                <a:gd name="T2" fmla="*/ 253 w 597"/>
                <a:gd name="T3" fmla="*/ 598 h 814"/>
                <a:gd name="T4" fmla="*/ 344 w 597"/>
                <a:gd name="T5" fmla="*/ 598 h 814"/>
                <a:gd name="T6" fmla="*/ 375 w 597"/>
                <a:gd name="T7" fmla="*/ 575 h 814"/>
                <a:gd name="T8" fmla="*/ 414 w 597"/>
                <a:gd name="T9" fmla="*/ 509 h 814"/>
                <a:gd name="T10" fmla="*/ 539 w 597"/>
                <a:gd name="T11" fmla="*/ 298 h 814"/>
                <a:gd name="T12" fmla="*/ 298 w 597"/>
                <a:gd name="T13" fmla="*/ 57 h 814"/>
                <a:gd name="T14" fmla="*/ 57 w 597"/>
                <a:gd name="T15" fmla="*/ 298 h 814"/>
                <a:gd name="T16" fmla="*/ 183 w 597"/>
                <a:gd name="T17" fmla="*/ 509 h 814"/>
                <a:gd name="T18" fmla="*/ 222 w 597"/>
                <a:gd name="T19" fmla="*/ 575 h 814"/>
                <a:gd name="T20" fmla="*/ 354 w 597"/>
                <a:gd name="T21" fmla="*/ 782 h 814"/>
                <a:gd name="T22" fmla="*/ 314 w 597"/>
                <a:gd name="T23" fmla="*/ 814 h 814"/>
                <a:gd name="T24" fmla="*/ 282 w 597"/>
                <a:gd name="T25" fmla="*/ 814 h 814"/>
                <a:gd name="T26" fmla="*/ 242 w 597"/>
                <a:gd name="T27" fmla="*/ 782 h 814"/>
                <a:gd name="T28" fmla="*/ 226 w 597"/>
                <a:gd name="T29" fmla="*/ 782 h 814"/>
                <a:gd name="T30" fmla="*/ 165 w 597"/>
                <a:gd name="T31" fmla="*/ 722 h 814"/>
                <a:gd name="T32" fmla="*/ 165 w 597"/>
                <a:gd name="T33" fmla="*/ 576 h 814"/>
                <a:gd name="T34" fmla="*/ 155 w 597"/>
                <a:gd name="T35" fmla="*/ 559 h 814"/>
                <a:gd name="T36" fmla="*/ 0 w 597"/>
                <a:gd name="T37" fmla="*/ 298 h 814"/>
                <a:gd name="T38" fmla="*/ 298 w 597"/>
                <a:gd name="T39" fmla="*/ 0 h 814"/>
                <a:gd name="T40" fmla="*/ 597 w 597"/>
                <a:gd name="T41" fmla="*/ 298 h 814"/>
                <a:gd name="T42" fmla="*/ 441 w 597"/>
                <a:gd name="T43" fmla="*/ 559 h 814"/>
                <a:gd name="T44" fmla="*/ 431 w 597"/>
                <a:gd name="T45" fmla="*/ 576 h 814"/>
                <a:gd name="T46" fmla="*/ 432 w 597"/>
                <a:gd name="T47" fmla="*/ 722 h 814"/>
                <a:gd name="T48" fmla="*/ 371 w 597"/>
                <a:gd name="T49" fmla="*/ 782 h 814"/>
                <a:gd name="T50" fmla="*/ 354 w 597"/>
                <a:gd name="T51" fmla="*/ 78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7" h="814">
                  <a:moveTo>
                    <a:pt x="222" y="575"/>
                  </a:moveTo>
                  <a:cubicBezTo>
                    <a:pt x="224" y="589"/>
                    <a:pt x="238" y="598"/>
                    <a:pt x="253" y="598"/>
                  </a:cubicBezTo>
                  <a:cubicBezTo>
                    <a:pt x="344" y="598"/>
                    <a:pt x="344" y="598"/>
                    <a:pt x="344" y="598"/>
                  </a:cubicBezTo>
                  <a:cubicBezTo>
                    <a:pt x="358" y="598"/>
                    <a:pt x="373" y="589"/>
                    <a:pt x="375" y="575"/>
                  </a:cubicBezTo>
                  <a:cubicBezTo>
                    <a:pt x="377" y="547"/>
                    <a:pt x="390" y="523"/>
                    <a:pt x="414" y="509"/>
                  </a:cubicBezTo>
                  <a:cubicBezTo>
                    <a:pt x="491" y="467"/>
                    <a:pt x="539" y="386"/>
                    <a:pt x="539" y="298"/>
                  </a:cubicBezTo>
                  <a:cubicBezTo>
                    <a:pt x="539" y="165"/>
                    <a:pt x="431" y="57"/>
                    <a:pt x="298" y="57"/>
                  </a:cubicBezTo>
                  <a:cubicBezTo>
                    <a:pt x="165" y="57"/>
                    <a:pt x="57" y="165"/>
                    <a:pt x="57" y="298"/>
                  </a:cubicBezTo>
                  <a:cubicBezTo>
                    <a:pt x="57" y="386"/>
                    <a:pt x="105" y="467"/>
                    <a:pt x="183" y="509"/>
                  </a:cubicBezTo>
                  <a:cubicBezTo>
                    <a:pt x="207" y="523"/>
                    <a:pt x="219" y="547"/>
                    <a:pt x="222" y="575"/>
                  </a:cubicBezTo>
                  <a:close/>
                  <a:moveTo>
                    <a:pt x="354" y="782"/>
                  </a:moveTo>
                  <a:cubicBezTo>
                    <a:pt x="350" y="800"/>
                    <a:pt x="334" y="814"/>
                    <a:pt x="314" y="814"/>
                  </a:cubicBezTo>
                  <a:cubicBezTo>
                    <a:pt x="282" y="814"/>
                    <a:pt x="282" y="814"/>
                    <a:pt x="282" y="814"/>
                  </a:cubicBezTo>
                  <a:cubicBezTo>
                    <a:pt x="263" y="814"/>
                    <a:pt x="247" y="800"/>
                    <a:pt x="242" y="782"/>
                  </a:cubicBezTo>
                  <a:cubicBezTo>
                    <a:pt x="226" y="782"/>
                    <a:pt x="226" y="782"/>
                    <a:pt x="226" y="782"/>
                  </a:cubicBezTo>
                  <a:cubicBezTo>
                    <a:pt x="193" y="782"/>
                    <a:pt x="165" y="755"/>
                    <a:pt x="165" y="722"/>
                  </a:cubicBezTo>
                  <a:cubicBezTo>
                    <a:pt x="165" y="576"/>
                    <a:pt x="165" y="576"/>
                    <a:pt x="165" y="576"/>
                  </a:cubicBezTo>
                  <a:cubicBezTo>
                    <a:pt x="165" y="569"/>
                    <a:pt x="162" y="563"/>
                    <a:pt x="155" y="559"/>
                  </a:cubicBezTo>
                  <a:cubicBezTo>
                    <a:pt x="60" y="507"/>
                    <a:pt x="0" y="407"/>
                    <a:pt x="0" y="298"/>
                  </a:cubicBezTo>
                  <a:cubicBezTo>
                    <a:pt x="0" y="133"/>
                    <a:pt x="134" y="0"/>
                    <a:pt x="298" y="0"/>
                  </a:cubicBezTo>
                  <a:cubicBezTo>
                    <a:pt x="463" y="0"/>
                    <a:pt x="597" y="133"/>
                    <a:pt x="597" y="298"/>
                  </a:cubicBezTo>
                  <a:cubicBezTo>
                    <a:pt x="597" y="407"/>
                    <a:pt x="537" y="507"/>
                    <a:pt x="441" y="559"/>
                  </a:cubicBezTo>
                  <a:cubicBezTo>
                    <a:pt x="435" y="563"/>
                    <a:pt x="431" y="569"/>
                    <a:pt x="431" y="576"/>
                  </a:cubicBezTo>
                  <a:cubicBezTo>
                    <a:pt x="432" y="722"/>
                    <a:pt x="432" y="722"/>
                    <a:pt x="432" y="722"/>
                  </a:cubicBezTo>
                  <a:cubicBezTo>
                    <a:pt x="432" y="755"/>
                    <a:pt x="404" y="782"/>
                    <a:pt x="371" y="782"/>
                  </a:cubicBezTo>
                  <a:cubicBezTo>
                    <a:pt x="354" y="782"/>
                    <a:pt x="354" y="782"/>
                    <a:pt x="354" y="782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/>
          </p:nvSpPr>
          <p:spPr bwMode="auto">
            <a:xfrm>
              <a:off x="3618897" y="2347432"/>
              <a:ext cx="706229" cy="373412"/>
            </a:xfrm>
            <a:custGeom>
              <a:avLst/>
              <a:gdLst>
                <a:gd name="T0" fmla="*/ 699 w 817"/>
                <a:gd name="T1" fmla="*/ 406 h 432"/>
                <a:gd name="T2" fmla="*/ 692 w 817"/>
                <a:gd name="T3" fmla="*/ 380 h 432"/>
                <a:gd name="T4" fmla="*/ 718 w 817"/>
                <a:gd name="T5" fmla="*/ 373 h 432"/>
                <a:gd name="T6" fmla="*/ 755 w 817"/>
                <a:gd name="T7" fmla="*/ 394 h 432"/>
                <a:gd name="T8" fmla="*/ 762 w 817"/>
                <a:gd name="T9" fmla="*/ 420 h 432"/>
                <a:gd name="T10" fmla="*/ 736 w 817"/>
                <a:gd name="T11" fmla="*/ 427 h 432"/>
                <a:gd name="T12" fmla="*/ 699 w 817"/>
                <a:gd name="T13" fmla="*/ 406 h 432"/>
                <a:gd name="T14" fmla="*/ 718 w 817"/>
                <a:gd name="T15" fmla="*/ 59 h 432"/>
                <a:gd name="T16" fmla="*/ 692 w 817"/>
                <a:gd name="T17" fmla="*/ 52 h 432"/>
                <a:gd name="T18" fmla="*/ 699 w 817"/>
                <a:gd name="T19" fmla="*/ 26 h 432"/>
                <a:gd name="T20" fmla="*/ 736 w 817"/>
                <a:gd name="T21" fmla="*/ 5 h 432"/>
                <a:gd name="T22" fmla="*/ 762 w 817"/>
                <a:gd name="T23" fmla="*/ 12 h 432"/>
                <a:gd name="T24" fmla="*/ 755 w 817"/>
                <a:gd name="T25" fmla="*/ 38 h 432"/>
                <a:gd name="T26" fmla="*/ 718 w 817"/>
                <a:gd name="T27" fmla="*/ 59 h 432"/>
                <a:gd name="T28" fmla="*/ 755 w 817"/>
                <a:gd name="T29" fmla="*/ 235 h 432"/>
                <a:gd name="T30" fmla="*/ 736 w 817"/>
                <a:gd name="T31" fmla="*/ 216 h 432"/>
                <a:gd name="T32" fmla="*/ 755 w 817"/>
                <a:gd name="T33" fmla="*/ 197 h 432"/>
                <a:gd name="T34" fmla="*/ 798 w 817"/>
                <a:gd name="T35" fmla="*/ 197 h 432"/>
                <a:gd name="T36" fmla="*/ 817 w 817"/>
                <a:gd name="T37" fmla="*/ 216 h 432"/>
                <a:gd name="T38" fmla="*/ 798 w 817"/>
                <a:gd name="T39" fmla="*/ 235 h 432"/>
                <a:gd name="T40" fmla="*/ 755 w 817"/>
                <a:gd name="T41" fmla="*/ 235 h 432"/>
                <a:gd name="T42" fmla="*/ 118 w 817"/>
                <a:gd name="T43" fmla="*/ 26 h 432"/>
                <a:gd name="T44" fmla="*/ 124 w 817"/>
                <a:gd name="T45" fmla="*/ 52 h 432"/>
                <a:gd name="T46" fmla="*/ 98 w 817"/>
                <a:gd name="T47" fmla="*/ 59 h 432"/>
                <a:gd name="T48" fmla="*/ 62 w 817"/>
                <a:gd name="T49" fmla="*/ 38 h 432"/>
                <a:gd name="T50" fmla="*/ 55 w 817"/>
                <a:gd name="T51" fmla="*/ 12 h 432"/>
                <a:gd name="T52" fmla="*/ 81 w 817"/>
                <a:gd name="T53" fmla="*/ 5 h 432"/>
                <a:gd name="T54" fmla="*/ 118 w 817"/>
                <a:gd name="T55" fmla="*/ 26 h 432"/>
                <a:gd name="T56" fmla="*/ 98 w 817"/>
                <a:gd name="T57" fmla="*/ 373 h 432"/>
                <a:gd name="T58" fmla="*/ 124 w 817"/>
                <a:gd name="T59" fmla="*/ 380 h 432"/>
                <a:gd name="T60" fmla="*/ 118 w 817"/>
                <a:gd name="T61" fmla="*/ 406 h 432"/>
                <a:gd name="T62" fmla="*/ 81 w 817"/>
                <a:gd name="T63" fmla="*/ 427 h 432"/>
                <a:gd name="T64" fmla="*/ 55 w 817"/>
                <a:gd name="T65" fmla="*/ 420 h 432"/>
                <a:gd name="T66" fmla="*/ 62 w 817"/>
                <a:gd name="T67" fmla="*/ 394 h 432"/>
                <a:gd name="T68" fmla="*/ 98 w 817"/>
                <a:gd name="T69" fmla="*/ 373 h 432"/>
                <a:gd name="T70" fmla="*/ 62 w 817"/>
                <a:gd name="T71" fmla="*/ 197 h 432"/>
                <a:gd name="T72" fmla="*/ 81 w 817"/>
                <a:gd name="T73" fmla="*/ 216 h 432"/>
                <a:gd name="T74" fmla="*/ 62 w 817"/>
                <a:gd name="T75" fmla="*/ 235 h 432"/>
                <a:gd name="T76" fmla="*/ 19 w 817"/>
                <a:gd name="T77" fmla="*/ 235 h 432"/>
                <a:gd name="T78" fmla="*/ 0 w 817"/>
                <a:gd name="T79" fmla="*/ 216 h 432"/>
                <a:gd name="T80" fmla="*/ 19 w 817"/>
                <a:gd name="T81" fmla="*/ 197 h 432"/>
                <a:gd name="T82" fmla="*/ 62 w 817"/>
                <a:gd name="T83" fmla="*/ 197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17" h="432">
                  <a:moveTo>
                    <a:pt x="699" y="406"/>
                  </a:moveTo>
                  <a:cubicBezTo>
                    <a:pt x="690" y="401"/>
                    <a:pt x="687" y="389"/>
                    <a:pt x="692" y="380"/>
                  </a:cubicBezTo>
                  <a:cubicBezTo>
                    <a:pt x="698" y="371"/>
                    <a:pt x="709" y="368"/>
                    <a:pt x="718" y="373"/>
                  </a:cubicBezTo>
                  <a:cubicBezTo>
                    <a:pt x="755" y="394"/>
                    <a:pt x="755" y="394"/>
                    <a:pt x="755" y="394"/>
                  </a:cubicBezTo>
                  <a:cubicBezTo>
                    <a:pt x="764" y="399"/>
                    <a:pt x="767" y="411"/>
                    <a:pt x="762" y="420"/>
                  </a:cubicBezTo>
                  <a:cubicBezTo>
                    <a:pt x="757" y="429"/>
                    <a:pt x="745" y="432"/>
                    <a:pt x="736" y="427"/>
                  </a:cubicBezTo>
                  <a:cubicBezTo>
                    <a:pt x="699" y="406"/>
                    <a:pt x="699" y="406"/>
                    <a:pt x="699" y="406"/>
                  </a:cubicBezTo>
                  <a:close/>
                  <a:moveTo>
                    <a:pt x="718" y="59"/>
                  </a:moveTo>
                  <a:cubicBezTo>
                    <a:pt x="709" y="64"/>
                    <a:pt x="698" y="61"/>
                    <a:pt x="692" y="52"/>
                  </a:cubicBezTo>
                  <a:cubicBezTo>
                    <a:pt x="687" y="43"/>
                    <a:pt x="690" y="31"/>
                    <a:pt x="699" y="26"/>
                  </a:cubicBezTo>
                  <a:cubicBezTo>
                    <a:pt x="736" y="5"/>
                    <a:pt x="736" y="5"/>
                    <a:pt x="736" y="5"/>
                  </a:cubicBezTo>
                  <a:cubicBezTo>
                    <a:pt x="745" y="0"/>
                    <a:pt x="757" y="3"/>
                    <a:pt x="762" y="12"/>
                  </a:cubicBezTo>
                  <a:cubicBezTo>
                    <a:pt x="767" y="21"/>
                    <a:pt x="764" y="32"/>
                    <a:pt x="755" y="38"/>
                  </a:cubicBezTo>
                  <a:cubicBezTo>
                    <a:pt x="718" y="59"/>
                    <a:pt x="718" y="59"/>
                    <a:pt x="718" y="59"/>
                  </a:cubicBezTo>
                  <a:close/>
                  <a:moveTo>
                    <a:pt x="755" y="235"/>
                  </a:moveTo>
                  <a:cubicBezTo>
                    <a:pt x="745" y="235"/>
                    <a:pt x="736" y="226"/>
                    <a:pt x="736" y="216"/>
                  </a:cubicBezTo>
                  <a:cubicBezTo>
                    <a:pt x="736" y="205"/>
                    <a:pt x="745" y="197"/>
                    <a:pt x="755" y="197"/>
                  </a:cubicBezTo>
                  <a:cubicBezTo>
                    <a:pt x="798" y="197"/>
                    <a:pt x="798" y="197"/>
                    <a:pt x="798" y="197"/>
                  </a:cubicBezTo>
                  <a:cubicBezTo>
                    <a:pt x="808" y="197"/>
                    <a:pt x="817" y="205"/>
                    <a:pt x="817" y="216"/>
                  </a:cubicBezTo>
                  <a:cubicBezTo>
                    <a:pt x="817" y="226"/>
                    <a:pt x="808" y="235"/>
                    <a:pt x="798" y="235"/>
                  </a:cubicBezTo>
                  <a:cubicBezTo>
                    <a:pt x="755" y="235"/>
                    <a:pt x="755" y="235"/>
                    <a:pt x="755" y="235"/>
                  </a:cubicBezTo>
                  <a:close/>
                  <a:moveTo>
                    <a:pt x="118" y="26"/>
                  </a:moveTo>
                  <a:cubicBezTo>
                    <a:pt x="127" y="31"/>
                    <a:pt x="130" y="43"/>
                    <a:pt x="124" y="52"/>
                  </a:cubicBezTo>
                  <a:cubicBezTo>
                    <a:pt x="119" y="61"/>
                    <a:pt x="108" y="64"/>
                    <a:pt x="98" y="59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3" y="32"/>
                    <a:pt x="49" y="21"/>
                    <a:pt x="55" y="12"/>
                  </a:cubicBezTo>
                  <a:cubicBezTo>
                    <a:pt x="60" y="3"/>
                    <a:pt x="72" y="0"/>
                    <a:pt x="81" y="5"/>
                  </a:cubicBezTo>
                  <a:cubicBezTo>
                    <a:pt x="118" y="26"/>
                    <a:pt x="118" y="26"/>
                    <a:pt x="118" y="26"/>
                  </a:cubicBezTo>
                  <a:close/>
                  <a:moveTo>
                    <a:pt x="98" y="373"/>
                  </a:moveTo>
                  <a:cubicBezTo>
                    <a:pt x="108" y="368"/>
                    <a:pt x="119" y="371"/>
                    <a:pt x="124" y="380"/>
                  </a:cubicBezTo>
                  <a:cubicBezTo>
                    <a:pt x="130" y="389"/>
                    <a:pt x="127" y="401"/>
                    <a:pt x="118" y="406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72" y="432"/>
                    <a:pt x="60" y="429"/>
                    <a:pt x="55" y="420"/>
                  </a:cubicBezTo>
                  <a:cubicBezTo>
                    <a:pt x="49" y="411"/>
                    <a:pt x="53" y="399"/>
                    <a:pt x="62" y="394"/>
                  </a:cubicBezTo>
                  <a:cubicBezTo>
                    <a:pt x="98" y="373"/>
                    <a:pt x="98" y="373"/>
                    <a:pt x="98" y="373"/>
                  </a:cubicBezTo>
                  <a:close/>
                  <a:moveTo>
                    <a:pt x="62" y="197"/>
                  </a:moveTo>
                  <a:cubicBezTo>
                    <a:pt x="72" y="197"/>
                    <a:pt x="81" y="205"/>
                    <a:pt x="81" y="216"/>
                  </a:cubicBezTo>
                  <a:cubicBezTo>
                    <a:pt x="81" y="226"/>
                    <a:pt x="72" y="235"/>
                    <a:pt x="62" y="235"/>
                  </a:cubicBezTo>
                  <a:cubicBezTo>
                    <a:pt x="19" y="235"/>
                    <a:pt x="19" y="235"/>
                    <a:pt x="19" y="235"/>
                  </a:cubicBezTo>
                  <a:cubicBezTo>
                    <a:pt x="9" y="235"/>
                    <a:pt x="0" y="226"/>
                    <a:pt x="0" y="216"/>
                  </a:cubicBezTo>
                  <a:cubicBezTo>
                    <a:pt x="0" y="205"/>
                    <a:pt x="9" y="197"/>
                    <a:pt x="19" y="197"/>
                  </a:cubicBezTo>
                  <a:cubicBezTo>
                    <a:pt x="62" y="197"/>
                    <a:pt x="62" y="197"/>
                    <a:pt x="62" y="197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9" name="Freeform 11"/>
            <p:cNvSpPr/>
            <p:nvPr/>
          </p:nvSpPr>
          <p:spPr bwMode="auto">
            <a:xfrm>
              <a:off x="3845651" y="2427528"/>
              <a:ext cx="253087" cy="253452"/>
            </a:xfrm>
            <a:custGeom>
              <a:avLst/>
              <a:gdLst>
                <a:gd name="T0" fmla="*/ 3 w 293"/>
                <a:gd name="T1" fmla="*/ 38 h 293"/>
                <a:gd name="T2" fmla="*/ 16 w 293"/>
                <a:gd name="T3" fmla="*/ 15 h 293"/>
                <a:gd name="T4" fmla="*/ 39 w 293"/>
                <a:gd name="T5" fmla="*/ 28 h 293"/>
                <a:gd name="T6" fmla="*/ 50 w 293"/>
                <a:gd name="T7" fmla="*/ 65 h 293"/>
                <a:gd name="T8" fmla="*/ 91 w 293"/>
                <a:gd name="T9" fmla="*/ 53 h 293"/>
                <a:gd name="T10" fmla="*/ 91 w 293"/>
                <a:gd name="T11" fmla="*/ 53 h 293"/>
                <a:gd name="T12" fmla="*/ 127 w 293"/>
                <a:gd name="T13" fmla="*/ 48 h 293"/>
                <a:gd name="T14" fmla="*/ 127 w 293"/>
                <a:gd name="T15" fmla="*/ 19 h 293"/>
                <a:gd name="T16" fmla="*/ 146 w 293"/>
                <a:gd name="T17" fmla="*/ 0 h 293"/>
                <a:gd name="T18" fmla="*/ 165 w 293"/>
                <a:gd name="T19" fmla="*/ 19 h 293"/>
                <a:gd name="T20" fmla="*/ 165 w 293"/>
                <a:gd name="T21" fmla="*/ 48 h 293"/>
                <a:gd name="T22" fmla="*/ 202 w 293"/>
                <a:gd name="T23" fmla="*/ 53 h 293"/>
                <a:gd name="T24" fmla="*/ 202 w 293"/>
                <a:gd name="T25" fmla="*/ 53 h 293"/>
                <a:gd name="T26" fmla="*/ 202 w 293"/>
                <a:gd name="T27" fmla="*/ 53 h 293"/>
                <a:gd name="T28" fmla="*/ 242 w 293"/>
                <a:gd name="T29" fmla="*/ 65 h 293"/>
                <a:gd name="T30" fmla="*/ 253 w 293"/>
                <a:gd name="T31" fmla="*/ 28 h 293"/>
                <a:gd name="T32" fmla="*/ 277 w 293"/>
                <a:gd name="T33" fmla="*/ 15 h 293"/>
                <a:gd name="T34" fmla="*/ 290 w 293"/>
                <a:gd name="T35" fmla="*/ 38 h 293"/>
                <a:gd name="T36" fmla="*/ 220 w 293"/>
                <a:gd name="T37" fmla="*/ 278 h 293"/>
                <a:gd name="T38" fmla="*/ 196 w 293"/>
                <a:gd name="T39" fmla="*/ 290 h 293"/>
                <a:gd name="T40" fmla="*/ 183 w 293"/>
                <a:gd name="T41" fmla="*/ 267 h 293"/>
                <a:gd name="T42" fmla="*/ 232 w 293"/>
                <a:gd name="T43" fmla="*/ 102 h 293"/>
                <a:gd name="T44" fmla="*/ 194 w 293"/>
                <a:gd name="T45" fmla="*/ 90 h 293"/>
                <a:gd name="T46" fmla="*/ 194 w 293"/>
                <a:gd name="T47" fmla="*/ 90 h 293"/>
                <a:gd name="T48" fmla="*/ 165 w 293"/>
                <a:gd name="T49" fmla="*/ 86 h 293"/>
                <a:gd name="T50" fmla="*/ 165 w 293"/>
                <a:gd name="T51" fmla="*/ 132 h 293"/>
                <a:gd name="T52" fmla="*/ 146 w 293"/>
                <a:gd name="T53" fmla="*/ 151 h 293"/>
                <a:gd name="T54" fmla="*/ 127 w 293"/>
                <a:gd name="T55" fmla="*/ 132 h 293"/>
                <a:gd name="T56" fmla="*/ 127 w 293"/>
                <a:gd name="T57" fmla="*/ 86 h 293"/>
                <a:gd name="T58" fmla="*/ 99 w 293"/>
                <a:gd name="T59" fmla="*/ 90 h 293"/>
                <a:gd name="T60" fmla="*/ 99 w 293"/>
                <a:gd name="T61" fmla="*/ 90 h 293"/>
                <a:gd name="T62" fmla="*/ 61 w 293"/>
                <a:gd name="T63" fmla="*/ 102 h 293"/>
                <a:gd name="T64" fmla="*/ 109 w 293"/>
                <a:gd name="T65" fmla="*/ 267 h 293"/>
                <a:gd name="T66" fmla="*/ 96 w 293"/>
                <a:gd name="T67" fmla="*/ 290 h 293"/>
                <a:gd name="T68" fmla="*/ 73 w 293"/>
                <a:gd name="T69" fmla="*/ 278 h 293"/>
                <a:gd name="T70" fmla="*/ 3 w 293"/>
                <a:gd name="T71" fmla="*/ 3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93" h="293">
                  <a:moveTo>
                    <a:pt x="3" y="38"/>
                  </a:moveTo>
                  <a:cubicBezTo>
                    <a:pt x="0" y="28"/>
                    <a:pt x="6" y="18"/>
                    <a:pt x="16" y="15"/>
                  </a:cubicBezTo>
                  <a:cubicBezTo>
                    <a:pt x="26" y="12"/>
                    <a:pt x="37" y="18"/>
                    <a:pt x="39" y="28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63" y="60"/>
                    <a:pt x="77" y="56"/>
                    <a:pt x="91" y="53"/>
                  </a:cubicBezTo>
                  <a:cubicBezTo>
                    <a:pt x="91" y="53"/>
                    <a:pt x="91" y="53"/>
                    <a:pt x="91" y="53"/>
                  </a:cubicBezTo>
                  <a:cubicBezTo>
                    <a:pt x="103" y="50"/>
                    <a:pt x="115" y="49"/>
                    <a:pt x="127" y="48"/>
                  </a:cubicBezTo>
                  <a:cubicBezTo>
                    <a:pt x="127" y="19"/>
                    <a:pt x="127" y="19"/>
                    <a:pt x="127" y="19"/>
                  </a:cubicBezTo>
                  <a:cubicBezTo>
                    <a:pt x="127" y="8"/>
                    <a:pt x="136" y="0"/>
                    <a:pt x="146" y="0"/>
                  </a:cubicBezTo>
                  <a:cubicBezTo>
                    <a:pt x="157" y="0"/>
                    <a:pt x="165" y="8"/>
                    <a:pt x="165" y="19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78" y="49"/>
                    <a:pt x="190" y="50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02" y="53"/>
                    <a:pt x="202" y="53"/>
                    <a:pt x="202" y="53"/>
                  </a:cubicBezTo>
                  <a:cubicBezTo>
                    <a:pt x="216" y="56"/>
                    <a:pt x="229" y="60"/>
                    <a:pt x="242" y="65"/>
                  </a:cubicBezTo>
                  <a:cubicBezTo>
                    <a:pt x="253" y="28"/>
                    <a:pt x="253" y="28"/>
                    <a:pt x="253" y="28"/>
                  </a:cubicBezTo>
                  <a:cubicBezTo>
                    <a:pt x="256" y="18"/>
                    <a:pt x="267" y="12"/>
                    <a:pt x="277" y="15"/>
                  </a:cubicBezTo>
                  <a:cubicBezTo>
                    <a:pt x="287" y="18"/>
                    <a:pt x="293" y="28"/>
                    <a:pt x="290" y="38"/>
                  </a:cubicBezTo>
                  <a:cubicBezTo>
                    <a:pt x="220" y="278"/>
                    <a:pt x="220" y="278"/>
                    <a:pt x="220" y="278"/>
                  </a:cubicBezTo>
                  <a:cubicBezTo>
                    <a:pt x="217" y="288"/>
                    <a:pt x="206" y="293"/>
                    <a:pt x="196" y="290"/>
                  </a:cubicBezTo>
                  <a:cubicBezTo>
                    <a:pt x="186" y="288"/>
                    <a:pt x="180" y="277"/>
                    <a:pt x="183" y="267"/>
                  </a:cubicBezTo>
                  <a:cubicBezTo>
                    <a:pt x="232" y="102"/>
                    <a:pt x="232" y="102"/>
                    <a:pt x="232" y="102"/>
                  </a:cubicBezTo>
                  <a:cubicBezTo>
                    <a:pt x="220" y="97"/>
                    <a:pt x="207" y="93"/>
                    <a:pt x="194" y="90"/>
                  </a:cubicBezTo>
                  <a:cubicBezTo>
                    <a:pt x="194" y="90"/>
                    <a:pt x="194" y="90"/>
                    <a:pt x="194" y="90"/>
                  </a:cubicBezTo>
                  <a:cubicBezTo>
                    <a:pt x="185" y="88"/>
                    <a:pt x="175" y="87"/>
                    <a:pt x="165" y="86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43"/>
                    <a:pt x="157" y="151"/>
                    <a:pt x="146" y="151"/>
                  </a:cubicBezTo>
                  <a:cubicBezTo>
                    <a:pt x="136" y="151"/>
                    <a:pt x="127" y="143"/>
                    <a:pt x="127" y="132"/>
                  </a:cubicBezTo>
                  <a:cubicBezTo>
                    <a:pt x="127" y="86"/>
                    <a:pt x="127" y="86"/>
                    <a:pt x="127" y="86"/>
                  </a:cubicBezTo>
                  <a:cubicBezTo>
                    <a:pt x="118" y="87"/>
                    <a:pt x="108" y="88"/>
                    <a:pt x="99" y="90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85" y="93"/>
                    <a:pt x="73" y="97"/>
                    <a:pt x="61" y="102"/>
                  </a:cubicBezTo>
                  <a:cubicBezTo>
                    <a:pt x="109" y="267"/>
                    <a:pt x="109" y="267"/>
                    <a:pt x="109" y="267"/>
                  </a:cubicBezTo>
                  <a:cubicBezTo>
                    <a:pt x="112" y="277"/>
                    <a:pt x="106" y="288"/>
                    <a:pt x="96" y="290"/>
                  </a:cubicBezTo>
                  <a:cubicBezTo>
                    <a:pt x="86" y="293"/>
                    <a:pt x="76" y="288"/>
                    <a:pt x="73" y="278"/>
                  </a:cubicBezTo>
                  <a:cubicBezTo>
                    <a:pt x="3" y="38"/>
                    <a:pt x="3" y="38"/>
                    <a:pt x="3" y="38"/>
                  </a:cubicBez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51230"/>
              <a:endParaRPr lang="zh-CN" altLang="en-US" sz="19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84" name="直接连接符 83"/>
          <p:cNvCxnSpPr/>
          <p:nvPr/>
        </p:nvCxnSpPr>
        <p:spPr>
          <a:xfrm flipH="1">
            <a:off x="3795042" y="1629594"/>
            <a:ext cx="2662589" cy="7404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oval" w="lg" len="lg"/>
          </a:ln>
          <a:effectLst/>
        </p:spPr>
      </p:cxnSp>
      <p:cxnSp>
        <p:nvCxnSpPr>
          <p:cNvPr id="85" name="直接连接符 84"/>
          <p:cNvCxnSpPr/>
          <p:nvPr/>
        </p:nvCxnSpPr>
        <p:spPr>
          <a:xfrm flipH="1">
            <a:off x="3795042" y="3151399"/>
            <a:ext cx="1874027" cy="0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cxnSp>
        <p:nvCxnSpPr>
          <p:cNvPr id="86" name="直接连接符 85"/>
          <p:cNvCxnSpPr/>
          <p:nvPr/>
        </p:nvCxnSpPr>
        <p:spPr>
          <a:xfrm flipH="1">
            <a:off x="3795042" y="5781383"/>
            <a:ext cx="4178283" cy="0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tailEnd type="oval" w="lg" len="lg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cxnSp>
      <p:grpSp>
        <p:nvGrpSpPr>
          <p:cNvPr id="87" name="组合 86"/>
          <p:cNvGrpSpPr/>
          <p:nvPr/>
        </p:nvGrpSpPr>
        <p:grpSpPr>
          <a:xfrm>
            <a:off x="3795042" y="4437910"/>
            <a:ext cx="2430253" cy="507367"/>
            <a:chOff x="3458488" y="4437906"/>
            <a:chExt cx="2430253" cy="507367"/>
          </a:xfrm>
        </p:grpSpPr>
        <p:cxnSp>
          <p:nvCxnSpPr>
            <p:cNvPr id="88" name="直接连接符 87"/>
            <p:cNvCxnSpPr/>
            <p:nvPr/>
          </p:nvCxnSpPr>
          <p:spPr>
            <a:xfrm flipH="1">
              <a:off x="3458488" y="4437906"/>
              <a:ext cx="1920665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oval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  <p:cxnSp>
          <p:nvCxnSpPr>
            <p:cNvPr id="89" name="直接连接符 88"/>
            <p:cNvCxnSpPr>
              <a:stCxn id="64" idx="2"/>
            </p:cNvCxnSpPr>
            <p:nvPr/>
          </p:nvCxnSpPr>
          <p:spPr>
            <a:xfrm flipH="1" flipV="1">
              <a:off x="5379153" y="4437906"/>
              <a:ext cx="509588" cy="507367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tailEnd type="none" w="lg" len="lg"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cxnSp>
      </p:grpSp>
      <p:grpSp>
        <p:nvGrpSpPr>
          <p:cNvPr id="90" name="组合 89"/>
          <p:cNvGrpSpPr/>
          <p:nvPr/>
        </p:nvGrpSpPr>
        <p:grpSpPr>
          <a:xfrm>
            <a:off x="1532944" y="1557586"/>
            <a:ext cx="2620431" cy="871910"/>
            <a:chOff x="8641357" y="2133650"/>
            <a:chExt cx="2620431" cy="871910"/>
          </a:xfrm>
        </p:grpSpPr>
        <p:sp>
          <p:nvSpPr>
            <p:cNvPr id="91" name="TextBox 90"/>
            <p:cNvSpPr txBox="1"/>
            <p:nvPr/>
          </p:nvSpPr>
          <p:spPr>
            <a:xfrm>
              <a:off x="8785373" y="2421682"/>
              <a:ext cx="2133944" cy="58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张图，统一大小和颜色，放进一个页面中展示</a:t>
              </a:r>
            </a:p>
          </p:txBody>
        </p:sp>
        <p:sp>
          <p:nvSpPr>
            <p:cNvPr id="92" name="Freeform 512"/>
            <p:cNvSpPr/>
            <p:nvPr/>
          </p:nvSpPr>
          <p:spPr bwMode="auto">
            <a:xfrm>
              <a:off x="8641357" y="2191370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做成怎样的效果？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532944" y="2637706"/>
            <a:ext cx="2620431" cy="1128390"/>
            <a:chOff x="8641357" y="2133650"/>
            <a:chExt cx="2620431" cy="1128390"/>
          </a:xfrm>
        </p:grpSpPr>
        <p:sp>
          <p:nvSpPr>
            <p:cNvPr id="95" name="TextBox 94"/>
            <p:cNvSpPr txBox="1"/>
            <p:nvPr/>
          </p:nvSpPr>
          <p:spPr>
            <a:xfrm>
              <a:off x="8785373" y="2421682"/>
              <a:ext cx="2133944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散点、柱状、饼、地图每种至少一张，其余组员自由发挥</a:t>
              </a:r>
            </a:p>
          </p:txBody>
        </p:sp>
        <p:sp>
          <p:nvSpPr>
            <p:cNvPr id="96" name="Freeform 512"/>
            <p:cNvSpPr/>
            <p:nvPr/>
          </p:nvSpPr>
          <p:spPr bwMode="auto">
            <a:xfrm>
              <a:off x="8641357" y="2177082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做哪些图？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532944" y="3789834"/>
            <a:ext cx="2620431" cy="1384871"/>
            <a:chOff x="8641357" y="2133650"/>
            <a:chExt cx="2620431" cy="1384871"/>
          </a:xfrm>
        </p:grpSpPr>
        <p:sp>
          <p:nvSpPr>
            <p:cNvPr id="99" name="TextBox 98"/>
            <p:cNvSpPr txBox="1"/>
            <p:nvPr/>
          </p:nvSpPr>
          <p:spPr>
            <a:xfrm>
              <a:off x="8785373" y="2421682"/>
              <a:ext cx="2133944" cy="1096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散点需要两列数据，比如二手车的原价和现价；</a:t>
              </a:r>
              <a:endPara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地图需要地理数据，比如二手车售卖的城市</a:t>
              </a:r>
            </a:p>
          </p:txBody>
        </p:sp>
        <p:sp>
          <p:nvSpPr>
            <p:cNvPr id="100" name="Freeform 512"/>
            <p:cNvSpPr/>
            <p:nvPr/>
          </p:nvSpPr>
          <p:spPr bwMode="auto">
            <a:xfrm>
              <a:off x="8641357" y="2158368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需要怎样的数据？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532944" y="5085978"/>
            <a:ext cx="2620431" cy="1128390"/>
            <a:chOff x="8641357" y="2133650"/>
            <a:chExt cx="2620431" cy="1128390"/>
          </a:xfrm>
        </p:grpSpPr>
        <p:sp>
          <p:nvSpPr>
            <p:cNvPr id="103" name="TextBox 102"/>
            <p:cNvSpPr txBox="1"/>
            <p:nvPr/>
          </p:nvSpPr>
          <p:spPr>
            <a:xfrm>
              <a:off x="8785373" y="2421682"/>
              <a:ext cx="2133944" cy="840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8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数据爬取、数据清洗、数据可视化、多图大屏展示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Freeform 512"/>
            <p:cNvSpPr/>
            <p:nvPr/>
          </p:nvSpPr>
          <p:spPr bwMode="auto">
            <a:xfrm>
              <a:off x="8641357" y="2186944"/>
              <a:ext cx="118487" cy="234738"/>
            </a:xfrm>
            <a:custGeom>
              <a:avLst/>
              <a:gdLst>
                <a:gd name="T0" fmla="*/ 54 w 106"/>
                <a:gd name="T1" fmla="*/ 105 h 210"/>
                <a:gd name="T2" fmla="*/ 0 w 106"/>
                <a:gd name="T3" fmla="*/ 159 h 210"/>
                <a:gd name="T4" fmla="*/ 0 w 106"/>
                <a:gd name="T5" fmla="*/ 210 h 210"/>
                <a:gd name="T6" fmla="*/ 0 w 106"/>
                <a:gd name="T7" fmla="*/ 210 h 210"/>
                <a:gd name="T8" fmla="*/ 106 w 106"/>
                <a:gd name="T9" fmla="*/ 105 h 210"/>
                <a:gd name="T10" fmla="*/ 0 w 106"/>
                <a:gd name="T11" fmla="*/ 0 h 210"/>
                <a:gd name="T12" fmla="*/ 0 w 106"/>
                <a:gd name="T13" fmla="*/ 0 h 210"/>
                <a:gd name="T14" fmla="*/ 0 w 106"/>
                <a:gd name="T15" fmla="*/ 51 h 210"/>
                <a:gd name="T16" fmla="*/ 54 w 106"/>
                <a:gd name="T17" fmla="*/ 105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210">
                  <a:moveTo>
                    <a:pt x="54" y="105"/>
                  </a:moveTo>
                  <a:lnTo>
                    <a:pt x="0" y="159"/>
                  </a:lnTo>
                  <a:lnTo>
                    <a:pt x="0" y="210"/>
                  </a:lnTo>
                  <a:lnTo>
                    <a:pt x="0" y="210"/>
                  </a:lnTo>
                  <a:lnTo>
                    <a:pt x="106" y="10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lnTo>
                    <a:pt x="54" y="105"/>
                  </a:lnTo>
                  <a:close/>
                </a:path>
              </a:pathLst>
            </a:custGeom>
            <a:solidFill>
              <a:srgbClr val="0066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784483" y="2133650"/>
              <a:ext cx="24773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有哪些项目模块？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2CC96BDB-833F-44A6-879E-609FA9DF29AE}"/>
              </a:ext>
            </a:extLst>
          </p:cNvPr>
          <p:cNvGrpSpPr/>
          <p:nvPr/>
        </p:nvGrpSpPr>
        <p:grpSpPr>
          <a:xfrm>
            <a:off x="552972" y="189437"/>
            <a:ext cx="2662589" cy="646331"/>
            <a:chOff x="216421" y="490240"/>
            <a:chExt cx="2662589" cy="646331"/>
          </a:xfrm>
        </p:grpSpPr>
        <p:sp>
          <p:nvSpPr>
            <p:cNvPr id="107" name="Freeform 514">
              <a:extLst>
                <a:ext uri="{FF2B5EF4-FFF2-40B4-BE49-F238E27FC236}">
                  <a16:creationId xmlns:a16="http://schemas.microsoft.com/office/drawing/2014/main" id="{05374FCD-727D-B156-6CFD-8F9F0C4AF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0677" y="621482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8" name="TextBox 37">
              <a:extLst>
                <a:ext uri="{FF2B5EF4-FFF2-40B4-BE49-F238E27FC236}">
                  <a16:creationId xmlns:a16="http://schemas.microsoft.com/office/drawing/2014/main" id="{28F10254-912C-C539-D4D7-0A629EDD15BA}"/>
                </a:ext>
              </a:extLst>
            </p:cNvPr>
            <p:cNvSpPr txBox="1"/>
            <p:nvPr/>
          </p:nvSpPr>
          <p:spPr>
            <a:xfrm>
              <a:off x="216421" y="490240"/>
              <a:ext cx="2553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kern="0" dirty="0">
                  <a:solidFill>
                    <a:srgbClr val="0070C0"/>
                  </a:solidFill>
                </a:rPr>
                <a:t>思路分享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323374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336554" y="1125541"/>
            <a:ext cx="11522075" cy="532859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58087" y="3645823"/>
            <a:ext cx="1715167" cy="186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因不同人的消费能力不同，昂贵与便宜的二手车都有关注度。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所以制作“昂贵</a:t>
            </a:r>
            <a:r>
              <a: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top10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”和“便宜</a:t>
            </a:r>
            <a:r>
              <a: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top10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”的柱状图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1201047" y="1629598"/>
            <a:ext cx="10108663" cy="561975"/>
          </a:xfrm>
          <a:custGeom>
            <a:avLst/>
            <a:gdLst>
              <a:gd name="connsiteX0" fmla="*/ 5392799 w 10785598"/>
              <a:gd name="connsiteY0" fmla="*/ 0 h 599608"/>
              <a:gd name="connsiteX1" fmla="*/ 5783856 w 10785598"/>
              <a:gd name="connsiteY1" fmla="*/ 422028 h 599608"/>
              <a:gd name="connsiteX2" fmla="*/ 7247026 w 10785598"/>
              <a:gd name="connsiteY2" fmla="*/ 430641 h 599608"/>
              <a:gd name="connsiteX3" fmla="*/ 10676039 w 10785598"/>
              <a:gd name="connsiteY3" fmla="*/ 563357 h 599608"/>
              <a:gd name="connsiteX4" fmla="*/ 10785598 w 10785598"/>
              <a:gd name="connsiteY4" fmla="*/ 599608 h 599608"/>
              <a:gd name="connsiteX5" fmla="*/ 0 w 10785598"/>
              <a:gd name="connsiteY5" fmla="*/ 599608 h 599608"/>
              <a:gd name="connsiteX6" fmla="*/ 109559 w 10785598"/>
              <a:gd name="connsiteY6" fmla="*/ 563357 h 599608"/>
              <a:gd name="connsiteX7" fmla="*/ 3538573 w 10785598"/>
              <a:gd name="connsiteY7" fmla="*/ 430641 h 599608"/>
              <a:gd name="connsiteX8" fmla="*/ 5001742 w 10785598"/>
              <a:gd name="connsiteY8" fmla="*/ 422028 h 59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85598" h="599608">
                <a:moveTo>
                  <a:pt x="5392799" y="0"/>
                </a:moveTo>
                <a:lnTo>
                  <a:pt x="5783856" y="422028"/>
                </a:lnTo>
                <a:lnTo>
                  <a:pt x="7247026" y="430641"/>
                </a:lnTo>
                <a:cubicBezTo>
                  <a:pt x="8981558" y="451826"/>
                  <a:pt x="10298895" y="501879"/>
                  <a:pt x="10676039" y="563357"/>
                </a:cubicBezTo>
                <a:lnTo>
                  <a:pt x="10785598" y="599608"/>
                </a:lnTo>
                <a:lnTo>
                  <a:pt x="0" y="599608"/>
                </a:lnTo>
                <a:lnTo>
                  <a:pt x="109559" y="563357"/>
                </a:lnTo>
                <a:cubicBezTo>
                  <a:pt x="486703" y="501879"/>
                  <a:pt x="1804041" y="451826"/>
                  <a:pt x="3538573" y="430641"/>
                </a:cubicBezTo>
                <a:lnTo>
                  <a:pt x="5001742" y="42202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127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101600" dir="2700000" algn="tl" rotWithShape="0">
              <a:prstClr val="black">
                <a:alpha val="25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5123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19766" y="2195879"/>
            <a:ext cx="1840463" cy="3215041"/>
            <a:chOff x="883213" y="2195876"/>
            <a:chExt cx="1840463" cy="3215041"/>
          </a:xfrm>
        </p:grpSpPr>
        <p:sp>
          <p:nvSpPr>
            <p:cNvPr id="41" name="圆角矩形 40"/>
            <p:cNvSpPr/>
            <p:nvPr/>
          </p:nvSpPr>
          <p:spPr>
            <a:xfrm>
              <a:off x="883213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中等线简体" panose="02010601030101010101" pitchFamily="65" charset="-122"/>
                <a:ea typeface="方正中等线简体" panose="02010601030101010101" pitchFamily="65" charset="-122"/>
                <a:cs typeface="+mn-cs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 flipV="1">
              <a:off x="883213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284552" y="2195879"/>
            <a:ext cx="1840463" cy="3215041"/>
            <a:chOff x="2947998" y="2195876"/>
            <a:chExt cx="1840463" cy="3215041"/>
          </a:xfrm>
        </p:grpSpPr>
        <p:sp>
          <p:nvSpPr>
            <p:cNvPr id="44" name="圆角矩形 43"/>
            <p:cNvSpPr/>
            <p:nvPr/>
          </p:nvSpPr>
          <p:spPr>
            <a:xfrm>
              <a:off x="2947998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中等线简体" panose="02010601030101010101" pitchFamily="65" charset="-122"/>
                <a:ea typeface="方正中等线简体" panose="02010601030101010101" pitchFamily="65" charset="-122"/>
                <a:cs typeface="+mn-cs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 flipV="1">
              <a:off x="2947998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349337" y="2195879"/>
            <a:ext cx="1840463" cy="3215041"/>
            <a:chOff x="5012783" y="2195876"/>
            <a:chExt cx="1840463" cy="3215041"/>
          </a:xfrm>
        </p:grpSpPr>
        <p:sp>
          <p:nvSpPr>
            <p:cNvPr id="47" name="圆角矩形 46"/>
            <p:cNvSpPr/>
            <p:nvPr/>
          </p:nvSpPr>
          <p:spPr>
            <a:xfrm>
              <a:off x="5012783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中等线简体" panose="02010601030101010101" pitchFamily="65" charset="-122"/>
                <a:ea typeface="方正中等线简体" panose="02010601030101010101" pitchFamily="65" charset="-122"/>
                <a:cs typeface="+mn-cs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 flipV="1">
              <a:off x="5012783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14121" y="2195879"/>
            <a:ext cx="1840463" cy="3215041"/>
            <a:chOff x="7077568" y="2195876"/>
            <a:chExt cx="1840463" cy="3215041"/>
          </a:xfrm>
        </p:grpSpPr>
        <p:sp>
          <p:nvSpPr>
            <p:cNvPr id="50" name="圆角矩形 49"/>
            <p:cNvSpPr/>
            <p:nvPr/>
          </p:nvSpPr>
          <p:spPr>
            <a:xfrm>
              <a:off x="7077568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中等线简体" panose="02010601030101010101" pitchFamily="65" charset="-122"/>
                <a:ea typeface="方正中等线简体" panose="02010601030101010101" pitchFamily="65" charset="-122"/>
                <a:cs typeface="+mn-cs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flipV="1">
              <a:off x="7077568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478904" y="2195879"/>
            <a:ext cx="1840463" cy="3215041"/>
            <a:chOff x="9142351" y="2195876"/>
            <a:chExt cx="1840463" cy="3215041"/>
          </a:xfrm>
        </p:grpSpPr>
        <p:sp>
          <p:nvSpPr>
            <p:cNvPr id="53" name="圆角矩形 52"/>
            <p:cNvSpPr/>
            <p:nvPr/>
          </p:nvSpPr>
          <p:spPr>
            <a:xfrm>
              <a:off x="9142351" y="2729494"/>
              <a:ext cx="1840463" cy="2681423"/>
            </a:xfrm>
            <a:prstGeom prst="roundRect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中等线简体" panose="02010601030101010101" pitchFamily="65" charset="-122"/>
                <a:ea typeface="方正中等线简体" panose="02010601030101010101" pitchFamily="65" charset="-122"/>
                <a:cs typeface="+mn-cs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 flipV="1">
              <a:off x="9142351" y="2195876"/>
              <a:ext cx="1840463" cy="1288232"/>
            </a:xfrm>
            <a:custGeom>
              <a:avLst/>
              <a:gdLst>
                <a:gd name="connsiteX0" fmla="*/ 958996 w 1963711"/>
                <a:gd name="connsiteY0" fmla="*/ 1374500 h 1374500"/>
                <a:gd name="connsiteX1" fmla="*/ 1004715 w 1963711"/>
                <a:gd name="connsiteY1" fmla="*/ 1374500 h 1374500"/>
                <a:gd name="connsiteX2" fmla="*/ 1004715 w 1963711"/>
                <a:gd name="connsiteY2" fmla="*/ 805149 h 1374500"/>
                <a:gd name="connsiteX3" fmla="*/ 1636419 w 1963711"/>
                <a:gd name="connsiteY3" fmla="*/ 805149 h 1374500"/>
                <a:gd name="connsiteX4" fmla="*/ 1963711 w 1963711"/>
                <a:gd name="connsiteY4" fmla="*/ 477857 h 1374500"/>
                <a:gd name="connsiteX5" fmla="*/ 1963711 w 1963711"/>
                <a:gd name="connsiteY5" fmla="*/ 179883 h 1374500"/>
                <a:gd name="connsiteX6" fmla="*/ 1166735 w 1963711"/>
                <a:gd name="connsiteY6" fmla="*/ 179883 h 1374500"/>
                <a:gd name="connsiteX7" fmla="*/ 981855 w 1963711"/>
                <a:gd name="connsiteY7" fmla="*/ 0 h 1374500"/>
                <a:gd name="connsiteX8" fmla="*/ 796975 w 1963711"/>
                <a:gd name="connsiteY8" fmla="*/ 179883 h 1374500"/>
                <a:gd name="connsiteX9" fmla="*/ 0 w 1963711"/>
                <a:gd name="connsiteY9" fmla="*/ 179883 h 1374500"/>
                <a:gd name="connsiteX10" fmla="*/ 0 w 1963711"/>
                <a:gd name="connsiteY10" fmla="*/ 477857 h 1374500"/>
                <a:gd name="connsiteX11" fmla="*/ 327292 w 1963711"/>
                <a:gd name="connsiteY11" fmla="*/ 805149 h 1374500"/>
                <a:gd name="connsiteX12" fmla="*/ 958996 w 1963711"/>
                <a:gd name="connsiteY12" fmla="*/ 805149 h 137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63711" h="1374500">
                  <a:moveTo>
                    <a:pt x="958996" y="1374500"/>
                  </a:moveTo>
                  <a:lnTo>
                    <a:pt x="1004715" y="1374500"/>
                  </a:lnTo>
                  <a:lnTo>
                    <a:pt x="1004715" y="805149"/>
                  </a:lnTo>
                  <a:lnTo>
                    <a:pt x="1636419" y="805149"/>
                  </a:lnTo>
                  <a:cubicBezTo>
                    <a:pt x="1817177" y="805149"/>
                    <a:pt x="1963711" y="658615"/>
                    <a:pt x="1963711" y="477857"/>
                  </a:cubicBezTo>
                  <a:lnTo>
                    <a:pt x="1963711" y="179883"/>
                  </a:lnTo>
                  <a:lnTo>
                    <a:pt x="1166735" y="179883"/>
                  </a:lnTo>
                  <a:lnTo>
                    <a:pt x="981855" y="0"/>
                  </a:lnTo>
                  <a:lnTo>
                    <a:pt x="796975" y="179883"/>
                  </a:lnTo>
                  <a:lnTo>
                    <a:pt x="0" y="179883"/>
                  </a:lnTo>
                  <a:lnTo>
                    <a:pt x="0" y="477857"/>
                  </a:lnTo>
                  <a:cubicBezTo>
                    <a:pt x="0" y="658615"/>
                    <a:pt x="146534" y="805149"/>
                    <a:pt x="327292" y="805149"/>
                  </a:cubicBezTo>
                  <a:lnTo>
                    <a:pt x="958996" y="805149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lumMod val="85000"/>
                  </a:sysClr>
                </a:gs>
                <a:gs pos="100000">
                  <a:sysClr val="window" lastClr="FFFFFF"/>
                </a:gs>
              </a:gsLst>
              <a:lin ang="2700000" scaled="1"/>
              <a:tileRect/>
            </a:gradFill>
            <a:ln w="38100" cap="flat" cmpd="sng" algn="ctr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2700000" scaled="1"/>
                <a:tileRect/>
              </a:gradFill>
              <a:prstDash val="solid"/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273051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柱状图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3323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饼图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14090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散点图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446440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地图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26134" y="2839992"/>
            <a:ext cx="179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1230"/>
            <a:r>
              <a:rPr lang="zh-CN" altLang="en-US" sz="2000" dirty="0">
                <a:solidFill>
                  <a:srgbClr val="0066CC"/>
                </a:solidFill>
                <a:latin typeface="微软雅黑" panose="020B0503020204020204" pitchFamily="34" charset="-122"/>
              </a:rPr>
              <a:t>水球图</a:t>
            </a:r>
            <a:endParaRPr lang="zh-CN" altLang="zh-CN" sz="2000" dirty="0">
              <a:solidFill>
                <a:srgbClr val="0066CC"/>
              </a:solidFill>
              <a:latin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92357" y="3645823"/>
            <a:ext cx="1715167" cy="2122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因二手车的生产年份太多，而大多数购买者会关注近五年的车子。</a:t>
            </a:r>
            <a:endParaRPr lang="en-US" altLang="zh-CN" sz="14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所以制作“近五年的车辆占比”的饼图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10841" y="3645823"/>
            <a:ext cx="1715167" cy="135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人们既然买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二手车，往往关注原价和现价。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所以制作“原价</a:t>
            </a:r>
            <a:r>
              <a: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—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现价”的散点图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504912" y="3645823"/>
            <a:ext cx="1715167" cy="16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为了了解浙江省各个城市的二手车市场供应量。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所以制作“浙江各城市二手车数”的地图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541551" y="3645823"/>
            <a:ext cx="1715167" cy="160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二手车的里程数是判断使用及新旧程度的重要指标。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5123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所以制作“里程数大于</a:t>
            </a:r>
            <a:r>
              <a:rPr lang="en-US" altLang="zh-CN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5</a:t>
            </a:r>
            <a:r>
              <a:rPr lang="zh-CN" altLang="en-US" sz="14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万公里的二手车”的水球图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CB96BB-34EC-4794-8AD5-A2142A3391D2}"/>
              </a:ext>
            </a:extLst>
          </p:cNvPr>
          <p:cNvGrpSpPr/>
          <p:nvPr/>
        </p:nvGrpSpPr>
        <p:grpSpPr>
          <a:xfrm>
            <a:off x="552972" y="189437"/>
            <a:ext cx="2662589" cy="646331"/>
            <a:chOff x="216421" y="490240"/>
            <a:chExt cx="2662589" cy="646331"/>
          </a:xfrm>
        </p:grpSpPr>
        <p:sp>
          <p:nvSpPr>
            <p:cNvPr id="65" name="Freeform 514">
              <a:extLst>
                <a:ext uri="{FF2B5EF4-FFF2-40B4-BE49-F238E27FC236}">
                  <a16:creationId xmlns:a16="http://schemas.microsoft.com/office/drawing/2014/main" id="{7F32458F-9183-D3F4-332C-1CC4FE5E1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20677" y="621482"/>
              <a:ext cx="358333" cy="360040"/>
            </a:xfrm>
            <a:custGeom>
              <a:avLst/>
              <a:gdLst>
                <a:gd name="T0" fmla="*/ 144 w 288"/>
                <a:gd name="T1" fmla="*/ 0 h 289"/>
                <a:gd name="T2" fmla="*/ 0 w 288"/>
                <a:gd name="T3" fmla="*/ 145 h 289"/>
                <a:gd name="T4" fmla="*/ 144 w 288"/>
                <a:gd name="T5" fmla="*/ 289 h 289"/>
                <a:gd name="T6" fmla="*/ 288 w 288"/>
                <a:gd name="T7" fmla="*/ 145 h 289"/>
                <a:gd name="T8" fmla="*/ 144 w 288"/>
                <a:gd name="T9" fmla="*/ 0 h 289"/>
                <a:gd name="T10" fmla="*/ 208 w 288"/>
                <a:gd name="T11" fmla="*/ 148 h 289"/>
                <a:gd name="T12" fmla="*/ 117 w 288"/>
                <a:gd name="T13" fmla="*/ 239 h 289"/>
                <a:gd name="T14" fmla="*/ 114 w 288"/>
                <a:gd name="T15" fmla="*/ 240 h 289"/>
                <a:gd name="T16" fmla="*/ 111 w 288"/>
                <a:gd name="T17" fmla="*/ 239 h 289"/>
                <a:gd name="T18" fmla="*/ 111 w 288"/>
                <a:gd name="T19" fmla="*/ 239 h 289"/>
                <a:gd name="T20" fmla="*/ 110 w 288"/>
                <a:gd name="T21" fmla="*/ 236 h 289"/>
                <a:gd name="T22" fmla="*/ 110 w 288"/>
                <a:gd name="T23" fmla="*/ 192 h 289"/>
                <a:gd name="T24" fmla="*/ 111 w 288"/>
                <a:gd name="T25" fmla="*/ 189 h 289"/>
                <a:gd name="T26" fmla="*/ 155 w 288"/>
                <a:gd name="T27" fmla="*/ 145 h 289"/>
                <a:gd name="T28" fmla="*/ 111 w 288"/>
                <a:gd name="T29" fmla="*/ 101 h 289"/>
                <a:gd name="T30" fmla="*/ 110 w 288"/>
                <a:gd name="T31" fmla="*/ 98 h 289"/>
                <a:gd name="T32" fmla="*/ 110 w 288"/>
                <a:gd name="T33" fmla="*/ 54 h 289"/>
                <a:gd name="T34" fmla="*/ 111 w 288"/>
                <a:gd name="T35" fmla="*/ 51 h 289"/>
                <a:gd name="T36" fmla="*/ 111 w 288"/>
                <a:gd name="T37" fmla="*/ 51 h 289"/>
                <a:gd name="T38" fmla="*/ 117 w 288"/>
                <a:gd name="T39" fmla="*/ 51 h 289"/>
                <a:gd name="T40" fmla="*/ 208 w 288"/>
                <a:gd name="T41" fmla="*/ 142 h 289"/>
                <a:gd name="T42" fmla="*/ 209 w 288"/>
                <a:gd name="T43" fmla="*/ 145 h 289"/>
                <a:gd name="T44" fmla="*/ 208 w 288"/>
                <a:gd name="T45" fmla="*/ 14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8" h="289">
                  <a:moveTo>
                    <a:pt x="144" y="0"/>
                  </a:move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9"/>
                    <a:pt x="144" y="289"/>
                  </a:cubicBezTo>
                  <a:cubicBezTo>
                    <a:pt x="224" y="289"/>
                    <a:pt x="288" y="224"/>
                    <a:pt x="288" y="145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08" y="148"/>
                  </a:moveTo>
                  <a:cubicBezTo>
                    <a:pt x="117" y="239"/>
                    <a:pt x="117" y="239"/>
                    <a:pt x="117" y="239"/>
                  </a:cubicBezTo>
                  <a:cubicBezTo>
                    <a:pt x="116" y="240"/>
                    <a:pt x="115" y="240"/>
                    <a:pt x="114" y="240"/>
                  </a:cubicBezTo>
                  <a:cubicBezTo>
                    <a:pt x="113" y="240"/>
                    <a:pt x="112" y="240"/>
                    <a:pt x="111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0" y="238"/>
                    <a:pt x="110" y="237"/>
                    <a:pt x="110" y="236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10" y="191"/>
                    <a:pt x="110" y="190"/>
                    <a:pt x="111" y="189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0" y="100"/>
                    <a:pt x="110" y="99"/>
                    <a:pt x="110" y="98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3"/>
                    <a:pt x="110" y="52"/>
                    <a:pt x="111" y="51"/>
                  </a:cubicBezTo>
                  <a:cubicBezTo>
                    <a:pt x="111" y="51"/>
                    <a:pt x="111" y="51"/>
                    <a:pt x="111" y="51"/>
                  </a:cubicBezTo>
                  <a:cubicBezTo>
                    <a:pt x="113" y="49"/>
                    <a:pt x="115" y="49"/>
                    <a:pt x="117" y="51"/>
                  </a:cubicBezTo>
                  <a:cubicBezTo>
                    <a:pt x="208" y="142"/>
                    <a:pt x="208" y="142"/>
                    <a:pt x="208" y="142"/>
                  </a:cubicBezTo>
                  <a:cubicBezTo>
                    <a:pt x="209" y="143"/>
                    <a:pt x="209" y="144"/>
                    <a:pt x="209" y="145"/>
                  </a:cubicBezTo>
                  <a:cubicBezTo>
                    <a:pt x="209" y="146"/>
                    <a:pt x="209" y="147"/>
                    <a:pt x="208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6" name="TextBox 37">
              <a:extLst>
                <a:ext uri="{FF2B5EF4-FFF2-40B4-BE49-F238E27FC236}">
                  <a16:creationId xmlns:a16="http://schemas.microsoft.com/office/drawing/2014/main" id="{C241977C-A360-74D9-C322-BA5A1133EF9D}"/>
                </a:ext>
              </a:extLst>
            </p:cNvPr>
            <p:cNvSpPr txBox="1"/>
            <p:nvPr/>
          </p:nvSpPr>
          <p:spPr>
            <a:xfrm>
              <a:off x="216421" y="490240"/>
              <a:ext cx="25531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5123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600" kern="0" dirty="0">
                  <a:solidFill>
                    <a:srgbClr val="0070C0"/>
                  </a:solidFill>
                </a:rPr>
                <a:t>思路分享</a:t>
              </a:r>
              <a:endParaRPr kumimoji="0" lang="zh-CN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324862"/>
      </p:ext>
    </p:extLst>
  </p:cSld>
  <p:clrMapOvr>
    <a:masterClrMapping/>
  </p:clrMapOvr>
  <p:transition spd="med" advTm="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ISPRING_PRESENTATION_TITLE" val="9999"/>
</p:tagLst>
</file>

<file path=ppt/theme/theme1.xml><?xml version="1.0" encoding="utf-8"?>
<a:theme xmlns:a="http://schemas.openxmlformats.org/drawingml/2006/main" name="象刀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ij0aofr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670</Words>
  <Application>Microsoft Office PowerPoint</Application>
  <PresentationFormat>自定义</PresentationFormat>
  <Paragraphs>130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Akzidenz-Grotesk BQ Condensed</vt:lpstr>
      <vt:lpstr>ITC Avant Garde Std Md</vt:lpstr>
      <vt:lpstr>ITC Avant Garde Std XLt</vt:lpstr>
      <vt:lpstr>方正中等线简体</vt:lpstr>
      <vt:lpstr>微软雅黑</vt:lpstr>
      <vt:lpstr>Agency FB</vt:lpstr>
      <vt:lpstr>Arial</vt:lpstr>
      <vt:lpstr>Calibri</vt:lpstr>
      <vt:lpstr>Impact</vt:lpstr>
      <vt:lpstr>象刀PPT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极简工作总结计划</dc:title>
  <dc:creator>象刀PPT</dc:creator>
  <cp:keywords>www.101.com</cp:keywords>
  <dc:description>象刀PPT</dc:description>
  <cp:lastModifiedBy>胡 子俊</cp:lastModifiedBy>
  <cp:revision>142</cp:revision>
  <dcterms:created xsi:type="dcterms:W3CDTF">2014-08-23T07:50:00Z</dcterms:created>
  <dcterms:modified xsi:type="dcterms:W3CDTF">2023-01-05T02:30:11Z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12B9FE1C3EB14AD4A57A6C67EF2113FD</vt:lpwstr>
  </property>
  <property fmtid="{D5CDD505-2E9C-101B-9397-08002B2CF9AE}" pid="3" name="KSOProductBuildVer">
    <vt:lpwstr>2052-11.1.0.10577</vt:lpwstr>
  </property>
</Properties>
</file>