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4" r:id="rId12"/>
    <p:sldId id="268" r:id="rId13"/>
    <p:sldId id="263" r:id="rId14"/>
    <p:sldId id="269" r:id="rId15"/>
    <p:sldId id="272" r:id="rId16"/>
    <p:sldId id="273" r:id="rId17"/>
    <p:sldId id="270" r:id="rId18"/>
    <p:sldId id="271" r:id="rId19"/>
    <p:sldId id="26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32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0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9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9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0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9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4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B142-076A-4ECC-A41C-1C3EE7F53251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91A2-D7F6-468E-9469-CEF14E90F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卷积神经网络简介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0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卷积神经网络为什么能够</a:t>
            </a:r>
            <a:r>
              <a:rPr lang="en-US" altLang="zh-CN" dirty="0"/>
              <a:t>work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44462" y="6057900"/>
            <a:ext cx="3692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3"/>
                </a:solidFill>
              </a:rPr>
              <a:t>一个实际</a:t>
            </a:r>
            <a:r>
              <a:rPr lang="en-US" altLang="zh-CN" sz="1200" dirty="0" smtClean="0">
                <a:solidFill>
                  <a:schemeClr val="accent3"/>
                </a:solidFill>
              </a:rPr>
              <a:t>CNN</a:t>
            </a:r>
            <a:r>
              <a:rPr lang="zh-CN" altLang="en-US" sz="1200" dirty="0">
                <a:solidFill>
                  <a:schemeClr val="accent3"/>
                </a:solidFill>
              </a:rPr>
              <a:t>各</a:t>
            </a:r>
            <a:r>
              <a:rPr lang="zh-CN" altLang="en-US" sz="1200" dirty="0" smtClean="0">
                <a:solidFill>
                  <a:schemeClr val="accent3"/>
                </a:solidFill>
              </a:rPr>
              <a:t>层特征的可视化结果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66" y="1924244"/>
            <a:ext cx="7648575" cy="4038600"/>
          </a:xfrm>
        </p:spPr>
      </p:pic>
    </p:spTree>
    <p:extLst>
      <p:ext uri="{BB962C8B-B14F-4D97-AF65-F5344CB8AC3E}">
        <p14:creationId xmlns:p14="http://schemas.microsoft.com/office/powerpoint/2010/main" val="27918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卷积神经网络为什么能够</a:t>
            </a:r>
            <a:r>
              <a:rPr lang="en-US" altLang="zh-CN" dirty="0"/>
              <a:t>work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卷积神经网络实际就是在不断地进行特征提取和特征</a:t>
            </a:r>
            <a:r>
              <a:rPr lang="zh-CN" altLang="en-US" sz="3600" b="1" dirty="0" smtClean="0"/>
              <a:t>组合！</a:t>
            </a:r>
            <a:endParaRPr lang="zh-CN" altLang="en-US" sz="3600" b="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26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卷积神经网络的优点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局部连接，权值共享，池化中的降采样</a:t>
            </a:r>
            <a:endParaRPr lang="en-US" altLang="zh-CN" dirty="0" smtClean="0"/>
          </a:p>
          <a:p>
            <a:r>
              <a:rPr lang="zh-CN" altLang="en-US" dirty="0"/>
              <a:t>局部</a:t>
            </a:r>
            <a:r>
              <a:rPr lang="zh-CN" altLang="en-US" dirty="0" smtClean="0"/>
              <a:t>连接和权值共享降低了参数量，使训练复杂度大大下降，并减轻了过拟合</a:t>
            </a:r>
            <a:endParaRPr lang="en-US" altLang="zh-CN" dirty="0" smtClean="0"/>
          </a:p>
          <a:p>
            <a:r>
              <a:rPr lang="zh-CN" altLang="en-US" dirty="0"/>
              <a:t>权</a:t>
            </a:r>
            <a:r>
              <a:rPr lang="zh-CN" altLang="en-US" dirty="0" smtClean="0"/>
              <a:t>值共享赋予了网络对平移的容忍性</a:t>
            </a:r>
            <a:endParaRPr lang="en-US" altLang="zh-CN" dirty="0" smtClean="0"/>
          </a:p>
          <a:p>
            <a:r>
              <a:rPr lang="zh-CN" altLang="en-US" dirty="0"/>
              <a:t>池</a:t>
            </a:r>
            <a:r>
              <a:rPr lang="zh-CN" altLang="en-US" dirty="0" smtClean="0"/>
              <a:t>化层降采样进一步降低了输出参数量，赋予了模型对轻度形变的容忍性，提高了模型的泛化能力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6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经典的卷积神经网络</a:t>
            </a:r>
            <a:r>
              <a:rPr lang="en-US" altLang="zh-CN" dirty="0" smtClean="0"/>
              <a:t>—Lenet-5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9" y="2185837"/>
            <a:ext cx="10363362" cy="3151615"/>
          </a:xfrm>
        </p:spPr>
      </p:pic>
    </p:spTree>
    <p:extLst>
      <p:ext uri="{BB962C8B-B14F-4D97-AF65-F5344CB8AC3E}">
        <p14:creationId xmlns:p14="http://schemas.microsoft.com/office/powerpoint/2010/main" val="31560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经典的卷积神经网络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89" y="1845908"/>
            <a:ext cx="9780206" cy="3702038"/>
          </a:xfrm>
        </p:spPr>
      </p:pic>
    </p:spTree>
    <p:extLst>
      <p:ext uri="{BB962C8B-B14F-4D97-AF65-F5344CB8AC3E}">
        <p14:creationId xmlns:p14="http://schemas.microsoft.com/office/powerpoint/2010/main" val="248368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经典的卷积神经网络</a:t>
            </a:r>
            <a:r>
              <a:rPr lang="en-US" altLang="zh-CN" dirty="0"/>
              <a:t>—</a:t>
            </a:r>
            <a:r>
              <a:rPr lang="en-US" altLang="zh-CN" dirty="0" err="1"/>
              <a:t>AlexNet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01" y="1755285"/>
            <a:ext cx="6113198" cy="4522421"/>
          </a:xfrm>
        </p:spPr>
      </p:pic>
    </p:spTree>
    <p:extLst>
      <p:ext uri="{BB962C8B-B14F-4D97-AF65-F5344CB8AC3E}">
        <p14:creationId xmlns:p14="http://schemas.microsoft.com/office/powerpoint/2010/main" val="135263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经典的卷积神经网络</a:t>
            </a:r>
            <a:r>
              <a:rPr lang="en-US" altLang="zh-CN" dirty="0"/>
              <a:t>—</a:t>
            </a:r>
            <a:r>
              <a:rPr lang="en-US" altLang="zh-CN" dirty="0" err="1"/>
              <a:t>AlexNet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59" y="2472318"/>
            <a:ext cx="5782482" cy="3057952"/>
          </a:xfrm>
        </p:spPr>
      </p:pic>
    </p:spTree>
    <p:extLst>
      <p:ext uri="{BB962C8B-B14F-4D97-AF65-F5344CB8AC3E}">
        <p14:creationId xmlns:p14="http://schemas.microsoft.com/office/powerpoint/2010/main" val="158037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经典的卷积神经网络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VGGNet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47" y="1561428"/>
            <a:ext cx="8565906" cy="5030191"/>
          </a:xfrm>
        </p:spPr>
      </p:pic>
      <p:sp>
        <p:nvSpPr>
          <p:cNvPr id="7" name="矩形 6"/>
          <p:cNvSpPr/>
          <p:nvPr/>
        </p:nvSpPr>
        <p:spPr>
          <a:xfrm>
            <a:off x="4443143" y="3244334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经典的卷积神经网络</a:t>
            </a:r>
            <a:r>
              <a:rPr lang="en-US" altLang="zh-CN" dirty="0"/>
              <a:t>—</a:t>
            </a:r>
            <a:r>
              <a:rPr lang="en-US" altLang="zh-CN" dirty="0" err="1"/>
              <a:t>VGGNet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7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经典的卷积神经网络</a:t>
            </a:r>
            <a:r>
              <a:rPr lang="en-US" altLang="zh-CN" dirty="0"/>
              <a:t>—</a:t>
            </a:r>
            <a:r>
              <a:rPr lang="en-US" altLang="zh-CN" dirty="0" err="1"/>
              <a:t>VGGNet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4" y="1395935"/>
            <a:ext cx="5753160" cy="5119211"/>
          </a:xfrm>
        </p:spPr>
      </p:pic>
      <p:sp>
        <p:nvSpPr>
          <p:cNvPr id="5" name="文本框 4"/>
          <p:cNvSpPr txBox="1"/>
          <p:nvPr/>
        </p:nvSpPr>
        <p:spPr>
          <a:xfrm>
            <a:off x="5001183" y="6515146"/>
            <a:ext cx="236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各种</a:t>
            </a:r>
            <a:r>
              <a:rPr lang="en-US" altLang="zh-CN" sz="1400" dirty="0" smtClean="0"/>
              <a:t>VGG</a:t>
            </a:r>
            <a:r>
              <a:rPr lang="zh-CN" altLang="en-US" sz="1400" dirty="0" smtClean="0"/>
              <a:t>的网络结构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88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4254" y="2791802"/>
            <a:ext cx="3100754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感谢观看！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944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全连接神经网络及其不足</a:t>
            </a:r>
            <a:endParaRPr lang="en-US" altLang="zh-CN" dirty="0" smtClean="0"/>
          </a:p>
          <a:p>
            <a:r>
              <a:rPr lang="zh-CN" altLang="en-US" dirty="0" smtClean="0"/>
              <a:t>什么是卷积</a:t>
            </a:r>
            <a:endParaRPr lang="en-US" altLang="zh-CN" dirty="0" smtClean="0"/>
          </a:p>
          <a:p>
            <a:r>
              <a:rPr lang="zh-CN" altLang="en-US" dirty="0" smtClean="0"/>
              <a:t>什么是池化</a:t>
            </a:r>
            <a:endParaRPr lang="en-US" altLang="zh-CN" dirty="0" smtClean="0"/>
          </a:p>
          <a:p>
            <a:r>
              <a:rPr lang="zh-CN" altLang="en-US" dirty="0" smtClean="0"/>
              <a:t>卷积神经网络的基本结构</a:t>
            </a:r>
            <a:endParaRPr lang="en-US" altLang="zh-CN" dirty="0" smtClean="0"/>
          </a:p>
          <a:p>
            <a:r>
              <a:rPr lang="zh-CN" altLang="en-US" dirty="0" smtClean="0"/>
              <a:t>卷积神经网络为什么能够</a:t>
            </a:r>
            <a:r>
              <a:rPr lang="en-US" altLang="zh-CN" dirty="0" smtClean="0"/>
              <a:t>work</a:t>
            </a:r>
          </a:p>
          <a:p>
            <a:r>
              <a:rPr lang="zh-CN" altLang="en-US" dirty="0"/>
              <a:t>卷积</a:t>
            </a:r>
            <a:r>
              <a:rPr lang="zh-CN" altLang="en-US" dirty="0" smtClean="0"/>
              <a:t>神经网络的优点</a:t>
            </a:r>
            <a:endParaRPr lang="en-US" altLang="zh-CN" dirty="0" smtClean="0"/>
          </a:p>
          <a:p>
            <a:r>
              <a:rPr lang="zh-CN" altLang="en-US" dirty="0" smtClean="0"/>
              <a:t>经典的卷积神经网络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5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全连接神经网络及其不足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30" name="Picture 6" descr="https://timgsa.baidu.com/timg?image&amp;quality=80&amp;size=b9999_10000&amp;sec=1540276006254&amp;di=557509908a5c3f03d3e04f8469be05ca&amp;imgtype=0&amp;src=http%3A%2F%2Fyqfile.alicdn.com%2Fca5b0b27fcc4d66fe409986b03b9980e3b8d8cb4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404" y="1605818"/>
            <a:ext cx="47912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全连接神经网络及其不足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参数数量太多</a:t>
            </a:r>
            <a:endParaRPr lang="en-US" altLang="zh-CN" dirty="0" smtClean="0"/>
          </a:p>
          <a:p>
            <a:r>
              <a:rPr lang="zh-CN" altLang="en-US" dirty="0" smtClean="0"/>
              <a:t>没有利用到输入图像的空间位置信息</a:t>
            </a:r>
            <a:endParaRPr lang="en-US" altLang="zh-CN" dirty="0" smtClean="0"/>
          </a:p>
          <a:p>
            <a:r>
              <a:rPr lang="zh-CN" altLang="en-US" dirty="0" smtClean="0"/>
              <a:t>梯度消失、梯度爆炸等原因导致层</a:t>
            </a:r>
            <a:r>
              <a:rPr lang="zh-CN" altLang="en-US" dirty="0" smtClean="0"/>
              <a:t>数的限制，很难训练更复杂的网络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05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什么是卷积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17785" y="2294792"/>
            <a:ext cx="2602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输入尺寸：</a:t>
            </a:r>
            <a:r>
              <a:rPr lang="en-US" altLang="zh-CN" dirty="0" smtClean="0"/>
              <a:t>7*7</a:t>
            </a:r>
          </a:p>
          <a:p>
            <a:endParaRPr lang="en-US" altLang="zh-CN" dirty="0"/>
          </a:p>
          <a:p>
            <a:r>
              <a:rPr lang="zh-CN" altLang="en-US" dirty="0" smtClean="0"/>
              <a:t>卷积核大小：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zh-CN" altLang="en-US" dirty="0" smtClean="0"/>
              <a:t>步长：</a:t>
            </a:r>
            <a:r>
              <a:rPr lang="en-US" altLang="zh-CN" dirty="0" smtClean="0"/>
              <a:t>[2,2]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33" y="1777589"/>
            <a:ext cx="5010150" cy="43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什么是池化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26" y="2032340"/>
            <a:ext cx="7240711" cy="43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卷积神经网络的基本结构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55" y="1770551"/>
            <a:ext cx="8937015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一般的卷积神经网络由多个卷积层构成，每个卷积层中的常用操作：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图像通过多个不同的卷积核的滤波，并加上偏置；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将前面卷积核的滤波输出结果，进行非线性的激活函数处理，如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对激活函数的结果再进行池化处理，一般使用最大池化，保留最显著的特征。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42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卷积神经网络为什么能够</a:t>
            </a:r>
            <a:r>
              <a:rPr lang="en-US" altLang="zh-CN" dirty="0"/>
              <a:t>work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卷积神经网络的概念最早出自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年代科学家提出的感受野。当时科学家通过对猫的视觉皮层细胞研究发现，每个视觉神经元只会处理一小块的视觉图像，即感受野。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卷积网络借鉴了感受野的概念，第一个卷积层会直接接受图像像素级的输入，每一个卷积操作只处理一小块图像，进行卷积变化后再传到后面的网络。这种方法可以提取到图像中最基础的特征，比如不同方向的边或者拐角，而后再进行组合和抽象形成更高阶的特征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不同的卷积核用于提取不同的特征。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8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484</Words>
  <Application>Microsoft Office PowerPoint</Application>
  <PresentationFormat>宽屏</PresentationFormat>
  <Paragraphs>51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卷积神经网络简介</vt:lpstr>
      <vt:lpstr>提纲</vt:lpstr>
      <vt:lpstr>全连接神经网络及其不足 </vt:lpstr>
      <vt:lpstr>全连接神经网络及其不足</vt:lpstr>
      <vt:lpstr>什么是卷积</vt:lpstr>
      <vt:lpstr>什么是池化</vt:lpstr>
      <vt:lpstr>卷积神经网络的基本结构 </vt:lpstr>
      <vt:lpstr>卷积神经网络的基本结构</vt:lpstr>
      <vt:lpstr>卷积神经网络为什么能够work </vt:lpstr>
      <vt:lpstr>卷积神经网络为什么能够work </vt:lpstr>
      <vt:lpstr>卷积神经网络为什么能够work </vt:lpstr>
      <vt:lpstr>卷积神经网络的优点 </vt:lpstr>
      <vt:lpstr>经典的卷积神经网络—Lenet-5 </vt:lpstr>
      <vt:lpstr>经典的卷积神经网络—AlexNet</vt:lpstr>
      <vt:lpstr>经典的卷积神经网络—AlexNet</vt:lpstr>
      <vt:lpstr>经典的卷积神经网络—AlexNet</vt:lpstr>
      <vt:lpstr>经典的卷积神经网络—VGGNet</vt:lpstr>
      <vt:lpstr>经典的卷积神经网络—VGGNet</vt:lpstr>
      <vt:lpstr>感谢观看！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卷积神经网络简介</dc:title>
  <dc:creator>小刘</dc:creator>
  <cp:lastModifiedBy>小刘</cp:lastModifiedBy>
  <cp:revision>34</cp:revision>
  <dcterms:created xsi:type="dcterms:W3CDTF">2018-10-23T03:22:56Z</dcterms:created>
  <dcterms:modified xsi:type="dcterms:W3CDTF">2018-10-27T04:44:23Z</dcterms:modified>
</cp:coreProperties>
</file>