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84" r:id="rId2"/>
    <p:sldMasterId id="2147483697" r:id="rId3"/>
  </p:sldMasterIdLst>
  <p:notesMasterIdLst>
    <p:notesMasterId r:id="rId20"/>
  </p:notesMasterIdLst>
  <p:handoutMasterIdLst>
    <p:handoutMasterId r:id="rId21"/>
  </p:handoutMasterIdLst>
  <p:sldIdLst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25" autoAdjust="0"/>
    <p:restoredTop sz="94434" autoAdjust="0"/>
  </p:normalViewPr>
  <p:slideViewPr>
    <p:cSldViewPr snapToGrid="0">
      <p:cViewPr>
        <p:scale>
          <a:sx n="68" d="100"/>
          <a:sy n="68" d="100"/>
        </p:scale>
        <p:origin x="-1596" y="-588"/>
      </p:cViewPr>
      <p:guideLst>
        <p:guide orient="horz" pos="2160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1" d="100"/>
          <a:sy n="131" d="100"/>
        </p:scale>
        <p:origin x="-810" y="-96"/>
      </p:cViewPr>
      <p:guideLst>
        <p:guide orient="horz" pos="2100"/>
        <p:guide pos="312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17/05/2019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17/05/2019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GB" dirty="0" smtClean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940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360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 smtClean="0"/>
              <a:t>Titel durch Klicken bearbeiten</a:t>
            </a:r>
            <a:endParaRPr lang="de-DE" noProof="0" dirty="0"/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90000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 smtClean="0"/>
              <a:t>Referent</a:t>
            </a:r>
            <a:br>
              <a:rPr lang="de-DE" noProof="0" dirty="0" smtClean="0"/>
            </a:br>
            <a:r>
              <a:rPr lang="de-DE" noProof="0" dirty="0" smtClean="0"/>
              <a:t>Ort, Datum (Schreibweise: 00. Januar 2015)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Dr. rer. nat. Erika Mustermann (TUM) | kann beliebig erweitert werden | Infos mit Strich trennen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9000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 dirty="0" smtClean="0"/>
              <a:t>Inhalt durch Klicken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360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 smtClean="0"/>
              <a:t>Titel durch Klicken bearbeiten</a:t>
            </a:r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Dr. rer. nat. Erika Mustermann (TUM) | kann beliebig erweitert werden | Infos mit Strich trennen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440000"/>
            <a:ext cx="8508999" cy="25431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 smtClean="0"/>
              <a:t>Inhalt durch Klicken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</p:txBody>
      </p:sp>
      <p:sp useBgFill="1"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360000"/>
            <a:ext cx="8508999" cy="41036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 smtClean="0"/>
              <a:t>Titel durch Klicken bearbeiten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Dr. rer. nat. Erika Mustermann (TUM) | kann beliebig erweitert werden | Infos mit Strich trennen</a:t>
            </a:r>
            <a:endParaRPr lang="en-US" dirty="0" smtClean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900000"/>
            <a:ext cx="8508999" cy="50530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 smtClean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900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 smtClean="0"/>
              <a:t>Inhalt durch Klicken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900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 smtClean="0"/>
              <a:t>Inhalt durch Klicken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360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/>
            </a:lvl1pPr>
          </a:lstStyle>
          <a:p>
            <a:pPr lvl="0"/>
            <a:r>
              <a:rPr lang="de-DE" noProof="0" dirty="0" smtClean="0"/>
              <a:t>Titel durch Klicken bearbeiten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smtClean="0"/>
              <a:t>Dr. rer. nat. Erika Mustermann (TUM) | kann beliebig erweitert werden | Infos mit Strich trennen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9000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 smtClean="0"/>
              <a:t>Inhalt durch Klicken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360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 smtClean="0"/>
              <a:t>Titel durch Klicken bearbeiten</a:t>
            </a:r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 smtClean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1440000"/>
            <a:ext cx="4188333" cy="25470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1440000"/>
            <a:ext cx="4180392" cy="2546911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360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 smtClean="0"/>
              <a:t>Präsentationsmuster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kann auch als </a:t>
            </a:r>
            <a:r>
              <a:rPr lang="de-DE" noProof="0" dirty="0" err="1" smtClean="0"/>
              <a:t>Kapiteltrenner</a:t>
            </a:r>
            <a:r>
              <a:rPr lang="de-DE" noProof="0" dirty="0" smtClean="0"/>
              <a:t> verwendet werden</a:t>
            </a:r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Dr. rer. nat. Erika Mustermann (TUM) | kann beliebig erweitert werden | Infos mit Strich trennen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360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 smtClean="0"/>
              <a:t>Präsentationsmuster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kann auch als </a:t>
            </a:r>
            <a:r>
              <a:rPr lang="de-DE" noProof="0" dirty="0" err="1" smtClean="0"/>
              <a:t>Kapiteltrenner</a:t>
            </a:r>
            <a:r>
              <a:rPr lang="de-DE" noProof="0" dirty="0" smtClean="0"/>
              <a:t> verwendet werden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Dr. rer. nat. Erika Mustermann (TUM) | kann beliebig erweitert werden | Infos mit Strich trennen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Dr. rer. nat. Erika Mustermann (TUM) | kann beliebig erweitert werden | Infos mit Strich trennen</a:t>
            </a:r>
            <a:endParaRPr lang="en-US" dirty="0" smtClean="0"/>
          </a:p>
        </p:txBody>
      </p:sp>
      <p:pic>
        <p:nvPicPr>
          <p:cNvPr id="7" name="Bild 13" descr="TUM_Logo_extern_DE_blau_RGB.jp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358" y="4487109"/>
            <a:ext cx="1116000" cy="36138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hteck 7"/>
          <p:cNvSpPr/>
          <p:nvPr userDrawn="1"/>
        </p:nvSpPr>
        <p:spPr>
          <a:xfrm>
            <a:off x="7216926" y="4488274"/>
            <a:ext cx="366491" cy="3602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 smtClean="0"/>
          </a:p>
        </p:txBody>
      </p:sp>
      <p:sp>
        <p:nvSpPr>
          <p:cNvPr id="9" name="Rechteck 8"/>
          <p:cNvSpPr/>
          <p:nvPr userDrawn="1"/>
        </p:nvSpPr>
        <p:spPr>
          <a:xfrm>
            <a:off x="6403067" y="4488492"/>
            <a:ext cx="679918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 smtClean="0"/>
          </a:p>
        </p:txBody>
      </p:sp>
      <p:sp>
        <p:nvSpPr>
          <p:cNvPr id="10" name="Ellipse 9"/>
          <p:cNvSpPr/>
          <p:nvPr userDrawn="1"/>
        </p:nvSpPr>
        <p:spPr>
          <a:xfrm>
            <a:off x="5872311" y="4461740"/>
            <a:ext cx="396815" cy="39681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 smtClean="0"/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Dr. rer. nat. Erika Mustermann (TUM) | kann beliebig erweitert werden | Infos mit Strich trennen</a:t>
            </a:r>
            <a:endParaRPr lang="en-US" dirty="0" smtClean="0"/>
          </a:p>
        </p:txBody>
      </p:sp>
      <p:pic>
        <p:nvPicPr>
          <p:cNvPr id="17" name="Bild 9" descr="TUM_Logo_extern_blau_auf_weiss_neg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330" y="4490822"/>
            <a:ext cx="1116000" cy="361383"/>
          </a:xfrm>
          <a:prstGeom prst="rect">
            <a:avLst/>
          </a:prstGeom>
        </p:spPr>
      </p:pic>
      <p:sp>
        <p:nvSpPr>
          <p:cNvPr id="18" name="Rechteck 17"/>
          <p:cNvSpPr/>
          <p:nvPr userDrawn="1"/>
        </p:nvSpPr>
        <p:spPr>
          <a:xfrm>
            <a:off x="7204226" y="4491987"/>
            <a:ext cx="366491" cy="360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 smtClean="0"/>
          </a:p>
        </p:txBody>
      </p:sp>
      <p:sp>
        <p:nvSpPr>
          <p:cNvPr id="19" name="Rechteck 18"/>
          <p:cNvSpPr/>
          <p:nvPr userDrawn="1"/>
        </p:nvSpPr>
        <p:spPr>
          <a:xfrm>
            <a:off x="6390367" y="4492205"/>
            <a:ext cx="679918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 smtClean="0"/>
          </a:p>
        </p:txBody>
      </p:sp>
      <p:sp>
        <p:nvSpPr>
          <p:cNvPr id="20" name="Ellipse 19"/>
          <p:cNvSpPr/>
          <p:nvPr userDrawn="1"/>
        </p:nvSpPr>
        <p:spPr>
          <a:xfrm>
            <a:off x="5859611" y="4455390"/>
            <a:ext cx="396815" cy="39681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 smtClean="0">
              <a:solidFill>
                <a:schemeClr val="bg1"/>
              </a:solidFill>
            </a:endParaRPr>
          </a:p>
        </p:txBody>
      </p:sp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Dr. rer. nat. Erika Mustermann (TUM) | kann beliebig erweitert werden | Infos mit Strich trennen</a:t>
            </a:r>
            <a:endParaRPr lang="en-US" dirty="0" smtClean="0"/>
          </a:p>
        </p:txBody>
      </p:sp>
      <p:pic>
        <p:nvPicPr>
          <p:cNvPr id="6" name="Bild 9" descr="TUM_Logo_extern_blau_auf_weiss_neg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330" y="4490822"/>
            <a:ext cx="1116000" cy="361383"/>
          </a:xfrm>
          <a:prstGeom prst="rect">
            <a:avLst/>
          </a:prstGeom>
        </p:spPr>
      </p:pic>
      <p:sp>
        <p:nvSpPr>
          <p:cNvPr id="8" name="Rechteck 7"/>
          <p:cNvSpPr/>
          <p:nvPr userDrawn="1"/>
        </p:nvSpPr>
        <p:spPr>
          <a:xfrm>
            <a:off x="7204226" y="4491987"/>
            <a:ext cx="366491" cy="360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 smtClean="0"/>
          </a:p>
        </p:txBody>
      </p:sp>
      <p:sp>
        <p:nvSpPr>
          <p:cNvPr id="11" name="Rechteck 10"/>
          <p:cNvSpPr/>
          <p:nvPr userDrawn="1"/>
        </p:nvSpPr>
        <p:spPr>
          <a:xfrm>
            <a:off x="6390367" y="4492205"/>
            <a:ext cx="679918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 smtClean="0"/>
          </a:p>
        </p:txBody>
      </p:sp>
      <p:sp>
        <p:nvSpPr>
          <p:cNvPr id="12" name="Ellipse 11"/>
          <p:cNvSpPr/>
          <p:nvPr userDrawn="1"/>
        </p:nvSpPr>
        <p:spPr>
          <a:xfrm>
            <a:off x="5859611" y="4455390"/>
            <a:ext cx="396815" cy="39681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uildmedia.readthedocs.org/media/pdf/autoware/feature-documentation_rtd/autoware.pdf" TargetMode="External"/><Relationship Id="rId7" Type="http://schemas.openxmlformats.org/officeDocument/2006/relationships/hyperlink" Target="https://vitux.com/how-to-open-and-edit-files-and-folders-in-ubuntu-desktop-as-an-administrator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dx.doi.org/10.4230/OASIcs.ASD.2019.3" TargetMode="External"/><Relationship Id="rId5" Type="http://schemas.openxmlformats.org/officeDocument/2006/relationships/hyperlink" Target="https://github.com/autowarefoundation/autoware/wiki/Source-Build" TargetMode="External"/><Relationship Id="rId4" Type="http://schemas.openxmlformats.org/officeDocument/2006/relationships/hyperlink" Target="https://github.com/CPFL/Autoware_Toolbox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824330" y="4412974"/>
            <a:ext cx="1828800" cy="4969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 smtClean="0"/>
          </a:p>
        </p:txBody>
      </p:sp>
      <p:sp>
        <p:nvSpPr>
          <p:cNvPr id="8" name="Google Shape;324;p61"/>
          <p:cNvSpPr txBox="1">
            <a:spLocks/>
          </p:cNvSpPr>
          <p:nvPr/>
        </p:nvSpPr>
        <p:spPr>
          <a:xfrm>
            <a:off x="311708" y="141400"/>
            <a:ext cx="8520600" cy="20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spcFirstLastPara="1" vert="horz" wrap="square" lIns="91425" tIns="91425" rIns="91425" bIns="91425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25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</a:pPr>
            <a:r>
              <a:rPr lang="en-US" sz="3000" smtClean="0"/>
              <a:t>Automated Driving Systems - Co-Simulating Autoware with Simulink®</a:t>
            </a:r>
            <a:endParaRPr lang="en-US" sz="3000"/>
          </a:p>
        </p:txBody>
      </p:sp>
      <p:sp>
        <p:nvSpPr>
          <p:cNvPr id="9" name="Google Shape;325;p61"/>
          <p:cNvSpPr txBox="1">
            <a:spLocks/>
          </p:cNvSpPr>
          <p:nvPr/>
        </p:nvSpPr>
        <p:spPr>
          <a:xfrm>
            <a:off x="728700" y="1877400"/>
            <a:ext cx="7686600" cy="24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SzPts val="2800"/>
            </a:pPr>
            <a:r>
              <a:rPr lang="en-US" sz="2200" smtClean="0">
                <a:solidFill>
                  <a:schemeClr val="dk1"/>
                </a:solidFill>
              </a:rPr>
              <a:t>Group members:</a:t>
            </a:r>
          </a:p>
          <a:p>
            <a:pPr indent="457200">
              <a:spcBef>
                <a:spcPts val="0"/>
              </a:spcBef>
              <a:spcAft>
                <a:spcPts val="0"/>
              </a:spcAft>
              <a:buSzPts val="2800"/>
            </a:pPr>
            <a:r>
              <a:rPr lang="en-US" sz="2200" smtClean="0">
                <a:solidFill>
                  <a:schemeClr val="dk1"/>
                </a:solidFill>
              </a:rPr>
              <a:t>Alperen Kıral </a:t>
            </a:r>
          </a:p>
          <a:p>
            <a:pPr indent="457200">
              <a:spcBef>
                <a:spcPts val="0"/>
              </a:spcBef>
              <a:spcAft>
                <a:spcPts val="0"/>
              </a:spcAft>
              <a:buSzPts val="2800"/>
            </a:pPr>
            <a:r>
              <a:rPr lang="en-US" sz="2200" smtClean="0">
                <a:solidFill>
                  <a:schemeClr val="dk1"/>
                </a:solidFill>
              </a:rPr>
              <a:t>Daniyal Ahmed</a:t>
            </a:r>
          </a:p>
          <a:p>
            <a:pPr indent="457200">
              <a:spcBef>
                <a:spcPts val="0"/>
              </a:spcBef>
              <a:spcAft>
                <a:spcPts val="0"/>
              </a:spcAft>
              <a:buSzPts val="2800"/>
            </a:pPr>
            <a:r>
              <a:rPr lang="en-US" sz="2200" smtClean="0">
                <a:solidFill>
                  <a:schemeClr val="dk1"/>
                </a:solidFill>
              </a:rPr>
              <a:t>Phuris Khunphakdee</a:t>
            </a:r>
          </a:p>
          <a:p>
            <a:pPr indent="457200">
              <a:spcBef>
                <a:spcPts val="0"/>
              </a:spcBef>
              <a:spcAft>
                <a:spcPts val="0"/>
              </a:spcAft>
              <a:buSzPts val="2800"/>
            </a:pPr>
            <a:endParaRPr lang="en-US" sz="2200" smtClean="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SzPts val="2800"/>
            </a:pPr>
            <a:r>
              <a:rPr lang="en-US" sz="2200" smtClean="0">
                <a:solidFill>
                  <a:schemeClr val="dk1"/>
                </a:solidFill>
              </a:rPr>
              <a:t>Advisors:</a:t>
            </a:r>
          </a:p>
          <a:p>
            <a:pPr indent="457200">
              <a:spcBef>
                <a:spcPts val="0"/>
              </a:spcBef>
              <a:spcAft>
                <a:spcPts val="0"/>
              </a:spcAft>
              <a:buSzPts val="2800"/>
            </a:pPr>
            <a:r>
              <a:rPr lang="en-US" sz="2200" smtClean="0">
                <a:solidFill>
                  <a:schemeClr val="dk1"/>
                </a:solidFill>
              </a:rPr>
              <a:t>Steve Schäfer (MathWorks)</a:t>
            </a:r>
          </a:p>
          <a:p>
            <a:pPr indent="457200">
              <a:spcBef>
                <a:spcPts val="0"/>
              </a:spcBef>
              <a:spcAft>
                <a:spcPts val="0"/>
              </a:spcAft>
              <a:buSzPts val="2800"/>
            </a:pPr>
            <a:r>
              <a:rPr lang="en-US" sz="2200" smtClean="0">
                <a:solidFill>
                  <a:schemeClr val="dk1"/>
                </a:solidFill>
              </a:rPr>
              <a:t>Dr. Christoph Hahn (MathWorks)</a:t>
            </a:r>
            <a:endParaRPr lang="en-US" sz="2200">
              <a:solidFill>
                <a:schemeClr val="dk1"/>
              </a:solidFill>
            </a:endParaRPr>
          </a:p>
        </p:txBody>
      </p:sp>
      <p:pic>
        <p:nvPicPr>
          <p:cNvPr id="10" name="Google Shape;328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32904" y="4497152"/>
            <a:ext cx="1620226" cy="328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615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31226" y="4412974"/>
            <a:ext cx="1321904" cy="4969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930932" y="4524292"/>
            <a:ext cx="274320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600" dirty="0" smtClean="0">
                <a:latin typeface="+mn-lt"/>
              </a:rPr>
              <a:t>10</a:t>
            </a:r>
          </a:p>
        </p:txBody>
      </p:sp>
      <p:sp>
        <p:nvSpPr>
          <p:cNvPr id="6" name="Rectangle 5"/>
          <p:cNvSpPr/>
          <p:nvPr/>
        </p:nvSpPr>
        <p:spPr>
          <a:xfrm>
            <a:off x="5824330" y="4412974"/>
            <a:ext cx="1828800" cy="4969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 smtClean="0"/>
          </a:p>
        </p:txBody>
      </p:sp>
      <p:pic>
        <p:nvPicPr>
          <p:cNvPr id="7" name="Google Shape;328;p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32904" y="4497152"/>
            <a:ext cx="1620226" cy="3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5652640" y="4524292"/>
            <a:ext cx="274320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600" dirty="0" smtClean="0">
                <a:latin typeface="+mn-lt"/>
              </a:rPr>
              <a:t>10</a:t>
            </a:r>
          </a:p>
        </p:txBody>
      </p:sp>
      <p:graphicFrame>
        <p:nvGraphicFramePr>
          <p:cNvPr id="12" name="Google Shape;498;p70"/>
          <p:cNvGraphicFramePr/>
          <p:nvPr>
            <p:extLst>
              <p:ext uri="{D42A27DB-BD31-4B8C-83A1-F6EECF244321}">
                <p14:modId xmlns:p14="http://schemas.microsoft.com/office/powerpoint/2010/main" val="2016038044"/>
              </p:ext>
            </p:extLst>
          </p:nvPr>
        </p:nvGraphicFramePr>
        <p:xfrm>
          <a:off x="912900" y="1334469"/>
          <a:ext cx="7919699" cy="31088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20415"/>
                <a:gridCol w="1044640"/>
                <a:gridCol w="2563278"/>
                <a:gridCol w="1469890"/>
                <a:gridCol w="1621476"/>
              </a:tblGrid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600" b="1" dirty="0"/>
                        <a:t>Module</a:t>
                      </a:r>
                      <a:endParaRPr sz="1600" b="1" dirty="0"/>
                    </a:p>
                  </a:txBody>
                  <a:tcPr marL="91425" marR="91425" marT="91425" marB="9142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600" b="1" dirty="0"/>
                        <a:t>Node</a:t>
                      </a:r>
                      <a:endParaRPr sz="1600" b="1" dirty="0"/>
                    </a:p>
                  </a:txBody>
                  <a:tcPr marL="91425" marR="91425" marT="91425" marB="9142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600" b="1" dirty="0"/>
                        <a:t>Description</a:t>
                      </a:r>
                      <a:endParaRPr sz="1600" b="1" dirty="0"/>
                    </a:p>
                  </a:txBody>
                  <a:tcPr marL="91425" marR="91425" marT="91425" marB="9142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600" b="1" dirty="0"/>
                        <a:t>Matlab Code Support</a:t>
                      </a:r>
                      <a:endParaRPr sz="1600" b="1" dirty="0"/>
                    </a:p>
                  </a:txBody>
                  <a:tcPr marL="91425" marR="91425" marT="91425" marB="9142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600" b="1" dirty="0"/>
                        <a:t>Simulink Model Support</a:t>
                      </a:r>
                      <a:endParaRPr sz="1600" b="1" dirty="0"/>
                    </a:p>
                  </a:txBody>
                  <a:tcPr marL="91425" marR="91425" marT="91425" marB="9142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400" dirty="0"/>
                        <a:t>Detection</a:t>
                      </a:r>
                      <a:endParaRPr sz="1400" dirty="0"/>
                    </a:p>
                  </a:txBody>
                  <a:tcPr marL="91425" marR="91425" marT="91425" marB="91425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400" dirty="0"/>
                        <a:t>ACF Detector</a:t>
                      </a:r>
                      <a:endParaRPr sz="1400" dirty="0"/>
                    </a:p>
                  </a:txBody>
                  <a:tcPr marL="91425" marR="91425" marT="91425" marB="91425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400" dirty="0">
                          <a:solidFill>
                            <a:srgbClr val="24292E"/>
                          </a:solidFill>
                        </a:rPr>
                        <a:t>Detecting people using aggregate channel features</a:t>
                      </a:r>
                      <a:endParaRPr sz="1400" dirty="0"/>
                    </a:p>
                  </a:txBody>
                  <a:tcPr marL="91425" marR="91425" marT="91425" marB="91425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tr" sz="1400" dirty="0">
                          <a:solidFill>
                            <a:schemeClr val="dk1"/>
                          </a:solidFill>
                        </a:rPr>
                        <a:t>✔️</a:t>
                      </a:r>
                      <a:endParaRPr sz="1400" dirty="0"/>
                    </a:p>
                  </a:txBody>
                  <a:tcPr marL="91425" marR="91425" marT="91425" marB="9142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400" dirty="0"/>
                        <a:t>✔️</a:t>
                      </a:r>
                      <a:endParaRPr sz="1400" dirty="0"/>
                    </a:p>
                  </a:txBody>
                  <a:tcPr marL="91425" marR="91425" marT="91425" marB="9142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400"/>
                        <a:t>Localization</a:t>
                      </a:r>
                      <a:endParaRPr sz="1400"/>
                    </a:p>
                  </a:txBody>
                  <a:tcPr marL="91425" marR="91425" marT="91425" marB="91425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400"/>
                        <a:t>Vel Pose Connect</a:t>
                      </a:r>
                      <a:endParaRPr sz="1400"/>
                    </a:p>
                  </a:txBody>
                  <a:tcPr marL="91425" marR="91425" marT="91425" marB="91425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400" dirty="0">
                          <a:solidFill>
                            <a:srgbClr val="24292E"/>
                          </a:solidFill>
                        </a:rPr>
                        <a:t>Determining the velocity and pose of the vehicle.</a:t>
                      </a:r>
                      <a:endParaRPr sz="1400" dirty="0"/>
                    </a:p>
                  </a:txBody>
                  <a:tcPr marL="91425" marR="91425" marT="91425" marB="91425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tr" sz="1400" dirty="0">
                          <a:solidFill>
                            <a:schemeClr val="dk1"/>
                          </a:solidFill>
                        </a:rPr>
                        <a:t>✔️</a:t>
                      </a:r>
                      <a:endParaRPr sz="1400" dirty="0"/>
                    </a:p>
                  </a:txBody>
                  <a:tcPr marL="91425" marR="91425" marT="91425" marB="91425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tr" sz="1400" dirty="0">
                          <a:solidFill>
                            <a:schemeClr val="dk1"/>
                          </a:solidFill>
                        </a:rPr>
                        <a:t>✔️</a:t>
                      </a:r>
                      <a:endParaRPr sz="1400" dirty="0"/>
                    </a:p>
                  </a:txBody>
                  <a:tcPr marL="91425" marR="91425" marT="91425" marB="91425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400"/>
                        <a:t>Mission Planning</a:t>
                      </a:r>
                      <a:endParaRPr sz="1400"/>
                    </a:p>
                  </a:txBody>
                  <a:tcPr marL="91425" marR="91425" marT="91425" marB="91425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400"/>
                        <a:t>Lane Stop</a:t>
                      </a:r>
                      <a:endParaRPr sz="1400"/>
                    </a:p>
                  </a:txBody>
                  <a:tcPr marL="91425" marR="91425" marT="91425" marB="91425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400">
                          <a:solidFill>
                            <a:srgbClr val="24292E"/>
                          </a:solidFill>
                        </a:rPr>
                        <a:t>Selecting waypoints according to the signal color</a:t>
                      </a:r>
                      <a:endParaRPr sz="1400"/>
                    </a:p>
                  </a:txBody>
                  <a:tcPr marL="91425" marR="91425" marT="91425" marB="91425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tr" sz="1400">
                          <a:solidFill>
                            <a:schemeClr val="dk1"/>
                          </a:solidFill>
                        </a:rPr>
                        <a:t>✔️</a:t>
                      </a:r>
                      <a:endParaRPr sz="1400"/>
                    </a:p>
                  </a:txBody>
                  <a:tcPr marL="91425" marR="91425" marT="91425" marB="91425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tr" sz="1400" dirty="0">
                          <a:solidFill>
                            <a:schemeClr val="dk1"/>
                          </a:solidFill>
                        </a:rPr>
                        <a:t>✔️</a:t>
                      </a:r>
                      <a:endParaRPr sz="1400" dirty="0"/>
                    </a:p>
                  </a:txBody>
                  <a:tcPr marL="91425" marR="91425" marT="91425" marB="91425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42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400"/>
                        <a:t>Motion Planning</a:t>
                      </a:r>
                      <a:endParaRPr sz="1400"/>
                    </a:p>
                  </a:txBody>
                  <a:tcPr marL="91425" marR="91425" marT="91425" marB="91425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400"/>
                        <a:t>Path Select</a:t>
                      </a:r>
                      <a:endParaRPr sz="1400"/>
                    </a:p>
                  </a:txBody>
                  <a:tcPr marL="91425" marR="91425" marT="91425" marB="91425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400">
                          <a:solidFill>
                            <a:srgbClr val="24292E"/>
                          </a:solidFill>
                        </a:rPr>
                        <a:t>Generating final waypoints from temporal waypoints</a:t>
                      </a:r>
                      <a:endParaRPr sz="1400"/>
                    </a:p>
                  </a:txBody>
                  <a:tcPr marL="91425" marR="91425" marT="91425" marB="91425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tr" sz="1400">
                          <a:solidFill>
                            <a:schemeClr val="dk1"/>
                          </a:solidFill>
                        </a:rPr>
                        <a:t>✔️</a:t>
                      </a:r>
                      <a:endParaRPr sz="1400"/>
                    </a:p>
                  </a:txBody>
                  <a:tcPr marL="91425" marR="91425" marT="91425" marB="91425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tr" sz="1400" dirty="0">
                          <a:solidFill>
                            <a:schemeClr val="dk1"/>
                          </a:solidFill>
                        </a:rPr>
                        <a:t>✔️</a:t>
                      </a:r>
                      <a:endParaRPr sz="1400" dirty="0"/>
                    </a:p>
                  </a:txBody>
                  <a:tcPr marL="91425" marR="91425" marT="91425" marB="91425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Google Shape;499;p70"/>
          <p:cNvSpPr txBox="1">
            <a:spLocks/>
          </p:cNvSpPr>
          <p:nvPr/>
        </p:nvSpPr>
        <p:spPr>
          <a:xfrm>
            <a:off x="311400" y="664725"/>
            <a:ext cx="85212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Co-simulation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None/>
              <a:tabLst/>
              <a:defRPr/>
            </a:pPr>
            <a:endParaRPr kumimoji="0" lang="en-US" sz="3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14" name="Google Shape;500;p70"/>
          <p:cNvSpPr txBox="1"/>
          <p:nvPr/>
        </p:nvSpPr>
        <p:spPr>
          <a:xfrm>
            <a:off x="311400" y="977507"/>
            <a:ext cx="4025400" cy="4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tr" sz="16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Autoware Toolbox</a:t>
            </a:r>
            <a:endParaRPr sz="16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486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31226" y="4412974"/>
            <a:ext cx="1321904" cy="4969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930932" y="4524292"/>
            <a:ext cx="274320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600" dirty="0" smtClean="0">
                <a:latin typeface="+mn-lt"/>
              </a:rPr>
              <a:t>11</a:t>
            </a:r>
          </a:p>
        </p:txBody>
      </p:sp>
      <p:sp>
        <p:nvSpPr>
          <p:cNvPr id="6" name="Rectangle 5"/>
          <p:cNvSpPr/>
          <p:nvPr/>
        </p:nvSpPr>
        <p:spPr>
          <a:xfrm>
            <a:off x="5824330" y="4412974"/>
            <a:ext cx="1828800" cy="4969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 smtClean="0"/>
          </a:p>
        </p:txBody>
      </p:sp>
      <p:pic>
        <p:nvPicPr>
          <p:cNvPr id="7" name="Google Shape;328;p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32904" y="4497152"/>
            <a:ext cx="1620226" cy="3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5652640" y="4524292"/>
            <a:ext cx="274320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600" dirty="0" smtClean="0">
                <a:latin typeface="+mn-lt"/>
              </a:rPr>
              <a:t>11</a:t>
            </a:r>
          </a:p>
        </p:txBody>
      </p:sp>
      <p:sp>
        <p:nvSpPr>
          <p:cNvPr id="9" name="Google Shape;505;p71"/>
          <p:cNvSpPr txBox="1">
            <a:spLocks/>
          </p:cNvSpPr>
          <p:nvPr/>
        </p:nvSpPr>
        <p:spPr>
          <a:xfrm>
            <a:off x="311700" y="4072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Progress</a:t>
            </a:r>
            <a:endParaRPr kumimoji="0" lang="en-US" sz="3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" name="Google Shape;506;p71"/>
          <p:cNvSpPr txBox="1">
            <a:spLocks/>
          </p:cNvSpPr>
          <p:nvPr/>
        </p:nvSpPr>
        <p:spPr>
          <a:xfrm>
            <a:off x="311694" y="1154038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Required applications and tools:</a:t>
            </a:r>
          </a:p>
          <a:p>
            <a:pPr marL="45720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1" name="Google Shape;507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4686" y="2115512"/>
            <a:ext cx="1514398" cy="138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508;p7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64991" y="2115512"/>
            <a:ext cx="1594165" cy="138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509;p7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85497" y="2118544"/>
            <a:ext cx="1514398" cy="1383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510;p7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359750" y="2021608"/>
            <a:ext cx="2472550" cy="1574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526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31226" y="4412974"/>
            <a:ext cx="1321904" cy="4969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930932" y="4524292"/>
            <a:ext cx="274320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600" dirty="0" smtClean="0">
                <a:latin typeface="+mn-lt"/>
              </a:rPr>
              <a:t>12</a:t>
            </a:r>
          </a:p>
        </p:txBody>
      </p:sp>
      <p:sp>
        <p:nvSpPr>
          <p:cNvPr id="6" name="Rectangle 5"/>
          <p:cNvSpPr/>
          <p:nvPr/>
        </p:nvSpPr>
        <p:spPr>
          <a:xfrm>
            <a:off x="5824330" y="4412974"/>
            <a:ext cx="1828800" cy="4969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 smtClean="0"/>
          </a:p>
        </p:txBody>
      </p:sp>
      <p:pic>
        <p:nvPicPr>
          <p:cNvPr id="7" name="Google Shape;328;p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32904" y="4497152"/>
            <a:ext cx="1620226" cy="3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5652640" y="4524292"/>
            <a:ext cx="274320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600" dirty="0" smtClean="0">
                <a:latin typeface="+mn-lt"/>
              </a:rPr>
              <a:t>12</a:t>
            </a:r>
          </a:p>
        </p:txBody>
      </p:sp>
      <p:sp>
        <p:nvSpPr>
          <p:cNvPr id="13" name="Google Shape;518;p72"/>
          <p:cNvSpPr txBox="1">
            <a:spLocks/>
          </p:cNvSpPr>
          <p:nvPr/>
        </p:nvSpPr>
        <p:spPr>
          <a:xfrm>
            <a:off x="311700" y="39682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Progress</a:t>
            </a:r>
            <a:endParaRPr kumimoji="0" lang="en-US" sz="3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519;p72"/>
          <p:cNvSpPr txBox="1">
            <a:spLocks/>
          </p:cNvSpPr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Possible Operating System Configuration:</a:t>
            </a:r>
          </a:p>
          <a:p>
            <a:pPr marL="45720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45720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45720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45720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45720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45720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 order to speed up the progress:</a:t>
            </a: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11430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13716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➢"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Third configuration is selected</a:t>
            </a: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457200" marR="0" lvl="0" indent="0" algn="l" defTabSz="914400" rtl="0" eaLnBrk="1" fontAlgn="auto" latinLnBrk="0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457200" marR="0" lvl="0" indent="0" algn="l" defTabSz="914400" rtl="0" eaLnBrk="1" fontAlgn="auto" latinLnBrk="0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1371600" marR="0" lvl="0" indent="0" algn="l" defTabSz="914400" rtl="0" eaLnBrk="1" fontAlgn="auto" latinLnBrk="0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595959"/>
              </a:buClr>
              <a:buSzPts val="1800"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468711"/>
              </p:ext>
            </p:extLst>
          </p:nvPr>
        </p:nvGraphicFramePr>
        <p:xfrm>
          <a:off x="1898218" y="1618100"/>
          <a:ext cx="5347563" cy="1483360"/>
        </p:xfrm>
        <a:graphic>
          <a:graphicData uri="http://schemas.openxmlformats.org/drawingml/2006/table">
            <a:tbl>
              <a:tblPr firstRow="1" bandRow="1"/>
              <a:tblGrid>
                <a:gridCol w="2737927"/>
                <a:gridCol w="2609636"/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tr" sz="1400" b="1" dirty="0" smtClean="0">
                          <a:solidFill>
                            <a:schemeClr val="dk1"/>
                          </a:solidFill>
                        </a:rPr>
                        <a:t>Autoware &amp; Toolbox </a:t>
                      </a:r>
                      <a:endParaRPr lang="en-US" sz="1400" b="1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b="1" dirty="0" smtClean="0"/>
                        <a:t>MATLAB/Simulink &amp;Toolbox</a:t>
                      </a:r>
                      <a:endParaRPr lang="en-US" sz="1400" b="1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400" dirty="0" smtClean="0"/>
                        <a:t>Linux (Virtual</a:t>
                      </a:r>
                      <a:r>
                        <a:rPr lang="en-US" sz="1400" baseline="0" dirty="0" smtClean="0"/>
                        <a:t> Machine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400" dirty="0" smtClean="0"/>
                        <a:t>Windows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400" dirty="0" smtClean="0"/>
                        <a:t>Linux (Operating</a:t>
                      </a:r>
                      <a:r>
                        <a:rPr lang="en-US" sz="1400" baseline="0" dirty="0" smtClean="0"/>
                        <a:t> System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400" dirty="0" smtClean="0"/>
                        <a:t>Linux (Operating</a:t>
                      </a:r>
                      <a:r>
                        <a:rPr lang="en-US" sz="1400" baseline="0" dirty="0" smtClean="0"/>
                        <a:t> System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 smtClean="0"/>
                        <a:t>Linux (Virtual</a:t>
                      </a:r>
                      <a:r>
                        <a:rPr lang="en-US" sz="1400" baseline="0" dirty="0" smtClean="0"/>
                        <a:t> Machine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 smtClean="0"/>
                        <a:t>Linux (Virtual</a:t>
                      </a:r>
                      <a:r>
                        <a:rPr lang="en-US" sz="1400" baseline="0" dirty="0" smtClean="0"/>
                        <a:t> Machine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1898218" y="2691852"/>
            <a:ext cx="5347563" cy="441789"/>
          </a:xfrm>
          <a:prstGeom prst="rect">
            <a:avLst/>
          </a:prstGeom>
          <a:noFill/>
          <a:ln w="38100" cap="flat" cmpd="sng" algn="ctr">
            <a:solidFill>
              <a:schemeClr val="bg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556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31226" y="4412974"/>
            <a:ext cx="1321904" cy="4969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930932" y="4524292"/>
            <a:ext cx="274320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600" dirty="0" smtClean="0">
                <a:latin typeface="+mn-lt"/>
              </a:rPr>
              <a:t>13</a:t>
            </a:r>
          </a:p>
        </p:txBody>
      </p:sp>
      <p:sp>
        <p:nvSpPr>
          <p:cNvPr id="6" name="Rectangle 5"/>
          <p:cNvSpPr/>
          <p:nvPr/>
        </p:nvSpPr>
        <p:spPr>
          <a:xfrm>
            <a:off x="5824330" y="4412974"/>
            <a:ext cx="1828800" cy="4969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 smtClean="0"/>
          </a:p>
        </p:txBody>
      </p:sp>
      <p:pic>
        <p:nvPicPr>
          <p:cNvPr id="7" name="Google Shape;328;p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32904" y="4497152"/>
            <a:ext cx="1620226" cy="3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5652640" y="4524292"/>
            <a:ext cx="274320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600" dirty="0" smtClean="0">
                <a:latin typeface="+mn-lt"/>
              </a:rPr>
              <a:t>13</a:t>
            </a:r>
          </a:p>
        </p:txBody>
      </p:sp>
      <p:sp>
        <p:nvSpPr>
          <p:cNvPr id="18" name="Google Shape;528;p73"/>
          <p:cNvSpPr txBox="1">
            <a:spLocks/>
          </p:cNvSpPr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Prior to installation of Autoware</a:t>
            </a:r>
          </a:p>
          <a:p>
            <a:pPr marL="13716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➢"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Ubuntu &amp; ROS Kinetic &amp; QT</a:t>
            </a:r>
          </a:p>
          <a:p>
            <a:pPr marL="1371600" marR="0" lvl="0" indent="0" algn="l" defTabSz="914400" rtl="0" eaLnBrk="1" fontAlgn="auto" latinLnBrk="0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Autoware	Two methods to install , two methods to build</a:t>
            </a: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102870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102870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                    Docker                            Catkin</a:t>
            </a:r>
          </a:p>
          <a:p>
            <a:pPr marL="102870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                    Docker                            Colcon</a:t>
            </a:r>
          </a:p>
          <a:p>
            <a:pPr marL="102870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                    Source                            Catkin</a:t>
            </a:r>
          </a:p>
          <a:p>
            <a:pPr marL="102870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                    Source                            Colcon</a:t>
            </a:r>
          </a:p>
          <a:p>
            <a:pPr marL="457200" marR="0" lvl="0" indent="0" algn="l" defTabSz="914400" rtl="0" eaLnBrk="1" fontAlgn="auto" latinLnBrk="0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457200" marR="0" lvl="0" indent="0" algn="l" defTabSz="914400" rtl="0" eaLnBrk="1" fontAlgn="auto" latinLnBrk="0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1371600" marR="0" lvl="0" indent="0" algn="l" defTabSz="914400" rtl="0" eaLnBrk="1" fontAlgn="auto" latinLnBrk="0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595959"/>
              </a:buClr>
              <a:buSzPts val="1800"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9" name="Google Shape;532;p73"/>
          <p:cNvSpPr/>
          <p:nvPr/>
        </p:nvSpPr>
        <p:spPr>
          <a:xfrm>
            <a:off x="3829554" y="3092521"/>
            <a:ext cx="557575" cy="20548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97A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366;p65"/>
          <p:cNvSpPr/>
          <p:nvPr/>
        </p:nvSpPr>
        <p:spPr>
          <a:xfrm>
            <a:off x="1828800" y="2516093"/>
            <a:ext cx="193450" cy="216833"/>
          </a:xfrm>
          <a:prstGeom prst="chevron">
            <a:avLst>
              <a:gd name="adj" fmla="val 50000"/>
            </a:avLst>
          </a:prstGeom>
          <a:solidFill>
            <a:srgbClr val="F79646">
              <a:lumMod val="60000"/>
              <a:lumOff val="40000"/>
            </a:srgbClr>
          </a:solidFill>
          <a:ln w="25400" cap="flat" cmpd="sng">
            <a:solidFill>
              <a:srgbClr val="F79646">
                <a:lumMod val="7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SzPts val="1800"/>
              <a:defRPr/>
            </a:pPr>
            <a:endParaRPr kern="0" smtClean="0">
              <a:solidFill>
                <a:sysClr val="windowText" lastClr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1" name="Google Shape;532;p73"/>
          <p:cNvSpPr/>
          <p:nvPr/>
        </p:nvSpPr>
        <p:spPr>
          <a:xfrm>
            <a:off x="3829551" y="3378248"/>
            <a:ext cx="557575" cy="20548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97A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532;p73"/>
          <p:cNvSpPr/>
          <p:nvPr/>
        </p:nvSpPr>
        <p:spPr>
          <a:xfrm>
            <a:off x="3829552" y="3656969"/>
            <a:ext cx="557575" cy="20548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97A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532;p73"/>
          <p:cNvSpPr/>
          <p:nvPr/>
        </p:nvSpPr>
        <p:spPr>
          <a:xfrm>
            <a:off x="3829551" y="3935690"/>
            <a:ext cx="557575" cy="20548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97A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366;p65"/>
          <p:cNvSpPr/>
          <p:nvPr/>
        </p:nvSpPr>
        <p:spPr>
          <a:xfrm>
            <a:off x="1936538" y="2516093"/>
            <a:ext cx="193450" cy="216833"/>
          </a:xfrm>
          <a:prstGeom prst="chevron">
            <a:avLst>
              <a:gd name="adj" fmla="val 50000"/>
            </a:avLst>
          </a:prstGeom>
          <a:solidFill>
            <a:srgbClr val="F79646">
              <a:lumMod val="60000"/>
              <a:lumOff val="40000"/>
            </a:srgbClr>
          </a:solidFill>
          <a:ln w="25400" cap="flat" cmpd="sng">
            <a:solidFill>
              <a:srgbClr val="F79646">
                <a:lumMod val="7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SzPts val="1800"/>
              <a:defRPr/>
            </a:pPr>
            <a:endParaRPr kern="0" smtClean="0">
              <a:solidFill>
                <a:sysClr val="windowText" lastClr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5" name="Google Shape;518;p72"/>
          <p:cNvSpPr txBox="1">
            <a:spLocks/>
          </p:cNvSpPr>
          <p:nvPr/>
        </p:nvSpPr>
        <p:spPr>
          <a:xfrm>
            <a:off x="311700" y="39682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Progress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179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31226" y="4412974"/>
            <a:ext cx="1321904" cy="4969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930932" y="4524292"/>
            <a:ext cx="274320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600" dirty="0" smtClean="0">
                <a:latin typeface="+mn-lt"/>
              </a:rPr>
              <a:t>14</a:t>
            </a:r>
          </a:p>
        </p:txBody>
      </p:sp>
      <p:sp>
        <p:nvSpPr>
          <p:cNvPr id="6" name="Rectangle 5"/>
          <p:cNvSpPr/>
          <p:nvPr/>
        </p:nvSpPr>
        <p:spPr>
          <a:xfrm>
            <a:off x="5824330" y="4412974"/>
            <a:ext cx="1828800" cy="4969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 smtClean="0"/>
          </a:p>
        </p:txBody>
      </p:sp>
      <p:pic>
        <p:nvPicPr>
          <p:cNvPr id="7" name="Google Shape;328;p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32904" y="4497152"/>
            <a:ext cx="1620226" cy="3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5652640" y="4524292"/>
            <a:ext cx="274320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600" dirty="0" smtClean="0">
                <a:latin typeface="+mn-lt"/>
              </a:rPr>
              <a:t>14</a:t>
            </a:r>
          </a:p>
        </p:txBody>
      </p:sp>
      <p:sp>
        <p:nvSpPr>
          <p:cNvPr id="9" name="Google Shape;541;p74"/>
          <p:cNvSpPr txBox="1">
            <a:spLocks/>
          </p:cNvSpPr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Matlab 2018b</a:t>
            </a:r>
          </a:p>
          <a:p>
            <a: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Installation of Autoware Toolbox Sample Code Suit</a:t>
            </a: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1371600" marR="0" lvl="2" indent="-3175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Noto Sans Symbols"/>
              <a:buChar char="⮚"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Robotic System Toolbox is required</a:t>
            </a:r>
          </a:p>
          <a:p>
            <a:pPr marL="1371600" marR="0" lvl="0" indent="-2286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914400" marR="0" lvl="0" indent="0" algn="l" defTabSz="914400" rtl="0" eaLnBrk="1" fontAlgn="auto" latinLnBrk="0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1371600" marR="0" lvl="0" indent="0" algn="l" defTabSz="914400" rtl="0" eaLnBrk="1" fontAlgn="auto" latinLnBrk="0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595959"/>
              </a:buClr>
              <a:buSzPts val="1800"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0" name="Google Shape;542;p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43433" y="3035105"/>
            <a:ext cx="3629025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546;p74" descr="A picture containing wall, indoor, floor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8001" y="2880360"/>
            <a:ext cx="3515360" cy="197739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518;p72"/>
          <p:cNvSpPr txBox="1">
            <a:spLocks/>
          </p:cNvSpPr>
          <p:nvPr/>
        </p:nvSpPr>
        <p:spPr>
          <a:xfrm>
            <a:off x="311700" y="39682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Progress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104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31226" y="4412974"/>
            <a:ext cx="1321904" cy="4969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930932" y="4524292"/>
            <a:ext cx="274320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600" dirty="0" smtClean="0">
                <a:latin typeface="+mn-lt"/>
              </a:rPr>
              <a:t>15</a:t>
            </a:r>
          </a:p>
        </p:txBody>
      </p:sp>
      <p:sp>
        <p:nvSpPr>
          <p:cNvPr id="6" name="Rectangle 5"/>
          <p:cNvSpPr/>
          <p:nvPr/>
        </p:nvSpPr>
        <p:spPr>
          <a:xfrm>
            <a:off x="5824330" y="4412974"/>
            <a:ext cx="1828800" cy="4969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 smtClean="0"/>
          </a:p>
        </p:txBody>
      </p:sp>
      <p:pic>
        <p:nvPicPr>
          <p:cNvPr id="7" name="Google Shape;328;p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32904" y="4497152"/>
            <a:ext cx="1620226" cy="3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5652640" y="4524292"/>
            <a:ext cx="274320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600" dirty="0" smtClean="0">
                <a:latin typeface="+mn-lt"/>
              </a:rPr>
              <a:t>15</a:t>
            </a:r>
          </a:p>
        </p:txBody>
      </p:sp>
      <p:sp>
        <p:nvSpPr>
          <p:cNvPr id="9" name="Google Shape;552;p75"/>
          <p:cNvSpPr txBox="1">
            <a:spLocks/>
          </p:cNvSpPr>
          <p:nvPr/>
        </p:nvSpPr>
        <p:spPr>
          <a:xfrm>
            <a:off x="311700" y="39682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Future Work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" name="Google Shape;553;p75"/>
          <p:cNvSpPr txBox="1">
            <a:spLocks/>
          </p:cNvSpPr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Basic communication between Matlab &amp; Autoware</a:t>
            </a:r>
          </a:p>
          <a:p>
            <a: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Exploring the capabilities of Autoware Toolbox</a:t>
            </a:r>
          </a:p>
          <a:p>
            <a: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Creating a very basic co-simulation demo 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133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31226" y="4412974"/>
            <a:ext cx="1321904" cy="4969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930932" y="4524292"/>
            <a:ext cx="274320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600" dirty="0" smtClean="0">
                <a:latin typeface="+mn-lt"/>
              </a:rPr>
              <a:t>16</a:t>
            </a:r>
          </a:p>
        </p:txBody>
      </p:sp>
      <p:sp>
        <p:nvSpPr>
          <p:cNvPr id="6" name="Rectangle 5"/>
          <p:cNvSpPr/>
          <p:nvPr/>
        </p:nvSpPr>
        <p:spPr>
          <a:xfrm>
            <a:off x="5824330" y="4412974"/>
            <a:ext cx="1828800" cy="4969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 smtClean="0"/>
          </a:p>
        </p:txBody>
      </p:sp>
      <p:pic>
        <p:nvPicPr>
          <p:cNvPr id="7" name="Google Shape;328;p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32904" y="4497152"/>
            <a:ext cx="1620226" cy="3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5652640" y="4524292"/>
            <a:ext cx="274320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600" dirty="0" smtClean="0">
                <a:latin typeface="+mn-lt"/>
              </a:rPr>
              <a:t>16</a:t>
            </a:r>
          </a:p>
        </p:txBody>
      </p:sp>
      <p:sp>
        <p:nvSpPr>
          <p:cNvPr id="10" name="Google Shape;562;p76"/>
          <p:cNvSpPr txBox="1">
            <a:spLocks/>
          </p:cNvSpPr>
          <p:nvPr/>
        </p:nvSpPr>
        <p:spPr>
          <a:xfrm>
            <a:off x="311700" y="95758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4572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  <a:tabLst/>
              <a:defRPr/>
            </a:pPr>
            <a:r>
              <a:rPr kumimoji="0" lang="en-US" sz="120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rial"/>
                <a:sym typeface="Arial"/>
              </a:rPr>
              <a:t>Autoware Documentation. (</a:t>
            </a:r>
            <a:r>
              <a:rPr kumimoji="0" lang="en-US" sz="120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rial"/>
                <a:sym typeface="Arial"/>
              </a:rPr>
              <a:t>n.d.</a:t>
            </a:r>
            <a:r>
              <a:rPr kumimoji="0" lang="en-US" sz="120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rial"/>
                <a:sym typeface="Arial"/>
              </a:rPr>
              <a:t>). Retrieved May 12, 2019, from </a:t>
            </a:r>
            <a:r>
              <a:rPr kumimoji="0" lang="en-US" sz="120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>
                  <a:noFill/>
                </a:uFill>
                <a:cs typeface="Arial"/>
                <a:sym typeface="Arial"/>
                <a:hlinkClick r:id="rId3"/>
              </a:rPr>
              <a:t>https://</a:t>
            </a:r>
            <a:r>
              <a:rPr kumimoji="0" lang="en-US" sz="120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>
                  <a:noFill/>
                </a:uFill>
                <a:latin typeface="+mj-lt"/>
                <a:cs typeface="Arial"/>
                <a:sym typeface="Arial"/>
                <a:hlinkClick r:id="rId3"/>
              </a:rPr>
              <a:t>buildmedia.readthedocs.org/media/pdf/autoware/feature-documentation_rtd/autoware.pdf</a:t>
            </a:r>
            <a:endParaRPr kumimoji="0" lang="en-US" sz="120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cs typeface="Arial"/>
              <a:sym typeface="Arial"/>
            </a:endParaRPr>
          </a:p>
          <a:p>
            <a:pPr marL="0" marR="0" lvl="0" indent="457200" algn="l" defTabSz="914400" rtl="0" eaLnBrk="1" fontAlgn="auto" latinLnBrk="0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  <a:tabLst/>
              <a:defRPr/>
            </a:pPr>
            <a:r>
              <a:rPr kumimoji="0" lang="en-US" sz="120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rial"/>
                <a:sym typeface="Arial"/>
              </a:rPr>
              <a:t>Kato, S., Tokunaga, S., Maruyama, Y., Maeda, S., </a:t>
            </a:r>
            <a:r>
              <a:rPr kumimoji="0" lang="en-US" sz="120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rial"/>
                <a:sym typeface="Arial"/>
              </a:rPr>
              <a:t>Hirabayashi</a:t>
            </a:r>
            <a:r>
              <a:rPr kumimoji="0" lang="en-US" sz="120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rial"/>
                <a:sym typeface="Arial"/>
              </a:rPr>
              <a:t>, M., </a:t>
            </a:r>
            <a:r>
              <a:rPr kumimoji="0" lang="en-US" sz="120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rial"/>
                <a:sym typeface="Arial"/>
              </a:rPr>
              <a:t>Monrroy</a:t>
            </a:r>
            <a:r>
              <a:rPr kumimoji="0" lang="en-US" sz="120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rial"/>
                <a:sym typeface="Arial"/>
              </a:rPr>
              <a:t>, A., . . . </a:t>
            </a:r>
            <a:r>
              <a:rPr kumimoji="0" lang="en-US" sz="120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rial"/>
                <a:sym typeface="Arial"/>
              </a:rPr>
              <a:t>Azumi</a:t>
            </a:r>
            <a:r>
              <a:rPr kumimoji="0" lang="en-US" sz="120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rial"/>
                <a:sym typeface="Arial"/>
              </a:rPr>
              <a:t>, T. (2018). Autoware on board: Enabling autonomous vehicles with embedded systems. Proc. of ICCPS 2018. 1-11. doi:10.1109/ICCPS.2018.00035</a:t>
            </a:r>
          </a:p>
          <a:p>
            <a:pPr marL="0" marR="0" lvl="0" indent="457200" algn="l" defTabSz="914400" rtl="0" eaLnBrk="1" fontAlgn="auto" latinLnBrk="0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  <a:tabLst/>
              <a:defRPr/>
            </a:pPr>
            <a:r>
              <a:rPr kumimoji="0" lang="en-US" sz="120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rial"/>
                <a:sym typeface="Arial"/>
              </a:rPr>
              <a:t>MATLAB/Simulink sample code suite for Autoware. (</a:t>
            </a:r>
            <a:r>
              <a:rPr kumimoji="0" lang="en-US" sz="120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rial"/>
                <a:sym typeface="Arial"/>
              </a:rPr>
              <a:t>n.d.</a:t>
            </a:r>
            <a:r>
              <a:rPr kumimoji="0" lang="en-US" sz="120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rial"/>
                <a:sym typeface="Arial"/>
              </a:rPr>
              <a:t>). Retrieved May 13, 2019, from </a:t>
            </a:r>
            <a:r>
              <a:rPr kumimoji="0" lang="en-US" sz="120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>
                  <a:noFill/>
                </a:uFill>
                <a:cs typeface="Arial"/>
                <a:sym typeface="Arial"/>
                <a:hlinkClick r:id="rId4"/>
              </a:rPr>
              <a:t>https://github.com/CPFL/Autoware_Toolbox</a:t>
            </a:r>
            <a:endParaRPr kumimoji="0" lang="en-US" sz="120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Arial"/>
              <a:sym typeface="Arial"/>
            </a:endParaRPr>
          </a:p>
          <a:p>
            <a:pPr marL="0" marR="0" lvl="0" indent="457200" algn="l" defTabSz="914400" rtl="0" eaLnBrk="1" fontAlgn="auto" latinLnBrk="0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  <a:tabLst/>
              <a:defRPr/>
            </a:pPr>
            <a:r>
              <a:rPr kumimoji="0" lang="en-US" sz="120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rial"/>
                <a:sym typeface="Arial"/>
              </a:rPr>
              <a:t>Source Build. (2019, March 18). Retrieved from </a:t>
            </a:r>
            <a:r>
              <a:rPr kumimoji="0" lang="en-US" sz="120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>
                  <a:noFill/>
                </a:uFill>
                <a:cs typeface="Arial"/>
                <a:sym typeface="Arial"/>
                <a:hlinkClick r:id="rId5"/>
              </a:rPr>
              <a:t>https://github.com/autowarefoundation/autoware/wiki/Source-Build</a:t>
            </a:r>
            <a:endParaRPr kumimoji="0" lang="en-US" sz="120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Arial"/>
              <a:sym typeface="Arial"/>
            </a:endParaRPr>
          </a:p>
          <a:p>
            <a:pPr marL="0" marR="0" lvl="0" indent="457200" algn="l" defTabSz="914400" rtl="0" eaLnBrk="1" fontAlgn="auto" latinLnBrk="0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  <a:tabLst/>
              <a:defRPr/>
            </a:pPr>
            <a:r>
              <a:rPr kumimoji="0" lang="en-US" sz="120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rial"/>
                <a:sym typeface="Arial"/>
              </a:rPr>
              <a:t>Tokunaga, S., </a:t>
            </a:r>
            <a:r>
              <a:rPr kumimoji="0" lang="en-US" sz="120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rial"/>
                <a:sym typeface="Arial"/>
              </a:rPr>
              <a:t>Horita</a:t>
            </a:r>
            <a:r>
              <a:rPr kumimoji="0" lang="en-US" sz="120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rial"/>
                <a:sym typeface="Arial"/>
              </a:rPr>
              <a:t>, Y., Oda, Y., &amp; </a:t>
            </a:r>
            <a:r>
              <a:rPr kumimoji="0" lang="en-US" sz="120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rial"/>
                <a:sym typeface="Arial"/>
              </a:rPr>
              <a:t>Azumi</a:t>
            </a:r>
            <a:r>
              <a:rPr kumimoji="0" lang="en-US" sz="120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rial"/>
                <a:sym typeface="Arial"/>
              </a:rPr>
              <a:t>, T. (2019). IDF – Autoware: Integrated development framework for ROS-Based self-driving systems using MATLAB/Simulink.  ASD 2019. doi:</a:t>
            </a:r>
            <a:r>
              <a:rPr kumimoji="0" lang="en-US" sz="120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>
                  <a:noFill/>
                </a:uFill>
                <a:cs typeface="Arial"/>
                <a:sym typeface="Arial"/>
                <a:hlinkClick r:id="rId6"/>
              </a:rPr>
              <a:t>10.4230/OASIcs.ASD.2019.3</a:t>
            </a:r>
            <a:endParaRPr kumimoji="0" lang="en-US" sz="120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Arial"/>
              <a:sym typeface="Arial"/>
            </a:endParaRPr>
          </a:p>
          <a:p>
            <a:pPr marL="0" marR="0" lvl="0" indent="457200" algn="l" defTabSz="914400" rtl="0" eaLnBrk="1" fontAlgn="auto" latinLnBrk="0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  <a:tabLst/>
              <a:defRPr/>
            </a:pPr>
            <a:r>
              <a:rPr kumimoji="0" lang="en-US" sz="120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rial"/>
                <a:sym typeface="Arial"/>
              </a:rPr>
              <a:t>How to Open and Edit Files and Folders in Ubuntu Desktop as an Administrator. (</a:t>
            </a:r>
            <a:r>
              <a:rPr kumimoji="0" lang="en-US" sz="120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rial"/>
                <a:sym typeface="Arial"/>
              </a:rPr>
              <a:t>n.d.</a:t>
            </a:r>
            <a:r>
              <a:rPr kumimoji="0" lang="en-US" sz="120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rial"/>
                <a:sym typeface="Arial"/>
              </a:rPr>
              <a:t>). Retrieved May 13, 2019, from </a:t>
            </a:r>
            <a:r>
              <a:rPr kumimoji="0" lang="en-US" sz="120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>
                  <a:noFill/>
                </a:uFill>
                <a:cs typeface="Arial"/>
                <a:sym typeface="Arial"/>
                <a:hlinkClick r:id="rId7"/>
              </a:rPr>
              <a:t>https://vitux.com/how-to-open-and-edit-files-and-folders-in-ubuntu-desktop-as-an-administrator</a:t>
            </a:r>
            <a:r>
              <a:rPr kumimoji="0" lang="en-US" sz="120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rial"/>
                <a:sym typeface="Arial"/>
              </a:rPr>
              <a:t>/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  <a:tabLst/>
              <a:defRPr/>
            </a:pPr>
            <a:endParaRPr kumimoji="0" lang="en-US" sz="120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Arial"/>
              <a:sym typeface="Arial"/>
            </a:endParaRPr>
          </a:p>
          <a:p>
            <a:pPr marL="457200" marR="0" lvl="0" indent="0" algn="l" defTabSz="914400" rtl="0" eaLnBrk="1" fontAlgn="auto" latinLnBrk="0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  <a:tabLst/>
              <a:defRPr/>
            </a:pPr>
            <a:endParaRPr kumimoji="0" lang="en-US" sz="120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Arial"/>
              <a:sym typeface="Arial"/>
            </a:endParaRPr>
          </a:p>
          <a:p>
            <a:pPr marL="457200" marR="0" lvl="0" indent="0" algn="l" defTabSz="914400" rtl="0" eaLnBrk="1" fontAlgn="auto" latinLnBrk="0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595959"/>
              </a:buClr>
              <a:buSzPts val="1800"/>
              <a:buFont typeface="Arial"/>
              <a:buNone/>
              <a:tabLst/>
              <a:defRPr/>
            </a:pPr>
            <a:endParaRPr kumimoji="0" lang="en-US" sz="120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Arial"/>
              <a:sym typeface="Arial"/>
            </a:endParaRPr>
          </a:p>
        </p:txBody>
      </p:sp>
      <p:sp>
        <p:nvSpPr>
          <p:cNvPr id="11" name="Google Shape;552;p75"/>
          <p:cNvSpPr txBox="1">
            <a:spLocks/>
          </p:cNvSpPr>
          <p:nvPr/>
        </p:nvSpPr>
        <p:spPr>
          <a:xfrm>
            <a:off x="311700" y="39682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References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167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74026" y="4412974"/>
            <a:ext cx="1779104" cy="4969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5824330" y="4412974"/>
            <a:ext cx="1828800" cy="4969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 smtClean="0"/>
          </a:p>
        </p:txBody>
      </p:sp>
      <p:pic>
        <p:nvPicPr>
          <p:cNvPr id="8" name="Google Shape;328;p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32904" y="4497152"/>
            <a:ext cx="1620226" cy="3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5652640" y="4524292"/>
            <a:ext cx="274320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600" dirty="0" smtClean="0">
                <a:latin typeface="+mn-lt"/>
              </a:rPr>
              <a:t>2</a:t>
            </a:r>
          </a:p>
        </p:txBody>
      </p:sp>
      <p:sp>
        <p:nvSpPr>
          <p:cNvPr id="11" name="Google Shape;333;p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tr" sz="3000" dirty="0"/>
              <a:t>Overview</a:t>
            </a:r>
            <a:endParaRPr sz="3000" dirty="0"/>
          </a:p>
        </p:txBody>
      </p:sp>
      <p:sp>
        <p:nvSpPr>
          <p:cNvPr id="12" name="Google Shape;334;p62"/>
          <p:cNvSpPr txBox="1">
            <a:spLocks/>
          </p:cNvSpPr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Tx/>
              <a:buChar char="●"/>
            </a:pPr>
            <a:r>
              <a:rPr lang="en-US" sz="2200" smtClean="0">
                <a:solidFill>
                  <a:schemeClr val="dk1"/>
                </a:solidFill>
              </a:rPr>
              <a:t>Introduction</a:t>
            </a:r>
          </a:p>
          <a:p>
            <a:pPr marL="457200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Tx/>
              <a:buChar char="●"/>
            </a:pPr>
            <a:r>
              <a:rPr lang="en-US" sz="2200" smtClean="0">
                <a:solidFill>
                  <a:schemeClr val="dk1"/>
                </a:solidFill>
              </a:rPr>
              <a:t>Functionalities of Autoware</a:t>
            </a:r>
          </a:p>
          <a:p>
            <a:pPr marL="457200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Tx/>
              <a:buChar char="●"/>
            </a:pPr>
            <a:r>
              <a:rPr lang="en-US" sz="2200" smtClean="0">
                <a:solidFill>
                  <a:schemeClr val="dk1"/>
                </a:solidFill>
              </a:rPr>
              <a:t>Co-simulation</a:t>
            </a:r>
          </a:p>
          <a:p>
            <a:pPr marL="457200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Tx/>
              <a:buChar char="●"/>
            </a:pPr>
            <a:r>
              <a:rPr lang="en-US" sz="2200" smtClean="0">
                <a:solidFill>
                  <a:schemeClr val="dk1"/>
                </a:solidFill>
              </a:rPr>
              <a:t>Progress</a:t>
            </a:r>
          </a:p>
          <a:p>
            <a:pPr marL="457200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Tx/>
              <a:buChar char="●"/>
            </a:pPr>
            <a:r>
              <a:rPr lang="en-US" sz="2200" smtClean="0">
                <a:solidFill>
                  <a:schemeClr val="dk1"/>
                </a:solidFill>
              </a:rPr>
              <a:t>Future Work</a:t>
            </a:r>
          </a:p>
          <a:p>
            <a:pPr marL="457200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Tx/>
              <a:buChar char="●"/>
            </a:pPr>
            <a:r>
              <a:rPr lang="en-US" sz="2200" smtClean="0">
                <a:solidFill>
                  <a:schemeClr val="dk1"/>
                </a:solidFill>
              </a:rPr>
              <a:t>Reference</a:t>
            </a:r>
            <a:endParaRPr lang="en-US" sz="22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17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31226" y="4412974"/>
            <a:ext cx="1321904" cy="4969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5824330" y="4412974"/>
            <a:ext cx="1828800" cy="4969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 smtClean="0"/>
          </a:p>
        </p:txBody>
      </p:sp>
      <p:pic>
        <p:nvPicPr>
          <p:cNvPr id="9" name="Google Shape;328;p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32904" y="4497152"/>
            <a:ext cx="1620226" cy="3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5652640" y="4524292"/>
            <a:ext cx="274320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600" dirty="0" smtClean="0">
                <a:latin typeface="+mn-lt"/>
              </a:rPr>
              <a:t>3</a:t>
            </a:r>
          </a:p>
        </p:txBody>
      </p:sp>
      <p:sp>
        <p:nvSpPr>
          <p:cNvPr id="11" name="Google Shape;342;p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tr" sz="3000" dirty="0"/>
              <a:t>Introduction</a:t>
            </a:r>
            <a:endParaRPr sz="3000" dirty="0"/>
          </a:p>
        </p:txBody>
      </p:sp>
      <p:sp>
        <p:nvSpPr>
          <p:cNvPr id="12" name="Google Shape;343;p63"/>
          <p:cNvSpPr txBox="1">
            <a:spLocks/>
          </p:cNvSpPr>
          <p:nvPr/>
        </p:nvSpPr>
        <p:spPr>
          <a:xfrm>
            <a:off x="271025" y="1017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The objectives of the project:</a:t>
            </a:r>
            <a:endParaRPr lang="en-US" dirty="0">
              <a:solidFill>
                <a:schemeClr val="dk1"/>
              </a:solidFill>
            </a:endParaRPr>
          </a:p>
        </p:txBody>
      </p:sp>
      <p:pic>
        <p:nvPicPr>
          <p:cNvPr id="13" name="Google Shape;344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23251" y="1152475"/>
            <a:ext cx="2968374" cy="279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345;p63"/>
          <p:cNvSpPr txBox="1"/>
          <p:nvPr/>
        </p:nvSpPr>
        <p:spPr>
          <a:xfrm>
            <a:off x="311700" y="1770750"/>
            <a:ext cx="4956900" cy="20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⮚"/>
            </a:pPr>
            <a:r>
              <a:rPr lang="tr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connect Autoware to MATLAB and Simulink using Robotics System Toolbox for co-simulation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tr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⮚"/>
            </a:pPr>
            <a:r>
              <a:rPr lang="tr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develop an automated-driving co-simulation example 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283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31226" y="4412974"/>
            <a:ext cx="1321904" cy="4969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930932" y="4524292"/>
            <a:ext cx="274320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600" dirty="0" smtClean="0">
                <a:latin typeface="+mn-lt"/>
              </a:rPr>
              <a:t>4</a:t>
            </a:r>
          </a:p>
        </p:txBody>
      </p:sp>
      <p:sp>
        <p:nvSpPr>
          <p:cNvPr id="7" name="Rectangle 6"/>
          <p:cNvSpPr/>
          <p:nvPr/>
        </p:nvSpPr>
        <p:spPr>
          <a:xfrm>
            <a:off x="5824330" y="4412974"/>
            <a:ext cx="1828800" cy="4969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 smtClean="0"/>
          </a:p>
        </p:txBody>
      </p:sp>
      <p:pic>
        <p:nvPicPr>
          <p:cNvPr id="8" name="Google Shape;328;p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32904" y="4497152"/>
            <a:ext cx="1620226" cy="3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5652640" y="4524292"/>
            <a:ext cx="274320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600" dirty="0" smtClean="0">
                <a:latin typeface="+mn-lt"/>
              </a:rPr>
              <a:t>4</a:t>
            </a:r>
          </a:p>
        </p:txBody>
      </p:sp>
      <p:pic>
        <p:nvPicPr>
          <p:cNvPr id="13" name="Google Shape;357;p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3200" y="1560226"/>
            <a:ext cx="4757599" cy="292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446;p68"/>
          <p:cNvSpPr txBox="1">
            <a:spLocks/>
          </p:cNvSpPr>
          <p:nvPr/>
        </p:nvSpPr>
        <p:spPr>
          <a:xfrm>
            <a:off x="311400" y="664725"/>
            <a:ext cx="85212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tabLst/>
              <a:defRPr/>
            </a:pPr>
            <a:r>
              <a:rPr lang="en-US" sz="3000" kern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</a:t>
            </a: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tion</a:t>
            </a:r>
            <a:endParaRPr kumimoji="0" lang="en-US" sz="3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None/>
              <a:tabLst/>
              <a:defRPr/>
            </a:pP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0" name="Google Shape;413;p67"/>
          <p:cNvSpPr txBox="1"/>
          <p:nvPr/>
        </p:nvSpPr>
        <p:spPr>
          <a:xfrm>
            <a:off x="311400" y="977507"/>
            <a:ext cx="5512930" cy="4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600" kern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Basic Control and Data Flow of Autonomous Vehicles</a:t>
            </a:r>
            <a:r>
              <a:rPr lang="tr" sz="1600" kern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93201" y="4485677"/>
            <a:ext cx="3459439" cy="6490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lnSpc>
                <a:spcPct val="114000"/>
              </a:lnSpc>
            </a:pPr>
            <a:r>
              <a:rPr lang="en-US" sz="700" dirty="0" smtClean="0">
                <a:latin typeface="+mn-lt"/>
              </a:rPr>
              <a:t>Source: </a:t>
            </a:r>
            <a:r>
              <a:rPr lang="en-US" sz="700" kern="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Kato</a:t>
            </a:r>
            <a:r>
              <a:rPr lang="en-US" sz="7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, S., Tokunaga, S., Maruyama, Y., Maeda, S., Hirabayashi, M., Monrroy, A., . . . Azumi, T. (2018). Autoware on board: Enabling autonomous vehicles with embedded systems. </a:t>
            </a:r>
            <a:r>
              <a:rPr lang="en-US" sz="700" i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Proc. of ICCPS 2018. </a:t>
            </a:r>
            <a:r>
              <a:rPr lang="en-US" sz="7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1-11. doi:10.1109/ICCPS.2018.00035</a:t>
            </a:r>
          </a:p>
          <a:p>
            <a:pPr>
              <a:lnSpc>
                <a:spcPct val="114000"/>
              </a:lnSpc>
            </a:pPr>
            <a:r>
              <a:rPr lang="en-US" sz="1600" dirty="0" smtClean="0">
                <a:latin typeface="+mn-lt"/>
              </a:rPr>
              <a:t> </a:t>
            </a:r>
            <a:endParaRPr lang="en-US" sz="16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4793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31226" y="4412974"/>
            <a:ext cx="1321904" cy="4969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930932" y="4524292"/>
            <a:ext cx="274320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600" dirty="0">
                <a:latin typeface="+mn-lt"/>
              </a:rPr>
              <a:t>5</a:t>
            </a:r>
            <a:endParaRPr lang="en-US" sz="1600" dirty="0" smtClean="0"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24330" y="4412974"/>
            <a:ext cx="1828800" cy="4969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 smtClean="0"/>
          </a:p>
        </p:txBody>
      </p:sp>
      <p:pic>
        <p:nvPicPr>
          <p:cNvPr id="8" name="Google Shape;328;p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32904" y="4497152"/>
            <a:ext cx="1620226" cy="3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6"/>
          <p:cNvSpPr txBox="1"/>
          <p:nvPr/>
        </p:nvSpPr>
        <p:spPr>
          <a:xfrm>
            <a:off x="5652640" y="4524292"/>
            <a:ext cx="274320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600" dirty="0" smtClean="0">
                <a:latin typeface="+mn-lt"/>
              </a:rPr>
              <a:t>5</a:t>
            </a:r>
          </a:p>
        </p:txBody>
      </p:sp>
      <p:sp>
        <p:nvSpPr>
          <p:cNvPr id="27" name="Google Shape;366;p65"/>
          <p:cNvSpPr/>
          <p:nvPr/>
        </p:nvSpPr>
        <p:spPr>
          <a:xfrm>
            <a:off x="3042817" y="1961289"/>
            <a:ext cx="304800" cy="276999"/>
          </a:xfrm>
          <a:prstGeom prst="chevron">
            <a:avLst>
              <a:gd name="adj" fmla="val 50000"/>
            </a:avLst>
          </a:prstGeom>
          <a:solidFill>
            <a:srgbClr val="F79646">
              <a:lumMod val="60000"/>
              <a:lumOff val="40000"/>
            </a:srgbClr>
          </a:solidFill>
          <a:ln w="25400" cap="flat" cmpd="sng">
            <a:solidFill>
              <a:srgbClr val="F79646">
                <a:lumMod val="7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372;p65"/>
          <p:cNvSpPr txBox="1"/>
          <p:nvPr/>
        </p:nvSpPr>
        <p:spPr>
          <a:xfrm>
            <a:off x="1397206" y="2854247"/>
            <a:ext cx="6934200" cy="1187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tr" sz="1600" b="1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Autoware </a:t>
            </a:r>
            <a:r>
              <a:rPr lang="tr" sz="16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recognizes road environments from sensor input data</a:t>
            </a:r>
            <a:endParaRPr sz="16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tr" sz="1600" b="1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Sensing devices </a:t>
            </a:r>
            <a:r>
              <a:rPr lang="tr" sz="16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LiDARS, cameras</a:t>
            </a:r>
            <a:endParaRPr sz="16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tr" sz="1600" b="1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Point Cloud Library (PCL)     </a:t>
            </a:r>
            <a:endParaRPr sz="16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tr" sz="1600" b="1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Normal Distributions Transform (NDT) algorithm</a:t>
            </a:r>
            <a:endParaRPr sz="16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374;p65"/>
          <p:cNvSpPr txBox="1"/>
          <p:nvPr/>
        </p:nvSpPr>
        <p:spPr>
          <a:xfrm>
            <a:off x="313200" y="1057650"/>
            <a:ext cx="6096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tr" sz="16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Sensing Module Using Autoware: </a:t>
            </a:r>
            <a:endParaRPr sz="16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812594" y="1756889"/>
            <a:ext cx="2011680" cy="685800"/>
          </a:xfrm>
          <a:prstGeom prst="roundRect">
            <a:avLst/>
          </a:prstGeom>
          <a:solidFill>
            <a:srgbClr val="FFFFFF">
              <a:lumMod val="85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/>
                <a:cs typeface="Calibri"/>
                <a:sym typeface="Calibri"/>
              </a:rPr>
              <a:t>SENSING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3566160" y="1756889"/>
            <a:ext cx="2011680" cy="685800"/>
          </a:xfrm>
          <a:prstGeom prst="roundRect">
            <a:avLst/>
          </a:prstGeom>
          <a:solidFill>
            <a:srgbClr val="FFFFFF">
              <a:lumMod val="85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Calibri"/>
                <a:sym typeface="Calibri"/>
              </a:rPr>
              <a:t>COMPUTING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319726" y="1759171"/>
            <a:ext cx="2011680" cy="685800"/>
          </a:xfrm>
          <a:prstGeom prst="roundRect">
            <a:avLst/>
          </a:prstGeom>
          <a:solidFill>
            <a:srgbClr val="FFFFFF">
              <a:lumMod val="85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Calibri"/>
                <a:sym typeface="Calibri"/>
              </a:rPr>
              <a:t>ACTUATING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66;p65"/>
          <p:cNvSpPr/>
          <p:nvPr/>
        </p:nvSpPr>
        <p:spPr>
          <a:xfrm>
            <a:off x="5796383" y="1961288"/>
            <a:ext cx="304800" cy="276999"/>
          </a:xfrm>
          <a:prstGeom prst="chevron">
            <a:avLst>
              <a:gd name="adj" fmla="val 50000"/>
            </a:avLst>
          </a:prstGeom>
          <a:solidFill>
            <a:srgbClr val="F79646">
              <a:lumMod val="60000"/>
              <a:lumOff val="40000"/>
            </a:srgbClr>
          </a:solidFill>
          <a:ln w="25400" cap="flat" cmpd="sng">
            <a:solidFill>
              <a:srgbClr val="F79646">
                <a:lumMod val="7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406;p67"/>
          <p:cNvSpPr txBox="1">
            <a:spLocks/>
          </p:cNvSpPr>
          <p:nvPr/>
        </p:nvSpPr>
        <p:spPr>
          <a:xfrm>
            <a:off x="311400" y="664725"/>
            <a:ext cx="85212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Functionalities of Autoware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None/>
              <a:tabLst/>
              <a:defRPr/>
            </a:pP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606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31226" y="4412974"/>
            <a:ext cx="1321904" cy="4969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930932" y="4524292"/>
            <a:ext cx="274320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600" dirty="0" smtClean="0">
                <a:latin typeface="+mn-lt"/>
              </a:rPr>
              <a:t>6</a:t>
            </a:r>
          </a:p>
        </p:txBody>
      </p:sp>
      <p:sp>
        <p:nvSpPr>
          <p:cNvPr id="7" name="Rectangle 6"/>
          <p:cNvSpPr/>
          <p:nvPr/>
        </p:nvSpPr>
        <p:spPr>
          <a:xfrm>
            <a:off x="5824330" y="4412974"/>
            <a:ext cx="1828800" cy="4969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 smtClean="0"/>
          </a:p>
        </p:txBody>
      </p:sp>
      <p:pic>
        <p:nvPicPr>
          <p:cNvPr id="8" name="Google Shape;328;p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32904" y="4497152"/>
            <a:ext cx="1620226" cy="3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5652640" y="4524292"/>
            <a:ext cx="274320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600" dirty="0">
                <a:latin typeface="+mn-lt"/>
              </a:rPr>
              <a:t>6</a:t>
            </a:r>
            <a:endParaRPr lang="en-US" sz="1600" dirty="0" smtClean="0">
              <a:latin typeface="+mn-lt"/>
            </a:endParaRPr>
          </a:p>
        </p:txBody>
      </p:sp>
      <p:sp>
        <p:nvSpPr>
          <p:cNvPr id="26" name="Google Shape;383;p66"/>
          <p:cNvSpPr txBox="1">
            <a:spLocks/>
          </p:cNvSpPr>
          <p:nvPr/>
        </p:nvSpPr>
        <p:spPr>
          <a:xfrm>
            <a:off x="2500394" y="1758625"/>
            <a:ext cx="4562363" cy="631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fontAlgn="auto">
              <a:lnSpc>
                <a:spcPct val="80000"/>
              </a:lnSpc>
              <a:spcBef>
                <a:spcPts val="0"/>
              </a:spcBef>
              <a:buSzPts val="1520"/>
              <a:buFont typeface="Arial"/>
              <a:buNone/>
            </a:pPr>
            <a:r>
              <a:rPr lang="en-US" sz="1400" kern="0" smtClean="0">
                <a:latin typeface="Arial"/>
                <a:ea typeface="Arial"/>
                <a:cs typeface="Arial"/>
                <a:sym typeface="Arial"/>
              </a:rPr>
              <a:t>The localization algorithms implemented in Autoware exploit scan matching between 3D maps and LiDAR scanners</a:t>
            </a:r>
            <a:endParaRPr lang="en-US" sz="1400" kern="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390;p66"/>
          <p:cNvSpPr txBox="1"/>
          <p:nvPr/>
        </p:nvSpPr>
        <p:spPr>
          <a:xfrm>
            <a:off x="2391512" y="4054460"/>
            <a:ext cx="4098195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tr" sz="14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Autoware supports deep learning  and machine learning approaches  for object detection using Caffe and OpenCV </a:t>
            </a:r>
            <a:endParaRPr sz="1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392;p66"/>
          <p:cNvSpPr txBox="1"/>
          <p:nvPr/>
        </p:nvSpPr>
        <p:spPr>
          <a:xfrm>
            <a:off x="223709" y="3252711"/>
            <a:ext cx="2179477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tr"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In Autoware, Kalman filters and particle filters are </a:t>
            </a:r>
            <a:r>
              <a:rPr lang="tr" sz="1400" kern="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employed</a:t>
            </a:r>
            <a:r>
              <a:rPr lang="en-US"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.</a:t>
            </a: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9" name="Google Shape;393;p66"/>
          <p:cNvSpPr/>
          <p:nvPr/>
        </p:nvSpPr>
        <p:spPr>
          <a:xfrm>
            <a:off x="2846922" y="2698132"/>
            <a:ext cx="590074" cy="390384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79646">
              <a:lumMod val="60000"/>
              <a:lumOff val="40000"/>
            </a:srgbClr>
          </a:solidFill>
          <a:ln w="25400" cap="flat" cmpd="sng">
            <a:solidFill>
              <a:srgbClr val="F79646">
                <a:lumMod val="7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95;p66"/>
          <p:cNvSpPr txBox="1"/>
          <p:nvPr/>
        </p:nvSpPr>
        <p:spPr>
          <a:xfrm>
            <a:off x="6320891" y="3259425"/>
            <a:ext cx="2973219" cy="124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tr" sz="14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Autoware plans global trajectories based on the current location and final destination (lattice-based algorithms).</a:t>
            </a:r>
            <a:endParaRPr sz="1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96;p66"/>
          <p:cNvSpPr/>
          <p:nvPr/>
        </p:nvSpPr>
        <p:spPr>
          <a:xfrm>
            <a:off x="4388384" y="3287620"/>
            <a:ext cx="393192" cy="339954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79646">
              <a:lumMod val="60000"/>
              <a:lumOff val="40000"/>
            </a:srgbClr>
          </a:solidFill>
          <a:ln w="25400" cap="flat" cmpd="sng">
            <a:solidFill>
              <a:srgbClr val="F79646">
                <a:lumMod val="7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97;p66"/>
          <p:cNvSpPr txBox="1"/>
          <p:nvPr/>
        </p:nvSpPr>
        <p:spPr>
          <a:xfrm>
            <a:off x="313200" y="1020003"/>
            <a:ext cx="5651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tr" sz="16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Computing module of Autoware:</a:t>
            </a:r>
            <a:endParaRPr sz="16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401;p66"/>
          <p:cNvSpPr/>
          <p:nvPr/>
        </p:nvSpPr>
        <p:spPr>
          <a:xfrm rot="10800000">
            <a:off x="4393500" y="2179375"/>
            <a:ext cx="393192" cy="339954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79646">
              <a:lumMod val="60000"/>
              <a:lumOff val="40000"/>
            </a:srgbClr>
          </a:solidFill>
          <a:ln w="25400" cap="flat" cmpd="sng">
            <a:solidFill>
              <a:srgbClr val="F79646">
                <a:lumMod val="7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93;p66"/>
          <p:cNvSpPr/>
          <p:nvPr/>
        </p:nvSpPr>
        <p:spPr>
          <a:xfrm rot="10800000">
            <a:off x="5693294" y="2718385"/>
            <a:ext cx="590074" cy="390384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79646">
              <a:lumMod val="60000"/>
              <a:lumOff val="40000"/>
            </a:srgbClr>
          </a:solidFill>
          <a:ln w="25400" cap="flat" cmpd="sng">
            <a:solidFill>
              <a:srgbClr val="F79646">
                <a:lumMod val="7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82309" y="2616397"/>
            <a:ext cx="2011680" cy="594360"/>
          </a:xfrm>
          <a:prstGeom prst="roundRect">
            <a:avLst/>
          </a:prstGeom>
          <a:solidFill>
            <a:srgbClr val="FFFFFF">
              <a:lumMod val="85000"/>
            </a:srgbClr>
          </a:solidFill>
          <a:ln w="25400" cap="flat" cmpd="sng" algn="ctr">
            <a:solidFill>
              <a:srgbClr val="FFFFFF">
                <a:lumMod val="8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PREDICTION &amp; DECISION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6629587" y="2632968"/>
            <a:ext cx="2011680" cy="594360"/>
          </a:xfrm>
          <a:prstGeom prst="roundRect">
            <a:avLst/>
          </a:prstGeom>
          <a:solidFill>
            <a:srgbClr val="FFFFFF">
              <a:lumMod val="85000"/>
            </a:srgbClr>
          </a:solidFill>
          <a:ln w="25400" cap="flat" cmpd="sng" algn="ctr">
            <a:solidFill>
              <a:srgbClr val="FFFFFF">
                <a:lumMod val="8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MISSION &amp; MOTION PLANNING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3584256" y="3707375"/>
            <a:ext cx="2011680" cy="365760"/>
          </a:xfrm>
          <a:prstGeom prst="roundRect">
            <a:avLst/>
          </a:prstGeom>
          <a:solidFill>
            <a:srgbClr val="FFFFFF">
              <a:lumMod val="85000"/>
            </a:srgbClr>
          </a:solidFill>
          <a:ln w="25400" cap="flat" cmpd="sng" algn="ctr">
            <a:solidFill>
              <a:srgbClr val="FFFFFF">
                <a:lumMod val="8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DETECTION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3606220" y="1384882"/>
            <a:ext cx="2011680" cy="365760"/>
          </a:xfrm>
          <a:prstGeom prst="roundRect">
            <a:avLst/>
          </a:prstGeom>
          <a:solidFill>
            <a:srgbClr val="FFFFFF">
              <a:lumMod val="85000"/>
            </a:srgbClr>
          </a:solidFill>
          <a:ln w="25400" cap="flat" cmpd="sng" algn="ctr">
            <a:solidFill>
              <a:srgbClr val="FFFFFF">
                <a:lumMod val="8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LOCALIZATION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3555948" y="2616397"/>
            <a:ext cx="2011680" cy="594360"/>
          </a:xfrm>
          <a:prstGeom prst="roundRect">
            <a:avLst/>
          </a:prstGeom>
          <a:solidFill>
            <a:srgbClr val="1F497D">
              <a:lumMod val="40000"/>
              <a:lumOff val="60000"/>
            </a:srgbClr>
          </a:solidFill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/>
                <a:cs typeface="Calibri"/>
                <a:sym typeface="Calibri"/>
              </a:rPr>
              <a:t>COMPUTING</a:t>
            </a:r>
          </a:p>
        </p:txBody>
      </p:sp>
      <p:sp>
        <p:nvSpPr>
          <p:cNvPr id="40" name="Google Shape;406;p67"/>
          <p:cNvSpPr txBox="1">
            <a:spLocks/>
          </p:cNvSpPr>
          <p:nvPr/>
        </p:nvSpPr>
        <p:spPr>
          <a:xfrm>
            <a:off x="311400" y="664725"/>
            <a:ext cx="85212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Functionalities of Autoware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None/>
              <a:tabLst/>
              <a:defRPr/>
            </a:pP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365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31226" y="4412974"/>
            <a:ext cx="1321904" cy="4969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930932" y="4524292"/>
            <a:ext cx="274320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600" dirty="0" smtClean="0">
                <a:latin typeface="+mn-lt"/>
              </a:rPr>
              <a:t>7</a:t>
            </a:r>
          </a:p>
        </p:txBody>
      </p:sp>
      <p:sp>
        <p:nvSpPr>
          <p:cNvPr id="7" name="Rectangle 6"/>
          <p:cNvSpPr/>
          <p:nvPr/>
        </p:nvSpPr>
        <p:spPr>
          <a:xfrm>
            <a:off x="5824330" y="4412974"/>
            <a:ext cx="1828800" cy="4969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 smtClean="0"/>
          </a:p>
        </p:txBody>
      </p:sp>
      <p:pic>
        <p:nvPicPr>
          <p:cNvPr id="8" name="Google Shape;328;p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32904" y="4497152"/>
            <a:ext cx="1620226" cy="3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5652640" y="4524292"/>
            <a:ext cx="274320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600" dirty="0" smtClean="0">
                <a:latin typeface="+mn-lt"/>
              </a:rPr>
              <a:t>7</a:t>
            </a:r>
          </a:p>
        </p:txBody>
      </p:sp>
      <p:sp>
        <p:nvSpPr>
          <p:cNvPr id="10" name="Google Shape;406;p67"/>
          <p:cNvSpPr txBox="1">
            <a:spLocks/>
          </p:cNvSpPr>
          <p:nvPr/>
        </p:nvSpPr>
        <p:spPr>
          <a:xfrm>
            <a:off x="311400" y="664725"/>
            <a:ext cx="85212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Functionalities of Autoware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None/>
              <a:tabLst/>
              <a:defRPr/>
            </a:pP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11" name="Google Shape;408;p67"/>
          <p:cNvSpPr/>
          <p:nvPr/>
        </p:nvSpPr>
        <p:spPr>
          <a:xfrm>
            <a:off x="5883491" y="2660951"/>
            <a:ext cx="615796" cy="40005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79646"/>
          </a:solidFill>
          <a:ln w="25400" cap="flat" cmpd="sng">
            <a:solidFill>
              <a:srgbClr val="B46D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411;p67"/>
          <p:cNvSpPr txBox="1"/>
          <p:nvPr/>
        </p:nvSpPr>
        <p:spPr>
          <a:xfrm>
            <a:off x="333014" y="2382851"/>
            <a:ext cx="2070937" cy="95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tr" sz="1400" kern="0" dirty="0">
                <a:solidFill>
                  <a:srgbClr val="000000"/>
                </a:solidFill>
                <a:latin typeface="Arial"/>
                <a:ea typeface="Calibri"/>
                <a:cs typeface="Calibri"/>
                <a:sym typeface="Calibri"/>
              </a:rPr>
              <a:t>Pure pursuit algorithm to generate actuation commands for the vehicle</a:t>
            </a:r>
            <a:endParaRPr sz="1400" kern="0" dirty="0">
              <a:solidFill>
                <a:srgbClr val="000000"/>
              </a:solidFill>
              <a:latin typeface="Arial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412;p67"/>
          <p:cNvSpPr txBox="1"/>
          <p:nvPr/>
        </p:nvSpPr>
        <p:spPr>
          <a:xfrm>
            <a:off x="6783309" y="2381454"/>
            <a:ext cx="210827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tr" sz="1400" kern="0" dirty="0">
                <a:solidFill>
                  <a:srgbClr val="000000"/>
                </a:solidFill>
                <a:latin typeface="Arial"/>
                <a:ea typeface="Calibri"/>
                <a:cs typeface="Calibri"/>
                <a:sym typeface="Calibri"/>
              </a:rPr>
              <a:t>Filtered actuation commands control the vehicle</a:t>
            </a:r>
            <a:endParaRPr sz="1400" kern="0" dirty="0">
              <a:solidFill>
                <a:srgbClr val="000000"/>
              </a:solidFill>
              <a:latin typeface="Arial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413;p67"/>
          <p:cNvSpPr txBox="1"/>
          <p:nvPr/>
        </p:nvSpPr>
        <p:spPr>
          <a:xfrm>
            <a:off x="311400" y="977507"/>
            <a:ext cx="4025400" cy="4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tr" sz="16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Actuation Module:</a:t>
            </a:r>
            <a:endParaRPr sz="16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587790" y="2524429"/>
            <a:ext cx="2011680" cy="814672"/>
          </a:xfrm>
          <a:prstGeom prst="roundRect">
            <a:avLst/>
          </a:prstGeom>
          <a:solidFill>
            <a:srgbClr val="1F497D">
              <a:lumMod val="40000"/>
              <a:lumOff val="60000"/>
            </a:srgbClr>
          </a:solidFill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/>
                <a:cs typeface="Calibri"/>
                <a:sym typeface="Calibri"/>
              </a:rPr>
              <a:t>Actuation Module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33014" y="1736585"/>
            <a:ext cx="2011680" cy="594360"/>
          </a:xfrm>
          <a:prstGeom prst="roundRect">
            <a:avLst/>
          </a:prstGeom>
          <a:solidFill>
            <a:srgbClr val="FFFFFF">
              <a:lumMod val="85000"/>
            </a:srgbClr>
          </a:solidFill>
          <a:ln w="25400" cap="flat" cmpd="sng" algn="ctr">
            <a:solidFill>
              <a:srgbClr val="FFFFFF">
                <a:lumMod val="8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PATH FOLLOWING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783309" y="1736585"/>
            <a:ext cx="2011680" cy="594360"/>
          </a:xfrm>
          <a:prstGeom prst="roundRect">
            <a:avLst/>
          </a:prstGeom>
          <a:solidFill>
            <a:srgbClr val="FFFFFF">
              <a:lumMod val="85000"/>
            </a:srgbClr>
          </a:solidFill>
          <a:ln w="25400" cap="flat" cmpd="sng" algn="ctr">
            <a:solidFill>
              <a:srgbClr val="FFFFFF">
                <a:lumMod val="8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VEHICLE CONTROL</a:t>
            </a:r>
          </a:p>
        </p:txBody>
      </p:sp>
      <p:sp>
        <p:nvSpPr>
          <p:cNvPr id="18" name="Google Shape;408;p67"/>
          <p:cNvSpPr/>
          <p:nvPr/>
        </p:nvSpPr>
        <p:spPr>
          <a:xfrm rot="10800000">
            <a:off x="2687972" y="2660951"/>
            <a:ext cx="615796" cy="40005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79646"/>
          </a:solidFill>
          <a:ln w="25400" cap="flat" cmpd="sng">
            <a:solidFill>
              <a:srgbClr val="B46D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552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31226" y="4412974"/>
            <a:ext cx="1321904" cy="4969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930932" y="4524292"/>
            <a:ext cx="274320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600" dirty="0" smtClean="0">
                <a:latin typeface="+mn-lt"/>
              </a:rPr>
              <a:t>8</a:t>
            </a:r>
          </a:p>
        </p:txBody>
      </p:sp>
      <p:sp>
        <p:nvSpPr>
          <p:cNvPr id="7" name="Rectangle 6"/>
          <p:cNvSpPr/>
          <p:nvPr/>
        </p:nvSpPr>
        <p:spPr>
          <a:xfrm>
            <a:off x="5824330" y="4412974"/>
            <a:ext cx="1828800" cy="4969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 smtClean="0"/>
          </a:p>
        </p:txBody>
      </p:sp>
      <p:pic>
        <p:nvPicPr>
          <p:cNvPr id="8" name="Google Shape;328;p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32904" y="4497152"/>
            <a:ext cx="1620226" cy="3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5652640" y="4524292"/>
            <a:ext cx="274320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600" dirty="0">
                <a:latin typeface="+mn-lt"/>
              </a:rPr>
              <a:t>8</a:t>
            </a:r>
            <a:endParaRPr lang="en-US" sz="1600" dirty="0" smtClean="0">
              <a:latin typeface="+mn-lt"/>
            </a:endParaRPr>
          </a:p>
        </p:txBody>
      </p:sp>
      <p:grpSp>
        <p:nvGrpSpPr>
          <p:cNvPr id="57" name="Google Shape;425;p68"/>
          <p:cNvGrpSpPr/>
          <p:nvPr/>
        </p:nvGrpSpPr>
        <p:grpSpPr>
          <a:xfrm>
            <a:off x="1218575" y="941640"/>
            <a:ext cx="4895825" cy="3573975"/>
            <a:chOff x="1218575" y="1301400"/>
            <a:chExt cx="4895825" cy="3573975"/>
          </a:xfrm>
        </p:grpSpPr>
        <p:grpSp>
          <p:nvGrpSpPr>
            <p:cNvPr id="58" name="Google Shape;426;p68"/>
            <p:cNvGrpSpPr/>
            <p:nvPr/>
          </p:nvGrpSpPr>
          <p:grpSpPr>
            <a:xfrm>
              <a:off x="1218575" y="1694175"/>
              <a:ext cx="4895825" cy="3181200"/>
              <a:chOff x="1142375" y="1694175"/>
              <a:chExt cx="4895825" cy="3181200"/>
            </a:xfrm>
          </p:grpSpPr>
          <p:sp>
            <p:nvSpPr>
              <p:cNvPr id="60" name="Google Shape;427;p68"/>
              <p:cNvSpPr/>
              <p:nvPr/>
            </p:nvSpPr>
            <p:spPr>
              <a:xfrm>
                <a:off x="2800000" y="1694175"/>
                <a:ext cx="3238200" cy="3181200"/>
              </a:xfrm>
              <a:prstGeom prst="rect">
                <a:avLst/>
              </a:prstGeom>
              <a:solidFill>
                <a:srgbClr val="EEECE1"/>
              </a:solidFill>
              <a:ln w="9525" cap="flat" cmpd="sng">
                <a:solidFill>
                  <a:srgbClr val="1F497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428;p68"/>
              <p:cNvSpPr/>
              <p:nvPr/>
            </p:nvSpPr>
            <p:spPr>
              <a:xfrm>
                <a:off x="4699075" y="2973975"/>
                <a:ext cx="1224000" cy="720000"/>
              </a:xfrm>
              <a:prstGeom prst="roundRect">
                <a:avLst>
                  <a:gd name="adj" fmla="val 16667"/>
                </a:avLst>
              </a:prstGeom>
              <a:solidFill>
                <a:srgbClr val="EEECE1"/>
              </a:solidFill>
              <a:ln w="9525" cap="flat" cmpd="sng">
                <a:solidFill>
                  <a:srgbClr val="1F497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tr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Traffic Light Recognition</a:t>
                </a:r>
                <a:endParaRPr kumimoji="0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429;p68"/>
              <p:cNvSpPr/>
              <p:nvPr/>
            </p:nvSpPr>
            <p:spPr>
              <a:xfrm>
                <a:off x="4699075" y="1891200"/>
                <a:ext cx="1224000" cy="720000"/>
              </a:xfrm>
              <a:prstGeom prst="roundRect">
                <a:avLst>
                  <a:gd name="adj" fmla="val 16667"/>
                </a:avLst>
              </a:prstGeom>
              <a:solidFill>
                <a:srgbClr val="EEECE1"/>
              </a:solidFill>
              <a:ln w="9525" cap="flat" cmpd="sng">
                <a:solidFill>
                  <a:srgbClr val="1F497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tr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Pedestrain Detection</a:t>
                </a:r>
                <a:endParaRPr kumimoji="0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430;p68"/>
              <p:cNvSpPr/>
              <p:nvPr/>
            </p:nvSpPr>
            <p:spPr>
              <a:xfrm>
                <a:off x="2919675" y="2973975"/>
                <a:ext cx="1224000" cy="720000"/>
              </a:xfrm>
              <a:prstGeom prst="roundRect">
                <a:avLst>
                  <a:gd name="adj" fmla="val 16667"/>
                </a:avLst>
              </a:prstGeom>
              <a:solidFill>
                <a:srgbClr val="EEECE1"/>
              </a:solidFill>
              <a:ln w="9525" cap="flat" cmpd="sng">
                <a:solidFill>
                  <a:srgbClr val="1F497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tr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Localization</a:t>
                </a:r>
                <a:endParaRPr kumimoji="0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431;p68"/>
              <p:cNvSpPr/>
              <p:nvPr/>
            </p:nvSpPr>
            <p:spPr>
              <a:xfrm>
                <a:off x="4699075" y="4056750"/>
                <a:ext cx="1224000" cy="720000"/>
              </a:xfrm>
              <a:prstGeom prst="roundRect">
                <a:avLst>
                  <a:gd name="adj" fmla="val 16667"/>
                </a:avLst>
              </a:prstGeom>
              <a:solidFill>
                <a:srgbClr val="EEECE1"/>
              </a:solidFill>
              <a:ln w="9525" cap="flat" cmpd="sng">
                <a:solidFill>
                  <a:srgbClr val="1F497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tr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Local Planner</a:t>
                </a:r>
                <a:endParaRPr kumimoji="0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432;p68"/>
              <p:cNvSpPr/>
              <p:nvPr/>
            </p:nvSpPr>
            <p:spPr>
              <a:xfrm>
                <a:off x="2919675" y="1891188"/>
                <a:ext cx="1224000" cy="720000"/>
              </a:xfrm>
              <a:prstGeom prst="roundRect">
                <a:avLst>
                  <a:gd name="adj" fmla="val 16667"/>
                </a:avLst>
              </a:prstGeom>
              <a:solidFill>
                <a:srgbClr val="EEECE1"/>
              </a:solidFill>
              <a:ln w="9525" cap="flat" cmpd="sng">
                <a:solidFill>
                  <a:srgbClr val="1F497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tr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Image Processing</a:t>
                </a:r>
                <a:endParaRPr kumimoji="0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433;p68"/>
              <p:cNvSpPr/>
              <p:nvPr/>
            </p:nvSpPr>
            <p:spPr>
              <a:xfrm>
                <a:off x="2919675" y="4056750"/>
                <a:ext cx="1224000" cy="720000"/>
              </a:xfrm>
              <a:prstGeom prst="roundRect">
                <a:avLst>
                  <a:gd name="adj" fmla="val 16667"/>
                </a:avLst>
              </a:prstGeom>
              <a:solidFill>
                <a:srgbClr val="EEECE1"/>
              </a:solidFill>
              <a:ln w="9525" cap="flat" cmpd="sng">
                <a:solidFill>
                  <a:srgbClr val="1F497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tr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Global Planning</a:t>
                </a:r>
                <a:endParaRPr kumimoji="0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434;p68"/>
              <p:cNvSpPr/>
              <p:nvPr/>
            </p:nvSpPr>
            <p:spPr>
              <a:xfrm>
                <a:off x="1142375" y="3555850"/>
                <a:ext cx="1086000" cy="720000"/>
              </a:xfrm>
              <a:prstGeom prst="roundRect">
                <a:avLst>
                  <a:gd name="adj" fmla="val 16667"/>
                </a:avLst>
              </a:prstGeom>
              <a:solidFill>
                <a:srgbClr val="EEECE1"/>
              </a:solidFill>
              <a:ln w="9525" cap="flat" cmpd="sng">
                <a:solidFill>
                  <a:srgbClr val="1F497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tr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Actuators</a:t>
                </a:r>
                <a:endParaRPr kumimoji="0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435;p68"/>
              <p:cNvSpPr/>
              <p:nvPr/>
            </p:nvSpPr>
            <p:spPr>
              <a:xfrm>
                <a:off x="1142475" y="2494625"/>
                <a:ext cx="1086000" cy="720000"/>
              </a:xfrm>
              <a:prstGeom prst="roundRect">
                <a:avLst>
                  <a:gd name="adj" fmla="val 16667"/>
                </a:avLst>
              </a:prstGeom>
              <a:solidFill>
                <a:srgbClr val="EEECE1"/>
              </a:solidFill>
              <a:ln w="9525" cap="flat" cmpd="sng">
                <a:solidFill>
                  <a:srgbClr val="1F497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tr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Sensors</a:t>
                </a:r>
                <a:endParaRPr kumimoji="0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cxnSp>
            <p:nvCxnSpPr>
              <p:cNvPr id="69" name="Google Shape;436;p68"/>
              <p:cNvCxnSpPr>
                <a:stCxn id="65" idx="3"/>
                <a:endCxn id="61" idx="1"/>
              </p:cNvCxnSpPr>
              <p:nvPr/>
            </p:nvCxnSpPr>
            <p:spPr>
              <a:xfrm>
                <a:off x="4143675" y="2251188"/>
                <a:ext cx="555300" cy="1082700"/>
              </a:xfrm>
              <a:prstGeom prst="curvedConnector3">
                <a:avLst>
                  <a:gd name="adj1" fmla="val 50009"/>
                </a:avLst>
              </a:prstGeom>
              <a:noFill/>
              <a:ln w="9525" cap="flat" cmpd="sng">
                <a:solidFill>
                  <a:srgbClr val="1F497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" name="Google Shape;437;p68"/>
              <p:cNvCxnSpPr>
                <a:stCxn id="68" idx="3"/>
                <a:endCxn id="65" idx="1"/>
              </p:cNvCxnSpPr>
              <p:nvPr/>
            </p:nvCxnSpPr>
            <p:spPr>
              <a:xfrm rot="10800000" flipH="1">
                <a:off x="2228475" y="2251325"/>
                <a:ext cx="691200" cy="603300"/>
              </a:xfrm>
              <a:prstGeom prst="curvedConnector3">
                <a:avLst>
                  <a:gd name="adj1" fmla="val 50000"/>
                </a:avLst>
              </a:prstGeom>
              <a:noFill/>
              <a:ln w="9525" cap="flat" cmpd="sng">
                <a:solidFill>
                  <a:srgbClr val="1F497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438;p68"/>
              <p:cNvCxnSpPr>
                <a:stCxn id="68" idx="3"/>
                <a:endCxn id="63" idx="1"/>
              </p:cNvCxnSpPr>
              <p:nvPr/>
            </p:nvCxnSpPr>
            <p:spPr>
              <a:xfrm>
                <a:off x="2228475" y="2854625"/>
                <a:ext cx="691200" cy="479400"/>
              </a:xfrm>
              <a:prstGeom prst="curvedConnector3">
                <a:avLst>
                  <a:gd name="adj1" fmla="val 50000"/>
                </a:avLst>
              </a:prstGeom>
              <a:noFill/>
              <a:ln w="9525" cap="flat" cmpd="sng">
                <a:solidFill>
                  <a:srgbClr val="1F497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" name="Google Shape;439;p68"/>
              <p:cNvCxnSpPr>
                <a:stCxn id="61" idx="3"/>
                <a:endCxn id="64" idx="3"/>
              </p:cNvCxnSpPr>
              <p:nvPr/>
            </p:nvCxnSpPr>
            <p:spPr>
              <a:xfrm>
                <a:off x="5923075" y="3333975"/>
                <a:ext cx="600" cy="1082700"/>
              </a:xfrm>
              <a:prstGeom prst="curvedConnector3">
                <a:avLst>
                  <a:gd name="adj1" fmla="val 39687500"/>
                </a:avLst>
              </a:prstGeom>
              <a:noFill/>
              <a:ln w="9525" cap="flat" cmpd="sng">
                <a:solidFill>
                  <a:srgbClr val="1F497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" name="Google Shape;440;p68"/>
              <p:cNvCxnSpPr>
                <a:stCxn id="65" idx="3"/>
                <a:endCxn id="62" idx="1"/>
              </p:cNvCxnSpPr>
              <p:nvPr/>
            </p:nvCxnSpPr>
            <p:spPr>
              <a:xfrm>
                <a:off x="4143675" y="2251188"/>
                <a:ext cx="555300" cy="600"/>
              </a:xfrm>
              <a:prstGeom prst="curvedConnector3">
                <a:avLst>
                  <a:gd name="adj1" fmla="val 50009"/>
                </a:avLst>
              </a:prstGeom>
              <a:noFill/>
              <a:ln w="9525" cap="flat" cmpd="sng">
                <a:solidFill>
                  <a:srgbClr val="1F497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" name="Google Shape;441;p68"/>
              <p:cNvCxnSpPr>
                <a:stCxn id="67" idx="3"/>
                <a:endCxn id="66" idx="1"/>
              </p:cNvCxnSpPr>
              <p:nvPr/>
            </p:nvCxnSpPr>
            <p:spPr>
              <a:xfrm>
                <a:off x="2228375" y="3915850"/>
                <a:ext cx="691200" cy="501000"/>
              </a:xfrm>
              <a:prstGeom prst="curvedConnector3">
                <a:avLst>
                  <a:gd name="adj1" fmla="val 50007"/>
                </a:avLst>
              </a:prstGeom>
              <a:noFill/>
              <a:ln w="9525" cap="flat" cmpd="sng">
                <a:solidFill>
                  <a:srgbClr val="1F497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" name="Google Shape;442;p68"/>
              <p:cNvCxnSpPr>
                <a:stCxn id="63" idx="3"/>
                <a:endCxn id="66" idx="3"/>
              </p:cNvCxnSpPr>
              <p:nvPr/>
            </p:nvCxnSpPr>
            <p:spPr>
              <a:xfrm>
                <a:off x="4143675" y="3333975"/>
                <a:ext cx="600" cy="1082700"/>
              </a:xfrm>
              <a:prstGeom prst="curvedConnector3">
                <a:avLst>
                  <a:gd name="adj1" fmla="val 39687500"/>
                </a:avLst>
              </a:prstGeom>
              <a:noFill/>
              <a:ln w="9525" cap="flat" cmpd="sng">
                <a:solidFill>
                  <a:srgbClr val="1F497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" name="Google Shape;443;p68"/>
              <p:cNvCxnSpPr>
                <a:stCxn id="63" idx="3"/>
                <a:endCxn id="64" idx="1"/>
              </p:cNvCxnSpPr>
              <p:nvPr/>
            </p:nvCxnSpPr>
            <p:spPr>
              <a:xfrm>
                <a:off x="4143675" y="3333975"/>
                <a:ext cx="555300" cy="1082700"/>
              </a:xfrm>
              <a:prstGeom prst="curvedConnector3">
                <a:avLst>
                  <a:gd name="adj1" fmla="val 50009"/>
                </a:avLst>
              </a:prstGeom>
              <a:noFill/>
              <a:ln w="9525" cap="flat" cmpd="sng">
                <a:solidFill>
                  <a:srgbClr val="1F497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" name="Google Shape;444;p68"/>
              <p:cNvCxnSpPr>
                <a:stCxn id="64" idx="1"/>
                <a:endCxn id="67" idx="3"/>
              </p:cNvCxnSpPr>
              <p:nvPr/>
            </p:nvCxnSpPr>
            <p:spPr>
              <a:xfrm rot="10800000">
                <a:off x="2228275" y="3915750"/>
                <a:ext cx="2470800" cy="501000"/>
              </a:xfrm>
              <a:prstGeom prst="curvedConnector3">
                <a:avLst>
                  <a:gd name="adj1" fmla="val 49998"/>
                </a:avLst>
              </a:prstGeom>
              <a:noFill/>
              <a:ln w="9525" cap="flat" cmpd="sng">
                <a:solidFill>
                  <a:srgbClr val="1F497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59" name="Google Shape;445;p68"/>
            <p:cNvSpPr txBox="1"/>
            <p:nvPr/>
          </p:nvSpPr>
          <p:spPr>
            <a:xfrm>
              <a:off x="3397775" y="1301400"/>
              <a:ext cx="2248800" cy="32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tr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ROS nodes in Autoware</a:t>
              </a:r>
              <a:endParaRPr kumimoji="0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78" name="Google Shape;446;p68"/>
          <p:cNvSpPr txBox="1">
            <a:spLocks/>
          </p:cNvSpPr>
          <p:nvPr/>
        </p:nvSpPr>
        <p:spPr>
          <a:xfrm>
            <a:off x="311400" y="664725"/>
            <a:ext cx="85212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Co-simulation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None/>
              <a:tabLst/>
              <a:defRPr/>
            </a:pP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79" name="Google Shape;447;p68"/>
          <p:cNvSpPr txBox="1"/>
          <p:nvPr/>
        </p:nvSpPr>
        <p:spPr>
          <a:xfrm>
            <a:off x="311400" y="977507"/>
            <a:ext cx="4025400" cy="4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tr" sz="16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ROS and MATLAB/Simulink</a:t>
            </a:r>
            <a:endParaRPr sz="16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" name="Google Shape;448;p68"/>
          <p:cNvGrpSpPr/>
          <p:nvPr/>
        </p:nvGrpSpPr>
        <p:grpSpPr>
          <a:xfrm>
            <a:off x="5999275" y="1286665"/>
            <a:ext cx="2029675" cy="2770324"/>
            <a:chOff x="5999275" y="1646425"/>
            <a:chExt cx="2029675" cy="2770324"/>
          </a:xfrm>
        </p:grpSpPr>
        <p:sp>
          <p:nvSpPr>
            <p:cNvPr id="81" name="Google Shape;449;p68"/>
            <p:cNvSpPr/>
            <p:nvPr/>
          </p:nvSpPr>
          <p:spPr>
            <a:xfrm>
              <a:off x="6365150" y="2227575"/>
              <a:ext cx="1620300" cy="2103600"/>
            </a:xfrm>
            <a:prstGeom prst="rect">
              <a:avLst/>
            </a:prstGeom>
            <a:solidFill>
              <a:srgbClr val="EEECE1"/>
            </a:solidFill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2" name="Google Shape;450;p68"/>
            <p:cNvSpPr/>
            <p:nvPr/>
          </p:nvSpPr>
          <p:spPr>
            <a:xfrm>
              <a:off x="6569275" y="2384213"/>
              <a:ext cx="1224000" cy="720000"/>
            </a:xfrm>
            <a:prstGeom prst="roundRect">
              <a:avLst>
                <a:gd name="adj" fmla="val 16667"/>
              </a:avLst>
            </a:prstGeom>
            <a:solidFill>
              <a:srgbClr val="EEECE1"/>
            </a:solidFill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t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MATLAB</a:t>
              </a: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3" name="Google Shape;451;p68"/>
            <p:cNvSpPr/>
            <p:nvPr/>
          </p:nvSpPr>
          <p:spPr>
            <a:xfrm>
              <a:off x="6569275" y="3507363"/>
              <a:ext cx="1224000" cy="720000"/>
            </a:xfrm>
            <a:prstGeom prst="roundRect">
              <a:avLst>
                <a:gd name="adj" fmla="val 16667"/>
              </a:avLst>
            </a:prstGeom>
            <a:solidFill>
              <a:srgbClr val="EEECE1"/>
            </a:solidFill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t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Simulink</a:t>
              </a:r>
              <a:endParaRPr kumimoji="0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4" name="Google Shape;452;p68"/>
            <p:cNvSpPr txBox="1"/>
            <p:nvPr/>
          </p:nvSpPr>
          <p:spPr>
            <a:xfrm>
              <a:off x="6288950" y="1646425"/>
              <a:ext cx="1740000" cy="32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t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ROS nodes from MATLAB/Simulink</a:t>
              </a:r>
              <a:endParaRPr kumimoji="0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85" name="Google Shape;453;p68"/>
            <p:cNvCxnSpPr>
              <a:stCxn id="62" idx="3"/>
              <a:endCxn id="82" idx="1"/>
            </p:cNvCxnSpPr>
            <p:nvPr/>
          </p:nvCxnSpPr>
          <p:spPr>
            <a:xfrm>
              <a:off x="5999275" y="2251200"/>
              <a:ext cx="570000" cy="493013"/>
            </a:xfrm>
            <a:prstGeom prst="curvedConnector3">
              <a:avLst>
                <a:gd name="adj1" fmla="val 50000"/>
              </a:avLst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" name="Google Shape;454;p68"/>
            <p:cNvCxnSpPr>
              <a:stCxn id="83" idx="1"/>
              <a:endCxn id="61" idx="3"/>
            </p:cNvCxnSpPr>
            <p:nvPr/>
          </p:nvCxnSpPr>
          <p:spPr>
            <a:xfrm rot="10800000">
              <a:off x="5999275" y="3333975"/>
              <a:ext cx="570000" cy="533388"/>
            </a:xfrm>
            <a:prstGeom prst="curvedConnector3">
              <a:avLst>
                <a:gd name="adj1" fmla="val 50000"/>
              </a:avLst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" name="Google Shape;455;p68"/>
            <p:cNvCxnSpPr>
              <a:stCxn id="82" idx="1"/>
              <a:endCxn id="61" idx="3"/>
            </p:cNvCxnSpPr>
            <p:nvPr/>
          </p:nvCxnSpPr>
          <p:spPr>
            <a:xfrm rot="10800000" flipV="1">
              <a:off x="5999275" y="2744213"/>
              <a:ext cx="570000" cy="589762"/>
            </a:xfrm>
            <a:prstGeom prst="curvedConnector3">
              <a:avLst>
                <a:gd name="adj1" fmla="val 50000"/>
              </a:avLst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" name="Google Shape;456;p68"/>
            <p:cNvCxnSpPr>
              <a:stCxn id="83" idx="1"/>
              <a:endCxn id="64" idx="3"/>
            </p:cNvCxnSpPr>
            <p:nvPr/>
          </p:nvCxnSpPr>
          <p:spPr>
            <a:xfrm rot="10800000" flipV="1">
              <a:off x="5999275" y="3867362"/>
              <a:ext cx="570000" cy="549387"/>
            </a:xfrm>
            <a:prstGeom prst="curvedConnector3">
              <a:avLst>
                <a:gd name="adj1" fmla="val 50000"/>
              </a:avLst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9" name="Google Shape;457;p68"/>
          <p:cNvGrpSpPr/>
          <p:nvPr/>
        </p:nvGrpSpPr>
        <p:grpSpPr>
          <a:xfrm>
            <a:off x="484750" y="1345090"/>
            <a:ext cx="5752650" cy="3024913"/>
            <a:chOff x="566900" y="2053300"/>
            <a:chExt cx="5752650" cy="3024913"/>
          </a:xfrm>
        </p:grpSpPr>
        <p:sp>
          <p:nvSpPr>
            <p:cNvPr id="90" name="Google Shape;458;p68"/>
            <p:cNvSpPr/>
            <p:nvPr/>
          </p:nvSpPr>
          <p:spPr>
            <a:xfrm>
              <a:off x="2657075" y="2352350"/>
              <a:ext cx="1620000" cy="828900"/>
            </a:xfrm>
            <a:prstGeom prst="ellipse">
              <a:avLst/>
            </a:prstGeom>
            <a:solidFill>
              <a:srgbClr val="EEECE1"/>
            </a:solidFill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tr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Image</a:t>
              </a:r>
              <a:endParaRPr kumimoji="0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1" name="Google Shape;459;p68"/>
            <p:cNvSpPr/>
            <p:nvPr/>
          </p:nvSpPr>
          <p:spPr>
            <a:xfrm>
              <a:off x="4659500" y="3900875"/>
              <a:ext cx="1620900" cy="828900"/>
            </a:xfrm>
            <a:prstGeom prst="ellipse">
              <a:avLst/>
            </a:prstGeom>
            <a:solidFill>
              <a:srgbClr val="EEECE1"/>
            </a:solidFill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tr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Pedestrain Detection</a:t>
              </a:r>
              <a:endParaRPr kumimoji="0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2" name="Google Shape;460;p68"/>
            <p:cNvSpPr/>
            <p:nvPr/>
          </p:nvSpPr>
          <p:spPr>
            <a:xfrm>
              <a:off x="2559650" y="3900875"/>
              <a:ext cx="1728000" cy="828900"/>
            </a:xfrm>
            <a:prstGeom prst="ellipse">
              <a:avLst/>
            </a:prstGeom>
            <a:solidFill>
              <a:srgbClr val="EEECE1"/>
            </a:solidFill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tr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Traffic Light Recognition</a:t>
              </a:r>
              <a:endParaRPr kumimoji="0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3" name="Google Shape;461;p68"/>
            <p:cNvSpPr/>
            <p:nvPr/>
          </p:nvSpPr>
          <p:spPr>
            <a:xfrm>
              <a:off x="566900" y="3900875"/>
              <a:ext cx="1620900" cy="828900"/>
            </a:xfrm>
            <a:prstGeom prst="ellipse">
              <a:avLst/>
            </a:prstGeom>
            <a:solidFill>
              <a:srgbClr val="EEECE1"/>
            </a:solidFill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tr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Camera</a:t>
              </a:r>
              <a:endParaRPr kumimoji="0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94" name="Google Shape;462;p68"/>
            <p:cNvCxnSpPr>
              <a:stCxn id="93" idx="0"/>
              <a:endCxn id="90" idx="3"/>
            </p:cNvCxnSpPr>
            <p:nvPr/>
          </p:nvCxnSpPr>
          <p:spPr>
            <a:xfrm rot="10800000" flipH="1">
              <a:off x="1377350" y="3059975"/>
              <a:ext cx="1517100" cy="840900"/>
            </a:xfrm>
            <a:prstGeom prst="straightConnector1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5" name="Google Shape;463;p68"/>
            <p:cNvCxnSpPr>
              <a:stCxn id="90" idx="4"/>
              <a:endCxn id="92" idx="0"/>
            </p:cNvCxnSpPr>
            <p:nvPr/>
          </p:nvCxnSpPr>
          <p:spPr>
            <a:xfrm flipH="1">
              <a:off x="3423575" y="3181250"/>
              <a:ext cx="43500" cy="719700"/>
            </a:xfrm>
            <a:prstGeom prst="straightConnector1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6" name="Google Shape;464;p68"/>
            <p:cNvCxnSpPr>
              <a:stCxn id="90" idx="5"/>
              <a:endCxn id="91" idx="0"/>
            </p:cNvCxnSpPr>
            <p:nvPr/>
          </p:nvCxnSpPr>
          <p:spPr>
            <a:xfrm>
              <a:off x="4039831" y="3059860"/>
              <a:ext cx="1430100" cy="840900"/>
            </a:xfrm>
            <a:prstGeom prst="straightConnector1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7" name="Google Shape;465;p68"/>
            <p:cNvSpPr txBox="1"/>
            <p:nvPr/>
          </p:nvSpPr>
          <p:spPr>
            <a:xfrm>
              <a:off x="3532850" y="2053300"/>
              <a:ext cx="754800" cy="42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tr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Topic</a:t>
              </a:r>
              <a:endParaRPr kumimoji="0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8" name="Google Shape;466;p68"/>
            <p:cNvSpPr txBox="1"/>
            <p:nvPr/>
          </p:nvSpPr>
          <p:spPr>
            <a:xfrm>
              <a:off x="5092550" y="4655213"/>
              <a:ext cx="754800" cy="42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tr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Node</a:t>
              </a:r>
              <a:endParaRPr kumimoji="0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" name="Google Shape;467;p68"/>
            <p:cNvSpPr txBox="1"/>
            <p:nvPr/>
          </p:nvSpPr>
          <p:spPr>
            <a:xfrm>
              <a:off x="3029813" y="4655213"/>
              <a:ext cx="754800" cy="42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tr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Node</a:t>
              </a:r>
              <a:endParaRPr kumimoji="0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" name="Google Shape;468;p68"/>
            <p:cNvSpPr txBox="1"/>
            <p:nvPr/>
          </p:nvSpPr>
          <p:spPr>
            <a:xfrm>
              <a:off x="923750" y="4655213"/>
              <a:ext cx="754800" cy="42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tr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Node</a:t>
              </a:r>
              <a:endParaRPr kumimoji="0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" name="Google Shape;469;p68"/>
            <p:cNvSpPr txBox="1"/>
            <p:nvPr/>
          </p:nvSpPr>
          <p:spPr>
            <a:xfrm>
              <a:off x="5202650" y="3630350"/>
              <a:ext cx="1116900" cy="42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tr" sz="11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Subscribe</a:t>
              </a:r>
              <a:endParaRPr kumimoji="0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" name="Google Shape;470;p68"/>
            <p:cNvSpPr txBox="1"/>
            <p:nvPr/>
          </p:nvSpPr>
          <p:spPr>
            <a:xfrm>
              <a:off x="618950" y="3613025"/>
              <a:ext cx="1116900" cy="42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tr" sz="11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Publish</a:t>
              </a:r>
              <a:endParaRPr kumimoji="0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" name="Google Shape;471;p68"/>
            <p:cNvSpPr txBox="1"/>
            <p:nvPr/>
          </p:nvSpPr>
          <p:spPr>
            <a:xfrm>
              <a:off x="3246200" y="3630150"/>
              <a:ext cx="1116900" cy="42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tr" sz="11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Subscribe</a:t>
              </a:r>
              <a:endParaRPr kumimoji="0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700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31226" y="4412974"/>
            <a:ext cx="1321904" cy="4969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930932" y="4524292"/>
            <a:ext cx="274320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600" dirty="0">
                <a:latin typeface="+mn-lt"/>
              </a:rPr>
              <a:t>9</a:t>
            </a:r>
            <a:endParaRPr lang="en-US" sz="1600" dirty="0" smtClean="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24330" y="4412974"/>
            <a:ext cx="1828800" cy="4969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 smtClean="0"/>
          </a:p>
        </p:txBody>
      </p:sp>
      <p:pic>
        <p:nvPicPr>
          <p:cNvPr id="7" name="Google Shape;328;p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32904" y="4497152"/>
            <a:ext cx="1620226" cy="3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5652640" y="4524292"/>
            <a:ext cx="274320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600" dirty="0" smtClean="0">
                <a:latin typeface="+mn-lt"/>
              </a:rPr>
              <a:t>9</a:t>
            </a:r>
          </a:p>
        </p:txBody>
      </p:sp>
      <p:sp>
        <p:nvSpPr>
          <p:cNvPr id="9" name="Google Shape;479;p69"/>
          <p:cNvSpPr txBox="1">
            <a:spLocks/>
          </p:cNvSpPr>
          <p:nvPr/>
        </p:nvSpPr>
        <p:spPr>
          <a:xfrm>
            <a:off x="311400" y="664725"/>
            <a:ext cx="85212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Co-simulation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None/>
              <a:tabLst/>
              <a:defRPr/>
            </a:pPr>
            <a:endParaRPr kumimoji="0" lang="en-US" sz="3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10" name="Google Shape;480;p69"/>
          <p:cNvSpPr txBox="1"/>
          <p:nvPr/>
        </p:nvSpPr>
        <p:spPr>
          <a:xfrm>
            <a:off x="311400" y="977507"/>
            <a:ext cx="4025400" cy="4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tr" sz="16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Robotic System Toolbox</a:t>
            </a:r>
            <a:endParaRPr sz="16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488;p69"/>
          <p:cNvSpPr txBox="1"/>
          <p:nvPr/>
        </p:nvSpPr>
        <p:spPr>
          <a:xfrm>
            <a:off x="-31375" y="3063507"/>
            <a:ext cx="3000000" cy="12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175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tr"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Test algorithm written in MATLAB in ROS robot or in simulators</a:t>
            </a: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175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tr"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Visualise and analyze data from ROS in MATLAB</a:t>
            </a: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489;p69"/>
          <p:cNvSpPr txBox="1"/>
          <p:nvPr/>
        </p:nvSpPr>
        <p:spPr>
          <a:xfrm>
            <a:off x="2876550" y="3892783"/>
            <a:ext cx="29733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175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tr"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Standard robotic algorithms</a:t>
            </a: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" name="Google Shape;490;p69"/>
          <p:cNvSpPr txBox="1"/>
          <p:nvPr/>
        </p:nvSpPr>
        <p:spPr>
          <a:xfrm>
            <a:off x="5829950" y="3085460"/>
            <a:ext cx="3177600" cy="16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175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tr"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Test algorithm written in Simulink in ROS robot or in simulators</a:t>
            </a: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175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tr"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Generate ROS nodes from algorithms developed in Simulink</a:t>
            </a: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365760" y="1585276"/>
            <a:ext cx="2011680" cy="814672"/>
          </a:xfrm>
          <a:prstGeom prst="roundRect">
            <a:avLst/>
          </a:prstGeom>
          <a:solidFill>
            <a:srgbClr val="1F497D">
              <a:lumMod val="40000"/>
              <a:lumOff val="60000"/>
            </a:srgbClr>
          </a:solidFill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Robotic System Toolbox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62785" y="2428405"/>
            <a:ext cx="2011680" cy="594360"/>
          </a:xfrm>
          <a:prstGeom prst="roundRect">
            <a:avLst/>
          </a:prstGeom>
          <a:solidFill>
            <a:srgbClr val="FFFFFF">
              <a:lumMod val="85000"/>
            </a:srgbClr>
          </a:solidFill>
          <a:ln w="25400" cap="flat" cmpd="sng" algn="ctr">
            <a:solidFill>
              <a:srgbClr val="FFFFFF">
                <a:lumMod val="8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MATLAB-ROS Interface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268735" y="2428405"/>
            <a:ext cx="2011680" cy="594360"/>
          </a:xfrm>
          <a:prstGeom prst="roundRect">
            <a:avLst/>
          </a:prstGeom>
          <a:solidFill>
            <a:srgbClr val="FFFFFF">
              <a:lumMod val="85000"/>
            </a:srgbClr>
          </a:solidFill>
          <a:ln w="25400" cap="flat" cmpd="sng" algn="ctr">
            <a:solidFill>
              <a:srgbClr val="FFFFFF">
                <a:lumMod val="8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Simulink-ROS Interface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365760" y="3181051"/>
            <a:ext cx="2011680" cy="594360"/>
          </a:xfrm>
          <a:prstGeom prst="roundRect">
            <a:avLst/>
          </a:prstGeom>
          <a:solidFill>
            <a:srgbClr val="FFFFFF">
              <a:lumMod val="85000"/>
            </a:srgbClr>
          </a:solidFill>
          <a:ln w="25400" cap="flat" cmpd="sng" algn="ctr">
            <a:solidFill>
              <a:srgbClr val="FFFFFF">
                <a:lumMod val="8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Built-In Robotic Algorithm</a:t>
            </a:r>
          </a:p>
        </p:txBody>
      </p:sp>
      <p:sp>
        <p:nvSpPr>
          <p:cNvPr id="18" name="Google Shape;396;p66"/>
          <p:cNvSpPr/>
          <p:nvPr/>
        </p:nvSpPr>
        <p:spPr>
          <a:xfrm>
            <a:off x="4178808" y="2651846"/>
            <a:ext cx="393192" cy="339954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79646">
              <a:lumMod val="60000"/>
              <a:lumOff val="40000"/>
            </a:srgbClr>
          </a:solidFill>
          <a:ln w="25400" cap="flat" cmpd="sng">
            <a:solidFill>
              <a:srgbClr val="F79646">
                <a:lumMod val="7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396;p66"/>
          <p:cNvSpPr/>
          <p:nvPr/>
        </p:nvSpPr>
        <p:spPr>
          <a:xfrm rot="18518094">
            <a:off x="5605235" y="2249054"/>
            <a:ext cx="393192" cy="339954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79646">
              <a:lumMod val="60000"/>
              <a:lumOff val="40000"/>
            </a:srgbClr>
          </a:solidFill>
          <a:ln w="25400" cap="flat" cmpd="sng">
            <a:solidFill>
              <a:srgbClr val="F79646">
                <a:lumMod val="7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396;p66"/>
          <p:cNvSpPr/>
          <p:nvPr/>
        </p:nvSpPr>
        <p:spPr>
          <a:xfrm rot="3364520">
            <a:off x="2749532" y="2247355"/>
            <a:ext cx="393192" cy="339954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79646">
              <a:lumMod val="60000"/>
              <a:lumOff val="40000"/>
            </a:srgbClr>
          </a:solidFill>
          <a:ln w="25400" cap="flat" cmpd="sng">
            <a:solidFill>
              <a:srgbClr val="F79646">
                <a:lumMod val="7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034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theme/theme1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TUM_Praesentation_16_9_EXTERN_GLEICH_p_v1</Template>
  <TotalTime>43</TotalTime>
  <Words>742</Words>
  <Application>Microsoft Office PowerPoint</Application>
  <PresentationFormat>On-screen Show (16:9)</PresentationFormat>
  <Paragraphs>195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Inhalt</vt:lpstr>
      <vt:lpstr>Kapiteltrenner blau</vt:lpstr>
      <vt:lpstr>Kapiteltrenner schwarz</vt:lpstr>
      <vt:lpstr>PowerPoint Presentation</vt:lpstr>
      <vt:lpstr>Overview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Phuris Khunphakdee</dc:creator>
  <cp:lastModifiedBy>DANIYAL AHMED</cp:lastModifiedBy>
  <cp:revision>6</cp:revision>
  <cp:lastPrinted>2015-07-30T14:04:45Z</cp:lastPrinted>
  <dcterms:created xsi:type="dcterms:W3CDTF">2019-05-17T10:00:17Z</dcterms:created>
  <dcterms:modified xsi:type="dcterms:W3CDTF">2019-05-17T13:55:46Z</dcterms:modified>
</cp:coreProperties>
</file>