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
  </p:notesMasterIdLst>
  <p:handoutMasterIdLst>
    <p:handoutMasterId r:id="rId4"/>
  </p:handoutMasterIdLst>
  <p:sldIdLst>
    <p:sldId id="257" r:id="rId2"/>
  </p:sldIdLst>
  <p:sldSz cx="15122525" cy="21386800"/>
  <p:notesSz cx="6858000" cy="9144000"/>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5">
          <p15:clr>
            <a:srgbClr val="A4A3A4"/>
          </p15:clr>
        </p15:guide>
        <p15:guide id="2" pos="4650">
          <p15:clr>
            <a:srgbClr val="A4A3A4"/>
          </p15:clr>
        </p15:guide>
        <p15:guide id="3" pos="48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51" autoAdjust="0"/>
  </p:normalViewPr>
  <p:slideViewPr>
    <p:cSldViewPr snapToObjects="1">
      <p:cViewPr varScale="1">
        <p:scale>
          <a:sx n="23" d="100"/>
          <a:sy n="23" d="100"/>
        </p:scale>
        <p:origin x="2298" y="36"/>
      </p:cViewPr>
      <p:guideLst>
        <p:guide orient="horz" pos="1225"/>
        <p:guide pos="4650"/>
        <p:guide pos="487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02.12.2019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02.12.2019</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pPr lvl="1"/>
            <a:r>
              <a:rPr lang="de-DE" dirty="0"/>
              <a:t>Abstract</a:t>
            </a:r>
          </a:p>
          <a:p>
            <a:r>
              <a:rPr lang="en-US" dirty="0"/>
              <a:t>A newly developed method for the numerical analysis and simulation of my life is presented. The method is an extension to the </a:t>
            </a:r>
            <a:r>
              <a:rPr lang="en-US" dirty="0" err="1"/>
              <a:t>zp</a:t>
            </a:r>
            <a:r>
              <a:rPr lang="en-US" dirty="0"/>
              <a:t>-Method using a fixed orthogonal cell-grid with unstructured data of mice and bees </a:t>
            </a:r>
          </a:p>
          <a:p>
            <a:pPr lvl="1"/>
            <a:r>
              <a:rPr lang="de-DE" dirty="0"/>
              <a:t>Motivation</a:t>
            </a:r>
          </a:p>
          <a:p>
            <a:r>
              <a:rPr lang="nl-NL" dirty="0"/>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 chirurgiese wonde waar die onoplosbaarheid van kunsvesel of sy ongewens is. Grootskaalse oorplanting van dierweefsel word nie meer as onmoontlik beskou, as die immunologiese hindemis eers oorkom is nie. Hierdie modeme gebruike van dierlike weef el in terapie geskied vandag op rasionele grondslag omdat ons bekend is met die algemeen-geldigheid van fisiologiese beginsels. Oorspronklik het 'fisiologie' slegs gedui op 'n studie of verhandeling oor funksie. In klassieke tye was dit dan ook 'n verhandeling oor die funksie van die aarde en sterrehemel, die se</a:t>
            </a:r>
            <a:endParaRPr lang="de-DE" dirty="0"/>
          </a:p>
          <a:p>
            <a:pPr lvl="1"/>
            <a:r>
              <a:rPr lang="de-DE" dirty="0"/>
              <a:t>How was it before</a:t>
            </a:r>
          </a:p>
          <a:p>
            <a:r>
              <a:rPr lang="nl-NL" dirty="0"/>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a:t>
            </a:r>
          </a:p>
          <a:p>
            <a:endParaRPr lang="nl-NL" dirty="0"/>
          </a:p>
          <a:p>
            <a:endParaRPr lang="nl-NL" dirty="0"/>
          </a:p>
          <a:p>
            <a:r>
              <a:rPr lang="nl-NL" dirty="0"/>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a:t>
            </a:r>
            <a:endParaRPr lang="de-DE" dirty="0"/>
          </a:p>
          <a:p>
            <a:endParaRPr lang="de-DE" dirty="0"/>
          </a:p>
          <a:p>
            <a:pPr lvl="1"/>
            <a:r>
              <a:rPr lang="de-DE" dirty="0"/>
              <a:t>What was achieved </a:t>
            </a:r>
          </a:p>
          <a:p>
            <a:r>
              <a:rPr lang="de-DE" dirty="0"/>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 te gebruik om 'n selfstandige vakgebied aan te dui: 'Primae lineae physiologicae'. Dit was egter Dutrochet wat eerste in definitiewe taal die eenheid van fisiologiese beginsels tussen mens, dier</a:t>
            </a:r>
          </a:p>
          <a:p>
            <a:pPr lvl="1"/>
            <a:r>
              <a:rPr lang="de-DE" dirty="0"/>
              <a:t>Something else</a:t>
            </a:r>
          </a:p>
          <a:p>
            <a:r>
              <a:rPr lang="de-DE" dirty="0"/>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a:t>
            </a:r>
          </a:p>
          <a:p>
            <a:pPr lvl="1"/>
            <a:r>
              <a:rPr lang="de-DE" dirty="0"/>
              <a:t>Conclusions and outlook</a:t>
            </a:r>
          </a:p>
          <a:p>
            <a:r>
              <a:rPr lang="nl-NL" dirty="0"/>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a:t>
            </a:r>
            <a:endParaRPr lang="de-DE" dirty="0"/>
          </a:p>
          <a:p>
            <a:pPr lvl="1"/>
            <a:r>
              <a:rPr lang="de-DE" dirty="0"/>
              <a:t>References</a:t>
            </a:r>
          </a:p>
          <a:p>
            <a:r>
              <a:rPr lang="en-US" dirty="0"/>
              <a:t>[1] Peter P., </a:t>
            </a:r>
            <a:r>
              <a:rPr lang="en-US" dirty="0" err="1"/>
              <a:t>Dunky</a:t>
            </a:r>
            <a:r>
              <a:rPr lang="en-US" dirty="0"/>
              <a:t> AA., Rice E. : Secure Life :  a happy life with elephants and other nice things in Solid Mechanics, Computational Mechanics, Volume 22214, Number -22, Dec. 1980</a:t>
            </a:r>
          </a:p>
          <a:p>
            <a:r>
              <a:rPr lang="en-US" dirty="0"/>
              <a:t>[2] Peter P., </a:t>
            </a:r>
            <a:r>
              <a:rPr lang="en-US" dirty="0" err="1"/>
              <a:t>Dunky</a:t>
            </a:r>
            <a:r>
              <a:rPr lang="en-US" dirty="0"/>
              <a:t> AA., Rice E. : Secure Life :  a happy life with elephants and other nice things in Solid Mechanics, Computational Mechanics, Volume 22214, Number -22, Dec. 1980</a:t>
            </a:r>
          </a:p>
          <a:p>
            <a:r>
              <a:rPr lang="en-US" dirty="0"/>
              <a:t>[3] Peter P., </a:t>
            </a:r>
            <a:r>
              <a:rPr lang="en-US" dirty="0" err="1"/>
              <a:t>Dunky</a:t>
            </a:r>
            <a:r>
              <a:rPr lang="en-US" dirty="0"/>
              <a:t> AA., Rice E. : Secure Life :  a happy life with elephants and other nice things in Solid Mechanics, Computational Mechanics, Volume 22214, Number -22, Dec. 1980</a:t>
            </a:r>
          </a:p>
          <a:p>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lgn="ctr">
              <a:defRPr sz="4800"/>
            </a:lvl1pPr>
          </a:lstStyle>
          <a:p>
            <a:r>
              <a:rPr lang="de-DE" dirty="0"/>
              <a:t>Your Topic</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lgn="ctr">
              <a:buNone/>
              <a:defRPr sz="3500" baseline="0"/>
            </a:lvl1pPr>
          </a:lstStyle>
          <a:p>
            <a:pPr lvl="0"/>
            <a:r>
              <a:rPr lang="de-DE" dirty="0"/>
              <a:t>Student names</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lgn="ctr">
              <a:buNone/>
              <a:defRPr sz="2800" baseline="0"/>
            </a:lvl1pPr>
          </a:lstStyle>
          <a:p>
            <a:pPr lvl="0"/>
            <a:r>
              <a:rPr lang="de-DE" dirty="0"/>
              <a:t>Supervisors names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10" name="Titelplatzhalter 1">
            <a:extLst>
              <a:ext uri="{FF2B5EF4-FFF2-40B4-BE49-F238E27FC236}">
                <a16:creationId xmlns="" xmlns:a16="http://schemas.microsoft.com/office/drawing/2014/main" id="{D4CA4934-D7A2-442B-A8F9-562846D0BAD2}"/>
              </a:ext>
            </a:extLst>
          </p:cNvPr>
          <p:cNvSpPr txBox="1">
            <a:spLocks/>
          </p:cNvSpPr>
          <p:nvPr userDrawn="1"/>
        </p:nvSpPr>
        <p:spPr>
          <a:xfrm>
            <a:off x="2751085" y="830090"/>
            <a:ext cx="13790104"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Chair for XYZ and Company XYZ</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Department of Civil, Geo and Environmental Engineering</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p>
        </p:txBody>
      </p:sp>
      <p:sp>
        <p:nvSpPr>
          <p:cNvPr id="2" name="Rectangle 1">
            <a:extLst>
              <a:ext uri="{FF2B5EF4-FFF2-40B4-BE49-F238E27FC236}">
                <a16:creationId xmlns="" xmlns:a16="http://schemas.microsoft.com/office/drawing/2014/main" id="{25C2BFF2-9B5A-4C71-B256-9EE9DE29193C}"/>
              </a:ext>
            </a:extLst>
          </p:cNvPr>
          <p:cNvSpPr/>
          <p:nvPr userDrawn="1"/>
        </p:nvSpPr>
        <p:spPr>
          <a:xfrm>
            <a:off x="966545" y="630438"/>
            <a:ext cx="1565518" cy="1313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5B262CE0-FDE5-4366-89D0-57F94925A861}"/>
              </a:ext>
            </a:extLst>
          </p:cNvPr>
          <p:cNvSpPr txBox="1"/>
          <p:nvPr userDrawn="1"/>
        </p:nvSpPr>
        <p:spPr>
          <a:xfrm>
            <a:off x="966544" y="996335"/>
            <a:ext cx="2901204" cy="461665"/>
          </a:xfrm>
          <a:prstGeom prst="rect">
            <a:avLst/>
          </a:prstGeom>
          <a:noFill/>
        </p:spPr>
        <p:txBody>
          <a:bodyPr wrap="square" rtlCol="0">
            <a:spAutoFit/>
          </a:bodyPr>
          <a:lstStyle/>
          <a:p>
            <a:r>
              <a:rPr kumimoji="0" lang="en-US" sz="2400" b="0" i="0" u="none" strike="noStrike" kern="1200" cap="none" spc="0" normalizeH="0" baseline="0" dirty="0">
                <a:ln>
                  <a:noFill/>
                </a:ln>
                <a:solidFill>
                  <a:srgbClr val="0071BB"/>
                </a:solidFill>
                <a:effectLst/>
                <a:uLnTx/>
                <a:uFillTx/>
                <a:latin typeface="Arial"/>
                <a:ea typeface="+mj-ea"/>
                <a:cs typeface="Arial" pitchFamily="34" charset="0"/>
              </a:rPr>
              <a:t>Logo here</a:t>
            </a:r>
          </a:p>
        </p:txBody>
      </p:sp>
    </p:spTree>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47E28F7A-6B73-4E43-A41D-DE1D517FDA9C}"/>
              </a:ext>
            </a:extLst>
          </p:cNvPr>
          <p:cNvSpPr>
            <a:spLocks noGrp="1"/>
          </p:cNvSpPr>
          <p:nvPr>
            <p:ph type="subTitle" idx="1"/>
          </p:nvPr>
        </p:nvSpPr>
        <p:spPr>
          <a:xfrm>
            <a:off x="972000" y="5340393"/>
            <a:ext cx="13176000" cy="14426595"/>
          </a:xfrm>
        </p:spPr>
        <p:txBody>
          <a:bodyPr/>
          <a:lstStyle/>
          <a:p>
            <a:pPr lvl="1" algn="just"/>
            <a:r>
              <a:rPr lang="de-DE" dirty="0"/>
              <a:t>Abstract</a:t>
            </a:r>
          </a:p>
          <a:p>
            <a:pPr algn="just"/>
            <a:r>
              <a:rPr lang="tr-TR" dirty="0"/>
              <a:t>This project presents</a:t>
            </a:r>
            <a:r>
              <a:rPr lang="en-US" dirty="0"/>
              <a:t> method</a:t>
            </a:r>
            <a:r>
              <a:rPr lang="tr-TR" dirty="0"/>
              <a:t>s</a:t>
            </a:r>
            <a:r>
              <a:rPr lang="en-US" dirty="0"/>
              <a:t> to demonstrate interconnectivity between Autoware and MATLAB using Robotics Operating System (</a:t>
            </a:r>
            <a:r>
              <a:rPr lang="en-US" dirty="0" smtClean="0"/>
              <a:t>ROS)</a:t>
            </a:r>
            <a:r>
              <a:rPr lang="de-DE" dirty="0" smtClean="0"/>
              <a:t>. This also </a:t>
            </a:r>
            <a:r>
              <a:rPr lang="en-US" dirty="0" smtClean="0"/>
              <a:t>aims </a:t>
            </a:r>
            <a:r>
              <a:rPr lang="en-US" dirty="0"/>
              <a:t>to provide an example of automated</a:t>
            </a:r>
            <a:r>
              <a:rPr lang="tr-TR" dirty="0"/>
              <a:t> </a:t>
            </a:r>
            <a:r>
              <a:rPr lang="en-US" dirty="0"/>
              <a:t>driving co-simulation</a:t>
            </a:r>
            <a:r>
              <a:rPr lang="en-US" dirty="0" smtClean="0"/>
              <a:t>.</a:t>
            </a:r>
            <a:endParaRPr lang="tr-TR" dirty="0" smtClean="0"/>
          </a:p>
          <a:p>
            <a:pPr lvl="1" algn="just"/>
            <a:r>
              <a:rPr lang="de-DE" dirty="0" smtClean="0"/>
              <a:t>Motivation</a:t>
            </a:r>
          </a:p>
          <a:p>
            <a:pPr algn="just"/>
            <a:r>
              <a:rPr lang="en-US" dirty="0" smtClean="0"/>
              <a:t>Autoware, an open-source platform, is a ROS-based automated driving stack. It is widely used in the research and development for autonomous driving. Co-Simulation between Autoware and MATLAB/Simulink will allow </a:t>
            </a:r>
            <a:r>
              <a:rPr lang="tr-TR" dirty="0" smtClean="0"/>
              <a:t>the</a:t>
            </a:r>
            <a:r>
              <a:rPr lang="en-US" dirty="0" smtClean="0"/>
              <a:t> users to develop autonomous vehicle functions directly from their preferred environment</a:t>
            </a:r>
            <a:r>
              <a:rPr lang="tr-TR" dirty="0" smtClean="0"/>
              <a:t>; </a:t>
            </a:r>
            <a:r>
              <a:rPr lang="en-US" dirty="0" smtClean="0"/>
              <a:t>hence, the amount of time and effort that would be required for ROS programming is reduced. The </a:t>
            </a:r>
            <a:r>
              <a:rPr lang="tr-TR" dirty="0" smtClean="0"/>
              <a:t>final goal of the project is to</a:t>
            </a:r>
            <a:r>
              <a:rPr lang="en-US" dirty="0" smtClean="0"/>
              <a:t> form a closed loop system for autonomous driving vehicles by performing modules from each of the basic functionalities of self-driving cars</a:t>
            </a:r>
            <a:r>
              <a:rPr lang="tr-TR" dirty="0" smtClean="0"/>
              <a:t>:</a:t>
            </a:r>
            <a:r>
              <a:rPr lang="en-US" dirty="0" smtClean="0"/>
              <a:t> sensing, computing, and actuating. </a:t>
            </a:r>
          </a:p>
          <a:p>
            <a:pPr algn="just"/>
            <a:endParaRPr lang="en-US" dirty="0" smtClean="0"/>
          </a:p>
          <a:p>
            <a:pPr algn="just"/>
            <a:endParaRPr lang="en-US" dirty="0" smtClean="0"/>
          </a:p>
          <a:p>
            <a:pPr algn="just"/>
            <a:endParaRPr lang="de-DE" dirty="0"/>
          </a:p>
          <a:p>
            <a:pPr algn="just">
              <a:spcAft>
                <a:spcPts val="0"/>
              </a:spcAft>
            </a:pPr>
            <a:endParaRPr lang="de-DE" b="1" dirty="0" smtClean="0"/>
          </a:p>
          <a:p>
            <a:pPr algn="just">
              <a:spcAft>
                <a:spcPts val="0"/>
              </a:spcAft>
            </a:pPr>
            <a:r>
              <a:rPr lang="tr-TR" b="1" dirty="0" smtClean="0"/>
              <a:t>Achievements</a:t>
            </a:r>
            <a:endParaRPr lang="de-DE" b="1" dirty="0"/>
          </a:p>
          <a:p>
            <a:pPr algn="just">
              <a:spcAft>
                <a:spcPts val="0"/>
              </a:spcAft>
            </a:pPr>
            <a:r>
              <a:rPr lang="en-US" i="1" dirty="0" smtClean="0"/>
              <a:t>The achievements can be summarized as:</a:t>
            </a:r>
          </a:p>
          <a:p>
            <a:pPr marL="285750" indent="-285750" algn="just">
              <a:buFont typeface="Wingdings" panose="05000000000000000000" pitchFamily="2" charset="2"/>
              <a:buChar char="Ø"/>
            </a:pPr>
            <a:r>
              <a:rPr lang="en-US" i="1" dirty="0" smtClean="0"/>
              <a:t>A Closed loop system: </a:t>
            </a:r>
            <a:r>
              <a:rPr lang="en-US" dirty="0" smtClean="0"/>
              <a:t>Forming a closed loop system consisting of sensing, computing and actuating functionalities.</a:t>
            </a:r>
          </a:p>
          <a:p>
            <a:pPr marL="285750" indent="-285750" algn="just">
              <a:buFont typeface="Wingdings" panose="05000000000000000000" pitchFamily="2" charset="2"/>
              <a:buChar char="Ø"/>
            </a:pPr>
            <a:r>
              <a:rPr lang="en-US" i="1" dirty="0" smtClean="0"/>
              <a:t>Automated Script: </a:t>
            </a:r>
            <a:r>
              <a:rPr lang="en-US" dirty="0" smtClean="0"/>
              <a:t>Setting up simulation model in Autoware is a time-consuming process, so in order to speed up the procedure, an automated script has been created which populates the field of Autoware GUI almost three times faster.</a:t>
            </a:r>
            <a:endParaRPr lang="en-US" i="1" dirty="0" smtClean="0"/>
          </a:p>
          <a:p>
            <a:pPr marL="285750" indent="-285750" algn="just">
              <a:buFont typeface="Wingdings" panose="05000000000000000000" pitchFamily="2" charset="2"/>
              <a:buChar char="Ø"/>
            </a:pPr>
            <a:r>
              <a:rPr lang="en-US" i="1" dirty="0" smtClean="0"/>
              <a:t>Lane Change with Obstacle: </a:t>
            </a:r>
            <a:r>
              <a:rPr lang="en-US" dirty="0" smtClean="0"/>
              <a:t>A Simulink </a:t>
            </a:r>
            <a:r>
              <a:rPr lang="en-US" dirty="0"/>
              <a:t>model was </a:t>
            </a:r>
            <a:r>
              <a:rPr lang="tr-TR" dirty="0"/>
              <a:t>implemented</a:t>
            </a:r>
            <a:r>
              <a:rPr lang="en-US" dirty="0"/>
              <a:t> which consist</a:t>
            </a:r>
            <a:r>
              <a:rPr lang="tr-TR" dirty="0"/>
              <a:t>s</a:t>
            </a:r>
            <a:r>
              <a:rPr lang="en-US" dirty="0"/>
              <a:t> of the three modules running together</a:t>
            </a:r>
            <a:r>
              <a:rPr lang="tr-TR" dirty="0"/>
              <a:t> with Autoware</a:t>
            </a:r>
            <a:r>
              <a:rPr lang="en-US" dirty="0"/>
              <a:t> so that </a:t>
            </a:r>
            <a:r>
              <a:rPr lang="tr-TR" dirty="0"/>
              <a:t>ego vehicle can avoid suddenly appearing obstacles by changing lanes.</a:t>
            </a:r>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de-DE" dirty="0" smtClean="0"/>
          </a:p>
          <a:p>
            <a:pPr algn="just"/>
            <a:endParaRPr lang="de-DE" dirty="0"/>
          </a:p>
          <a:p>
            <a:pPr algn="just"/>
            <a:endParaRPr lang="de-DE" dirty="0" smtClean="0"/>
          </a:p>
          <a:p>
            <a:pPr algn="just"/>
            <a:endParaRPr lang="de-DE" dirty="0"/>
          </a:p>
          <a:p>
            <a:pPr algn="just"/>
            <a:endParaRPr lang="tr-TR" dirty="0"/>
          </a:p>
          <a:p>
            <a:pPr algn="just"/>
            <a:endParaRPr lang="tr-TR" dirty="0"/>
          </a:p>
          <a:p>
            <a:pPr marL="285750" indent="-285750" algn="just">
              <a:buFont typeface="Wingdings" panose="05000000000000000000" pitchFamily="2" charset="2"/>
              <a:buChar char="Ø"/>
            </a:pPr>
            <a:r>
              <a:rPr lang="en-US" i="1" dirty="0" smtClean="0"/>
              <a:t>Manually controlling the vehicle: </a:t>
            </a:r>
            <a:r>
              <a:rPr lang="en-US" dirty="0" smtClean="0"/>
              <a:t>A </a:t>
            </a:r>
            <a:r>
              <a:rPr lang="en-US" dirty="0"/>
              <a:t>manual mode was implemented to control the ego vehicle via a </a:t>
            </a:r>
            <a:r>
              <a:rPr lang="en-US" dirty="0" smtClean="0"/>
              <a:t>keyboard in case of control algorithms failure.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de-DE" dirty="0"/>
          </a:p>
          <a:p>
            <a:pPr lvl="1" algn="just"/>
            <a:endParaRPr lang="de-DE" dirty="0" smtClean="0"/>
          </a:p>
          <a:p>
            <a:pPr lvl="1" algn="just"/>
            <a:endParaRPr lang="de-DE" dirty="0"/>
          </a:p>
          <a:p>
            <a:pPr lvl="1" algn="just"/>
            <a:endParaRPr lang="de-DE" dirty="0" smtClean="0"/>
          </a:p>
          <a:p>
            <a:pPr lvl="1" algn="just"/>
            <a:r>
              <a:rPr lang="de-DE" dirty="0" smtClean="0"/>
              <a:t>Conclusion</a:t>
            </a:r>
          </a:p>
          <a:p>
            <a:pPr algn="just"/>
            <a:r>
              <a:rPr lang="en-US" dirty="0"/>
              <a:t>This project provides a path to an individual who is interested in pursuing the field of autonomous driving. The solutions to the problems faced during installation phase have been well-documented which is believed to provide adequate assistance to the users. </a:t>
            </a:r>
          </a:p>
          <a:p>
            <a:pPr algn="just"/>
            <a:r>
              <a:rPr lang="en-US" dirty="0"/>
              <a:t>The automated script which can further be extended would provide a friendly experience to the users who can easily populate the required field in Autoware GUI, leading to a much faster process of simulation in Autoware. </a:t>
            </a:r>
            <a:r>
              <a:rPr lang="tr-TR" dirty="0" smtClean="0"/>
              <a:t>Additionally</a:t>
            </a:r>
            <a:r>
              <a:rPr lang="en-US" dirty="0"/>
              <a:t>, a user has a possibility to try other examples of his/her choice belonging to each of the functionalities of Autoware, by following the same procedures outlined in the documentation. </a:t>
            </a:r>
            <a:endParaRPr lang="de-DE" b="0" i="1" dirty="0"/>
          </a:p>
          <a:p>
            <a:pPr lvl="1" algn="just"/>
            <a:r>
              <a:rPr lang="tr-TR" dirty="0" smtClean="0"/>
              <a:t>References</a:t>
            </a:r>
            <a:endParaRPr lang="de-DE" dirty="0"/>
          </a:p>
          <a:p>
            <a:pPr algn="just">
              <a:spcAft>
                <a:spcPts val="0"/>
              </a:spcAft>
            </a:pPr>
            <a:r>
              <a:rPr lang="tr-TR" dirty="0"/>
              <a:t>[1] </a:t>
            </a:r>
            <a:r>
              <a:rPr lang="en-US" dirty="0" smtClean="0"/>
              <a:t>Maruyama</a:t>
            </a:r>
            <a:r>
              <a:rPr lang="en-US" dirty="0"/>
              <a:t>, Y</a:t>
            </a:r>
            <a:r>
              <a:rPr lang="en-US" dirty="0" smtClean="0"/>
              <a:t>., (</a:t>
            </a:r>
            <a:r>
              <a:rPr lang="en-US" dirty="0"/>
              <a:t>2018). Autoware on board: Enabling autonomous vehicles with embedded</a:t>
            </a:r>
            <a:r>
              <a:rPr lang="tr-TR" dirty="0"/>
              <a:t> systems. </a:t>
            </a:r>
          </a:p>
          <a:p>
            <a:pPr algn="just">
              <a:spcAft>
                <a:spcPts val="0"/>
              </a:spcAft>
            </a:pPr>
            <a:r>
              <a:rPr lang="tr-TR" dirty="0"/>
              <a:t>[2] </a:t>
            </a:r>
            <a:r>
              <a:rPr lang="en-US" dirty="0"/>
              <a:t>Tokunaga, S</a:t>
            </a:r>
            <a:r>
              <a:rPr lang="en-US" dirty="0" smtClean="0"/>
              <a:t>., (</a:t>
            </a:r>
            <a:r>
              <a:rPr lang="en-US" dirty="0"/>
              <a:t>2019). IDF – Autoware: Integrated development framework for ROS-Based self-driving systems using </a:t>
            </a:r>
            <a:r>
              <a:rPr lang="en-US" dirty="0" smtClean="0"/>
              <a:t>MATLAB/Simulink</a:t>
            </a:r>
          </a:p>
          <a:p>
            <a:pPr>
              <a:lnSpc>
                <a:spcPct val="114000"/>
              </a:lnSpc>
              <a:spcAft>
                <a:spcPts val="0"/>
              </a:spcAft>
            </a:pPr>
            <a:r>
              <a:rPr lang="tr-TR" dirty="0" smtClean="0"/>
              <a:t>[</a:t>
            </a:r>
            <a:r>
              <a:rPr lang="de-DE" dirty="0" smtClean="0"/>
              <a:t>3</a:t>
            </a:r>
            <a:r>
              <a:rPr lang="tr-TR" dirty="0" smtClean="0"/>
              <a:t>] </a:t>
            </a:r>
            <a:r>
              <a:rPr lang="de-DE" dirty="0" smtClean="0"/>
              <a:t>   Software Lab – Co-Simulation of Autoware with MATLAB &amp; Simulink, Git Repository available at: </a:t>
            </a:r>
            <a:r>
              <a:rPr lang="de-DE" b="1" i="1" u="sng" dirty="0" smtClean="0"/>
              <a:t>https</a:t>
            </a:r>
            <a:r>
              <a:rPr lang="de-DE" b="1" i="1" u="sng" dirty="0"/>
              <a:t>://gitlab.lrz.de/ge73xoh/software-lab---autoware.git</a:t>
            </a:r>
          </a:p>
          <a:p>
            <a:pPr algn="just"/>
            <a:endParaRPr lang="tr-TR" dirty="0"/>
          </a:p>
        </p:txBody>
      </p:sp>
      <p:sp>
        <p:nvSpPr>
          <p:cNvPr id="3" name="Title 2">
            <a:extLst>
              <a:ext uri="{FF2B5EF4-FFF2-40B4-BE49-F238E27FC236}">
                <a16:creationId xmlns="" xmlns:a16="http://schemas.microsoft.com/office/drawing/2014/main" id="{6DBC54D0-ADB7-49E6-B7DC-8F3FCBDBC230}"/>
              </a:ext>
            </a:extLst>
          </p:cNvPr>
          <p:cNvSpPr>
            <a:spLocks noGrp="1"/>
          </p:cNvSpPr>
          <p:nvPr>
            <p:ph type="title"/>
          </p:nvPr>
        </p:nvSpPr>
        <p:spPr>
          <a:xfrm>
            <a:off x="972000" y="2807855"/>
            <a:ext cx="13176000" cy="584818"/>
          </a:xfrm>
        </p:spPr>
        <p:txBody>
          <a:bodyPr/>
          <a:lstStyle/>
          <a:p>
            <a:r>
              <a:rPr lang="tr-TR" sz="3400" dirty="0"/>
              <a:t>Automated Driving Systems – Co-Simulating Autoware with Simulink</a:t>
            </a:r>
            <a:r>
              <a:rPr lang="tr-TR" dirty="0"/>
              <a:t/>
            </a:r>
            <a:br>
              <a:rPr lang="tr-TR" dirty="0"/>
            </a:br>
            <a:r>
              <a:rPr lang="en-US" sz="2700" dirty="0"/>
              <a:t>Software Lab Project 2019</a:t>
            </a:r>
          </a:p>
        </p:txBody>
      </p:sp>
      <p:sp>
        <p:nvSpPr>
          <p:cNvPr id="4" name="Text Placeholder 3">
            <a:extLst>
              <a:ext uri="{FF2B5EF4-FFF2-40B4-BE49-F238E27FC236}">
                <a16:creationId xmlns="" xmlns:a16="http://schemas.microsoft.com/office/drawing/2014/main" id="{D7B52C5B-175A-47F5-B04E-07E0890C63EF}"/>
              </a:ext>
            </a:extLst>
          </p:cNvPr>
          <p:cNvSpPr>
            <a:spLocks noGrp="1"/>
          </p:cNvSpPr>
          <p:nvPr>
            <p:ph type="body" sz="quarter" idx="15"/>
          </p:nvPr>
        </p:nvSpPr>
        <p:spPr>
          <a:xfrm>
            <a:off x="972000" y="3822361"/>
            <a:ext cx="13176000" cy="359706"/>
          </a:xfrm>
        </p:spPr>
        <p:txBody>
          <a:bodyPr/>
          <a:lstStyle/>
          <a:p>
            <a:r>
              <a:rPr lang="tr-TR" sz="2700" dirty="0"/>
              <a:t>Alperen Kıral, Daniyal Ahmed, Phuris Khunphakdee</a:t>
            </a:r>
          </a:p>
        </p:txBody>
      </p:sp>
      <p:sp>
        <p:nvSpPr>
          <p:cNvPr id="5" name="Text Placeholder 4">
            <a:extLst>
              <a:ext uri="{FF2B5EF4-FFF2-40B4-BE49-F238E27FC236}">
                <a16:creationId xmlns="" xmlns:a16="http://schemas.microsoft.com/office/drawing/2014/main" id="{5A5A336C-25C1-406D-9E2E-FFEDF4B53345}"/>
              </a:ext>
            </a:extLst>
          </p:cNvPr>
          <p:cNvSpPr>
            <a:spLocks noGrp="1"/>
          </p:cNvSpPr>
          <p:nvPr>
            <p:ph type="body" sz="quarter" idx="20"/>
          </p:nvPr>
        </p:nvSpPr>
        <p:spPr/>
        <p:txBody>
          <a:bodyPr/>
          <a:lstStyle/>
          <a:p>
            <a:r>
              <a:rPr lang="en-US" sz="2200" i="1" dirty="0"/>
              <a:t>Supervisors</a:t>
            </a:r>
            <a:r>
              <a:rPr lang="tr-TR" sz="2200" i="1" dirty="0"/>
              <a:t>: </a:t>
            </a:r>
            <a:r>
              <a:rPr lang="tr-TR" sz="2200" dirty="0"/>
              <a:t>Dr. Christoph Hahn, Steve Sch</a:t>
            </a:r>
            <a:r>
              <a:rPr lang="en-US" sz="2200" dirty="0">
                <a:solidFill>
                  <a:schemeClr val="dk1"/>
                </a:solidFill>
              </a:rPr>
              <a:t>ä</a:t>
            </a:r>
            <a:r>
              <a:rPr lang="tr-TR" sz="2200" dirty="0">
                <a:solidFill>
                  <a:schemeClr val="dk1"/>
                </a:solidFill>
              </a:rPr>
              <a:t>fer</a:t>
            </a:r>
            <a:endParaRPr lang="en-US" sz="2200" dirty="0"/>
          </a:p>
        </p:txBody>
      </p:sp>
      <p:pic>
        <p:nvPicPr>
          <p:cNvPr id="13" name="Picture 12">
            <a:extLst>
              <a:ext uri="{FF2B5EF4-FFF2-40B4-BE49-F238E27FC236}">
                <a16:creationId xmlns="" xmlns:a16="http://schemas.microsoft.com/office/drawing/2014/main" id="{89F37443-0B8F-49A6-9986-F94C27A340AE}"/>
              </a:ext>
            </a:extLst>
          </p:cNvPr>
          <p:cNvPicPr>
            <a:picLocks noChangeAspect="1"/>
          </p:cNvPicPr>
          <p:nvPr/>
        </p:nvPicPr>
        <p:blipFill>
          <a:blip r:embed="rId2"/>
          <a:stretch>
            <a:fillRect/>
          </a:stretch>
        </p:blipFill>
        <p:spPr>
          <a:xfrm>
            <a:off x="2684462" y="888493"/>
            <a:ext cx="7772400" cy="1060328"/>
          </a:xfrm>
          <a:prstGeom prst="rect">
            <a:avLst/>
          </a:prstGeom>
        </p:spPr>
      </p:pic>
      <p:pic>
        <p:nvPicPr>
          <p:cNvPr id="26" name="Picture 25" descr="A picture containing light&#10;&#10;Description automatically generated">
            <a:extLst>
              <a:ext uri="{FF2B5EF4-FFF2-40B4-BE49-F238E27FC236}">
                <a16:creationId xmlns="" xmlns:a16="http://schemas.microsoft.com/office/drawing/2014/main" id="{14BF33BC-A075-4253-B5ED-DCD6B43B8E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6421" y="1012661"/>
            <a:ext cx="1143000" cy="1027043"/>
          </a:xfrm>
          <a:prstGeom prst="rect">
            <a:avLst/>
          </a:prstGeom>
        </p:spPr>
      </p:pic>
      <p:pic>
        <p:nvPicPr>
          <p:cNvPr id="30" name="Picture 29" descr="A screenshot of a cell phone&#10;&#10;Description automatically generated">
            <a:extLst>
              <a:ext uri="{FF2B5EF4-FFF2-40B4-BE49-F238E27FC236}">
                <a16:creationId xmlns="" xmlns:a16="http://schemas.microsoft.com/office/drawing/2014/main" id="{8DE9F50F-DDF3-4C98-BD6C-088958BEB540}"/>
              </a:ext>
            </a:extLst>
          </p:cNvPr>
          <p:cNvPicPr>
            <a:picLocks noChangeAspect="1"/>
          </p:cNvPicPr>
          <p:nvPr/>
        </p:nvPicPr>
        <p:blipFill rotWithShape="1">
          <a:blip r:embed="rId4">
            <a:extLst>
              <a:ext uri="{28A0092B-C50C-407E-A947-70E740481C1C}">
                <a14:useLocalDpi xmlns:a14="http://schemas.microsoft.com/office/drawing/2010/main" val="0"/>
              </a:ext>
            </a:extLst>
          </a:blip>
          <a:srcRect l="153" r="-1"/>
          <a:stretch/>
        </p:blipFill>
        <p:spPr>
          <a:xfrm>
            <a:off x="7789861" y="5474249"/>
            <a:ext cx="6358139" cy="3731498"/>
          </a:xfrm>
          <a:prstGeom prst="rect">
            <a:avLst/>
          </a:prstGeom>
        </p:spPr>
      </p:pic>
      <p:pic>
        <p:nvPicPr>
          <p:cNvPr id="33" name="Picture 32">
            <a:extLst>
              <a:ext uri="{FF2B5EF4-FFF2-40B4-BE49-F238E27FC236}">
                <a16:creationId xmlns="" xmlns:a16="http://schemas.microsoft.com/office/drawing/2014/main" id="{3682E733-1C49-4120-A44E-4FE5A37C38CA}"/>
              </a:ext>
            </a:extLst>
          </p:cNvPr>
          <p:cNvPicPr>
            <a:picLocks noChangeAspect="1"/>
          </p:cNvPicPr>
          <p:nvPr/>
        </p:nvPicPr>
        <p:blipFill>
          <a:blip r:embed="rId5"/>
          <a:stretch>
            <a:fillRect/>
          </a:stretch>
        </p:blipFill>
        <p:spPr>
          <a:xfrm>
            <a:off x="948176" y="461741"/>
            <a:ext cx="1642812" cy="1666795"/>
          </a:xfrm>
          <a:prstGeom prst="rect">
            <a:avLst/>
          </a:prstGeom>
        </p:spPr>
      </p:pic>
      <p:pic>
        <p:nvPicPr>
          <p:cNvPr id="8" name="Picture 7"/>
          <p:cNvPicPr>
            <a:picLocks noChangeAspect="1"/>
          </p:cNvPicPr>
          <p:nvPr/>
        </p:nvPicPr>
        <p:blipFill>
          <a:blip r:embed="rId6"/>
          <a:stretch>
            <a:fillRect/>
          </a:stretch>
        </p:blipFill>
        <p:spPr>
          <a:xfrm>
            <a:off x="895176" y="10817702"/>
            <a:ext cx="6438297" cy="1713828"/>
          </a:xfrm>
          <a:prstGeom prst="rect">
            <a:avLst/>
          </a:prstGeom>
        </p:spPr>
      </p:pic>
      <p:pic>
        <p:nvPicPr>
          <p:cNvPr id="11" name="Picture 10"/>
          <p:cNvPicPr>
            <a:picLocks noChangeAspect="1"/>
          </p:cNvPicPr>
          <p:nvPr/>
        </p:nvPicPr>
        <p:blipFill>
          <a:blip r:embed="rId7"/>
          <a:stretch>
            <a:fillRect/>
          </a:stretch>
        </p:blipFill>
        <p:spPr>
          <a:xfrm>
            <a:off x="968058" y="18007736"/>
            <a:ext cx="6365416" cy="1879590"/>
          </a:xfrm>
          <a:prstGeom prst="rect">
            <a:avLst/>
          </a:prstGeom>
        </p:spPr>
      </p:pic>
      <p:pic>
        <p:nvPicPr>
          <p:cNvPr id="12" name="Picture 11"/>
          <p:cNvPicPr>
            <a:picLocks noChangeAspect="1"/>
          </p:cNvPicPr>
          <p:nvPr/>
        </p:nvPicPr>
        <p:blipFill>
          <a:blip r:embed="rId8"/>
          <a:stretch>
            <a:fillRect/>
          </a:stretch>
        </p:blipFill>
        <p:spPr>
          <a:xfrm>
            <a:off x="7752854" y="10160000"/>
            <a:ext cx="6556506" cy="2749333"/>
          </a:xfrm>
          <a:prstGeom prst="rect">
            <a:avLst/>
          </a:prstGeom>
        </p:spPr>
      </p:pic>
    </p:spTree>
    <p:extLst>
      <p:ext uri="{BB962C8B-B14F-4D97-AF65-F5344CB8AC3E}">
        <p14:creationId xmlns:p14="http://schemas.microsoft.com/office/powerpoint/2010/main" val="824235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TUM_Plakat_A2_hoch_p_v1</Template>
  <TotalTime>0</TotalTime>
  <Words>472</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1_Logo und Dreizeiler</vt:lpstr>
      <vt:lpstr>Automated Driving Systems – Co-Simulating Autoware with Simulink Software Lab Project 2019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 1 läuft über gesamte Papierbreite</dc:title>
  <dc:creator>ga59vup</dc:creator>
  <dc:description>Rechteinhaber: Technische Universität München, https://www.tum.de
Gestaltung: ediundsepp Gestaltungsgesellschaft, München,
http://www.ediundsepp.de
Technische Umsetzung: eWorks GmbH, Frankfurt am Main, http://www.eworks.de</dc:description>
  <cp:lastModifiedBy>Phuris Khunphakdee</cp:lastModifiedBy>
  <cp:revision>32</cp:revision>
  <dcterms:created xsi:type="dcterms:W3CDTF">2018-09-18T13:59:53Z</dcterms:created>
  <dcterms:modified xsi:type="dcterms:W3CDTF">2019-12-02T21:53:00Z</dcterms:modified>
</cp:coreProperties>
</file>