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6" r:id="rId3"/>
    <p:sldId id="291" r:id="rId4"/>
    <p:sldId id="292" r:id="rId5"/>
    <p:sldId id="293" r:id="rId6"/>
    <p:sldId id="287" r:id="rId7"/>
    <p:sldId id="288" r:id="rId8"/>
    <p:sldId id="289" r:id="rId9"/>
    <p:sldId id="290" r:id="rId10"/>
    <p:sldId id="277" r:id="rId11"/>
    <p:sldId id="278" r:id="rId12"/>
    <p:sldId id="279" r:id="rId13"/>
    <p:sldId id="280" r:id="rId14"/>
    <p:sldId id="281" r:id="rId15"/>
    <p:sldId id="282" r:id="rId16"/>
    <p:sldId id="283" r:id="rId17"/>
    <p:sldId id="284" r:id="rId18"/>
    <p:sldId id="285" r:id="rId19"/>
    <p:sldId id="275" r:id="rId20"/>
    <p:sldId id="276" r:id="rId21"/>
    <p:sldId id="274" r:id="rId22"/>
    <p:sldId id="273" r:id="rId23"/>
    <p:sldId id="272"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27B8C6-1FA6-494F-BA46-475E4544369D}">
          <p14:sldIdLst>
            <p14:sldId id="256"/>
          </p14:sldIdLst>
        </p14:section>
        <p14:section name="AI soulution" id="{70CCC12B-A98A-422D-8BCF-F7DD9E7913E1}">
          <p14:sldIdLst>
            <p14:sldId id="286"/>
            <p14:sldId id="291"/>
            <p14:sldId id="292"/>
            <p14:sldId id="293"/>
            <p14:sldId id="287"/>
            <p14:sldId id="288"/>
            <p14:sldId id="289"/>
            <p14:sldId id="290"/>
          </p14:sldIdLst>
        </p14:section>
        <p14:section name="example" id="{39F1A0FD-3BA0-46D3-955F-0FBEE6227129}">
          <p14:sldIdLst>
            <p14:sldId id="277"/>
            <p14:sldId id="278"/>
            <p14:sldId id="279"/>
            <p14:sldId id="280"/>
            <p14:sldId id="281"/>
            <p14:sldId id="282"/>
            <p14:sldId id="283"/>
            <p14:sldId id="284"/>
            <p14:sldId id="285"/>
            <p14:sldId id="275"/>
            <p14:sldId id="276"/>
          </p14:sldIdLst>
        </p14:section>
        <p14:section name="knowledge" id="{21516A41-6E75-49AE-AA26-0EC12A31B3C4}">
          <p14:sldIdLst>
            <p14:sldId id="274"/>
            <p14:sldId id="273"/>
            <p14:sldId id="272"/>
            <p14:sldId id="258"/>
            <p14:sldId id="259"/>
            <p14:sldId id="260"/>
            <p14:sldId id="261"/>
            <p14:sldId id="262"/>
            <p14:sldId id="263"/>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8" autoAdjust="0"/>
    <p:restoredTop sz="82378" autoAdjust="0"/>
  </p:normalViewPr>
  <p:slideViewPr>
    <p:cSldViewPr snapToGrid="0">
      <p:cViewPr varScale="1">
        <p:scale>
          <a:sx n="52" d="100"/>
          <a:sy n="52" d="100"/>
        </p:scale>
        <p:origin x="10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5E7B0-1DD7-4AF4-9FEC-8EB689E7378A}"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E94DC-492D-4292-A324-573665881471}" type="slidenum">
              <a:rPr lang="en-US" smtClean="0"/>
              <a:t>‹#›</a:t>
            </a:fld>
            <a:endParaRPr lang="en-US"/>
          </a:p>
        </p:txBody>
      </p:sp>
    </p:spTree>
    <p:extLst>
      <p:ext uri="{BB962C8B-B14F-4D97-AF65-F5344CB8AC3E}">
        <p14:creationId xmlns:p14="http://schemas.microsoft.com/office/powerpoint/2010/main" val="357543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xiangyugongzuoliu.com/deepseek-prompt-example-guide-2025/" TargetMode="External"/><Relationship Id="rId7" Type="http://schemas.openxmlformats.org/officeDocument/2006/relationships/hyperlink" Target="https://vip.apiyi.com/v1"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api-docs.deepseek.com/zh-cn/prompt-library/" TargetMode="External"/><Relationship Id="rId5" Type="http://schemas.openxmlformats.org/officeDocument/2006/relationships/hyperlink" Target="https://zhuanlan.zhihu.com/p/337204350" TargetMode="External"/><Relationship Id="rId4" Type="http://schemas.openxmlformats.org/officeDocument/2006/relationships/hyperlink" Target="https://help.apiyi.com/api-multi-turn-conversation-implementation-guide.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2</a:t>
            </a:fld>
            <a:endParaRPr lang="en-US"/>
          </a:p>
        </p:txBody>
      </p:sp>
    </p:spTree>
    <p:extLst>
      <p:ext uri="{BB962C8B-B14F-4D97-AF65-F5344CB8AC3E}">
        <p14:creationId xmlns:p14="http://schemas.microsoft.com/office/powerpoint/2010/main" val="79396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7</a:t>
            </a:fld>
            <a:endParaRPr lang="en-US"/>
          </a:p>
        </p:txBody>
      </p:sp>
    </p:spTree>
    <p:extLst>
      <p:ext uri="{BB962C8B-B14F-4D97-AF65-F5344CB8AC3E}">
        <p14:creationId xmlns:p14="http://schemas.microsoft.com/office/powerpoint/2010/main" val="315530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11</a:t>
            </a:fld>
            <a:endParaRPr lang="en-US"/>
          </a:p>
        </p:txBody>
      </p:sp>
    </p:spTree>
    <p:extLst>
      <p:ext uri="{BB962C8B-B14F-4D97-AF65-F5344CB8AC3E}">
        <p14:creationId xmlns:p14="http://schemas.microsoft.com/office/powerpoint/2010/main" val="4176216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14</a:t>
            </a:fld>
            <a:endParaRPr lang="en-US"/>
          </a:p>
        </p:txBody>
      </p:sp>
    </p:spTree>
    <p:extLst>
      <p:ext uri="{BB962C8B-B14F-4D97-AF65-F5344CB8AC3E}">
        <p14:creationId xmlns:p14="http://schemas.microsoft.com/office/powerpoint/2010/main" val="428788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500"/>
              </a:lnSpc>
              <a:buNone/>
            </a:pPr>
            <a:r>
              <a:rPr lang="ja-JP" altLang="en-US" b="0" i="0" dirty="0">
                <a:effectLst/>
                <a:latin typeface="Segoe UI" panose="020B0502040204020203" pitchFamily="34" charset="0"/>
              </a:rPr>
              <a:t>当然可以！以下是一个使用</a:t>
            </a:r>
            <a:r>
              <a:rPr lang="en-US" b="0" i="0" dirty="0" err="1">
                <a:effectLst/>
                <a:latin typeface="Segoe UI" panose="020B0502040204020203" pitchFamily="34" charset="0"/>
              </a:rPr>
              <a:t>Dialogflow</a:t>
            </a:r>
            <a:r>
              <a:rPr lang="en-US" b="0" i="0" dirty="0">
                <a:effectLst/>
                <a:latin typeface="Segoe UI" panose="020B0502040204020203" pitchFamily="34" charset="0"/>
              </a:rPr>
              <a:t>（</a:t>
            </a:r>
            <a:r>
              <a:rPr lang="ja-JP" altLang="en-US" b="0" i="0" dirty="0">
                <a:effectLst/>
                <a:latin typeface="Segoe UI" panose="020B0502040204020203" pitchFamily="34" charset="0"/>
              </a:rPr>
              <a:t>由</a:t>
            </a:r>
            <a:r>
              <a:rPr lang="en-US" b="0" i="0" dirty="0">
                <a:effectLst/>
                <a:latin typeface="Segoe UI" panose="020B0502040204020203" pitchFamily="34" charset="0"/>
              </a:rPr>
              <a:t>Google</a:t>
            </a:r>
            <a:r>
              <a:rPr lang="ja-JP" altLang="en-US" b="0" i="0" dirty="0">
                <a:effectLst/>
                <a:latin typeface="Segoe UI" panose="020B0502040204020203" pitchFamily="34" charset="0"/>
              </a:rPr>
              <a:t>提供）构建</a:t>
            </a:r>
            <a:r>
              <a:rPr lang="en-US" b="0" i="0" dirty="0">
                <a:effectLst/>
                <a:latin typeface="Segoe UI" panose="020B0502040204020203" pitchFamily="34" charset="0"/>
              </a:rPr>
              <a:t>FAQ</a:t>
            </a:r>
            <a:r>
              <a:rPr lang="ja-JP" altLang="en-US" b="0" i="0" dirty="0">
                <a:effectLst/>
                <a:latin typeface="Segoe UI" panose="020B0502040204020203" pitchFamily="34" charset="0"/>
              </a:rPr>
              <a:t>聊天机器人的具体示例：</a:t>
            </a:r>
          </a:p>
          <a:p>
            <a:pPr>
              <a:lnSpc>
                <a:spcPts val="1500"/>
              </a:lnSpc>
              <a:buNone/>
            </a:pPr>
            <a:r>
              <a:rPr lang="ja-JP" altLang="en-US" b="1" i="0" dirty="0">
                <a:effectLst/>
                <a:latin typeface="Segoe UI" panose="020B0502040204020203" pitchFamily="34" charset="0"/>
              </a:rPr>
              <a:t>示例：构建</a:t>
            </a:r>
            <a:r>
              <a:rPr lang="en-US" b="1" i="0" dirty="0">
                <a:effectLst/>
                <a:latin typeface="Segoe UI" panose="020B0502040204020203" pitchFamily="34" charset="0"/>
              </a:rPr>
              <a:t>FAQ</a:t>
            </a:r>
            <a:r>
              <a:rPr lang="ja-JP" altLang="en-US" b="1" i="0" dirty="0">
                <a:effectLst/>
                <a:latin typeface="Segoe UI" panose="020B0502040204020203" pitchFamily="34" charset="0"/>
              </a:rPr>
              <a:t>聊天机器人</a:t>
            </a:r>
          </a:p>
          <a:p>
            <a:pPr>
              <a:lnSpc>
                <a:spcPts val="1500"/>
              </a:lnSpc>
              <a:buNone/>
            </a:pPr>
            <a:r>
              <a:rPr lang="en-US" altLang="ja-JP" b="1" i="0" dirty="0">
                <a:effectLst/>
                <a:latin typeface="Segoe UI" panose="020B0502040204020203" pitchFamily="34" charset="0"/>
              </a:rPr>
              <a:t>1. </a:t>
            </a:r>
            <a:r>
              <a:rPr lang="ja-JP" altLang="en-US" b="1" i="0" dirty="0">
                <a:effectLst/>
                <a:latin typeface="Segoe UI" panose="020B0502040204020203" pitchFamily="34" charset="0"/>
              </a:rPr>
              <a:t>确定用户需求</a:t>
            </a:r>
          </a:p>
          <a:p>
            <a:pPr>
              <a:lnSpc>
                <a:spcPts val="1500"/>
              </a:lnSpc>
              <a:buNone/>
            </a:pPr>
            <a:r>
              <a:rPr lang="ja-JP" altLang="en-US" b="0" i="0" dirty="0">
                <a:effectLst/>
                <a:latin typeface="Segoe UI" panose="020B0502040204020203" pitchFamily="34" charset="0"/>
              </a:rPr>
              <a:t>假设我们要构建一个</a:t>
            </a:r>
            <a:r>
              <a:rPr lang="en-US" b="0" i="0" dirty="0">
                <a:effectLst/>
                <a:latin typeface="Segoe UI" panose="020B0502040204020203" pitchFamily="34" charset="0"/>
              </a:rPr>
              <a:t>FAQ</a:t>
            </a:r>
            <a:r>
              <a:rPr lang="ja-JP" altLang="en-US" b="0" i="0" dirty="0">
                <a:effectLst/>
                <a:latin typeface="Segoe UI" panose="020B0502040204020203" pitchFamily="34" charset="0"/>
              </a:rPr>
              <a:t>聊天机器人，用于回答常见的客户服务问题。</a:t>
            </a:r>
          </a:p>
          <a:p>
            <a:pPr>
              <a:lnSpc>
                <a:spcPts val="1500"/>
              </a:lnSpc>
              <a:buNone/>
            </a:pPr>
            <a:r>
              <a:rPr lang="en-US" altLang="ja-JP" b="1" i="0" dirty="0">
                <a:effectLst/>
                <a:latin typeface="Segoe UI" panose="020B0502040204020203" pitchFamily="34" charset="0"/>
              </a:rPr>
              <a:t>2. </a:t>
            </a:r>
            <a:r>
              <a:rPr lang="ja-JP" altLang="en-US" b="1" i="0" dirty="0">
                <a:effectLst/>
                <a:latin typeface="Segoe UI" panose="020B0502040204020203" pitchFamily="34" charset="0"/>
              </a:rPr>
              <a:t>选择平台</a:t>
            </a:r>
          </a:p>
          <a:p>
            <a:pPr>
              <a:lnSpc>
                <a:spcPts val="1500"/>
              </a:lnSpc>
              <a:buNone/>
            </a:pPr>
            <a:r>
              <a:rPr lang="ja-JP" altLang="en-US" b="0" i="0" dirty="0">
                <a:effectLst/>
                <a:latin typeface="Segoe UI" panose="020B0502040204020203" pitchFamily="34" charset="0"/>
              </a:rPr>
              <a:t>我们选择使用</a:t>
            </a:r>
            <a:r>
              <a:rPr lang="en-US" b="0" i="0" dirty="0" err="1">
                <a:effectLst/>
                <a:latin typeface="Segoe UI" panose="020B0502040204020203" pitchFamily="34" charset="0"/>
              </a:rPr>
              <a:t>Dialogflow</a:t>
            </a:r>
            <a:r>
              <a:rPr lang="en-US" b="0" i="0" dirty="0">
                <a:effectLst/>
                <a:latin typeface="Segoe UI" panose="020B0502040204020203" pitchFamily="34" charset="0"/>
              </a:rPr>
              <a:t>，</a:t>
            </a:r>
            <a:r>
              <a:rPr lang="ja-JP" altLang="en-US" b="0" i="0" dirty="0">
                <a:effectLst/>
                <a:latin typeface="Segoe UI" panose="020B0502040204020203" pitchFamily="34" charset="0"/>
              </a:rPr>
              <a:t>因为它支持自然语言理解（</a:t>
            </a:r>
            <a:r>
              <a:rPr lang="en-US" b="0" i="0" dirty="0">
                <a:effectLst/>
                <a:latin typeface="Segoe UI" panose="020B0502040204020203" pitchFamily="34" charset="0"/>
              </a:rPr>
              <a:t>NLU）</a:t>
            </a:r>
            <a:r>
              <a:rPr lang="ja-JP" altLang="en-US" b="0" i="0" dirty="0">
                <a:effectLst/>
                <a:latin typeface="Segoe UI" panose="020B0502040204020203" pitchFamily="34" charset="0"/>
              </a:rPr>
              <a:t>并且可以与多个平台集成。</a:t>
            </a:r>
          </a:p>
          <a:p>
            <a:pPr>
              <a:lnSpc>
                <a:spcPts val="1500"/>
              </a:lnSpc>
              <a:buNone/>
            </a:pPr>
            <a:r>
              <a:rPr lang="en-US" altLang="ja-JP" b="1" i="0" dirty="0">
                <a:effectLst/>
                <a:latin typeface="Segoe UI" panose="020B0502040204020203" pitchFamily="34" charset="0"/>
              </a:rPr>
              <a:t>3. </a:t>
            </a:r>
            <a:r>
              <a:rPr lang="ja-JP" altLang="en-US" b="1" i="0" dirty="0">
                <a:effectLst/>
                <a:latin typeface="Segoe UI" panose="020B0502040204020203" pitchFamily="34" charset="0"/>
              </a:rPr>
              <a:t>设计对话流程</a:t>
            </a:r>
          </a:p>
          <a:p>
            <a:pPr>
              <a:lnSpc>
                <a:spcPts val="1500"/>
              </a:lnSpc>
              <a:buNone/>
            </a:pPr>
            <a:r>
              <a:rPr lang="ja-JP" altLang="en-US" b="0" i="0" dirty="0">
                <a:effectLst/>
                <a:latin typeface="Segoe UI" panose="020B0502040204020203" pitchFamily="34" charset="0"/>
              </a:rPr>
              <a:t>在</a:t>
            </a:r>
            <a:r>
              <a:rPr lang="en-US" b="0" i="0" dirty="0" err="1">
                <a:effectLst/>
                <a:latin typeface="Segoe UI" panose="020B0502040204020203" pitchFamily="34" charset="0"/>
              </a:rPr>
              <a:t>Dialogflow</a:t>
            </a:r>
            <a:r>
              <a:rPr lang="ja-JP" altLang="en-US" b="0" i="0" dirty="0">
                <a:effectLst/>
                <a:latin typeface="Segoe UI" panose="020B0502040204020203" pitchFamily="34" charset="0"/>
              </a:rPr>
              <a:t>中，我们需要创建意图（</a:t>
            </a:r>
            <a:r>
              <a:rPr lang="en-US" b="0" i="0" dirty="0">
                <a:effectLst/>
                <a:latin typeface="Segoe UI" panose="020B0502040204020203" pitchFamily="34" charset="0"/>
              </a:rPr>
              <a:t>Intent）</a:t>
            </a:r>
            <a:r>
              <a:rPr lang="ja-JP" altLang="en-US" b="0" i="0" dirty="0">
                <a:effectLst/>
                <a:latin typeface="Segoe UI" panose="020B0502040204020203" pitchFamily="34" charset="0"/>
              </a:rPr>
              <a:t>来处理用户的不同问题。例如，我们可以创建以下意图：</a:t>
            </a:r>
          </a:p>
          <a:p>
            <a:pPr>
              <a:lnSpc>
                <a:spcPts val="1500"/>
              </a:lnSpc>
              <a:buFont typeface="Arial" panose="020B0604020202020204" pitchFamily="34" charset="0"/>
              <a:buChar char="•"/>
            </a:pPr>
            <a:r>
              <a:rPr lang="ja-JP" altLang="en-US" b="1" i="0" dirty="0">
                <a:effectLst/>
                <a:latin typeface="Segoe UI" panose="020B0502040204020203" pitchFamily="34" charset="0"/>
              </a:rPr>
              <a:t>欢迎意图</a:t>
            </a:r>
            <a:r>
              <a:rPr lang="ja-JP" altLang="en-US" b="0" i="0" dirty="0">
                <a:effectLst/>
                <a:latin typeface="Segoe UI" panose="020B0502040204020203" pitchFamily="34" charset="0"/>
              </a:rPr>
              <a:t>：处理用户的初次问候。</a:t>
            </a:r>
          </a:p>
          <a:p>
            <a:pPr>
              <a:lnSpc>
                <a:spcPts val="1500"/>
              </a:lnSpc>
              <a:buFont typeface="Arial" panose="020B0604020202020204" pitchFamily="34" charset="0"/>
              <a:buChar char="•"/>
            </a:pPr>
            <a:r>
              <a:rPr lang="ja-JP" altLang="en-US" b="1" i="0" dirty="0">
                <a:effectLst/>
                <a:latin typeface="Segoe UI" panose="020B0502040204020203" pitchFamily="34" charset="0"/>
              </a:rPr>
              <a:t>常见问题意图</a:t>
            </a:r>
            <a:r>
              <a:rPr lang="ja-JP" altLang="en-US" b="0" i="0" dirty="0">
                <a:effectLst/>
                <a:latin typeface="Segoe UI" panose="020B0502040204020203" pitchFamily="34" charset="0"/>
              </a:rPr>
              <a:t>：处理用户的常见问题，如“营业时间是什么时候？”、“如何联系客户服务？”等。</a:t>
            </a:r>
          </a:p>
          <a:p>
            <a:pPr>
              <a:lnSpc>
                <a:spcPts val="1500"/>
              </a:lnSpc>
              <a:buNone/>
            </a:pPr>
            <a:r>
              <a:rPr lang="en-US" altLang="ja-JP" b="1" i="0" dirty="0">
                <a:effectLst/>
                <a:latin typeface="Segoe UI" panose="020B0502040204020203" pitchFamily="34" charset="0"/>
              </a:rPr>
              <a:t>4. </a:t>
            </a:r>
            <a:r>
              <a:rPr lang="ja-JP" altLang="en-US" b="1" i="0" dirty="0">
                <a:effectLst/>
                <a:latin typeface="Segoe UI" panose="020B0502040204020203" pitchFamily="34" charset="0"/>
              </a:rPr>
              <a:t>调用</a:t>
            </a:r>
            <a:r>
              <a:rPr lang="en-US" b="1" i="0" dirty="0">
                <a:effectLst/>
                <a:latin typeface="Segoe UI" panose="020B0502040204020203" pitchFamily="34" charset="0"/>
              </a:rPr>
              <a:t>LLM API</a:t>
            </a:r>
          </a:p>
          <a:p>
            <a:pPr>
              <a:lnSpc>
                <a:spcPts val="1500"/>
              </a:lnSpc>
              <a:buNone/>
            </a:pPr>
            <a:r>
              <a:rPr lang="ja-JP" altLang="en-US" b="0" i="0" dirty="0">
                <a:effectLst/>
                <a:latin typeface="Segoe UI" panose="020B0502040204020203" pitchFamily="34" charset="0"/>
              </a:rPr>
              <a:t>在设计对话流程时，我们可以调用</a:t>
            </a:r>
            <a:r>
              <a:rPr lang="en-US" b="0" i="0" dirty="0" err="1">
                <a:effectLst/>
                <a:latin typeface="Segoe UI" panose="020B0502040204020203" pitchFamily="34" charset="0"/>
              </a:rPr>
              <a:t>Dialogflow</a:t>
            </a:r>
            <a:r>
              <a:rPr lang="ja-JP" altLang="en-US" b="0" i="0" dirty="0">
                <a:effectLst/>
                <a:latin typeface="Segoe UI" panose="020B0502040204020203" pitchFamily="34" charset="0"/>
              </a:rPr>
              <a:t>的</a:t>
            </a:r>
            <a:r>
              <a:rPr lang="en-US" b="0" i="0" dirty="0">
                <a:effectLst/>
                <a:latin typeface="Segoe UI" panose="020B0502040204020203" pitchFamily="34" charset="0"/>
              </a:rPr>
              <a:t>API</a:t>
            </a:r>
            <a:r>
              <a:rPr lang="ja-JP" altLang="en-US" b="0" i="0" dirty="0">
                <a:effectLst/>
                <a:latin typeface="Segoe UI" panose="020B0502040204020203" pitchFamily="34" charset="0"/>
              </a:rPr>
              <a:t>来生成自然语言响应。以下是一个简单的</a:t>
            </a:r>
            <a:r>
              <a:rPr lang="en-US" b="0" i="0" dirty="0">
                <a:effectLst/>
                <a:latin typeface="Segoe UI" panose="020B0502040204020203" pitchFamily="34" charset="0"/>
              </a:rPr>
              <a:t>Python</a:t>
            </a:r>
            <a:r>
              <a:rPr lang="ja-JP" altLang="en-US" b="0" i="0" dirty="0">
                <a:effectLst/>
                <a:latin typeface="Segoe UI" panose="020B0502040204020203" pitchFamily="34" charset="0"/>
              </a:rPr>
              <a:t>示例，展示如何调用</a:t>
            </a:r>
            <a:r>
              <a:rPr lang="en-US" b="0" i="0" dirty="0" err="1">
                <a:effectLst/>
                <a:latin typeface="Segoe UI" panose="020B0502040204020203" pitchFamily="34" charset="0"/>
              </a:rPr>
              <a:t>Dialogflow</a:t>
            </a:r>
            <a:r>
              <a:rPr lang="en-US" b="0" i="0" dirty="0">
                <a:effectLst/>
                <a:latin typeface="Segoe UI" panose="020B0502040204020203" pitchFamily="34" charset="0"/>
              </a:rPr>
              <a:t> API：</a:t>
            </a:r>
          </a:p>
          <a:p>
            <a:pPr>
              <a:lnSpc>
                <a:spcPts val="1500"/>
              </a:lnSpc>
              <a:buNone/>
            </a:pPr>
            <a:r>
              <a:rPr lang="en-US" b="0" i="0" dirty="0">
                <a:effectLst/>
                <a:latin typeface="Segoe UI" panose="020B0502040204020203" pitchFamily="34" charset="0"/>
              </a:rPr>
              <a:t>import dialogflow_v2 as </a:t>
            </a:r>
            <a:r>
              <a:rPr lang="en-US" b="0" i="0" dirty="0" err="1">
                <a:effectLst/>
                <a:latin typeface="Segoe UI" panose="020B0502040204020203" pitchFamily="34" charset="0"/>
              </a:rPr>
              <a:t>dialogflow</a:t>
            </a:r>
            <a:r>
              <a:rPr lang="en-US" b="0" i="0" dirty="0">
                <a:effectLst/>
                <a:latin typeface="Segoe UI" panose="020B0502040204020203" pitchFamily="34" charset="0"/>
              </a:rPr>
              <a:t> import </a:t>
            </a:r>
            <a:r>
              <a:rPr lang="en-US" b="0" i="0" dirty="0" err="1">
                <a:effectLst/>
                <a:latin typeface="Segoe UI" panose="020B0502040204020203" pitchFamily="34" charset="0"/>
              </a:rPr>
              <a:t>os</a:t>
            </a:r>
            <a:r>
              <a:rPr lang="en-US" b="0" i="0" dirty="0">
                <a:effectLst/>
                <a:latin typeface="Segoe UI" panose="020B0502040204020203" pitchFamily="34" charset="0"/>
              </a:rPr>
              <a:t> # </a:t>
            </a:r>
            <a:r>
              <a:rPr lang="ja-JP" altLang="en-US" b="0" i="0" dirty="0">
                <a:effectLst/>
                <a:latin typeface="Segoe UI" panose="020B0502040204020203" pitchFamily="34" charset="0"/>
              </a:rPr>
              <a:t>设置</a:t>
            </a:r>
            <a:r>
              <a:rPr lang="en-US" b="0" i="0" dirty="0">
                <a:effectLst/>
                <a:latin typeface="Segoe UI" panose="020B0502040204020203" pitchFamily="34" charset="0"/>
              </a:rPr>
              <a:t>Google Cloud</a:t>
            </a:r>
            <a:r>
              <a:rPr lang="ja-JP" altLang="en-US" b="0" i="0" dirty="0">
                <a:effectLst/>
                <a:latin typeface="Segoe UI" panose="020B0502040204020203" pitchFamily="34" charset="0"/>
              </a:rPr>
              <a:t>项目</a:t>
            </a:r>
            <a:r>
              <a:rPr lang="en-US" b="0" i="0" dirty="0">
                <a:effectLst/>
                <a:latin typeface="Segoe UI" panose="020B0502040204020203" pitchFamily="34" charset="0"/>
              </a:rPr>
              <a:t>ID </a:t>
            </a:r>
            <a:r>
              <a:rPr lang="en-US" b="0" i="0" dirty="0" err="1">
                <a:effectLst/>
                <a:latin typeface="Segoe UI" panose="020B0502040204020203" pitchFamily="34" charset="0"/>
              </a:rPr>
              <a:t>project_id</a:t>
            </a:r>
            <a:r>
              <a:rPr lang="en-US" b="0" i="0" dirty="0">
                <a:effectLst/>
                <a:latin typeface="Segoe UI" panose="020B0502040204020203" pitchFamily="34" charset="0"/>
              </a:rPr>
              <a:t> = 'your-project-id' </a:t>
            </a:r>
            <a:r>
              <a:rPr lang="en-US" b="0" i="0" dirty="0" err="1">
                <a:effectLst/>
                <a:latin typeface="Segoe UI" panose="020B0502040204020203" pitchFamily="34" charset="0"/>
              </a:rPr>
              <a:t>session_id</a:t>
            </a:r>
            <a:r>
              <a:rPr lang="en-US" b="0" i="0" dirty="0">
                <a:effectLst/>
                <a:latin typeface="Segoe UI" panose="020B0502040204020203" pitchFamily="34" charset="0"/>
              </a:rPr>
              <a:t> = 'your-session-id' </a:t>
            </a:r>
            <a:r>
              <a:rPr lang="en-US" b="0" i="0" dirty="0" err="1">
                <a:effectLst/>
                <a:latin typeface="Segoe UI" panose="020B0502040204020203" pitchFamily="34" charset="0"/>
              </a:rPr>
              <a:t>language_code</a:t>
            </a:r>
            <a:r>
              <a:rPr lang="en-US" b="0" i="0" dirty="0">
                <a:effectLst/>
                <a:latin typeface="Segoe UI" panose="020B0502040204020203" pitchFamily="34" charset="0"/>
              </a:rPr>
              <a:t> = '</a:t>
            </a:r>
            <a:r>
              <a:rPr lang="en-US" b="0" i="0" dirty="0" err="1">
                <a:effectLst/>
                <a:latin typeface="Segoe UI" panose="020B0502040204020203" pitchFamily="34" charset="0"/>
              </a:rPr>
              <a:t>zh</a:t>
            </a:r>
            <a:r>
              <a:rPr lang="en-US" b="0" i="0" dirty="0">
                <a:effectLst/>
                <a:latin typeface="Segoe UI" panose="020B0502040204020203" pitchFamily="34" charset="0"/>
              </a:rPr>
              <a:t>-CN' # </a:t>
            </a:r>
            <a:r>
              <a:rPr lang="ja-JP" altLang="en-US" b="0" i="0" dirty="0">
                <a:effectLst/>
                <a:latin typeface="Segoe UI" panose="020B0502040204020203" pitchFamily="34" charset="0"/>
              </a:rPr>
              <a:t>初始化</a:t>
            </a:r>
            <a:r>
              <a:rPr lang="en-US" b="0" i="0" dirty="0" err="1">
                <a:effectLst/>
                <a:latin typeface="Segoe UI" panose="020B0502040204020203" pitchFamily="34" charset="0"/>
              </a:rPr>
              <a:t>Dialogflow</a:t>
            </a:r>
            <a:r>
              <a:rPr lang="ja-JP" altLang="en-US" b="0" i="0" dirty="0">
                <a:effectLst/>
                <a:latin typeface="Segoe UI" panose="020B0502040204020203" pitchFamily="34" charset="0"/>
              </a:rPr>
              <a:t>客户端 </a:t>
            </a:r>
            <a:r>
              <a:rPr lang="en-US" b="0" i="0" dirty="0" err="1">
                <a:effectLst/>
                <a:latin typeface="Segoe UI" panose="020B0502040204020203" pitchFamily="34" charset="0"/>
              </a:rPr>
              <a:t>session_client</a:t>
            </a:r>
            <a:r>
              <a:rPr lang="en-US" b="0" i="0" dirty="0">
                <a:effectLst/>
                <a:latin typeface="Segoe UI" panose="020B0502040204020203" pitchFamily="34" charset="0"/>
              </a:rPr>
              <a:t> = </a:t>
            </a:r>
            <a:r>
              <a:rPr lang="en-US" b="0" i="0" dirty="0" err="1">
                <a:effectLst/>
                <a:latin typeface="Segoe UI" panose="020B0502040204020203" pitchFamily="34" charset="0"/>
              </a:rPr>
              <a:t>dialogflow.SessionsClient</a:t>
            </a:r>
            <a:r>
              <a:rPr lang="en-US" b="0" i="0" dirty="0">
                <a:effectLst/>
                <a:latin typeface="Segoe UI" panose="020B0502040204020203" pitchFamily="34" charset="0"/>
              </a:rPr>
              <a:t>() session = </a:t>
            </a:r>
            <a:r>
              <a:rPr lang="en-US" b="0" i="0" dirty="0" err="1">
                <a:effectLst/>
                <a:latin typeface="Segoe UI" panose="020B0502040204020203" pitchFamily="34" charset="0"/>
              </a:rPr>
              <a:t>session_client.session_path</a:t>
            </a:r>
            <a:r>
              <a:rPr lang="en-US" b="0" i="0" dirty="0">
                <a:effectLst/>
                <a:latin typeface="Segoe UI" panose="020B0502040204020203" pitchFamily="34" charset="0"/>
              </a:rPr>
              <a:t>(</a:t>
            </a:r>
            <a:r>
              <a:rPr lang="en-US" b="0" i="0" dirty="0" err="1">
                <a:effectLst/>
                <a:latin typeface="Segoe UI" panose="020B0502040204020203" pitchFamily="34" charset="0"/>
              </a:rPr>
              <a:t>project_id</a:t>
            </a:r>
            <a:r>
              <a:rPr lang="en-US" b="0" i="0" dirty="0">
                <a:effectLst/>
                <a:latin typeface="Segoe UI" panose="020B0502040204020203" pitchFamily="34" charset="0"/>
              </a:rPr>
              <a:t>, </a:t>
            </a:r>
            <a:r>
              <a:rPr lang="en-US" b="0" i="0" dirty="0" err="1">
                <a:effectLst/>
                <a:latin typeface="Segoe UI" panose="020B0502040204020203" pitchFamily="34" charset="0"/>
              </a:rPr>
              <a:t>session_id</a:t>
            </a:r>
            <a:r>
              <a:rPr lang="en-US" b="0" i="0" dirty="0">
                <a:effectLst/>
                <a:latin typeface="Segoe UI" panose="020B0502040204020203" pitchFamily="34" charset="0"/>
              </a:rPr>
              <a:t>) def </a:t>
            </a:r>
            <a:r>
              <a:rPr lang="en-US" b="0" i="0" dirty="0" err="1">
                <a:effectLst/>
                <a:latin typeface="Segoe UI" panose="020B0502040204020203" pitchFamily="34" charset="0"/>
              </a:rPr>
              <a:t>detect_intent_texts</a:t>
            </a:r>
            <a:r>
              <a:rPr lang="en-US" b="0" i="0" dirty="0">
                <a:effectLst/>
                <a:latin typeface="Segoe UI" panose="020B0502040204020203" pitchFamily="34" charset="0"/>
              </a:rPr>
              <a:t>(texts): for text in texts: </a:t>
            </a:r>
            <a:r>
              <a:rPr lang="en-US" b="0" i="0" dirty="0" err="1">
                <a:effectLst/>
                <a:latin typeface="Segoe UI" panose="020B0502040204020203" pitchFamily="34" charset="0"/>
              </a:rPr>
              <a:t>text_input</a:t>
            </a:r>
            <a:r>
              <a:rPr lang="en-US" b="0" i="0" dirty="0">
                <a:effectLst/>
                <a:latin typeface="Segoe UI" panose="020B0502040204020203" pitchFamily="34" charset="0"/>
              </a:rPr>
              <a:t> = </a:t>
            </a:r>
            <a:r>
              <a:rPr lang="en-US" b="0" i="0" dirty="0" err="1">
                <a:effectLst/>
                <a:latin typeface="Segoe UI" panose="020B0502040204020203" pitchFamily="34" charset="0"/>
              </a:rPr>
              <a:t>dialogflow.types.TextInput</a:t>
            </a:r>
            <a:r>
              <a:rPr lang="en-US" b="0" i="0" dirty="0">
                <a:effectLst/>
                <a:latin typeface="Segoe UI" panose="020B0502040204020203" pitchFamily="34" charset="0"/>
              </a:rPr>
              <a:t>(text=text, </a:t>
            </a:r>
            <a:r>
              <a:rPr lang="en-US" b="0" i="0" dirty="0" err="1">
                <a:effectLst/>
                <a:latin typeface="Segoe UI" panose="020B0502040204020203" pitchFamily="34" charset="0"/>
              </a:rPr>
              <a:t>language_code</a:t>
            </a:r>
            <a:r>
              <a:rPr lang="en-US" b="0" i="0" dirty="0">
                <a:effectLst/>
                <a:latin typeface="Segoe UI" panose="020B0502040204020203" pitchFamily="34" charset="0"/>
              </a:rPr>
              <a:t>=</a:t>
            </a:r>
            <a:r>
              <a:rPr lang="en-US" b="0" i="0" dirty="0" err="1">
                <a:effectLst/>
                <a:latin typeface="Segoe UI" panose="020B0502040204020203" pitchFamily="34" charset="0"/>
              </a:rPr>
              <a:t>language_code</a:t>
            </a:r>
            <a:r>
              <a:rPr lang="en-US" b="0" i="0" dirty="0">
                <a:effectLst/>
                <a:latin typeface="Segoe UI" panose="020B0502040204020203" pitchFamily="34" charset="0"/>
              </a:rPr>
              <a:t>) </a:t>
            </a:r>
            <a:r>
              <a:rPr lang="en-US" b="0" i="0" dirty="0" err="1">
                <a:effectLst/>
                <a:latin typeface="Segoe UI" panose="020B0502040204020203" pitchFamily="34" charset="0"/>
              </a:rPr>
              <a:t>query_input</a:t>
            </a:r>
            <a:r>
              <a:rPr lang="en-US" b="0" i="0" dirty="0">
                <a:effectLst/>
                <a:latin typeface="Segoe UI" panose="020B0502040204020203" pitchFamily="34" charset="0"/>
              </a:rPr>
              <a:t> = </a:t>
            </a:r>
            <a:r>
              <a:rPr lang="en-US" b="0" i="0" dirty="0" err="1">
                <a:effectLst/>
                <a:latin typeface="Segoe UI" panose="020B0502040204020203" pitchFamily="34" charset="0"/>
              </a:rPr>
              <a:t>dialogflow.types.QueryInput</a:t>
            </a:r>
            <a:r>
              <a:rPr lang="en-US" b="0" i="0" dirty="0">
                <a:effectLst/>
                <a:latin typeface="Segoe UI" panose="020B0502040204020203" pitchFamily="34" charset="0"/>
              </a:rPr>
              <a:t>(text=</a:t>
            </a:r>
            <a:r>
              <a:rPr lang="en-US" b="0" i="0" dirty="0" err="1">
                <a:effectLst/>
                <a:latin typeface="Segoe UI" panose="020B0502040204020203" pitchFamily="34" charset="0"/>
              </a:rPr>
              <a:t>text_input</a:t>
            </a:r>
            <a:r>
              <a:rPr lang="en-US" b="0" i="0" dirty="0">
                <a:effectLst/>
                <a:latin typeface="Segoe UI" panose="020B0502040204020203" pitchFamily="34" charset="0"/>
              </a:rPr>
              <a:t>) response = </a:t>
            </a:r>
            <a:r>
              <a:rPr lang="en-US" b="0" i="0" dirty="0" err="1">
                <a:effectLst/>
                <a:latin typeface="Segoe UI" panose="020B0502040204020203" pitchFamily="34" charset="0"/>
              </a:rPr>
              <a:t>session_client.detect_intent</a:t>
            </a:r>
            <a:r>
              <a:rPr lang="en-US" b="0" i="0" dirty="0">
                <a:effectLst/>
                <a:latin typeface="Segoe UI" panose="020B0502040204020203" pitchFamily="34" charset="0"/>
              </a:rPr>
              <a:t>(session=session, </a:t>
            </a:r>
            <a:r>
              <a:rPr lang="en-US" b="0" i="0" dirty="0" err="1">
                <a:effectLst/>
                <a:latin typeface="Segoe UI" panose="020B0502040204020203" pitchFamily="34" charset="0"/>
              </a:rPr>
              <a:t>query_input</a:t>
            </a:r>
            <a:r>
              <a:rPr lang="en-US" b="0" i="0" dirty="0">
                <a:effectLst/>
                <a:latin typeface="Segoe UI" panose="020B0502040204020203" pitchFamily="34" charset="0"/>
              </a:rPr>
              <a:t>=</a:t>
            </a:r>
            <a:r>
              <a:rPr lang="en-US" b="0" i="0" dirty="0" err="1">
                <a:effectLst/>
                <a:latin typeface="Segoe UI" panose="020B0502040204020203" pitchFamily="34" charset="0"/>
              </a:rPr>
              <a:t>query_input</a:t>
            </a:r>
            <a:r>
              <a:rPr lang="en-US" b="0" i="0" dirty="0">
                <a:effectLst/>
                <a:latin typeface="Segoe UI" panose="020B0502040204020203" pitchFamily="34" charset="0"/>
              </a:rPr>
              <a:t>) print('Query text:', </a:t>
            </a:r>
            <a:r>
              <a:rPr lang="en-US" b="0" i="0" dirty="0" err="1">
                <a:effectLst/>
                <a:latin typeface="Segoe UI" panose="020B0502040204020203" pitchFamily="34" charset="0"/>
              </a:rPr>
              <a:t>response.query_result.query_text</a:t>
            </a:r>
            <a:r>
              <a:rPr lang="en-US" b="0" i="0" dirty="0">
                <a:effectLst/>
                <a:latin typeface="Segoe UI" panose="020B0502040204020203" pitchFamily="34" charset="0"/>
              </a:rPr>
              <a:t>) print('Detected intent:', </a:t>
            </a:r>
            <a:r>
              <a:rPr lang="en-US" b="0" i="0" dirty="0" err="1">
                <a:effectLst/>
                <a:latin typeface="Segoe UI" panose="020B0502040204020203" pitchFamily="34" charset="0"/>
              </a:rPr>
              <a:t>response.query_result.intent.display_name</a:t>
            </a:r>
            <a:r>
              <a:rPr lang="en-US" b="0" i="0" dirty="0">
                <a:effectLst/>
                <a:latin typeface="Segoe UI" panose="020B0502040204020203" pitchFamily="34" charset="0"/>
              </a:rPr>
              <a:t>) print('Fulfillment text:', </a:t>
            </a:r>
            <a:r>
              <a:rPr lang="en-US" b="0" i="0" dirty="0" err="1">
                <a:effectLst/>
                <a:latin typeface="Segoe UI" panose="020B0502040204020203" pitchFamily="34" charset="0"/>
              </a:rPr>
              <a:t>response.query_result.fulfillment_text</a:t>
            </a:r>
            <a:r>
              <a:rPr lang="en-US" b="0" i="0" dirty="0">
                <a:effectLst/>
                <a:latin typeface="Segoe UI" panose="020B0502040204020203" pitchFamily="34" charset="0"/>
              </a:rPr>
              <a:t>) # </a:t>
            </a:r>
            <a:r>
              <a:rPr lang="ja-JP" altLang="en-US" b="0" i="0" dirty="0">
                <a:effectLst/>
                <a:latin typeface="Segoe UI" panose="020B0502040204020203" pitchFamily="34" charset="0"/>
              </a:rPr>
              <a:t>示例调用 </a:t>
            </a:r>
            <a:r>
              <a:rPr lang="en-US" b="0" i="0" dirty="0">
                <a:effectLst/>
                <a:latin typeface="Segoe UI" panose="020B0502040204020203" pitchFamily="34" charset="0"/>
              </a:rPr>
              <a:t>texts = ["</a:t>
            </a:r>
            <a:r>
              <a:rPr lang="ja-JP" altLang="en-US" b="0" i="0" dirty="0">
                <a:effectLst/>
                <a:latin typeface="Segoe UI" panose="020B0502040204020203" pitchFamily="34" charset="0"/>
              </a:rPr>
              <a:t>你好</a:t>
            </a:r>
            <a:r>
              <a:rPr lang="en-US" altLang="ja-JP" b="0" i="0" dirty="0">
                <a:effectLst/>
                <a:latin typeface="Segoe UI" panose="020B0502040204020203" pitchFamily="34" charset="0"/>
              </a:rPr>
              <a:t>", "</a:t>
            </a:r>
            <a:r>
              <a:rPr lang="ja-JP" altLang="en-US" b="0" i="0" dirty="0">
                <a:effectLst/>
                <a:latin typeface="Segoe UI" panose="020B0502040204020203" pitchFamily="34" charset="0"/>
              </a:rPr>
              <a:t>营业时间是什么时候？</a:t>
            </a:r>
            <a:r>
              <a:rPr lang="en-US" altLang="ja-JP" b="0" i="0" dirty="0">
                <a:effectLst/>
                <a:latin typeface="Segoe UI" panose="020B0502040204020203" pitchFamily="34" charset="0"/>
              </a:rPr>
              <a:t>"] </a:t>
            </a:r>
            <a:r>
              <a:rPr lang="en-US" b="0" i="0" dirty="0" err="1">
                <a:effectLst/>
                <a:latin typeface="Segoe UI" panose="020B0502040204020203" pitchFamily="34" charset="0"/>
              </a:rPr>
              <a:t>detect_intent_texts</a:t>
            </a:r>
            <a:r>
              <a:rPr lang="en-US" b="0" i="0" dirty="0">
                <a:effectLst/>
                <a:latin typeface="Segoe UI" panose="020B0502040204020203" pitchFamily="34" charset="0"/>
              </a:rPr>
              <a:t>(texts) </a:t>
            </a:r>
            <a:r>
              <a:rPr lang="en-US" b="1" i="0" dirty="0">
                <a:effectLst/>
                <a:latin typeface="Segoe UI" panose="020B0502040204020203" pitchFamily="34" charset="0"/>
              </a:rPr>
              <a:t>5. </a:t>
            </a:r>
            <a:r>
              <a:rPr lang="ja-JP" altLang="en-US" b="1" i="0" dirty="0">
                <a:effectLst/>
                <a:latin typeface="Segoe UI" panose="020B0502040204020203" pitchFamily="34" charset="0"/>
              </a:rPr>
              <a:t>测试和优化</a:t>
            </a:r>
          </a:p>
          <a:p>
            <a:pPr>
              <a:lnSpc>
                <a:spcPts val="1500"/>
              </a:lnSpc>
              <a:buNone/>
            </a:pPr>
            <a:r>
              <a:rPr lang="ja-JP" altLang="en-US" b="0" i="0" dirty="0">
                <a:effectLst/>
                <a:latin typeface="Segoe UI" panose="020B0502040204020203" pitchFamily="34" charset="0"/>
              </a:rPr>
              <a:t>在</a:t>
            </a:r>
            <a:r>
              <a:rPr lang="en-US" b="0" i="0" dirty="0" err="1">
                <a:effectLst/>
                <a:latin typeface="Segoe UI" panose="020B0502040204020203" pitchFamily="34" charset="0"/>
              </a:rPr>
              <a:t>Dialogflow</a:t>
            </a:r>
            <a:r>
              <a:rPr lang="ja-JP" altLang="en-US" b="0" i="0" dirty="0">
                <a:effectLst/>
                <a:latin typeface="Segoe UI" panose="020B0502040204020203" pitchFamily="34" charset="0"/>
              </a:rPr>
              <a:t>控制台中测试您的聊天机器人，确保其能够准确理解用户意图并提供正确的响应。根据测试结果进行优化。</a:t>
            </a:r>
          </a:p>
          <a:p>
            <a:pPr>
              <a:lnSpc>
                <a:spcPts val="1500"/>
              </a:lnSpc>
              <a:buNone/>
            </a:pPr>
            <a:r>
              <a:rPr lang="en-US" altLang="ja-JP" b="1" i="0" dirty="0">
                <a:effectLst/>
                <a:latin typeface="Segoe UI" panose="020B0502040204020203" pitchFamily="34" charset="0"/>
              </a:rPr>
              <a:t>6. </a:t>
            </a:r>
            <a:r>
              <a:rPr lang="ja-JP" altLang="en-US" b="1" i="0" dirty="0">
                <a:effectLst/>
                <a:latin typeface="Segoe UI" panose="020B0502040204020203" pitchFamily="34" charset="0"/>
              </a:rPr>
              <a:t>部署和集成</a:t>
            </a:r>
          </a:p>
          <a:p>
            <a:pPr>
              <a:lnSpc>
                <a:spcPts val="1500"/>
              </a:lnSpc>
              <a:buNone/>
            </a:pPr>
            <a:r>
              <a:rPr lang="ja-JP" altLang="en-US" b="0" i="0" dirty="0">
                <a:effectLst/>
                <a:latin typeface="Segoe UI" panose="020B0502040204020203" pitchFamily="34" charset="0"/>
              </a:rPr>
              <a:t>将聊天机器人部署到目标平台，例如网站、移动应用或社交媒体。</a:t>
            </a:r>
            <a:r>
              <a:rPr lang="en-US" b="0" i="0" dirty="0" err="1">
                <a:effectLst/>
                <a:latin typeface="Segoe UI" panose="020B0502040204020203" pitchFamily="34" charset="0"/>
              </a:rPr>
              <a:t>Dialogflow</a:t>
            </a:r>
            <a:r>
              <a:rPr lang="ja-JP" altLang="en-US" b="0" i="0" dirty="0">
                <a:effectLst/>
                <a:latin typeface="Segoe UI" panose="020B0502040204020203" pitchFamily="34" charset="0"/>
              </a:rPr>
              <a:t>支持与多个平台的集成，如</a:t>
            </a:r>
            <a:r>
              <a:rPr lang="en-US" b="0" i="0" dirty="0">
                <a:effectLst/>
                <a:latin typeface="Segoe UI" panose="020B0502040204020203" pitchFamily="34" charset="0"/>
              </a:rPr>
              <a:t>Google </a:t>
            </a:r>
            <a:r>
              <a:rPr lang="en-US" b="0" i="0" dirty="0" err="1">
                <a:effectLst/>
                <a:latin typeface="Segoe UI" panose="020B0502040204020203" pitchFamily="34" charset="0"/>
              </a:rPr>
              <a:t>Assistant、Facebook</a:t>
            </a:r>
            <a:r>
              <a:rPr lang="en-US" b="0" i="0" dirty="0">
                <a:effectLst/>
                <a:latin typeface="Segoe UI" panose="020B0502040204020203" pitchFamily="34" charset="0"/>
              </a:rPr>
              <a:t> Messenger</a:t>
            </a:r>
            <a:r>
              <a:rPr lang="ja-JP" altLang="en-US" b="0" i="0" dirty="0">
                <a:effectLst/>
                <a:latin typeface="Segoe UI" panose="020B0502040204020203" pitchFamily="34" charset="0"/>
              </a:rPr>
              <a:t>等。</a:t>
            </a:r>
          </a:p>
          <a:p>
            <a:pPr>
              <a:lnSpc>
                <a:spcPts val="1500"/>
              </a:lnSpc>
              <a:buNone/>
            </a:pPr>
            <a:r>
              <a:rPr lang="en-US" altLang="ja-JP" b="1" i="0" dirty="0">
                <a:effectLst/>
                <a:latin typeface="Segoe UI" panose="020B0502040204020203" pitchFamily="34" charset="0"/>
              </a:rPr>
              <a:t>7. </a:t>
            </a:r>
            <a:r>
              <a:rPr lang="ja-JP" altLang="en-US" b="1" i="0" dirty="0">
                <a:effectLst/>
                <a:latin typeface="Segoe UI" panose="020B0502040204020203" pitchFamily="34" charset="0"/>
              </a:rPr>
              <a:t>监控和维护</a:t>
            </a:r>
          </a:p>
          <a:p>
            <a:pPr>
              <a:lnSpc>
                <a:spcPts val="1500"/>
              </a:lnSpc>
              <a:buNone/>
            </a:pPr>
            <a:r>
              <a:rPr lang="ja-JP" altLang="en-US" b="0" i="0" dirty="0">
                <a:effectLst/>
                <a:latin typeface="Segoe UI" panose="020B0502040204020203" pitchFamily="34" charset="0"/>
              </a:rPr>
              <a:t>部署后，持续监控聊天机器人的性能，并根据用户反馈进行维护和改进。</a:t>
            </a:r>
          </a:p>
          <a:p>
            <a:pPr>
              <a:lnSpc>
                <a:spcPts val="1500"/>
              </a:lnSpc>
              <a:buNone/>
            </a:pPr>
            <a:r>
              <a:rPr lang="ja-JP" altLang="en-US" b="0" i="0" dirty="0">
                <a:effectLst/>
                <a:latin typeface="Segoe UI" panose="020B0502040204020203" pitchFamily="34" charset="0"/>
              </a:rPr>
              <a:t>通过这些步骤，您可以构建一个功能强大的</a:t>
            </a:r>
            <a:r>
              <a:rPr lang="en-US" b="0" i="0" dirty="0">
                <a:effectLst/>
                <a:latin typeface="Segoe UI" panose="020B0502040204020203" pitchFamily="34" charset="0"/>
              </a:rPr>
              <a:t>FAQ</a:t>
            </a:r>
            <a:r>
              <a:rPr lang="ja-JP" altLang="en-US" b="0" i="0" dirty="0">
                <a:effectLst/>
                <a:latin typeface="Segoe UI" panose="020B0502040204020203" pitchFamily="34" charset="0"/>
              </a:rPr>
              <a:t>聊天机器人，提升客户服务效率。如果您有任何问题或需要进一步的帮助，请告诉我！</a:t>
            </a:r>
            <a:r>
              <a:rPr lang="en-US" b="0" i="0" dirty="0">
                <a:effectLst/>
                <a:latin typeface="Segoe UI" panose="020B0502040204020203" pitchFamily="34" charset="0"/>
              </a:rPr>
              <a:t>😊</a:t>
            </a:r>
          </a:p>
          <a:p>
            <a:pPr>
              <a:lnSpc>
                <a:spcPts val="1500"/>
              </a:lnSpc>
              <a:buNone/>
            </a:pPr>
            <a:r>
              <a:rPr lang="ja-JP" altLang="en-US" b="0" i="0" dirty="0">
                <a:effectLst/>
                <a:latin typeface="Segoe UI" panose="020B0502040204020203" pitchFamily="34" charset="0"/>
              </a:rPr>
              <a:t>希望这个示例对您有所帮助！</a:t>
            </a:r>
            <a:r>
              <a:rPr lang="en-US" altLang="ja-JP" b="0" i="0" u="none" strike="noStrike" dirty="0">
                <a:solidFill>
                  <a:srgbClr val="464FEB"/>
                </a:solidFill>
                <a:effectLst/>
                <a:latin typeface="Segoe UI" panose="020B0502040204020203" pitchFamily="34" charset="0"/>
                <a:hlinkClick r:id="rId3"/>
              </a:rPr>
              <a:t>[1]</a:t>
            </a:r>
            <a:r>
              <a:rPr lang="en-US" altLang="ja-JP" b="0" i="0" u="none" strike="noStrike" dirty="0">
                <a:solidFill>
                  <a:srgbClr val="464FEB"/>
                </a:solidFill>
                <a:effectLst/>
                <a:latin typeface="Segoe UI" panose="020B0502040204020203" pitchFamily="34" charset="0"/>
                <a:hlinkClick r:id="rId4"/>
              </a:rPr>
              <a:t>[2]</a:t>
            </a:r>
            <a:r>
              <a:rPr lang="en-US" altLang="ja-JP" b="0" i="0" u="none" strike="noStrike" dirty="0">
                <a:solidFill>
                  <a:srgbClr val="464FEB"/>
                </a:solidFill>
                <a:effectLst/>
                <a:latin typeface="Segoe UI" panose="020B0502040204020203" pitchFamily="34" charset="0"/>
                <a:hlinkClick r:id="rId5"/>
              </a:rPr>
              <a:t>[3]</a:t>
            </a:r>
            <a:endParaRPr lang="ja-JP" altLang="en-US" b="0" i="0" dirty="0">
              <a:effectLst/>
              <a:latin typeface="Segoe UI" panose="020B0502040204020203" pitchFamily="34" charset="0"/>
            </a:endParaRPr>
          </a:p>
          <a:p>
            <a:pPr>
              <a:lnSpc>
                <a:spcPts val="1500"/>
              </a:lnSpc>
              <a:buNone/>
            </a:pPr>
            <a:br>
              <a:rPr lang="ja-JP" altLang="en-US" b="1" i="0" dirty="0">
                <a:effectLst/>
                <a:latin typeface="Segoe UI semibold" panose="020B0702040204020203" pitchFamily="34" charset="0"/>
              </a:rPr>
            </a:br>
            <a:r>
              <a:rPr lang="en-US" b="1" i="0" dirty="0">
                <a:effectLst/>
                <a:latin typeface="Segoe UI semibold" panose="020B0702040204020203" pitchFamily="34" charset="0"/>
              </a:rPr>
              <a:t>References</a:t>
            </a:r>
          </a:p>
          <a:p>
            <a:pPr>
              <a:lnSpc>
                <a:spcPts val="1500"/>
              </a:lnSpc>
              <a:buNone/>
            </a:pPr>
            <a:r>
              <a:rPr lang="en-US" b="0" i="0" dirty="0">
                <a:effectLst/>
                <a:latin typeface="Segoe UI" panose="020B0502040204020203" pitchFamily="34" charset="0"/>
              </a:rPr>
              <a:t>[1] </a:t>
            </a:r>
            <a:r>
              <a:rPr lang="en-US" b="0" i="0" u="none" strike="noStrike" dirty="0">
                <a:solidFill>
                  <a:srgbClr val="464FEB"/>
                </a:solidFill>
                <a:effectLst/>
                <a:latin typeface="Segoe UI" panose="020B0502040204020203" pitchFamily="34" charset="0"/>
                <a:hlinkClick r:id="rId3"/>
              </a:rPr>
              <a:t>2025</a:t>
            </a:r>
            <a:r>
              <a:rPr lang="ja-JP" altLang="en-US" b="0" i="0" u="none" strike="noStrike" dirty="0">
                <a:solidFill>
                  <a:srgbClr val="464FEB"/>
                </a:solidFill>
                <a:effectLst/>
                <a:latin typeface="Segoe UI" panose="020B0502040204020203" pitchFamily="34" charset="0"/>
                <a:hlinkClick r:id="rId3"/>
              </a:rPr>
              <a:t>年</a:t>
            </a:r>
            <a:r>
              <a:rPr lang="en-US" b="0" i="0" u="none" strike="noStrike" dirty="0" err="1">
                <a:solidFill>
                  <a:srgbClr val="464FEB"/>
                </a:solidFill>
                <a:effectLst/>
                <a:latin typeface="Segoe UI" panose="020B0502040204020203" pitchFamily="34" charset="0"/>
                <a:hlinkClick r:id="rId3"/>
              </a:rPr>
              <a:t>DeepSeek</a:t>
            </a:r>
            <a:r>
              <a:rPr lang="ja-JP" altLang="en-US" b="0" i="0" u="none" strike="noStrike" dirty="0">
                <a:solidFill>
                  <a:srgbClr val="464FEB"/>
                </a:solidFill>
                <a:effectLst/>
                <a:latin typeface="Segoe UI" panose="020B0502040204020203" pitchFamily="34" charset="0"/>
                <a:hlinkClick r:id="rId3"/>
              </a:rPr>
              <a:t>官方提示词示例完全汇总：</a:t>
            </a:r>
            <a:r>
              <a:rPr lang="en-US" altLang="ja-JP" b="0" i="0" u="none" strike="noStrike" dirty="0">
                <a:solidFill>
                  <a:srgbClr val="464FEB"/>
                </a:solidFill>
                <a:effectLst/>
                <a:latin typeface="Segoe UI" panose="020B0502040204020203" pitchFamily="34" charset="0"/>
                <a:hlinkClick r:id="rId3"/>
              </a:rPr>
              <a:t>13</a:t>
            </a:r>
            <a:r>
              <a:rPr lang="ja-JP" altLang="en-US" b="0" i="0" u="none" strike="noStrike" dirty="0">
                <a:solidFill>
                  <a:srgbClr val="464FEB"/>
                </a:solidFill>
                <a:effectLst/>
                <a:latin typeface="Segoe UI" panose="020B0502040204020203" pitchFamily="34" charset="0"/>
                <a:hlinkClick r:id="rId3"/>
              </a:rPr>
              <a:t>个实用示例让你的</a:t>
            </a:r>
            <a:r>
              <a:rPr lang="en-US" b="0" i="0" u="none" strike="noStrike" dirty="0">
                <a:solidFill>
                  <a:srgbClr val="464FEB"/>
                </a:solidFill>
                <a:effectLst/>
                <a:latin typeface="Segoe UI" panose="020B0502040204020203" pitchFamily="34" charset="0"/>
                <a:hlinkClick r:id="rId3"/>
              </a:rPr>
              <a:t>AI</a:t>
            </a:r>
            <a:r>
              <a:rPr lang="ja-JP" altLang="en-US" b="0" i="0" u="none" strike="noStrike" dirty="0">
                <a:solidFill>
                  <a:srgbClr val="464FEB"/>
                </a:solidFill>
                <a:effectLst/>
                <a:latin typeface="Segoe UI" panose="020B0502040204020203" pitchFamily="34" charset="0"/>
                <a:hlinkClick r:id="rId3"/>
              </a:rPr>
              <a:t>对话效率提升</a:t>
            </a:r>
            <a:r>
              <a:rPr lang="en-US" altLang="ja-JP" b="0" i="0" u="none" strike="noStrike" dirty="0">
                <a:solidFill>
                  <a:srgbClr val="464FEB"/>
                </a:solidFill>
                <a:effectLst/>
                <a:latin typeface="Segoe UI" panose="020B0502040204020203" pitchFamily="34" charset="0"/>
                <a:hlinkClick r:id="rId3"/>
              </a:rPr>
              <a:t>10</a:t>
            </a:r>
            <a:r>
              <a:rPr lang="ja-JP" altLang="en-US" b="0" i="0" u="none" strike="noStrike" dirty="0">
                <a:solidFill>
                  <a:srgbClr val="464FEB"/>
                </a:solidFill>
                <a:effectLst/>
                <a:latin typeface="Segoe UI" panose="020B0502040204020203" pitchFamily="34" charset="0"/>
                <a:hlinkClick r:id="rId3"/>
              </a:rPr>
              <a:t>倍 </a:t>
            </a:r>
            <a:r>
              <a:rPr lang="en-US" altLang="ja-JP" b="0" i="0" u="none" strike="noStrike" dirty="0">
                <a:solidFill>
                  <a:srgbClr val="464FEB"/>
                </a:solidFill>
                <a:effectLst/>
                <a:latin typeface="Segoe UI" panose="020B0502040204020203" pitchFamily="34" charset="0"/>
                <a:hlinkClick r:id="rId3"/>
              </a:rPr>
              <a:t>- </a:t>
            </a:r>
            <a:r>
              <a:rPr lang="ja-JP" altLang="en-US" b="0" i="0" u="none" strike="noStrike" dirty="0">
                <a:solidFill>
                  <a:srgbClr val="464FEB"/>
                </a:solidFill>
                <a:effectLst/>
                <a:latin typeface="Segoe UI" panose="020B0502040204020203" pitchFamily="34" charset="0"/>
                <a:hlinkClick r:id="rId3"/>
              </a:rPr>
              <a:t>翔宇工作流</a:t>
            </a:r>
            <a:endParaRPr lang="ja-JP" altLang="en-US" b="0" i="0" dirty="0">
              <a:effectLst/>
              <a:latin typeface="Segoe UI" panose="020B0502040204020203" pitchFamily="34" charset="0"/>
            </a:endParaRPr>
          </a:p>
          <a:p>
            <a:pPr>
              <a:lnSpc>
                <a:spcPts val="1500"/>
              </a:lnSpc>
              <a:buNone/>
            </a:pPr>
            <a:r>
              <a:rPr lang="en-US" altLang="ja-JP" b="0" i="0" dirty="0">
                <a:effectLst/>
                <a:latin typeface="Segoe UI" panose="020B0502040204020203" pitchFamily="34" charset="0"/>
              </a:rPr>
              <a:t>[2] </a:t>
            </a:r>
            <a:r>
              <a:rPr lang="en-US" b="0" i="0" u="none" strike="noStrike" dirty="0">
                <a:solidFill>
                  <a:srgbClr val="464FEB"/>
                </a:solidFill>
                <a:effectLst/>
                <a:latin typeface="Segoe UI" panose="020B0502040204020203" pitchFamily="34" charset="0"/>
                <a:hlinkClick r:id="rId4"/>
              </a:rPr>
              <a:t>AI </a:t>
            </a:r>
            <a:r>
              <a:rPr lang="ja-JP" altLang="en-US" b="0" i="0" u="none" strike="noStrike" dirty="0">
                <a:solidFill>
                  <a:srgbClr val="464FEB"/>
                </a:solidFill>
                <a:effectLst/>
                <a:latin typeface="Segoe UI" panose="020B0502040204020203" pitchFamily="34" charset="0"/>
                <a:hlinkClick r:id="rId4"/>
              </a:rPr>
              <a:t>大模型 </a:t>
            </a:r>
            <a:r>
              <a:rPr lang="en-US" b="0" i="0" u="none" strike="noStrike" dirty="0">
                <a:solidFill>
                  <a:srgbClr val="464FEB"/>
                </a:solidFill>
                <a:effectLst/>
                <a:latin typeface="Segoe UI" panose="020B0502040204020203" pitchFamily="34" charset="0"/>
                <a:hlinkClick r:id="rId4"/>
              </a:rPr>
              <a:t>API『</a:t>
            </a:r>
            <a:r>
              <a:rPr lang="ja-JP" altLang="en-US" b="0" i="0" u="none" strike="noStrike" dirty="0">
                <a:solidFill>
                  <a:srgbClr val="464FEB"/>
                </a:solidFill>
                <a:effectLst/>
                <a:latin typeface="Segoe UI" panose="020B0502040204020203" pitchFamily="34" charset="0"/>
                <a:hlinkClick r:id="rId4"/>
              </a:rPr>
              <a:t>多轮对话</a:t>
            </a:r>
            <a:r>
              <a:rPr lang="en-US" altLang="ja-JP" b="0" i="0" u="none" strike="noStrike" dirty="0">
                <a:solidFill>
                  <a:srgbClr val="464FEB"/>
                </a:solidFill>
                <a:effectLst/>
                <a:latin typeface="Segoe UI" panose="020B0502040204020203" pitchFamily="34" charset="0"/>
                <a:hlinkClick r:id="rId4"/>
              </a:rPr>
              <a:t>』</a:t>
            </a:r>
            <a:r>
              <a:rPr lang="ja-JP" altLang="en-US" b="0" i="0" u="none" strike="noStrike" dirty="0">
                <a:solidFill>
                  <a:srgbClr val="464FEB"/>
                </a:solidFill>
                <a:effectLst/>
                <a:latin typeface="Segoe UI" panose="020B0502040204020203" pitchFamily="34" charset="0"/>
                <a:hlinkClick r:id="rId4"/>
              </a:rPr>
              <a:t>实现指南：从入门到精通的完整教程</a:t>
            </a:r>
            <a:endParaRPr lang="ja-JP" altLang="en-US" b="0" i="0" dirty="0">
              <a:effectLst/>
              <a:latin typeface="Segoe UI" panose="020B0502040204020203" pitchFamily="34" charset="0"/>
            </a:endParaRPr>
          </a:p>
          <a:p>
            <a:pPr>
              <a:lnSpc>
                <a:spcPts val="1500"/>
              </a:lnSpc>
              <a:buNone/>
            </a:pPr>
            <a:r>
              <a:rPr lang="en-US" altLang="ja-JP" b="0" i="0" dirty="0">
                <a:effectLst/>
                <a:latin typeface="Segoe UI" panose="020B0502040204020203" pitchFamily="34" charset="0"/>
              </a:rPr>
              <a:t>[3] </a:t>
            </a:r>
            <a:r>
              <a:rPr lang="ja-JP" altLang="en-US" b="0" i="0" u="none" strike="noStrike" dirty="0">
                <a:solidFill>
                  <a:srgbClr val="464FEB"/>
                </a:solidFill>
                <a:effectLst/>
                <a:latin typeface="Segoe UI" panose="020B0502040204020203" pitchFamily="34" charset="0"/>
                <a:hlinkClick r:id="rId5"/>
              </a:rPr>
              <a:t>经验分享 </a:t>
            </a:r>
            <a:r>
              <a:rPr lang="en-US" altLang="ja-JP" b="0" i="0" u="none" strike="noStrike" dirty="0">
                <a:solidFill>
                  <a:srgbClr val="464FEB"/>
                </a:solidFill>
                <a:effectLst/>
                <a:latin typeface="Segoe UI" panose="020B0502040204020203" pitchFamily="34" charset="0"/>
                <a:hlinkClick r:id="rId5"/>
              </a:rPr>
              <a:t>| </a:t>
            </a:r>
            <a:r>
              <a:rPr lang="ja-JP" altLang="en-US" b="0" i="0" u="none" strike="noStrike" dirty="0">
                <a:solidFill>
                  <a:srgbClr val="464FEB"/>
                </a:solidFill>
                <a:effectLst/>
                <a:latin typeface="Segoe UI" panose="020B0502040204020203" pitchFamily="34" charset="0"/>
                <a:hlinkClick r:id="rId5"/>
              </a:rPr>
              <a:t>如何设计一个智能对话平台？ </a:t>
            </a:r>
            <a:r>
              <a:rPr lang="en-US" altLang="ja-JP" b="0" i="0" u="none" strike="noStrike" dirty="0">
                <a:solidFill>
                  <a:srgbClr val="464FEB"/>
                </a:solidFill>
                <a:effectLst/>
                <a:latin typeface="Segoe UI" panose="020B0502040204020203" pitchFamily="34" charset="0"/>
                <a:hlinkClick r:id="rId5"/>
              </a:rPr>
              <a:t>- </a:t>
            </a:r>
            <a:r>
              <a:rPr lang="ja-JP" altLang="en-US" b="0" i="0" u="none" strike="noStrike" dirty="0">
                <a:solidFill>
                  <a:srgbClr val="464FEB"/>
                </a:solidFill>
                <a:effectLst/>
                <a:latin typeface="Segoe UI" panose="020B0502040204020203" pitchFamily="34" charset="0"/>
                <a:hlinkClick r:id="rId5"/>
              </a:rPr>
              <a:t>知乎专栏</a:t>
            </a:r>
            <a:endParaRPr lang="ja-JP" altLang="en-US" b="0" i="0" dirty="0">
              <a:effectLst/>
              <a:latin typeface="Segoe UI" panose="020B0502040204020203" pitchFamily="34" charset="0"/>
            </a:endParaRPr>
          </a:p>
          <a:p>
            <a:pPr>
              <a:lnSpc>
                <a:spcPts val="1500"/>
              </a:lnSpc>
              <a:buNone/>
            </a:pPr>
            <a:r>
              <a:rPr lang="en-US" altLang="ja-JP" b="0" i="0" dirty="0">
                <a:effectLst/>
                <a:latin typeface="Segoe UI" panose="020B0502040204020203" pitchFamily="34" charset="0"/>
              </a:rPr>
              <a:t>[4] </a:t>
            </a:r>
            <a:r>
              <a:rPr lang="en-US" b="0" i="0" u="none" strike="noStrike" dirty="0">
                <a:solidFill>
                  <a:srgbClr val="464FEB"/>
                </a:solidFill>
                <a:effectLst/>
                <a:latin typeface="Segoe UI" panose="020B0502040204020203" pitchFamily="34" charset="0"/>
                <a:hlinkClick r:id="rId6"/>
              </a:rPr>
              <a:t>https://api-docs.deepseek.com/zh-cn/prompt-library/</a:t>
            </a:r>
            <a:endParaRPr lang="en-US" b="0" i="0" dirty="0">
              <a:effectLst/>
              <a:latin typeface="Segoe UI" panose="020B0502040204020203" pitchFamily="34" charset="0"/>
            </a:endParaRPr>
          </a:p>
          <a:p>
            <a:pPr>
              <a:lnSpc>
                <a:spcPts val="1500"/>
              </a:lnSpc>
            </a:pPr>
            <a:r>
              <a:rPr lang="en-US" b="0" i="0" dirty="0">
                <a:effectLst/>
                <a:latin typeface="Segoe UI" panose="020B0502040204020203" pitchFamily="34" charset="0"/>
              </a:rPr>
              <a:t>[5] </a:t>
            </a:r>
            <a:r>
              <a:rPr lang="en-US" b="0" i="0" u="none" strike="noStrike" dirty="0">
                <a:solidFill>
                  <a:srgbClr val="464FEB"/>
                </a:solidFill>
                <a:effectLst/>
                <a:latin typeface="Segoe UI" panose="020B0502040204020203" pitchFamily="34" charset="0"/>
                <a:hlinkClick r:id="rId7"/>
              </a:rPr>
              <a:t>https://vip.apiyi.com/v1</a:t>
            </a:r>
            <a:endParaRPr lang="en-US" b="0" i="0" dirty="0">
              <a:effectLst/>
              <a:latin typeface="Segoe UI" panose="020B0502040204020203" pitchFamily="34" charset="0"/>
            </a:endParaRPr>
          </a:p>
          <a:p>
            <a:endParaRPr lang="en-US" b="1" dirty="0"/>
          </a:p>
        </p:txBody>
      </p:sp>
      <p:sp>
        <p:nvSpPr>
          <p:cNvPr id="4" name="Slide Number Placeholder 3"/>
          <p:cNvSpPr>
            <a:spLocks noGrp="1"/>
          </p:cNvSpPr>
          <p:nvPr>
            <p:ph type="sldNum" sz="quarter" idx="5"/>
          </p:nvPr>
        </p:nvSpPr>
        <p:spPr/>
        <p:txBody>
          <a:bodyPr/>
          <a:lstStyle/>
          <a:p>
            <a:fld id="{CDCE94DC-492D-4292-A324-573665881471}" type="slidenum">
              <a:rPr lang="en-US" smtClean="0"/>
              <a:t>20</a:t>
            </a:fld>
            <a:endParaRPr lang="en-US"/>
          </a:p>
        </p:txBody>
      </p:sp>
    </p:spTree>
    <p:extLst>
      <p:ext uri="{BB962C8B-B14F-4D97-AF65-F5344CB8AC3E}">
        <p14:creationId xmlns:p14="http://schemas.microsoft.com/office/powerpoint/2010/main" val="351256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作为服务（</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）是将大型语言模型的能力通过云端或其他外部平台提供给用户。这种服务模型能够弥补单独使用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时的不足，提供更多的功能和灵活性。以下是将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作为服务的几种方式和优势：</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2.1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增强功能和扩展性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结合外部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和数据源：</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可以通过</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连接到外部数据源，如实时信息流、数据库、企业内部资源等，这样能够为用户提供最新信息。例如，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可以接入股票行情数据、社交媒体内容、天气信息等。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集成企业系统：</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可以作为服务集成到企业资源规划（</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ERP</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客户关系管理（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CRM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等系统中，为企业用户提供支持。通过与企业后端系统的对接，</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能够执行更多任务，如查询库存、生成报告、客户支持等。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多模态能力支持：通过与图像识别、语音处理等技术的结合，</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可以增强多模态能力，处理语音、视频和图像等复杂输入。这对于虚拟助手、客服机器人等应用至关重要。</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2.2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安全性和隐私保护</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数据隔离和加密：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作为服务提供商可以提供数据加密、隔离等安全措施，确保敏感数据的安全性，符合相关法律法规的要求（如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GDPR</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CCPA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访问控制：通过设置权限和身份验证，</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可以确保只有授权用户和系统能够访问敏感数据，防止数据泄漏和滥用。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2.3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实时学习和更新</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动态微调和定制：</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可以根据不同用户需求进行定制化和微调。通过动态训练和更新，</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能够更好地适应特定行业的需求，提供专业的解答和服务。</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持续优化：通过持续的反馈和训练，</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可以不断优化其性能，逐步消除偏见、减少错误，并提高回答的准确性。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2.4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集成和自动化</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无缝集成其他系统：</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能够与其他云服务、应用程序接口（</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）以及企业系统进行集成。它可以通过自动化工作流来执行任务，如从电子邮件中提取关键信息，或通过自动化的客户支持系统与用户互动。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处理多步任务和事务：通过使用外部数据源、上下文管理工具以及事务跟踪系统，</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可以有效地支持多步骤的事务处理，例如在线订单、预定系统、客户服务等。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3. 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的优势</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成本效益：通过将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作为服务提供，用户无需自行开发和维护复杂的对话系统，可以节省开发和运维成本。</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灵活性和扩展性：</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通常可以按需扩展，用户只需要根据实际需求选择不同的服务套餐，灵活调整系统规模。</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技术支持与更新：</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提供商会定期对系统进行技术更新，修复漏洞、优化性能，并引入新的功能，用户无需担心技术更新的维护工作。</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4.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实际应用场景</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客户服务：通过集成</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，企业可以将自动化客服系统与企业数据库结合，为客户提供更加精准的支持，同时处理繁琐的查询和问题解答。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虚拟助手：如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Siri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Google Assistant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等通过</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实现多模态交互、实时信息查询等功能，增强用户体验。</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智能分析：企业可以利用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进行数据分析，自动生成报告，或者实时监控社交媒体和新闻，为决策提供数据支持。</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32</a:t>
            </a:fld>
            <a:endParaRPr lang="en-US"/>
          </a:p>
        </p:txBody>
      </p:sp>
    </p:spTree>
    <p:extLst>
      <p:ext uri="{BB962C8B-B14F-4D97-AF65-F5344CB8AC3E}">
        <p14:creationId xmlns:p14="http://schemas.microsoft.com/office/powerpoint/2010/main" val="4206357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工具调用流程：</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用户输入查询：用户提出问题或请求，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分析这个查询。</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判断是否需要调用工具：</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根据查询内容，判断是否需要调用外部工具（如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）来获取更详细的信息。</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调用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：如果需要，</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生成符合工具要求的结构化输入，调用相关的</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处理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响应：</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返回数据后，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根据接收到的数据和上下文生成合适的回复。</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返回给用户：生成的响应最终返回给用户。</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DCE94DC-492D-4292-A324-573665881471}" type="slidenum">
              <a:rPr lang="en-US" smtClean="0"/>
              <a:t>37</a:t>
            </a:fld>
            <a:endParaRPr lang="en-US"/>
          </a:p>
        </p:txBody>
      </p:sp>
    </p:spTree>
    <p:extLst>
      <p:ext uri="{BB962C8B-B14F-4D97-AF65-F5344CB8AC3E}">
        <p14:creationId xmlns:p14="http://schemas.microsoft.com/office/powerpoint/2010/main" val="428792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B559-E999-D84B-AEF3-DF666577F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257D11-C6BF-804A-4471-A56B6437D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FD4033-A4BC-751D-6D8A-796040913E80}"/>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1324359B-4331-E561-3A43-B0D24D01B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32D60-35E3-9D9D-D1E5-361F4906DA71}"/>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1108559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AEF-8E55-0865-2E89-A96F5344B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B032EA-8907-6513-E2CB-7DA767176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1B43F-66D1-D3B5-919A-4F0D675F9EF3}"/>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FEB5D6EB-ECDD-ABAD-130D-5197E67E9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A1C3B-61E2-7AA9-3416-F547C91C2D88}"/>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299098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EEF2C5-0117-CEFC-69F8-4354B4113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0852C2-0A04-A310-33AD-F358C2E0FF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80771-60BA-ECE3-56A1-B04152167AB4}"/>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8388D549-6EAB-0787-A368-EB88A0D68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DAE9C-FE75-1066-92DD-8380E2401FC8}"/>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132728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08F-AEB1-BAE3-CD43-B7BB6E995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07205-49A1-8C2C-9D23-EF71673F4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5F19D-C34F-D63D-2A1D-F812E6AE33E9}"/>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C13935EB-917D-0ACC-E7FA-0B9FF87EF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849BE-59BE-0437-3E45-61A5681022CE}"/>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353049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7D48-0528-A7A3-ABF8-93439572FE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4E890B-B317-372B-BF14-5A390BFCD2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F7D032-0216-9A3C-5A18-E82F96940FAC}"/>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3C3C8A13-2640-09F0-6A2B-52EAFD1E1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F4F8-4B64-29EB-F24D-C69E01C2F137}"/>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325763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B6A2-24EA-8D29-8D87-A9AD85956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7BD1A-AE15-1E1D-5A48-4E127B6DF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B0F6EC-7276-1F98-2F93-09AD0DE484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0C7E18-EBF3-5CB0-1AC5-D3AAC6797104}"/>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6" name="Footer Placeholder 5">
            <a:extLst>
              <a:ext uri="{FF2B5EF4-FFF2-40B4-BE49-F238E27FC236}">
                <a16:creationId xmlns:a16="http://schemas.microsoft.com/office/drawing/2014/main" id="{11BBC283-AEA6-112A-EC64-AE0746251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CC6D23-7529-DE44-C1B7-CF26D54E5350}"/>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10988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E9B5-9D75-46D0-7EB8-B11C2A192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84EA6F-2D2B-BD88-9C47-E945FE2FF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679B80-CF98-E176-A15C-D46280492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43F8-E420-46B6-6E70-F635E732D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D35F2F-D160-F09B-9E4F-BA47E1EBF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2F4DF7-BC05-10A0-4DB7-BB6FBBEC300D}"/>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8" name="Footer Placeholder 7">
            <a:extLst>
              <a:ext uri="{FF2B5EF4-FFF2-40B4-BE49-F238E27FC236}">
                <a16:creationId xmlns:a16="http://schemas.microsoft.com/office/drawing/2014/main" id="{8D0F2126-3826-D1C7-7AE1-71BBBDA6B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9A3B1-93B1-416D-D6DE-C0710D74168B}"/>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222359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4E6A-A6DF-1810-F50E-9A5B35AD7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6149D5-3C5B-C78E-3EDD-37DB70282E01}"/>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4" name="Footer Placeholder 3">
            <a:extLst>
              <a:ext uri="{FF2B5EF4-FFF2-40B4-BE49-F238E27FC236}">
                <a16:creationId xmlns:a16="http://schemas.microsoft.com/office/drawing/2014/main" id="{ACB5B772-24D0-C6A2-8A26-C5CD2AF63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47FC69-91B2-B540-D857-9FA08F2E0C49}"/>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225953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C6CD85-C37D-7AE7-3F6C-38321B833811}"/>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3" name="Footer Placeholder 2">
            <a:extLst>
              <a:ext uri="{FF2B5EF4-FFF2-40B4-BE49-F238E27FC236}">
                <a16:creationId xmlns:a16="http://schemas.microsoft.com/office/drawing/2014/main" id="{8B9993B5-5FFA-3F80-61F8-6379A04695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D3D4A6-34FA-6DCB-7FDC-9759C93349C0}"/>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28109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CF87-BFB8-2746-B8E3-62191920D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ADE299-ADDB-0A2D-9B3D-748F4DEF5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5231ED-5E69-B5B1-C511-255CBB025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0892D-8D29-EB82-2BBE-015620A54B72}"/>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6" name="Footer Placeholder 5">
            <a:extLst>
              <a:ext uri="{FF2B5EF4-FFF2-40B4-BE49-F238E27FC236}">
                <a16:creationId xmlns:a16="http://schemas.microsoft.com/office/drawing/2014/main" id="{11A050EF-0363-33A3-8719-C4302F5CF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4311F-C448-1073-694B-57D1A998EE7C}"/>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20645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F2E7-99D4-9715-EB51-D5112A9FA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C74AFE-88FB-3F81-919B-271678101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FFE6F-54CA-B3D2-54D1-4C6DB2ED6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98598-9A07-79D7-50A0-3C438AD7BFC6}"/>
              </a:ext>
            </a:extLst>
          </p:cNvPr>
          <p:cNvSpPr>
            <a:spLocks noGrp="1"/>
          </p:cNvSpPr>
          <p:nvPr>
            <p:ph type="dt" sz="half" idx="10"/>
          </p:nvPr>
        </p:nvSpPr>
        <p:spPr/>
        <p:txBody>
          <a:bodyPr/>
          <a:lstStyle/>
          <a:p>
            <a:fld id="{2C69D279-6DBC-40A7-A388-10EABA1668DF}" type="datetimeFigureOut">
              <a:rPr lang="en-US" smtClean="0"/>
              <a:t>3/18/2025</a:t>
            </a:fld>
            <a:endParaRPr lang="en-US"/>
          </a:p>
        </p:txBody>
      </p:sp>
      <p:sp>
        <p:nvSpPr>
          <p:cNvPr id="6" name="Footer Placeholder 5">
            <a:extLst>
              <a:ext uri="{FF2B5EF4-FFF2-40B4-BE49-F238E27FC236}">
                <a16:creationId xmlns:a16="http://schemas.microsoft.com/office/drawing/2014/main" id="{475AC3A6-5B60-B6B9-CAC3-4D12359A76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388C84-2302-8F3D-0658-1E824DBD8449}"/>
              </a:ext>
            </a:extLst>
          </p:cNvPr>
          <p:cNvSpPr>
            <a:spLocks noGrp="1"/>
          </p:cNvSpPr>
          <p:nvPr>
            <p:ph type="sldNum" sz="quarter" idx="12"/>
          </p:nvPr>
        </p:nvSpPr>
        <p:spPr/>
        <p:txBody>
          <a:bodyPr/>
          <a:lstStyle/>
          <a:p>
            <a:fld id="{62ADEB74-F1C5-4697-B068-D133ACE009E7}" type="slidenum">
              <a:rPr lang="en-US" smtClean="0"/>
              <a:t>‹#›</a:t>
            </a:fld>
            <a:endParaRPr lang="en-US"/>
          </a:p>
        </p:txBody>
      </p:sp>
    </p:spTree>
    <p:extLst>
      <p:ext uri="{BB962C8B-B14F-4D97-AF65-F5344CB8AC3E}">
        <p14:creationId xmlns:p14="http://schemas.microsoft.com/office/powerpoint/2010/main" val="1738500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E50AA-8523-B73E-AE03-B22C5C8C87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22AB12-67A2-01F7-1761-2D67F24D1E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22B30-4BF3-5521-5C18-CECD71FEF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69D279-6DBC-40A7-A388-10EABA1668DF}" type="datetimeFigureOut">
              <a:rPr lang="en-US" smtClean="0"/>
              <a:t>3/18/2025</a:t>
            </a:fld>
            <a:endParaRPr lang="en-US"/>
          </a:p>
        </p:txBody>
      </p:sp>
      <p:sp>
        <p:nvSpPr>
          <p:cNvPr id="5" name="Footer Placeholder 4">
            <a:extLst>
              <a:ext uri="{FF2B5EF4-FFF2-40B4-BE49-F238E27FC236}">
                <a16:creationId xmlns:a16="http://schemas.microsoft.com/office/drawing/2014/main" id="{B99552FA-3EEA-CCB4-01F7-3754C856A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9A31FC-D247-D0A8-DC87-6A2636D83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ADEB74-F1C5-4697-B068-D133ACE009E7}" type="slidenum">
              <a:rPr lang="en-US" smtClean="0"/>
              <a:t>‹#›</a:t>
            </a:fld>
            <a:endParaRPr lang="en-US"/>
          </a:p>
        </p:txBody>
      </p:sp>
    </p:spTree>
    <p:extLst>
      <p:ext uri="{BB962C8B-B14F-4D97-AF65-F5344CB8AC3E}">
        <p14:creationId xmlns:p14="http://schemas.microsoft.com/office/powerpoint/2010/main" val="2763901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B953-7F58-3F88-C8B0-A60639A6D3D9}"/>
              </a:ext>
            </a:extLst>
          </p:cNvPr>
          <p:cNvSpPr>
            <a:spLocks noGrp="1"/>
          </p:cNvSpPr>
          <p:nvPr>
            <p:ph type="ctrTitle"/>
          </p:nvPr>
        </p:nvSpPr>
        <p:spPr/>
        <p:txBody>
          <a:bodyPr/>
          <a:lstStyle/>
          <a:p>
            <a:r>
              <a:rPr lang="en-US" dirty="0"/>
              <a:t>LLM Agent</a:t>
            </a:r>
          </a:p>
        </p:txBody>
      </p:sp>
      <p:sp>
        <p:nvSpPr>
          <p:cNvPr id="3" name="Subtitle 2">
            <a:extLst>
              <a:ext uri="{FF2B5EF4-FFF2-40B4-BE49-F238E27FC236}">
                <a16:creationId xmlns:a16="http://schemas.microsoft.com/office/drawing/2014/main" id="{23E6D297-1AD1-7C51-FE01-D49A563744A1}"/>
              </a:ext>
            </a:extLst>
          </p:cNvPr>
          <p:cNvSpPr>
            <a:spLocks noGrp="1"/>
          </p:cNvSpPr>
          <p:nvPr>
            <p:ph type="subTitle" idx="1"/>
          </p:nvPr>
        </p:nvSpPr>
        <p:spPr/>
        <p:txBody>
          <a:bodyPr/>
          <a:lstStyle/>
          <a:p>
            <a:r>
              <a:rPr lang="en-US" dirty="0"/>
              <a:t>In processing: API call? How to integrate to a dashboard that can help workflow and machine problems? Like an </a:t>
            </a:r>
            <a:r>
              <a:rPr lang="en-US" dirty="0" err="1"/>
              <a:t>accistant</a:t>
            </a:r>
            <a:r>
              <a:rPr lang="en-US" dirty="0"/>
              <a:t>?</a:t>
            </a:r>
          </a:p>
        </p:txBody>
      </p:sp>
    </p:spTree>
    <p:extLst>
      <p:ext uri="{BB962C8B-B14F-4D97-AF65-F5344CB8AC3E}">
        <p14:creationId xmlns:p14="http://schemas.microsoft.com/office/powerpoint/2010/main" val="3734579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BA5B-7F97-DBE2-254C-29CEB5B7E012}"/>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1A9ECFB4-EECF-4F10-7975-8A7B2656B129}"/>
              </a:ext>
            </a:extLst>
          </p:cNvPr>
          <p:cNvSpPr>
            <a:spLocks noGrp="1"/>
          </p:cNvSpPr>
          <p:nvPr>
            <p:ph idx="1"/>
          </p:nvPr>
        </p:nvSpPr>
        <p:spPr/>
        <p:txBody>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1. </a:t>
            </a:r>
            <a:r>
              <a:rPr lang="zh-CN" altLang="en-US" b="1" i="0" dirty="0">
                <a:solidFill>
                  <a:srgbClr val="242424"/>
                </a:solidFill>
                <a:effectLst/>
                <a:latin typeface="Segoe UI" panose="020B0502040204020203" pitchFamily="34" charset="0"/>
              </a:rPr>
              <a:t>准备数据</a:t>
            </a:r>
          </a:p>
          <a:p>
            <a:pPr algn="l"/>
            <a:r>
              <a:rPr lang="zh-CN" altLang="en-US" b="0" i="0" dirty="0">
                <a:solidFill>
                  <a:srgbClr val="242424"/>
                </a:solidFill>
                <a:effectLst/>
                <a:latin typeface="Segoe UI" panose="020B0502040204020203" pitchFamily="34" charset="0"/>
              </a:rPr>
              <a:t>首先，您需要收集大量的对话数据。这些数据可以来自客服记录、社交媒体对话、论坛帖子等。确保数据尽可能详细和多样化，以便为聊天机器人提供充足的训练数据。</a:t>
            </a:r>
          </a:p>
          <a:p>
            <a:endParaRPr lang="en-US" dirty="0"/>
          </a:p>
        </p:txBody>
      </p:sp>
    </p:spTree>
    <p:extLst>
      <p:ext uri="{BB962C8B-B14F-4D97-AF65-F5344CB8AC3E}">
        <p14:creationId xmlns:p14="http://schemas.microsoft.com/office/powerpoint/2010/main" val="324610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6F052-7685-25DF-70BA-09866E7A3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66A1-2A80-0726-03D4-8ECC862D1ECC}"/>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2B7800B8-4B97-85C1-A46A-292CAB9AB7D3}"/>
              </a:ext>
            </a:extLst>
          </p:cNvPr>
          <p:cNvSpPr>
            <a:spLocks noGrp="1"/>
          </p:cNvSpPr>
          <p:nvPr>
            <p:ph idx="1"/>
          </p:nvPr>
        </p:nvSpPr>
        <p:spPr/>
        <p:txBody>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2. </a:t>
            </a:r>
            <a:r>
              <a:rPr lang="zh-CN" altLang="en-US" b="1" i="0" dirty="0">
                <a:solidFill>
                  <a:srgbClr val="242424"/>
                </a:solidFill>
                <a:effectLst/>
                <a:latin typeface="Segoe UI" panose="020B0502040204020203" pitchFamily="34" charset="0"/>
              </a:rPr>
              <a:t>数据预处理</a:t>
            </a:r>
          </a:p>
          <a:p>
            <a:pPr algn="l"/>
            <a:r>
              <a:rPr lang="zh-CN" altLang="en-US" b="0" i="0" dirty="0">
                <a:solidFill>
                  <a:srgbClr val="242424"/>
                </a:solidFill>
                <a:effectLst/>
                <a:latin typeface="Segoe UI" panose="020B0502040204020203" pitchFamily="34" charset="0"/>
              </a:rPr>
              <a:t>对收集到的数据进行预处理，包括去除无关信息、符号化、词形还原等。以下是一个简单的</a:t>
            </a:r>
            <a:r>
              <a:rPr lang="en-US" altLang="zh-CN" b="0" i="0" dirty="0">
                <a:solidFill>
                  <a:srgbClr val="242424"/>
                </a:solidFill>
                <a:effectLst/>
                <a:latin typeface="Segoe UI" panose="020B0502040204020203" pitchFamily="34" charset="0"/>
              </a:rPr>
              <a:t>Python</a:t>
            </a:r>
            <a:r>
              <a:rPr lang="zh-CN" altLang="en-US" b="0" i="0" dirty="0">
                <a:solidFill>
                  <a:srgbClr val="242424"/>
                </a:solidFill>
                <a:effectLst/>
                <a:latin typeface="Segoe UI" panose="020B0502040204020203" pitchFamily="34" charset="0"/>
              </a:rPr>
              <a:t>代码示例，展示如何进行数据预处理：</a:t>
            </a:r>
          </a:p>
          <a:p>
            <a:endParaRPr lang="en-US" dirty="0"/>
          </a:p>
        </p:txBody>
      </p:sp>
    </p:spTree>
    <p:extLst>
      <p:ext uri="{BB962C8B-B14F-4D97-AF65-F5344CB8AC3E}">
        <p14:creationId xmlns:p14="http://schemas.microsoft.com/office/powerpoint/2010/main" val="162417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59594-5A12-63EB-00EC-B14518EE54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6474E-7939-82D4-8F7A-6378212129FB}"/>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5D33AA55-3EEF-6941-BB52-29938B14503D}"/>
              </a:ext>
            </a:extLst>
          </p:cNvPr>
          <p:cNvSpPr>
            <a:spLocks noGrp="1"/>
          </p:cNvSpPr>
          <p:nvPr>
            <p:ph idx="1"/>
          </p:nvPr>
        </p:nvSpPr>
        <p:spPr/>
        <p:txBody>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3. </a:t>
            </a:r>
            <a:r>
              <a:rPr lang="zh-CN" altLang="en-US" b="1" i="0" dirty="0">
                <a:solidFill>
                  <a:srgbClr val="242424"/>
                </a:solidFill>
                <a:effectLst/>
                <a:latin typeface="Segoe UI" panose="020B0502040204020203" pitchFamily="34" charset="0"/>
              </a:rPr>
              <a:t>创建</a:t>
            </a:r>
            <a:r>
              <a:rPr lang="en-US" altLang="zh-CN" b="1" i="0" dirty="0" err="1">
                <a:solidFill>
                  <a:srgbClr val="242424"/>
                </a:solidFill>
                <a:effectLst/>
                <a:latin typeface="Segoe UI" panose="020B0502040204020203" pitchFamily="34" charset="0"/>
              </a:rPr>
              <a:t>Dialogflow</a:t>
            </a:r>
            <a:r>
              <a:rPr lang="zh-CN" altLang="en-US" b="1" i="0" dirty="0">
                <a:solidFill>
                  <a:srgbClr val="242424"/>
                </a:solidFill>
                <a:effectLst/>
                <a:latin typeface="Segoe UI" panose="020B0502040204020203" pitchFamily="34" charset="0"/>
              </a:rPr>
              <a:t>代理</a:t>
            </a:r>
          </a:p>
          <a:p>
            <a:pPr algn="l">
              <a:buNone/>
            </a:pPr>
            <a:r>
              <a:rPr lang="zh-CN" altLang="en-US" b="0" i="0" dirty="0">
                <a:solidFill>
                  <a:srgbClr val="242424"/>
                </a:solidFill>
                <a:effectLst/>
                <a:latin typeface="Segoe UI" panose="020B0502040204020203" pitchFamily="34" charset="0"/>
              </a:rPr>
              <a:t>在</a:t>
            </a:r>
            <a:r>
              <a:rPr lang="en-US" altLang="zh-CN" b="0" i="0" dirty="0" err="1">
                <a:solidFill>
                  <a:srgbClr val="242424"/>
                </a:solidFill>
                <a:effectLst/>
                <a:latin typeface="Segoe UI" panose="020B0502040204020203" pitchFamily="34" charset="0"/>
              </a:rPr>
              <a:t>Dialogflow</a:t>
            </a:r>
            <a:r>
              <a:rPr lang="zh-CN" altLang="en-US" b="0" i="0" dirty="0">
                <a:solidFill>
                  <a:srgbClr val="242424"/>
                </a:solidFill>
                <a:effectLst/>
                <a:latin typeface="Segoe UI" panose="020B0502040204020203" pitchFamily="34" charset="0"/>
              </a:rPr>
              <a:t>中，创建一个新的代理，并配置意图（</a:t>
            </a:r>
            <a:r>
              <a:rPr lang="en-US" altLang="zh-CN" b="0" i="0" dirty="0">
                <a:solidFill>
                  <a:srgbClr val="242424"/>
                </a:solidFill>
                <a:effectLst/>
                <a:latin typeface="Segoe UI" panose="020B0502040204020203" pitchFamily="34" charset="0"/>
              </a:rPr>
              <a:t>Intent</a:t>
            </a:r>
            <a:r>
              <a:rPr lang="zh-CN" altLang="en-US" b="0" i="0" dirty="0">
                <a:solidFill>
                  <a:srgbClr val="242424"/>
                </a:solidFill>
                <a:effectLst/>
                <a:latin typeface="Segoe UI" panose="020B0502040204020203" pitchFamily="34" charset="0"/>
              </a:rPr>
              <a:t>）来处理用户的不同问题。例如：</a:t>
            </a:r>
          </a:p>
          <a:p>
            <a:pPr algn="l">
              <a:spcBef>
                <a:spcPts val="750"/>
              </a:spcBef>
              <a:spcAft>
                <a:spcPts val="750"/>
              </a:spcAft>
              <a:buFont typeface="Arial" panose="020B0604020202020204" pitchFamily="34" charset="0"/>
              <a:buChar char="•"/>
            </a:pPr>
            <a:r>
              <a:rPr lang="zh-CN" altLang="en-US" b="1" i="0" dirty="0">
                <a:solidFill>
                  <a:srgbClr val="242424"/>
                </a:solidFill>
                <a:effectLst/>
                <a:latin typeface="Segoe UI" panose="020B0502040204020203" pitchFamily="34" charset="0"/>
              </a:rPr>
              <a:t>欢迎意图</a:t>
            </a:r>
            <a:r>
              <a:rPr lang="zh-CN" altLang="en-US" b="0" i="0" dirty="0">
                <a:solidFill>
                  <a:srgbClr val="242424"/>
                </a:solidFill>
                <a:effectLst/>
                <a:latin typeface="Segoe UI" panose="020B0502040204020203" pitchFamily="34" charset="0"/>
              </a:rPr>
              <a:t>：处理用户的初次问候。</a:t>
            </a:r>
          </a:p>
          <a:p>
            <a:pPr algn="l">
              <a:spcBef>
                <a:spcPts val="750"/>
              </a:spcBef>
              <a:spcAft>
                <a:spcPts val="750"/>
              </a:spcAft>
              <a:buFont typeface="Arial" panose="020B0604020202020204" pitchFamily="34" charset="0"/>
              <a:buChar char="•"/>
            </a:pPr>
            <a:r>
              <a:rPr lang="zh-CN" altLang="en-US" b="1" i="0" dirty="0">
                <a:solidFill>
                  <a:srgbClr val="242424"/>
                </a:solidFill>
                <a:effectLst/>
                <a:latin typeface="Segoe UI" panose="020B0502040204020203" pitchFamily="34" charset="0"/>
              </a:rPr>
              <a:t>常见问题意图</a:t>
            </a:r>
            <a:r>
              <a:rPr lang="zh-CN" altLang="en-US" b="0" i="0" dirty="0">
                <a:solidFill>
                  <a:srgbClr val="242424"/>
                </a:solidFill>
                <a:effectLst/>
                <a:latin typeface="Segoe UI" panose="020B0502040204020203" pitchFamily="34" charset="0"/>
              </a:rPr>
              <a:t>：处理用户的常见问题，如“营业时间是什么时候？”、“如何联系客户服务？”等。</a:t>
            </a:r>
          </a:p>
          <a:p>
            <a:endParaRPr lang="en-US" dirty="0"/>
          </a:p>
        </p:txBody>
      </p:sp>
    </p:spTree>
    <p:extLst>
      <p:ext uri="{BB962C8B-B14F-4D97-AF65-F5344CB8AC3E}">
        <p14:creationId xmlns:p14="http://schemas.microsoft.com/office/powerpoint/2010/main" val="315463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4510B-AA2E-61D7-23BF-CB6000D8C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48F05-CA51-1499-7295-0CA366095315}"/>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15CE220F-C9AD-D0E9-7759-939FB4CD87C6}"/>
              </a:ext>
            </a:extLst>
          </p:cNvPr>
          <p:cNvSpPr>
            <a:spLocks noGrp="1"/>
          </p:cNvSpPr>
          <p:nvPr>
            <p:ph idx="1"/>
          </p:nvPr>
        </p:nvSpPr>
        <p:spPr/>
        <p:txBody>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4. </a:t>
            </a:r>
            <a:r>
              <a:rPr lang="zh-CN" altLang="en-US" b="1" i="0" dirty="0">
                <a:solidFill>
                  <a:srgbClr val="242424"/>
                </a:solidFill>
                <a:effectLst/>
                <a:latin typeface="Segoe UI" panose="020B0502040204020203" pitchFamily="34" charset="0"/>
              </a:rPr>
              <a:t>调用</a:t>
            </a:r>
            <a:r>
              <a:rPr lang="en-US" altLang="zh-CN" b="1" i="0" dirty="0">
                <a:solidFill>
                  <a:srgbClr val="242424"/>
                </a:solidFill>
                <a:effectLst/>
                <a:latin typeface="Segoe UI" panose="020B0502040204020203" pitchFamily="34" charset="0"/>
              </a:rPr>
              <a:t>LLM API</a:t>
            </a:r>
          </a:p>
          <a:p>
            <a:pPr algn="l"/>
            <a:r>
              <a:rPr lang="zh-CN" altLang="en-US" b="0" i="0" dirty="0">
                <a:solidFill>
                  <a:srgbClr val="242424"/>
                </a:solidFill>
                <a:effectLst/>
                <a:latin typeface="Segoe UI" panose="020B0502040204020203" pitchFamily="34" charset="0"/>
              </a:rPr>
              <a:t>在设计对话流程时，调用</a:t>
            </a:r>
            <a:r>
              <a:rPr lang="en-US" altLang="zh-CN" b="0" i="0" dirty="0" err="1">
                <a:solidFill>
                  <a:srgbClr val="242424"/>
                </a:solidFill>
                <a:effectLst/>
                <a:latin typeface="Segoe UI" panose="020B0502040204020203" pitchFamily="34" charset="0"/>
              </a:rPr>
              <a:t>Dialogflow</a:t>
            </a:r>
            <a:r>
              <a:rPr lang="zh-CN" altLang="en-US" b="0" i="0" dirty="0">
                <a:solidFill>
                  <a:srgbClr val="242424"/>
                </a:solidFill>
                <a:effectLst/>
                <a:latin typeface="Segoe UI" panose="020B0502040204020203" pitchFamily="34" charset="0"/>
              </a:rPr>
              <a:t>的</a:t>
            </a:r>
            <a:r>
              <a:rPr lang="en-US" altLang="zh-CN" b="0" i="0" dirty="0">
                <a:solidFill>
                  <a:srgbClr val="242424"/>
                </a:solidFill>
                <a:effectLst/>
                <a:latin typeface="Segoe UI" panose="020B0502040204020203" pitchFamily="34" charset="0"/>
              </a:rPr>
              <a:t>API</a:t>
            </a:r>
            <a:r>
              <a:rPr lang="zh-CN" altLang="en-US" b="0" i="0" dirty="0">
                <a:solidFill>
                  <a:srgbClr val="242424"/>
                </a:solidFill>
                <a:effectLst/>
                <a:latin typeface="Segoe UI" panose="020B0502040204020203" pitchFamily="34" charset="0"/>
              </a:rPr>
              <a:t>来生成自然语言响应。以下是一个简单的</a:t>
            </a:r>
            <a:r>
              <a:rPr lang="en-US" altLang="zh-CN" b="0" i="0" dirty="0">
                <a:solidFill>
                  <a:srgbClr val="242424"/>
                </a:solidFill>
                <a:effectLst/>
                <a:latin typeface="Segoe UI" panose="020B0502040204020203" pitchFamily="34" charset="0"/>
              </a:rPr>
              <a:t>Python</a:t>
            </a:r>
            <a:r>
              <a:rPr lang="zh-CN" altLang="en-US" b="0" i="0" dirty="0">
                <a:solidFill>
                  <a:srgbClr val="242424"/>
                </a:solidFill>
                <a:effectLst/>
                <a:latin typeface="Segoe UI" panose="020B0502040204020203" pitchFamily="34" charset="0"/>
              </a:rPr>
              <a:t>示例，展示如何调用</a:t>
            </a:r>
            <a:r>
              <a:rPr lang="en-US" altLang="zh-CN" b="0" i="0" dirty="0" err="1">
                <a:solidFill>
                  <a:srgbClr val="242424"/>
                </a:solidFill>
                <a:effectLst/>
                <a:latin typeface="Segoe UI" panose="020B0502040204020203" pitchFamily="34" charset="0"/>
              </a:rPr>
              <a:t>Dialogflow</a:t>
            </a:r>
            <a:r>
              <a:rPr lang="en-US" altLang="zh-CN" b="0" i="0" dirty="0">
                <a:solidFill>
                  <a:srgbClr val="242424"/>
                </a:solidFill>
                <a:effectLst/>
                <a:latin typeface="Segoe UI" panose="020B0502040204020203" pitchFamily="34" charset="0"/>
              </a:rPr>
              <a:t> API</a:t>
            </a:r>
            <a:r>
              <a:rPr lang="zh-CN" altLang="en-US" b="0" i="0" dirty="0">
                <a:solidFill>
                  <a:srgbClr val="242424"/>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273523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6BE51-9E71-BCD0-EED2-B998C46A7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2D29A-A627-E8B1-22E6-B1D983DA70A1}"/>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1B1FE430-48B7-CE68-1971-F0AC6803186B}"/>
              </a:ext>
            </a:extLst>
          </p:cNvPr>
          <p:cNvSpPr>
            <a:spLocks noGrp="1"/>
          </p:cNvSpPr>
          <p:nvPr>
            <p:ph idx="1"/>
          </p:nvPr>
        </p:nvSpPr>
        <p:spPr/>
        <p:txBody>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5. </a:t>
            </a:r>
            <a:r>
              <a:rPr lang="zh-CN" altLang="en-US" b="1" i="0" dirty="0">
                <a:solidFill>
                  <a:srgbClr val="242424"/>
                </a:solidFill>
                <a:effectLst/>
                <a:latin typeface="Segoe UI" panose="020B0502040204020203" pitchFamily="34" charset="0"/>
              </a:rPr>
              <a:t>训练模型</a:t>
            </a:r>
          </a:p>
          <a:p>
            <a:pPr algn="l"/>
            <a:r>
              <a:rPr lang="zh-CN" altLang="en-US" b="0" i="0" dirty="0">
                <a:solidFill>
                  <a:srgbClr val="242424"/>
                </a:solidFill>
                <a:effectLst/>
                <a:latin typeface="Segoe UI" panose="020B0502040204020203" pitchFamily="34" charset="0"/>
              </a:rPr>
              <a:t>使用预处理后的数据训练模型。以下是一个简单的训练过程示例：</a:t>
            </a:r>
          </a:p>
          <a:p>
            <a:endParaRPr lang="en-US" dirty="0"/>
          </a:p>
        </p:txBody>
      </p:sp>
    </p:spTree>
    <p:extLst>
      <p:ext uri="{BB962C8B-B14F-4D97-AF65-F5344CB8AC3E}">
        <p14:creationId xmlns:p14="http://schemas.microsoft.com/office/powerpoint/2010/main" val="426643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5DD67-0CEA-7224-8E5D-C3B9E39D2C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FDF70-EA5B-F05A-449D-3638CDC70FE0}"/>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5CBB2E08-948A-3FED-F506-19B495DD91FD}"/>
              </a:ext>
            </a:extLst>
          </p:cNvPr>
          <p:cNvSpPr>
            <a:spLocks noGrp="1"/>
          </p:cNvSpPr>
          <p:nvPr>
            <p:ph idx="1"/>
          </p:nvPr>
        </p:nvSpPr>
        <p:spPr/>
        <p:txBody>
          <a:bodyPr>
            <a:normAutofit fontScale="92500" lnSpcReduction="20000"/>
          </a:bodyPr>
          <a:lstStyle/>
          <a:p>
            <a:pPr algn="l">
              <a:spcBef>
                <a:spcPts val="375"/>
              </a:spcBef>
              <a:spcAft>
                <a:spcPts val="375"/>
              </a:spcAft>
              <a:buNone/>
            </a:pPr>
            <a:r>
              <a:rPr lang="en-US" altLang="zh-CN" b="1" i="0" dirty="0">
                <a:solidFill>
                  <a:srgbClr val="242424"/>
                </a:solidFill>
                <a:effectLst/>
                <a:latin typeface="Segoe UI" panose="020B0502040204020203" pitchFamily="34" charset="0"/>
              </a:rPr>
              <a:t>6. </a:t>
            </a:r>
            <a:r>
              <a:rPr lang="zh-CN" altLang="en-US" b="1" i="0" dirty="0">
                <a:solidFill>
                  <a:srgbClr val="242424"/>
                </a:solidFill>
                <a:effectLst/>
                <a:latin typeface="Segoe UI" panose="020B0502040204020203" pitchFamily="34" charset="0"/>
              </a:rPr>
              <a:t>测试和优化</a:t>
            </a:r>
          </a:p>
          <a:p>
            <a:pPr algn="l">
              <a:buNone/>
            </a:pPr>
            <a:r>
              <a:rPr lang="zh-CN" altLang="en-US" b="0" i="0" dirty="0">
                <a:solidFill>
                  <a:srgbClr val="242424"/>
                </a:solidFill>
                <a:effectLst/>
                <a:latin typeface="Segoe UI" panose="020B0502040204020203" pitchFamily="34" charset="0"/>
              </a:rPr>
              <a:t>在</a:t>
            </a:r>
            <a:r>
              <a:rPr lang="en-US" altLang="zh-CN" b="0" i="0" dirty="0" err="1">
                <a:solidFill>
                  <a:srgbClr val="242424"/>
                </a:solidFill>
                <a:effectLst/>
                <a:latin typeface="Segoe UI" panose="020B0502040204020203" pitchFamily="34" charset="0"/>
              </a:rPr>
              <a:t>Dialogflow</a:t>
            </a:r>
            <a:r>
              <a:rPr lang="zh-CN" altLang="en-US" b="0" i="0" dirty="0">
                <a:solidFill>
                  <a:srgbClr val="242424"/>
                </a:solidFill>
                <a:effectLst/>
                <a:latin typeface="Segoe UI" panose="020B0502040204020203" pitchFamily="34" charset="0"/>
              </a:rPr>
              <a:t>控制台中测试您的聊天机器人，确保其能够准确理解用户意图并提供正确的响应。根据测试结果进行优化。</a:t>
            </a:r>
          </a:p>
          <a:p>
            <a:pPr algn="l">
              <a:spcBef>
                <a:spcPts val="375"/>
              </a:spcBef>
              <a:spcAft>
                <a:spcPts val="375"/>
              </a:spcAft>
              <a:buNone/>
            </a:pPr>
            <a:r>
              <a:rPr lang="en-US" altLang="zh-CN" b="1" i="0" dirty="0">
                <a:solidFill>
                  <a:srgbClr val="242424"/>
                </a:solidFill>
                <a:effectLst/>
                <a:latin typeface="Segoe UI" panose="020B0502040204020203" pitchFamily="34" charset="0"/>
              </a:rPr>
              <a:t>7. </a:t>
            </a:r>
            <a:r>
              <a:rPr lang="zh-CN" altLang="en-US" b="1" i="0" dirty="0">
                <a:solidFill>
                  <a:srgbClr val="242424"/>
                </a:solidFill>
                <a:effectLst/>
                <a:latin typeface="Segoe UI" panose="020B0502040204020203" pitchFamily="34" charset="0"/>
              </a:rPr>
              <a:t>部署和集成</a:t>
            </a:r>
          </a:p>
          <a:p>
            <a:pPr algn="l">
              <a:buNone/>
            </a:pPr>
            <a:r>
              <a:rPr lang="zh-CN" altLang="en-US" b="0" i="0" dirty="0">
                <a:solidFill>
                  <a:srgbClr val="242424"/>
                </a:solidFill>
                <a:effectLst/>
                <a:latin typeface="Segoe UI" panose="020B0502040204020203" pitchFamily="34" charset="0"/>
              </a:rPr>
              <a:t>将聊天机器人部署到目标平台，例如网站、移动应用或社交媒体。</a:t>
            </a:r>
            <a:r>
              <a:rPr lang="en-US" altLang="zh-CN" b="0" i="0" dirty="0" err="1">
                <a:solidFill>
                  <a:srgbClr val="242424"/>
                </a:solidFill>
                <a:effectLst/>
                <a:latin typeface="Segoe UI" panose="020B0502040204020203" pitchFamily="34" charset="0"/>
              </a:rPr>
              <a:t>Dialogflow</a:t>
            </a:r>
            <a:r>
              <a:rPr lang="zh-CN" altLang="en-US" b="0" i="0" dirty="0">
                <a:solidFill>
                  <a:srgbClr val="242424"/>
                </a:solidFill>
                <a:effectLst/>
                <a:latin typeface="Segoe UI" panose="020B0502040204020203" pitchFamily="34" charset="0"/>
              </a:rPr>
              <a:t>支持与多个平台的集成，如</a:t>
            </a:r>
            <a:r>
              <a:rPr lang="en-US" altLang="zh-CN" b="0" i="0" dirty="0">
                <a:solidFill>
                  <a:srgbClr val="242424"/>
                </a:solidFill>
                <a:effectLst/>
                <a:latin typeface="Segoe UI" panose="020B0502040204020203" pitchFamily="34" charset="0"/>
              </a:rPr>
              <a:t>Google Assistant</a:t>
            </a:r>
            <a:r>
              <a:rPr lang="zh-CN" altLang="en-US" b="0" i="0" dirty="0">
                <a:solidFill>
                  <a:srgbClr val="242424"/>
                </a:solidFill>
                <a:effectLst/>
                <a:latin typeface="Segoe UI" panose="020B0502040204020203" pitchFamily="34" charset="0"/>
              </a:rPr>
              <a:t>、</a:t>
            </a:r>
            <a:r>
              <a:rPr lang="en-US" altLang="zh-CN" b="0" i="0" dirty="0">
                <a:solidFill>
                  <a:srgbClr val="242424"/>
                </a:solidFill>
                <a:effectLst/>
                <a:latin typeface="Segoe UI" panose="020B0502040204020203" pitchFamily="34" charset="0"/>
              </a:rPr>
              <a:t>Facebook Messenger</a:t>
            </a:r>
            <a:r>
              <a:rPr lang="zh-CN" altLang="en-US" b="0" i="0" dirty="0">
                <a:solidFill>
                  <a:srgbClr val="242424"/>
                </a:solidFill>
                <a:effectLst/>
                <a:latin typeface="Segoe UI" panose="020B0502040204020203" pitchFamily="34" charset="0"/>
              </a:rPr>
              <a:t>等。</a:t>
            </a:r>
          </a:p>
          <a:p>
            <a:pPr algn="l">
              <a:spcBef>
                <a:spcPts val="375"/>
              </a:spcBef>
              <a:spcAft>
                <a:spcPts val="375"/>
              </a:spcAft>
              <a:buNone/>
            </a:pPr>
            <a:r>
              <a:rPr lang="en-US" altLang="zh-CN" b="1" i="0" dirty="0">
                <a:solidFill>
                  <a:srgbClr val="242424"/>
                </a:solidFill>
                <a:effectLst/>
                <a:latin typeface="Segoe UI" panose="020B0502040204020203" pitchFamily="34" charset="0"/>
              </a:rPr>
              <a:t>8. </a:t>
            </a:r>
            <a:r>
              <a:rPr lang="zh-CN" altLang="en-US" b="1" i="0" dirty="0">
                <a:solidFill>
                  <a:srgbClr val="242424"/>
                </a:solidFill>
                <a:effectLst/>
                <a:latin typeface="Segoe UI" panose="020B0502040204020203" pitchFamily="34" charset="0"/>
              </a:rPr>
              <a:t>监控和维护</a:t>
            </a:r>
          </a:p>
          <a:p>
            <a:pPr algn="l">
              <a:buNone/>
            </a:pPr>
            <a:r>
              <a:rPr lang="zh-CN" altLang="en-US" b="0" i="0" dirty="0">
                <a:solidFill>
                  <a:srgbClr val="242424"/>
                </a:solidFill>
                <a:effectLst/>
                <a:latin typeface="Segoe UI" panose="020B0502040204020203" pitchFamily="34" charset="0"/>
              </a:rPr>
              <a:t>部署后，持续监控聊天机器人的性能，并根据用户反馈进行维护和改进。</a:t>
            </a:r>
          </a:p>
          <a:p>
            <a:pPr algn="l"/>
            <a:r>
              <a:rPr lang="zh-CN" altLang="en-US" b="0" i="0" dirty="0">
                <a:solidFill>
                  <a:srgbClr val="242424"/>
                </a:solidFill>
                <a:effectLst/>
                <a:latin typeface="Segoe UI" panose="020B0502040204020203" pitchFamily="34" charset="0"/>
              </a:rPr>
              <a:t>通过这些步骤，您可以构建并训练一个功能强大的</a:t>
            </a:r>
            <a:r>
              <a:rPr lang="en-US" altLang="zh-CN" b="0" i="0" dirty="0">
                <a:solidFill>
                  <a:srgbClr val="242424"/>
                </a:solidFill>
                <a:effectLst/>
                <a:latin typeface="Segoe UI" panose="020B0502040204020203" pitchFamily="34" charset="0"/>
              </a:rPr>
              <a:t>FAQ</a:t>
            </a:r>
            <a:r>
              <a:rPr lang="zh-CN" altLang="en-US" b="0" i="0" dirty="0">
                <a:solidFill>
                  <a:srgbClr val="242424"/>
                </a:solidFill>
                <a:effectLst/>
                <a:latin typeface="Segoe UI" panose="020B0502040204020203" pitchFamily="34" charset="0"/>
              </a:rPr>
              <a:t>聊天机器人，提升客户服务效率。如果您有任何问题或需要进一步的帮助，请告诉我！😊</a:t>
            </a:r>
          </a:p>
          <a:p>
            <a:endParaRPr lang="en-US" dirty="0"/>
          </a:p>
        </p:txBody>
      </p:sp>
    </p:spTree>
    <p:extLst>
      <p:ext uri="{BB962C8B-B14F-4D97-AF65-F5344CB8AC3E}">
        <p14:creationId xmlns:p14="http://schemas.microsoft.com/office/powerpoint/2010/main" val="356108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A58F-5DA6-A7F3-D77A-1A8F2A29B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66405-18D3-6F93-7D09-90B372280D51}"/>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1F24F494-020F-2E8D-5CCE-C133B241B4C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4638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9C21-1273-CBD1-425B-560D0B7D7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4BC8CB-5F6D-AF49-2399-35356D4596F2}"/>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1DD0167D-2F74-4A80-ACC8-6A639C3FEDC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46004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69449-6171-59F2-6AC8-815543F18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1B7D5-C4B9-0F2A-700A-1C76F53E221C}"/>
              </a:ext>
            </a:extLst>
          </p:cNvPr>
          <p:cNvSpPr>
            <a:spLocks noGrp="1"/>
          </p:cNvSpPr>
          <p:nvPr>
            <p:ph type="title"/>
          </p:nvPr>
        </p:nvSpPr>
        <p:spPr/>
        <p:txBody>
          <a:bodyPr/>
          <a:lstStyle/>
          <a:p>
            <a:r>
              <a:rPr lang="zh-CN" altLang="en-US" dirty="0"/>
              <a:t>示例：使用</a:t>
            </a:r>
            <a:r>
              <a:rPr lang="en-US" altLang="zh-CN" dirty="0" err="1"/>
              <a:t>Dialogflow</a:t>
            </a:r>
            <a:r>
              <a:rPr lang="zh-CN" altLang="en-US" dirty="0"/>
              <a:t>构建</a:t>
            </a:r>
            <a:r>
              <a:rPr lang="en-US" altLang="zh-CN" dirty="0"/>
              <a:t>FAQ</a:t>
            </a:r>
            <a:r>
              <a:rPr lang="zh-CN" altLang="en-US" dirty="0"/>
              <a:t>聊天机器人并进行训练</a:t>
            </a:r>
            <a:endParaRPr lang="en-US" dirty="0"/>
          </a:p>
        </p:txBody>
      </p:sp>
      <p:sp>
        <p:nvSpPr>
          <p:cNvPr id="3" name="Content Placeholder 2">
            <a:extLst>
              <a:ext uri="{FF2B5EF4-FFF2-40B4-BE49-F238E27FC236}">
                <a16:creationId xmlns:a16="http://schemas.microsoft.com/office/drawing/2014/main" id="{6D4E27D5-0CAB-7885-A3DC-58A24FFA7B7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6594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8C75-99EF-EEAE-BD43-9E1757484F0F}"/>
              </a:ext>
            </a:extLst>
          </p:cNvPr>
          <p:cNvSpPr>
            <a:spLocks noGrp="1"/>
          </p:cNvSpPr>
          <p:nvPr>
            <p:ph type="title"/>
          </p:nvPr>
        </p:nvSpPr>
        <p:spPr/>
        <p:txBody>
          <a:bodyPr/>
          <a:lstStyle/>
          <a:p>
            <a:r>
              <a:rPr lang="zh-CN" altLang="en-US" b="0" i="0" dirty="0">
                <a:solidFill>
                  <a:srgbClr val="242424"/>
                </a:solidFill>
                <a:effectLst/>
                <a:latin typeface="Segoe UI" panose="020B0502040204020203" pitchFamily="34" charset="0"/>
              </a:rPr>
              <a:t>对话平台的具体部署流程通常包括以下几个步骤：</a:t>
            </a:r>
            <a:endParaRPr lang="en-US" dirty="0"/>
          </a:p>
        </p:txBody>
      </p:sp>
      <p:sp>
        <p:nvSpPr>
          <p:cNvPr id="3" name="Content Placeholder 2">
            <a:extLst>
              <a:ext uri="{FF2B5EF4-FFF2-40B4-BE49-F238E27FC236}">
                <a16:creationId xmlns:a16="http://schemas.microsoft.com/office/drawing/2014/main" id="{75BDA3E3-CC6B-632A-D7CE-FA2F5AF62E27}"/>
              </a:ext>
            </a:extLst>
          </p:cNvPr>
          <p:cNvSpPr>
            <a:spLocks noGrp="1"/>
          </p:cNvSpPr>
          <p:nvPr>
            <p:ph idx="1"/>
          </p:nvPr>
        </p:nvSpPr>
        <p:spPr>
          <a:xfrm>
            <a:off x="838200" y="1825624"/>
            <a:ext cx="10515600" cy="4854575"/>
          </a:xfrm>
        </p:spPr>
        <p:txBody>
          <a:bodyPr>
            <a:noAutofit/>
          </a:bodyPr>
          <a:lstStyle/>
          <a:p>
            <a:r>
              <a:rPr lang="zh-CN" altLang="en-US" dirty="0"/>
              <a:t>确定用户需求：</a:t>
            </a:r>
          </a:p>
          <a:p>
            <a:r>
              <a:rPr lang="zh-CN" altLang="en-US" dirty="0"/>
              <a:t>首先，明确用户的需求和目标，例如需要一个</a:t>
            </a:r>
            <a:r>
              <a:rPr lang="en-US" altLang="zh-CN" dirty="0"/>
              <a:t>FAQ</a:t>
            </a:r>
            <a:r>
              <a:rPr lang="zh-CN" altLang="en-US" dirty="0"/>
              <a:t>聊天机器人还是一个复杂的虚拟助手。</a:t>
            </a:r>
          </a:p>
          <a:p>
            <a:endParaRPr lang="en-US" altLang="zh-CN" dirty="0"/>
          </a:p>
          <a:p>
            <a:r>
              <a:rPr lang="zh-CN" altLang="en-US" dirty="0"/>
              <a:t>选择合适的平台：</a:t>
            </a:r>
          </a:p>
          <a:p>
            <a:r>
              <a:rPr lang="zh-CN" altLang="en-US" dirty="0"/>
              <a:t>根据需求选择合适的对话平台，例如</a:t>
            </a:r>
            <a:r>
              <a:rPr lang="en-US" altLang="zh-CN" dirty="0" err="1"/>
              <a:t>Dialogflow</a:t>
            </a:r>
            <a:r>
              <a:rPr lang="zh-CN" altLang="en-US" dirty="0"/>
              <a:t>、</a:t>
            </a:r>
            <a:r>
              <a:rPr lang="en-US" altLang="zh-CN" dirty="0"/>
              <a:t>Microsoft Bot Framework</a:t>
            </a:r>
            <a:r>
              <a:rPr lang="zh-CN" altLang="en-US" dirty="0"/>
              <a:t>、</a:t>
            </a:r>
            <a:r>
              <a:rPr lang="en-US" altLang="zh-CN" dirty="0"/>
              <a:t>Amazon Lex</a:t>
            </a:r>
            <a:r>
              <a:rPr lang="zh-CN" altLang="en-US" dirty="0"/>
              <a:t>、</a:t>
            </a:r>
            <a:r>
              <a:rPr lang="en-US" altLang="zh-CN" dirty="0"/>
              <a:t>Rasa</a:t>
            </a:r>
            <a:r>
              <a:rPr lang="zh-CN" altLang="en-US" dirty="0"/>
              <a:t>、</a:t>
            </a:r>
            <a:r>
              <a:rPr lang="en-US" altLang="zh-CN" dirty="0"/>
              <a:t>IBM Watson Assistant</a:t>
            </a:r>
            <a:r>
              <a:rPr lang="zh-CN" altLang="en-US" dirty="0"/>
              <a:t>等</a:t>
            </a:r>
            <a:r>
              <a:rPr lang="en-US" altLang="zh-CN" dirty="0"/>
              <a:t>123</a:t>
            </a:r>
            <a:r>
              <a:rPr lang="zh-CN" altLang="en-US" dirty="0"/>
              <a:t>。</a:t>
            </a:r>
          </a:p>
          <a:p>
            <a:endParaRPr lang="en-US" altLang="zh-CN" dirty="0"/>
          </a:p>
          <a:p>
            <a:r>
              <a:rPr lang="zh-CN" altLang="en-US" dirty="0"/>
              <a:t>设计对话流程：</a:t>
            </a:r>
          </a:p>
          <a:p>
            <a:r>
              <a:rPr lang="zh-CN" altLang="en-US" dirty="0"/>
              <a:t>使用平台提供的工具设计对话流程，包括用户输入、系统响应、意图识别和对话管理。</a:t>
            </a:r>
          </a:p>
          <a:p>
            <a:endParaRPr lang="en-US" altLang="zh-CN" dirty="0"/>
          </a:p>
          <a:p>
            <a:r>
              <a:rPr lang="zh-CN" altLang="en-US" dirty="0"/>
              <a:t>调用</a:t>
            </a:r>
            <a:r>
              <a:rPr lang="en-US" altLang="zh-CN" dirty="0"/>
              <a:t>LLM API</a:t>
            </a:r>
            <a:r>
              <a:rPr lang="zh-CN" altLang="en-US" dirty="0"/>
              <a:t>：</a:t>
            </a:r>
          </a:p>
          <a:p>
            <a:r>
              <a:rPr lang="zh-CN" altLang="en-US" dirty="0"/>
              <a:t>在设计对话流程时，调用大语言模型（</a:t>
            </a:r>
            <a:r>
              <a:rPr lang="en-US" altLang="zh-CN" dirty="0"/>
              <a:t>LLM</a:t>
            </a:r>
            <a:r>
              <a:rPr lang="zh-CN" altLang="en-US" dirty="0"/>
              <a:t>）的</a:t>
            </a:r>
            <a:r>
              <a:rPr lang="en-US" altLang="zh-CN" dirty="0"/>
              <a:t>API</a:t>
            </a:r>
            <a:r>
              <a:rPr lang="zh-CN" altLang="en-US" dirty="0"/>
              <a:t>以生成自然语言响应。平台通常提供</a:t>
            </a:r>
            <a:r>
              <a:rPr lang="en-US" altLang="zh-CN" dirty="0"/>
              <a:t>API</a:t>
            </a:r>
            <a:r>
              <a:rPr lang="zh-CN" altLang="en-US" dirty="0"/>
              <a:t>接口，开发者可以通过编程调用这些接口。</a:t>
            </a:r>
          </a:p>
          <a:p>
            <a:endParaRPr lang="en-US" altLang="zh-CN" dirty="0"/>
          </a:p>
          <a:p>
            <a:r>
              <a:rPr lang="zh-CN" altLang="en-US" dirty="0"/>
              <a:t>测试和优化：</a:t>
            </a:r>
          </a:p>
          <a:p>
            <a:r>
              <a:rPr lang="zh-CN" altLang="en-US" dirty="0"/>
              <a:t>对设计好的对话系统进行测试，确保其能够准确理解用户意图并提供正确的响应。根据测试结果进行优化。</a:t>
            </a:r>
          </a:p>
          <a:p>
            <a:endParaRPr lang="en-US" altLang="zh-CN" dirty="0"/>
          </a:p>
          <a:p>
            <a:r>
              <a:rPr lang="zh-CN" altLang="en-US" dirty="0"/>
              <a:t>部署和集成：</a:t>
            </a:r>
          </a:p>
          <a:p>
            <a:r>
              <a:rPr lang="zh-CN" altLang="en-US" dirty="0"/>
              <a:t>将对话系统部署到目标环境中，并与其他系统（如支付系统、第三方</a:t>
            </a:r>
            <a:r>
              <a:rPr lang="en-US" altLang="zh-CN" dirty="0"/>
              <a:t>API</a:t>
            </a:r>
            <a:r>
              <a:rPr lang="zh-CN" altLang="en-US" dirty="0"/>
              <a:t>等）进行集成</a:t>
            </a:r>
            <a:r>
              <a:rPr lang="en-US" altLang="zh-CN" dirty="0"/>
              <a:t>456</a:t>
            </a:r>
            <a:r>
              <a:rPr lang="zh-CN" altLang="en-US" dirty="0"/>
              <a:t>。</a:t>
            </a:r>
          </a:p>
          <a:p>
            <a:endParaRPr lang="en-US" altLang="zh-CN" dirty="0"/>
          </a:p>
          <a:p>
            <a:r>
              <a:rPr lang="zh-CN" altLang="en-US" dirty="0"/>
              <a:t>监控和维护：</a:t>
            </a:r>
          </a:p>
          <a:p>
            <a:r>
              <a:rPr lang="zh-CN" altLang="en-US" dirty="0"/>
              <a:t>部署后，持续监控对话系统的性能，并根据用户反馈进行维护和改进。</a:t>
            </a:r>
            <a:endParaRPr lang="en-US" dirty="0"/>
          </a:p>
        </p:txBody>
      </p:sp>
    </p:spTree>
    <p:extLst>
      <p:ext uri="{BB962C8B-B14F-4D97-AF65-F5344CB8AC3E}">
        <p14:creationId xmlns:p14="http://schemas.microsoft.com/office/powerpoint/2010/main" val="344750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AD0E-5880-32B6-41A6-CF3925097694}"/>
              </a:ext>
            </a:extLst>
          </p:cNvPr>
          <p:cNvSpPr>
            <a:spLocks noGrp="1"/>
          </p:cNvSpPr>
          <p:nvPr>
            <p:ph type="title"/>
          </p:nvPr>
        </p:nvSpPr>
        <p:spPr/>
        <p:txBody>
          <a:bodyPr/>
          <a:lstStyle/>
          <a:p>
            <a:r>
              <a:rPr lang="zh-CN" altLang="en-US" dirty="0"/>
              <a:t>有两种主要的部署方式：</a:t>
            </a:r>
            <a:endParaRPr lang="en-US" dirty="0"/>
          </a:p>
        </p:txBody>
      </p:sp>
      <p:sp>
        <p:nvSpPr>
          <p:cNvPr id="3" name="Content Placeholder 2">
            <a:extLst>
              <a:ext uri="{FF2B5EF4-FFF2-40B4-BE49-F238E27FC236}">
                <a16:creationId xmlns:a16="http://schemas.microsoft.com/office/drawing/2014/main" id="{C55A7707-4135-92CD-6883-FAEED1296684}"/>
              </a:ext>
            </a:extLst>
          </p:cNvPr>
          <p:cNvSpPr>
            <a:spLocks noGrp="1"/>
          </p:cNvSpPr>
          <p:nvPr>
            <p:ph idx="1"/>
          </p:nvPr>
        </p:nvSpPr>
        <p:spPr/>
        <p:txBody>
          <a:bodyPr>
            <a:normAutofit/>
          </a:bodyPr>
          <a:lstStyle/>
          <a:p>
            <a:pPr marL="0" marR="0">
              <a:lnSpc>
                <a:spcPct val="115000"/>
              </a:lnSpc>
              <a:spcAft>
                <a:spcPts val="800"/>
              </a:spcAft>
              <a:buNone/>
            </a:pPr>
            <a:r>
              <a:rPr lang="en-US" dirty="0"/>
              <a:t>(1) </a:t>
            </a:r>
            <a:r>
              <a:rPr lang="en-US" dirty="0" err="1"/>
              <a:t>直接调用</a:t>
            </a:r>
            <a:r>
              <a:rPr lang="en-US" dirty="0"/>
              <a:t> OpenAI </a:t>
            </a:r>
            <a:r>
              <a:rPr lang="en-US" dirty="0" err="1"/>
              <a:t>API（云端</a:t>
            </a:r>
            <a:r>
              <a:rPr lang="en-US" dirty="0"/>
              <a:t>）</a:t>
            </a:r>
          </a:p>
          <a:p>
            <a:pPr marL="0" marR="0">
              <a:lnSpc>
                <a:spcPct val="115000"/>
              </a:lnSpc>
              <a:spcAft>
                <a:spcPts val="800"/>
              </a:spcAft>
              <a:buNone/>
            </a:pPr>
            <a:r>
              <a:rPr lang="en-US" dirty="0"/>
              <a:t>	•	</a:t>
            </a:r>
            <a:r>
              <a:rPr lang="en-US" dirty="0" err="1"/>
              <a:t>优点：省去模型训练、部署的成本，响应快</a:t>
            </a:r>
            <a:r>
              <a:rPr lang="en-US" dirty="0"/>
              <a:t>。</a:t>
            </a:r>
          </a:p>
          <a:p>
            <a:pPr marL="0" marR="0">
              <a:lnSpc>
                <a:spcPct val="115000"/>
              </a:lnSpc>
              <a:spcAft>
                <a:spcPts val="800"/>
              </a:spcAft>
              <a:buNone/>
            </a:pPr>
            <a:r>
              <a:rPr lang="en-US" dirty="0"/>
              <a:t>	•	</a:t>
            </a:r>
            <a:r>
              <a:rPr lang="en-US" dirty="0" err="1"/>
              <a:t>缺点：数据传输到外部云端，可能有隐私或合规问题</a:t>
            </a:r>
            <a:endParaRPr lang="en-US" dirty="0"/>
          </a:p>
          <a:p>
            <a:pPr marL="0" marR="0">
              <a:lnSpc>
                <a:spcPct val="115000"/>
              </a:lnSpc>
              <a:spcAft>
                <a:spcPts val="800"/>
              </a:spcAft>
              <a:buNone/>
            </a:pPr>
            <a:r>
              <a:rPr lang="en-US" dirty="0"/>
              <a:t>(2) </a:t>
            </a:r>
            <a:r>
              <a:rPr lang="en-US" dirty="0" err="1"/>
              <a:t>本地部署开源</a:t>
            </a:r>
            <a:r>
              <a:rPr lang="en-US" dirty="0"/>
              <a:t> LLM</a:t>
            </a:r>
          </a:p>
          <a:p>
            <a:pPr marL="0" marR="0">
              <a:lnSpc>
                <a:spcPct val="115000"/>
              </a:lnSpc>
              <a:spcAft>
                <a:spcPts val="800"/>
              </a:spcAft>
              <a:buNone/>
            </a:pPr>
            <a:r>
              <a:rPr lang="en-US" dirty="0"/>
              <a:t>	•	</a:t>
            </a:r>
            <a:r>
              <a:rPr lang="en-US" dirty="0" err="1"/>
              <a:t>优点：数据本地处理，符合公司安全要求</a:t>
            </a:r>
            <a:r>
              <a:rPr lang="en-US" dirty="0"/>
              <a:t>。</a:t>
            </a:r>
          </a:p>
          <a:p>
            <a:pPr marL="0" marR="0" indent="0">
              <a:lnSpc>
                <a:spcPct val="115000"/>
              </a:lnSpc>
              <a:spcAft>
                <a:spcPts val="800"/>
              </a:spcAft>
              <a:buNone/>
            </a:pPr>
            <a:r>
              <a:rPr lang="en-US" dirty="0"/>
              <a:t>	•	</a:t>
            </a:r>
            <a:r>
              <a:rPr lang="en-US" dirty="0" err="1"/>
              <a:t>缺点：需要</a:t>
            </a:r>
            <a:r>
              <a:rPr lang="en-US" dirty="0"/>
              <a:t> GPU </a:t>
            </a:r>
            <a:r>
              <a:rPr lang="en-US" dirty="0" err="1"/>
              <a:t>资源，部署较复杂</a:t>
            </a:r>
            <a:r>
              <a:rPr lang="en-US" dirty="0"/>
              <a:t>。</a:t>
            </a:r>
          </a:p>
        </p:txBody>
      </p:sp>
      <p:sp>
        <p:nvSpPr>
          <p:cNvPr id="5" name="TextBox 4">
            <a:extLst>
              <a:ext uri="{FF2B5EF4-FFF2-40B4-BE49-F238E27FC236}">
                <a16:creationId xmlns:a16="http://schemas.microsoft.com/office/drawing/2014/main" id="{A019F3FF-46C7-3B73-6586-963744425700}"/>
              </a:ext>
            </a:extLst>
          </p:cNvPr>
          <p:cNvSpPr txBox="1"/>
          <p:nvPr/>
        </p:nvSpPr>
        <p:spPr>
          <a:xfrm>
            <a:off x="5891083" y="1690688"/>
            <a:ext cx="4253813" cy="646331"/>
          </a:xfrm>
          <a:prstGeom prst="rect">
            <a:avLst/>
          </a:prstGeom>
          <a:noFill/>
        </p:spPr>
        <p:txBody>
          <a:bodyPr wrap="square">
            <a:spAutoFit/>
          </a:bodyPr>
          <a:lstStyle/>
          <a:p>
            <a:r>
              <a:rPr lang="en-US" sz="3600" dirty="0">
                <a:highlight>
                  <a:srgbClr val="FFFF00"/>
                </a:highlight>
              </a:rPr>
              <a:t>Currently using this</a:t>
            </a:r>
          </a:p>
        </p:txBody>
      </p:sp>
    </p:spTree>
    <p:extLst>
      <p:ext uri="{BB962C8B-B14F-4D97-AF65-F5344CB8AC3E}">
        <p14:creationId xmlns:p14="http://schemas.microsoft.com/office/powerpoint/2010/main" val="204686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F6E3-4842-8AE2-5A93-C4EDA293D16C}"/>
              </a:ext>
            </a:extLst>
          </p:cNvPr>
          <p:cNvSpPr>
            <a:spLocks noGrp="1"/>
          </p:cNvSpPr>
          <p:nvPr>
            <p:ph type="title"/>
          </p:nvPr>
        </p:nvSpPr>
        <p:spPr/>
        <p:txBody>
          <a:bodyPr/>
          <a:lstStyle/>
          <a:p>
            <a:r>
              <a:rPr lang="zh-CN" altLang="en-US" b="0" i="0" dirty="0">
                <a:solidFill>
                  <a:srgbClr val="242424"/>
                </a:solidFill>
                <a:effectLst/>
                <a:latin typeface="Segoe UI" panose="020B0502040204020203" pitchFamily="34" charset="0"/>
              </a:rPr>
              <a:t>选择合适的对话平台</a:t>
            </a:r>
            <a:endParaRPr lang="en-US" dirty="0"/>
          </a:p>
        </p:txBody>
      </p:sp>
      <p:sp>
        <p:nvSpPr>
          <p:cNvPr id="4" name="Rectangle 1">
            <a:extLst>
              <a:ext uri="{FF2B5EF4-FFF2-40B4-BE49-F238E27FC236}">
                <a16:creationId xmlns:a16="http://schemas.microsoft.com/office/drawing/2014/main" id="{CC798B91-01F2-18AC-30FA-49CF50758698}"/>
              </a:ext>
            </a:extLst>
          </p:cNvPr>
          <p:cNvSpPr>
            <a:spLocks noGrp="1" noChangeArrowheads="1"/>
          </p:cNvSpPr>
          <p:nvPr>
            <p:ph idx="1"/>
          </p:nvPr>
        </p:nvSpPr>
        <p:spPr bwMode="auto">
          <a:xfrm>
            <a:off x="838200" y="381662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850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4283-1A23-4807-CA98-4447F63E203B}"/>
              </a:ext>
            </a:extLst>
          </p:cNvPr>
          <p:cNvSpPr>
            <a:spLocks noGrp="1"/>
          </p:cNvSpPr>
          <p:nvPr>
            <p:ph type="title"/>
          </p:nvPr>
        </p:nvSpPr>
        <p:spPr/>
        <p:txBody>
          <a:bodyPr/>
          <a:lstStyle/>
          <a:p>
            <a:r>
              <a:rPr lang="en-US" sz="4400" kern="100" dirty="0">
                <a:effectLst/>
                <a:latin typeface="Calibri" panose="020F0502020204030204" pitchFamily="34" charset="0"/>
                <a:ea typeface="SimSun" panose="02010600030101010101" pitchFamily="2" charset="-122"/>
                <a:cs typeface="Times New Roman" panose="02020603050405020304" pitchFamily="18" charset="0"/>
              </a:rPr>
              <a:t>Dialog Systems</a:t>
            </a:r>
            <a:endParaRPr lang="en-US" dirty="0"/>
          </a:p>
        </p:txBody>
      </p:sp>
      <p:sp>
        <p:nvSpPr>
          <p:cNvPr id="3" name="Content Placeholder 2">
            <a:extLst>
              <a:ext uri="{FF2B5EF4-FFF2-40B4-BE49-F238E27FC236}">
                <a16:creationId xmlns:a16="http://schemas.microsoft.com/office/drawing/2014/main" id="{A6299033-89FE-C6F9-C6C0-99BE428197CB}"/>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Common Architectures of Dialog Systems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对话系统的常见架构如下：</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Modular systems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模块化系统</a:t>
            </a: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End-to-end systems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端到端系统</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153790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83B8-D72C-C5B0-0648-1C19727E53AE}"/>
              </a:ext>
            </a:extLst>
          </p:cNvPr>
          <p:cNvSpPr>
            <a:spLocks noGrp="1"/>
          </p:cNvSpPr>
          <p:nvPr>
            <p:ph type="title"/>
          </p:nvPr>
        </p:nvSpPr>
        <p:spPr/>
        <p:txBody>
          <a:bodyPr/>
          <a:lstStyle/>
          <a:p>
            <a:r>
              <a:rPr lang="en-US" dirty="0"/>
              <a:t>Major Conversational Platforms</a:t>
            </a:r>
          </a:p>
        </p:txBody>
      </p:sp>
      <p:sp>
        <p:nvSpPr>
          <p:cNvPr id="3" name="Content Placeholder 2">
            <a:extLst>
              <a:ext uri="{FF2B5EF4-FFF2-40B4-BE49-F238E27FC236}">
                <a16:creationId xmlns:a16="http://schemas.microsoft.com/office/drawing/2014/main" id="{EC4D4603-D74A-0F42-E928-4C8EA135E480}"/>
              </a:ext>
            </a:extLst>
          </p:cNvPr>
          <p:cNvSpPr>
            <a:spLocks noGrp="1"/>
          </p:cNvSpPr>
          <p:nvPr>
            <p:ph idx="1"/>
          </p:nvPr>
        </p:nvSpPr>
        <p:spPr/>
        <p:txBody>
          <a:bodyPr/>
          <a:lstStyle/>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市场中的一些主流平台：</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Dialogflow</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（由</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Google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提供）是一个流行的对话平台，支持创建自然语言理解（</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NLU</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）系统，并可以与多个平台（如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Google Assistant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Facebook Messenger</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Slack</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等）集成。</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Microsoft Bot Framework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提供了一整套工具来创建、测试和部署聊天机器人，支持跨平台操作，并与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Azure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服务紧密集成。</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Amazon Lex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是由亚马逊提供的对话平台，可以轻松构建语音和文本聊天机器人，并与其他</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AWS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服务集成。</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Rasa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是一个开源的对话平台，专注于为开发者提供完全控制权，支持高度定制和本地部署。</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IBM Watson Assistant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提供强大的</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NLP</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功能，适合大企业构建复杂的对话系统，尤其擅长处理多语言和多渠道交互。</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Chatfuel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和</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ManyChat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等平台则更侧重于社交媒体聊天机器人，尤其适合需要快速部署和易于操作的解决方案。</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7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A26D-3CAC-08DC-7FF1-F95924460D74}"/>
              </a:ext>
            </a:extLst>
          </p:cNvPr>
          <p:cNvSpPr>
            <a:spLocks noGrp="1"/>
          </p:cNvSpPr>
          <p:nvPr>
            <p:ph type="title"/>
          </p:nvPr>
        </p:nvSpPr>
        <p:spPr/>
        <p:txBody>
          <a:bodyPr/>
          <a:lstStyle/>
          <a:p>
            <a:r>
              <a:rPr lang="da-DK" dirty="0"/>
              <a:t>End‐to‐End Dialog Systems</a:t>
            </a:r>
            <a:endParaRPr lang="en-US" dirty="0"/>
          </a:p>
        </p:txBody>
      </p:sp>
      <p:sp>
        <p:nvSpPr>
          <p:cNvPr id="3" name="Content Placeholder 2">
            <a:extLst>
              <a:ext uri="{FF2B5EF4-FFF2-40B4-BE49-F238E27FC236}">
                <a16:creationId xmlns:a16="http://schemas.microsoft.com/office/drawing/2014/main" id="{6160948A-CF31-F8CB-096A-2135AD0153FF}"/>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one single model trained from a dialog dataset; often used for general conversation systems</a:t>
            </a: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altLang="zh-CN" sz="1800" kern="100" dirty="0">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端到端系统是指通过一个统一的模型来处理整个对话过程，通常这个模型是基于对话数据集进行训练的。这个单一模型负责从输入到输出的整个流程</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从理解用户的意图到生成回复。</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应用场景：端到端系统通常用于通用对话系统，如聊天机器人等，它们的目标是进行开放式的、非任务导向的对话。例如，用户可以随便与系统进行闲聊，系统并不总是要帮助用户完成具体任务，而是进行自然流畅的交流。</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端到端系统则适用于更为灵活和开放的对话交互，能够通过训练模型在没有明确结构的情况下进行自然语言处理和生成。</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194486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F6E8-D833-DE85-0587-9B100CC3B4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E413E0-228F-B7F6-3857-9157D17FF60E}"/>
              </a:ext>
            </a:extLst>
          </p:cNvPr>
          <p:cNvSpPr>
            <a:spLocks noGrp="1"/>
          </p:cNvSpPr>
          <p:nvPr>
            <p:ph idx="1"/>
          </p:nvPr>
        </p:nvSpPr>
        <p:spPr/>
        <p:txBody>
          <a:bodyPr>
            <a:normAutofit fontScale="62500" lnSpcReduction="20000"/>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End‐to‐End Dialog Systems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Leveraging on Large Language Models (sequence-to-sequence and </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augoregressive</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transformers) and transfer learning</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它通常依赖于先进的技术，如大型语言模型、序列到序列（</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sequence-to-sequence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）模型、自动回归变换器（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autoregressive transformers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）以及迁移学习。</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Large Language Models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大型语言模型（如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系列、</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BERT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等）使用深度学习技术训练，能够理解和生成自然语言。序列到序列（</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sequence-to-sequence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）模型和</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自动回归变换器（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autoregressive transformers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是这类模型的核心架构，它们能够基于输入的上下文生成一个合适的输出响应。 </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序列到序列（</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seq2seq</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）模型：该模型通常用于处理有序的输入输出数据，如对话数据。它的工作方式是将输入（例如，用户的提问）编码成一个固定长度的向量，再解码成输出（例如，机器的回应）。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自动回归变换器（如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）：这种模型基于自回归生成方式，每次生成一个单词，直到生成完整的响应。在生成过程中，模型依赖之前生成的词汇来预测下一个词，因此可以生成流畅且连贯的对话。</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这些模型使得端到端对话系统能够在没有显式规则的情况下，通过学习大量对话数据来生成自然且相关的响应。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endParaRPr lang="en-US" altLang="zh-CN"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迁移学习（</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Transfer Learning</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迁移学习在对话系统中的应用，使得模型可以通过利用已训练的大型预训练模型（如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BERT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等），在少量领域特定数据上进行微调。这样，系统能够在不同任务或领域中迁移学习到通用的语言知识，并通过微调来适应特定应用场景或对话风格。 </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例如，一个基于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的模型可以通过迁移学习应用于特定领域，如医疗、金融或客户服务，从而提高对话系统在特定领域中的表现。</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05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9B19-3BE2-1CC3-6FE0-94D10FACAD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A3C036-064F-B8E1-AEFD-161878071827}"/>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Trained with dialogue data or conversation-like data, to generate the most likely response given prompt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通过对话数据进行训练</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Input: conversation history</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Output: next response</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端到端对话系统通常通过对话数据进行训练，这些数据通常包括用户的提问和机器的回应。这些数据可以是由人工生成的对话样本，或者从真实对话中收集的对话记录。</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系统通过最大化概率来生成最可能的响应。具体来说，在给定的输入（对话历史）下，系统通过训练模型学习如何生成最相关、最合适的下一个响应。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输入：对话历史（</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conversation history</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）是对话系统的主要输入，它包括了所有用户和系统之间的互动历史。通过了解历史对话，系统能够更加准确地推测用户的意图和当前的对话状态。 </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输入可能包含多个句子或多个对话轮次，系统需要理解上下文，识别关键意图，以及预测用户当前需求。</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输出：下一个响应（</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next response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），这是模型生成的结果。系统根据对话历史来预测最合适的回应，以确保对话自然、连贯且符合用户的需求。</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61972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6A519-9398-AD33-D2D3-BA43A875B3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1A209-81B0-08DF-85A8-34CF08C4534E}"/>
              </a:ext>
            </a:extLst>
          </p:cNvPr>
          <p:cNvSpPr>
            <a:spLocks noGrp="1"/>
          </p:cNvSpPr>
          <p:nvPr>
            <p:ph idx="1"/>
          </p:nvPr>
        </p:nvSpPr>
        <p:spPr/>
        <p:txBody>
          <a:bodyPr/>
          <a:lstStyle/>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应用示例：</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客户服务：端到端对话系统可以通过聊天记录来训练，最终为客户提供问题解答、投诉处理等服务。通过理解对话历史，系统可以预测客户可能需要的服务内容，并生成相应的响应。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虚拟助手：类似于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Siri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Alexa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等智能助手，端到端对话系统能够理解用户的多轮对话，通过自然语言生成流畅的回答。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个性化推荐：通过对话历史中的信息，系统可以提供个性化的推荐，提供精准的商品、内容或服务。</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总结：</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到端对话系统通过利用先进的大型语言模型、迁移学习和对话数据训练，能够自动生成自然且相关的回应。它通过输入对话历史并预测下一个响应，使得对话系统能够进行流畅、自然的交互，且能够应用于不同领域的实际需求。</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737677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35D0-CBD2-68CA-74C7-8A79EFF764F5}"/>
              </a:ext>
            </a:extLst>
          </p:cNvPr>
          <p:cNvSpPr>
            <a:spLocks noGrp="1"/>
          </p:cNvSpPr>
          <p:nvPr>
            <p:ph type="title"/>
          </p:nvPr>
        </p:nvSpPr>
        <p:spPr/>
        <p:txBody>
          <a:bodyPr/>
          <a:lstStyle/>
          <a:p>
            <a:r>
              <a:rPr lang="en-US" sz="4400" kern="100" dirty="0">
                <a:effectLst/>
                <a:latin typeface="Calibri" panose="020F0502020204030204" pitchFamily="34" charset="0"/>
                <a:ea typeface="SimSun" panose="02010600030101010101" pitchFamily="2" charset="-122"/>
                <a:cs typeface="Times New Roman" panose="02020603050405020304" pitchFamily="18" charset="0"/>
              </a:rPr>
              <a:t>* End‐to‐End LLMs</a:t>
            </a:r>
            <a:r>
              <a:rPr lang="zh-CN" sz="4400" kern="100" dirty="0">
                <a:effectLst/>
                <a:latin typeface="Calibri" panose="020F0502020204030204" pitchFamily="34" charset="0"/>
                <a:ea typeface="SimSun" panose="02010600030101010101" pitchFamily="2" charset="-122"/>
                <a:cs typeface="Times New Roman" panose="02020603050405020304" pitchFamily="18" charset="0"/>
              </a:rPr>
              <a:t>端到端大型语言模型</a:t>
            </a:r>
            <a:br>
              <a:rPr lang="en-US" sz="4400" kern="100" dirty="0">
                <a:effectLst/>
                <a:latin typeface="Calibri" panose="020F0502020204030204" pitchFamily="34" charset="0"/>
                <a:ea typeface="SimSun" panose="0201060003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7170B90-88D5-FAED-58DC-B5A3EA75835E}"/>
              </a:ext>
            </a:extLst>
          </p:cNvPr>
          <p:cNvSpPr>
            <a:spLocks noGrp="1"/>
          </p:cNvSpPr>
          <p:nvPr>
            <p:ph idx="1"/>
          </p:nvPr>
        </p:nvSpPr>
        <p:spPr/>
        <p:txBody>
          <a:bodyPr>
            <a:normAutofit fontScale="85000" lnSpcReduction="20000"/>
          </a:bodyPr>
          <a:lstStyle/>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知名的大型语言模型（</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BlenderBot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Meta 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）：这是</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Meta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（前</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Facebook</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）开发的一款对话型</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，能够进行多轮自然对话。它采用了强化学习和预训练语言模型的结合，能够进行开放域对话，表现出良好的流畅性和适应性。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DialoGPT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Microsoft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DialoGPT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是微软基于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GPT-2</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模型的对话生成系统，专注于生成有趣的对话回应，能够处理各种开放式对话。</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GODEL</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Microsoft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GODEL</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是微软推出的一个大型对话模型，它能够更好地理解和生成对话内容，特别是在解决特定任务和领域中的应用。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Meena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Google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Meena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是谷歌开发的一个多轮对话模型，能够生成自然、连贯的对话。</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Meena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具有高质量的对话理解和生成能力，目标是接近人类的对话能力。</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LaMDA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Google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LaMDA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Language Model for Dialogue Applications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）是谷歌为对话设计的先进语言模型，特别针对开放域对话和多样的主题，能够生成丰富且具有上下文理解的回应。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Sparrow</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DeepMind</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Sparrow</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DeepMind</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开发的对话模型，能够在进行自然语言对话的同时，确保安全性和准确性，避免生成有害或不适当的内容。</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GPT-3.5/4</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OpenAI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系列（特别是</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GPT-3.5</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和</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GPT-4</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）是当前最强大的语言模型之一，能够理解和生成自然语言，支持非常复杂的对话任务，甚至可以进行推理、编程等任务。</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Claude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Anthropic</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Claude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是由</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Anthropic</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开发的对话</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，专注于安全、可靠且道德的对话生成，旨在避免有害内容的生成，并提供可控的对话体验。</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LLaMA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Meta 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LLaMA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Large Language Model Meta AI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Meta</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的一个开源大型语言模型，具有广泛的语言理解和生成能力。</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01470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2655-46AA-DE42-8BF5-E20624C9155A}"/>
              </a:ext>
            </a:extLst>
          </p:cNvPr>
          <p:cNvSpPr>
            <a:spLocks noGrp="1"/>
          </p:cNvSpPr>
          <p:nvPr>
            <p:ph type="title"/>
          </p:nvPr>
        </p:nvSpPr>
        <p:spPr/>
        <p:txBody>
          <a:bodyPr/>
          <a:lstStyle/>
          <a:p>
            <a:r>
              <a:rPr lang="en-US" dirty="0"/>
              <a:t>Major Challenges with LLMs</a:t>
            </a:r>
          </a:p>
        </p:txBody>
      </p:sp>
      <p:sp>
        <p:nvSpPr>
          <p:cNvPr id="3" name="Content Placeholder 2">
            <a:extLst>
              <a:ext uri="{FF2B5EF4-FFF2-40B4-BE49-F238E27FC236}">
                <a16:creationId xmlns:a16="http://schemas.microsoft.com/office/drawing/2014/main" id="{8E65F874-D1BA-3F6E-CA00-C11D5971C7B8}"/>
              </a:ext>
            </a:extLst>
          </p:cNvPr>
          <p:cNvSpPr>
            <a:spLocks noGrp="1"/>
          </p:cNvSpPr>
          <p:nvPr>
            <p:ph idx="1"/>
          </p:nvPr>
        </p:nvSpPr>
        <p:spPr/>
        <p:txBody>
          <a:bodyPr>
            <a:normAutofit lnSpcReduction="10000"/>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信息性挑战（</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Informational Challenges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Hallucination: Risk of generating incorrect /misleading answers</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幻觉是指</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在生成对话或回答时，可能会提供不准确或误导性的内容。由于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是通过大量的文本数据进行训练的，它们有时会根据上下文生成看似合理，但实际上并不准确的回答。例如，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可能会</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编造</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信息，给出不符合现实的答案，导致用户误解。</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Lack of real-time knowledge or proprietary knowledge: may provide outdated or inaccurate information</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缺乏实时知识或专有知识：</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通常通过静态数据进行训练，因此它们的知识库可能是过时的或不完整的。实时数据（如当前新闻、股票行情或实时事件）可能不被包含在模型的训练数据中，导致其生成的回答不能反映最新情况。</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此外，</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可能无法处理一些专有知识，例如公司内部的私人数据、行业特定的知识等。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Bias in response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偏见响应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由于训练数据的来源广泛且多样，</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可能会在其生成的响应中体现出偏见，包括性别、种族、文化等方面的偏见。这是因为模型会从其训练数据中学习这些偏见并在对话中体现出来。偏见可能影响用户体验，甚至带来社会伦理问题。</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042112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24326-EDDC-DFD1-09C2-903144A78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865BA-67B0-314A-14CA-EFDFDF074385}"/>
              </a:ext>
            </a:extLst>
          </p:cNvPr>
          <p:cNvSpPr>
            <a:spLocks noGrp="1"/>
          </p:cNvSpPr>
          <p:nvPr>
            <p:ph type="title"/>
          </p:nvPr>
        </p:nvSpPr>
        <p:spPr/>
        <p:txBody>
          <a:bodyPr/>
          <a:lstStyle/>
          <a:p>
            <a:r>
              <a:rPr lang="en-US" dirty="0"/>
              <a:t>Major Challenges with LLMs</a:t>
            </a:r>
          </a:p>
        </p:txBody>
      </p:sp>
      <p:sp>
        <p:nvSpPr>
          <p:cNvPr id="3" name="Content Placeholder 2">
            <a:extLst>
              <a:ext uri="{FF2B5EF4-FFF2-40B4-BE49-F238E27FC236}">
                <a16:creationId xmlns:a16="http://schemas.microsoft.com/office/drawing/2014/main" id="{BD9611BE-02A6-B606-2C5B-5C7DEF3BFEDA}"/>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事务性挑战（</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Transactional Challenges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Tool usage: need to access external APIs and database, access control and authentication</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往往需要与外部工具和系统（如外部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、数据库）交互。这涉及访问控制、认证等复杂问题，确保模型的访问权限得到妥善管理。</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Limited context retention: difficulty managing multi-step transactions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在处理长对话或多步交易时，可能会遇到上下文保持能力有限的问题。这意味着在多轮对话中，模型可能无法保持所有的历史信息，导致后续回应失去连贯性或准确性。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Security risks with sensitive data or financial information, risk of prompt injection attack</a:t>
            </a: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处理涉及敏感数据或金融信息时，</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面临着</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注入攻击（</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prompt injection attacks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等安全风险。恶意用户可能通过特殊的输入方式来干扰模型行为，造成系统安全漏洞。</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24535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2BA4-7D21-CB0B-4353-20D102B38FE5}"/>
              </a:ext>
            </a:extLst>
          </p:cNvPr>
          <p:cNvSpPr>
            <a:spLocks noGrp="1"/>
          </p:cNvSpPr>
          <p:nvPr>
            <p:ph type="title"/>
          </p:nvPr>
        </p:nvSpPr>
        <p:spPr/>
        <p:txBody>
          <a:bodyPr/>
          <a:lstStyle/>
          <a:p>
            <a:r>
              <a:rPr lang="en-US" dirty="0"/>
              <a:t>For </a:t>
            </a:r>
            <a:r>
              <a:rPr lang="en-US" dirty="0" err="1"/>
              <a:t>直接调用</a:t>
            </a:r>
            <a:r>
              <a:rPr lang="en-US" dirty="0"/>
              <a:t> OpenAI </a:t>
            </a:r>
            <a:r>
              <a:rPr lang="en-US" dirty="0" err="1"/>
              <a:t>API（云端</a:t>
            </a:r>
            <a:r>
              <a:rPr lang="en-US" dirty="0"/>
              <a:t>）</a:t>
            </a:r>
          </a:p>
        </p:txBody>
      </p:sp>
      <p:sp>
        <p:nvSpPr>
          <p:cNvPr id="3" name="Content Placeholder 2">
            <a:extLst>
              <a:ext uri="{FF2B5EF4-FFF2-40B4-BE49-F238E27FC236}">
                <a16:creationId xmlns:a16="http://schemas.microsoft.com/office/drawing/2014/main" id="{C07F489A-2589-6534-8136-3383C2436562}"/>
              </a:ext>
            </a:extLst>
          </p:cNvPr>
          <p:cNvSpPr>
            <a:spLocks noGrp="1"/>
          </p:cNvSpPr>
          <p:nvPr>
            <p:ph idx="1"/>
          </p:nvPr>
        </p:nvSpPr>
        <p:spPr/>
        <p:txBody>
          <a:bodyPr/>
          <a:lstStyle/>
          <a:p>
            <a:r>
              <a:rPr lang="zh-CN" altLang="en-US" dirty="0"/>
              <a:t>如果你使用 </a:t>
            </a:r>
            <a:r>
              <a:rPr lang="en-US" altLang="zh-CN" dirty="0" err="1"/>
              <a:t>DeepSeek</a:t>
            </a:r>
            <a:r>
              <a:rPr lang="en-US" altLang="zh-CN" dirty="0"/>
              <a:t> API </a:t>
            </a:r>
            <a:r>
              <a:rPr lang="zh-CN" altLang="en-US" dirty="0"/>
              <a:t>调用 </a:t>
            </a:r>
            <a:r>
              <a:rPr lang="en-US" altLang="zh-CN" dirty="0"/>
              <a:t>LLM</a:t>
            </a:r>
            <a:r>
              <a:rPr lang="zh-CN" altLang="en-US" dirty="0"/>
              <a:t>，主要的数据隐患包括：	</a:t>
            </a:r>
            <a:r>
              <a:rPr lang="en-US" altLang="zh-CN" dirty="0"/>
              <a:t>1.	</a:t>
            </a:r>
            <a:r>
              <a:rPr lang="zh-CN" altLang="en-US" dirty="0"/>
              <a:t>数据可能上传到云端	</a:t>
            </a:r>
            <a:r>
              <a:rPr lang="en-US" altLang="zh-CN" dirty="0"/>
              <a:t>•	</a:t>
            </a:r>
            <a:r>
              <a:rPr lang="zh-CN" altLang="en-US" dirty="0"/>
              <a:t>任何通过 </a:t>
            </a:r>
            <a:r>
              <a:rPr lang="en-US" altLang="zh-CN" dirty="0"/>
              <a:t>API </a:t>
            </a:r>
            <a:r>
              <a:rPr lang="zh-CN" altLang="en-US" dirty="0"/>
              <a:t>发送的数据都会经过 </a:t>
            </a:r>
            <a:r>
              <a:rPr lang="en-US" altLang="zh-CN" dirty="0" err="1"/>
              <a:t>DeepSeek</a:t>
            </a:r>
            <a:r>
              <a:rPr lang="en-US" altLang="zh-CN" dirty="0"/>
              <a:t> </a:t>
            </a:r>
            <a:r>
              <a:rPr lang="zh-CN" altLang="en-US" dirty="0"/>
              <a:t>的服务器，虽然他们可能承诺不存储数据，但你无法完全控制数据流向。	</a:t>
            </a:r>
            <a:r>
              <a:rPr lang="en-US" altLang="zh-CN" dirty="0"/>
              <a:t>•	</a:t>
            </a:r>
            <a:r>
              <a:rPr lang="zh-CN" altLang="en-US" dirty="0"/>
              <a:t>如果你的生产线问题涉及机密信息，比如产品缺陷、生产工艺，上传到外部服务器会有数据泄露风险。	</a:t>
            </a:r>
            <a:r>
              <a:rPr lang="en-US" altLang="zh-CN" dirty="0"/>
              <a:t>2.	API </a:t>
            </a:r>
            <a:r>
              <a:rPr lang="zh-CN" altLang="en-US" dirty="0"/>
              <a:t>可能记录日志	</a:t>
            </a:r>
            <a:r>
              <a:rPr lang="en-US" altLang="zh-CN" dirty="0"/>
              <a:t>•	</a:t>
            </a:r>
            <a:r>
              <a:rPr lang="zh-CN" altLang="en-US" dirty="0"/>
              <a:t>一些 </a:t>
            </a:r>
            <a:r>
              <a:rPr lang="en-US" altLang="zh-CN" dirty="0"/>
              <a:t>LLM API </a:t>
            </a:r>
            <a:r>
              <a:rPr lang="zh-CN" altLang="en-US" dirty="0"/>
              <a:t>可能会暂时存储请求数据，用于优化模型或检测滥用行为。	</a:t>
            </a:r>
            <a:r>
              <a:rPr lang="en-US" altLang="zh-CN" dirty="0"/>
              <a:t>•	</a:t>
            </a:r>
            <a:r>
              <a:rPr lang="zh-CN" altLang="en-US" dirty="0"/>
              <a:t>你需要查看 </a:t>
            </a:r>
            <a:r>
              <a:rPr lang="en-US" altLang="zh-CN" dirty="0" err="1"/>
              <a:t>DeepSeek</a:t>
            </a:r>
            <a:r>
              <a:rPr lang="en-US" altLang="zh-CN" dirty="0"/>
              <a:t> </a:t>
            </a:r>
            <a:r>
              <a:rPr lang="zh-CN" altLang="en-US" dirty="0"/>
              <a:t>的隐私政策，确认他们是否存储或分析用户请求。	</a:t>
            </a:r>
            <a:r>
              <a:rPr lang="en-US" altLang="zh-CN" dirty="0"/>
              <a:t>3.	</a:t>
            </a:r>
            <a:r>
              <a:rPr lang="zh-CN" altLang="en-US" dirty="0"/>
              <a:t>数据加密和传输安全	</a:t>
            </a:r>
            <a:r>
              <a:rPr lang="en-US" altLang="zh-CN" dirty="0"/>
              <a:t>•	</a:t>
            </a:r>
            <a:r>
              <a:rPr lang="en-US" altLang="zh-CN" dirty="0" err="1"/>
              <a:t>DeepSeek</a:t>
            </a:r>
            <a:r>
              <a:rPr lang="en-US" altLang="zh-CN" dirty="0"/>
              <a:t> API </a:t>
            </a:r>
            <a:r>
              <a:rPr lang="zh-CN" altLang="en-US" dirty="0"/>
              <a:t>一般会使用 </a:t>
            </a:r>
            <a:r>
              <a:rPr lang="en-US" altLang="zh-CN" dirty="0"/>
              <a:t>HTTPS </a:t>
            </a:r>
            <a:r>
              <a:rPr lang="zh-CN" altLang="en-US" dirty="0"/>
              <a:t>传输数据，防止中间人攻击（</a:t>
            </a:r>
            <a:r>
              <a:rPr lang="en-US" altLang="zh-CN" dirty="0"/>
              <a:t>MITM</a:t>
            </a:r>
            <a:r>
              <a:rPr lang="zh-CN" altLang="en-US" dirty="0"/>
              <a:t>）。	</a:t>
            </a:r>
            <a:r>
              <a:rPr lang="en-US" altLang="zh-CN" dirty="0"/>
              <a:t>•	</a:t>
            </a:r>
            <a:r>
              <a:rPr lang="zh-CN" altLang="en-US" dirty="0"/>
              <a:t>但如果本地网络不安全，攻击者仍然可能截获 </a:t>
            </a:r>
            <a:r>
              <a:rPr lang="en-US" altLang="zh-CN" dirty="0"/>
              <a:t>API </a:t>
            </a:r>
            <a:r>
              <a:rPr lang="zh-CN" altLang="en-US" dirty="0"/>
              <a:t>请求。</a:t>
            </a:r>
            <a:endParaRPr lang="en-US" dirty="0"/>
          </a:p>
        </p:txBody>
      </p:sp>
    </p:spTree>
    <p:extLst>
      <p:ext uri="{BB962C8B-B14F-4D97-AF65-F5344CB8AC3E}">
        <p14:creationId xmlns:p14="http://schemas.microsoft.com/office/powerpoint/2010/main" val="3741437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C5EDA-6BF7-3B8E-83AF-1B14FE575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1E7C9-8F4C-8B45-4458-A6190167CEF3}"/>
              </a:ext>
            </a:extLst>
          </p:cNvPr>
          <p:cNvSpPr>
            <a:spLocks noGrp="1"/>
          </p:cNvSpPr>
          <p:nvPr>
            <p:ph type="title"/>
          </p:nvPr>
        </p:nvSpPr>
        <p:spPr/>
        <p:txBody>
          <a:bodyPr/>
          <a:lstStyle/>
          <a:p>
            <a:r>
              <a:rPr lang="en-US" dirty="0"/>
              <a:t>Major Challenges with LLMs</a:t>
            </a:r>
          </a:p>
        </p:txBody>
      </p:sp>
      <p:sp>
        <p:nvSpPr>
          <p:cNvPr id="3" name="Content Placeholder 2">
            <a:extLst>
              <a:ext uri="{FF2B5EF4-FFF2-40B4-BE49-F238E27FC236}">
                <a16:creationId xmlns:a16="http://schemas.microsoft.com/office/drawing/2014/main" id="{4532A439-5A69-ED20-DC69-2482FA13DC4F}"/>
              </a:ext>
            </a:extLst>
          </p:cNvPr>
          <p:cNvSpPr>
            <a:spLocks noGrp="1"/>
          </p:cNvSpPr>
          <p:nvPr>
            <p:ph idx="1"/>
          </p:nvPr>
        </p:nvSpPr>
        <p:spPr/>
        <p:txBody>
          <a:bodyPr>
            <a:normAutofit fontScale="70000" lnSpcReduction="20000"/>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Enterprise Productivity</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企业生产力</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Integration challenges: requires additional engineering for API/database access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往往需要与外部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、数据库等系统进行集成。进行这些集成时，需要额外的工程开发工作，以确保</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能与现有的企业系统、流程和数据进行有效互动。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在企业环境中，</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通常需要与现有企业系统（如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CRM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ERP</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、数据库等）进行深度集成。这种集成工作需要额外的开发和调试工作，以确保</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能够在实际应用中与现有技术栈协同工作。</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Data privacy &amp; security: LLMs must handle proprietary business data securely, ensuring compliance with regulations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处理敏感的商业数据时，必须确保数据安全，并符合法律合规性（如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GDPR</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等）。由于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需要访问大量的用户和公司数据，确保数据的保密性和安全性变得尤为重要。</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企业在使用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时，尤其是在处理用户信息和敏感数据时，必须遵守数据隐私法规和合规性要求。模型需要遵守相关法律规定，保护用户隐私，并确保数据处理过程的透明性和安全性。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Need for domain-specific fine-tuning</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尽管</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在处理一般对话方面表现优秀，但在处理行业特定的任务（如医疗、法律、金融等）时，可能需要进行额外的微调，以提高其在这些领域的表现。</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企业对</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的使用通常需要针对特定行业或业务需求进行微调，这可以通过专门的训练数据来实现。特别是对于技术性或专业性较强的行业，微调是提升模型实际应用效果的关键。</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Handling workflows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需要能够有效地管理和处理复杂的工作流，特别是当涉及到多个步骤或多个系统的交互时。处理跨系统或跨平台的事务可能会遇到挑战。</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企业中通常涉及复杂的工作流，这要求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能够处理跨多个系统的任务，合理地调度和协调各类任务，以提高工作效率。</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610541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1A0EF-092B-592E-0A89-02C9AE0A0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7DC38-BF1A-333C-72DB-80DE32C2F83B}"/>
              </a:ext>
            </a:extLst>
          </p:cNvPr>
          <p:cNvSpPr>
            <a:spLocks noGrp="1"/>
          </p:cNvSpPr>
          <p:nvPr>
            <p:ph type="title"/>
          </p:nvPr>
        </p:nvSpPr>
        <p:spPr/>
        <p:txBody>
          <a:bodyPr/>
          <a:lstStyle/>
          <a:p>
            <a:r>
              <a:rPr lang="en-US" dirty="0"/>
              <a:t>Major Challenges with LLMs</a:t>
            </a:r>
          </a:p>
        </p:txBody>
      </p:sp>
      <p:sp>
        <p:nvSpPr>
          <p:cNvPr id="3" name="Content Placeholder 2">
            <a:extLst>
              <a:ext uri="{FF2B5EF4-FFF2-40B4-BE49-F238E27FC236}">
                <a16:creationId xmlns:a16="http://schemas.microsoft.com/office/drawing/2014/main" id="{64FA7BD1-4245-B3D2-F589-3BDF11A9FC72}"/>
              </a:ext>
            </a:extLst>
          </p:cNvPr>
          <p:cNvSpPr>
            <a:spLocks noGrp="1"/>
          </p:cNvSpPr>
          <p:nvPr>
            <p:ph idx="1"/>
          </p:nvPr>
        </p:nvSpPr>
        <p:spPr/>
        <p:txBody>
          <a:bodyPr>
            <a:normAutofit lnSpcReduction="10000"/>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Device Control</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Requiring integration with devices</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如果</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需要与智能设备（如智能家居设备、可穿戴设备等）进行交互，这就要求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能够与设备的控制系统进行深度集成。不同设备和平台之间的兼容性问题需要得到解决。</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Latency and real-time processing</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在需要实时处理的应用中，</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的响应速度和延迟可能成为限制因素。例如，语音助手在处理设备控制命令时，必须在极短时间内给出反应，这要求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有强大的实时处理能力。</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Limited multimodal capabilities (primarily </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textbased</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当前的</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大多侧重于文本基础的对话，其在多模态（如图像、视频、声音等）处理方面的能力较为有限。对于需要处理多种输入形式的应用场景（如视频监控、图像识别等），</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可能无法充分发挥作用。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Reliability and error handling: misinterpretation of commands can lead to unintended actions or system malfunction</a:t>
            </a: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由于设备控制涉及物理硬件，错误的命令可能导致系统故障或误操作。因此，</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在设备控制中需要具备强大的错误处理能力，避免由于误解命令或上下文错误导致的不必要的行动。</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928577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928E-22A4-369A-89F9-015A3819F46A}"/>
              </a:ext>
            </a:extLst>
          </p:cNvPr>
          <p:cNvSpPr>
            <a:spLocks noGrp="1"/>
          </p:cNvSpPr>
          <p:nvPr>
            <p:ph type="title"/>
          </p:nvPr>
        </p:nvSpPr>
        <p:spPr/>
        <p:txBody>
          <a:bodyPr/>
          <a:lstStyle/>
          <a:p>
            <a:r>
              <a:rPr lang="en-US" dirty="0"/>
              <a:t>LLM alone is not enough</a:t>
            </a:r>
          </a:p>
        </p:txBody>
      </p:sp>
      <p:pic>
        <p:nvPicPr>
          <p:cNvPr id="4" name="图片 4">
            <a:extLst>
              <a:ext uri="{FF2B5EF4-FFF2-40B4-BE49-F238E27FC236}">
                <a16:creationId xmlns:a16="http://schemas.microsoft.com/office/drawing/2014/main" id="{45A3FD21-DDC0-7AF7-1D87-8B7093B62A44}"/>
              </a:ext>
            </a:extLst>
          </p:cNvPr>
          <p:cNvPicPr>
            <a:picLocks noGrp="1" noChangeAspect="1"/>
          </p:cNvPicPr>
          <p:nvPr>
            <p:ph idx="1"/>
          </p:nvPr>
        </p:nvPicPr>
        <p:blipFill>
          <a:blip r:embed="rId3"/>
          <a:stretch>
            <a:fillRect/>
          </a:stretch>
        </p:blipFill>
        <p:spPr>
          <a:xfrm>
            <a:off x="838200" y="2249904"/>
            <a:ext cx="8184154" cy="3873639"/>
          </a:xfrm>
          <a:prstGeom prst="rect">
            <a:avLst/>
          </a:prstGeom>
          <a:noFill/>
          <a:ln>
            <a:noFill/>
          </a:ln>
        </p:spPr>
      </p:pic>
      <p:sp>
        <p:nvSpPr>
          <p:cNvPr id="6" name="TextBox 5">
            <a:extLst>
              <a:ext uri="{FF2B5EF4-FFF2-40B4-BE49-F238E27FC236}">
                <a16:creationId xmlns:a16="http://schemas.microsoft.com/office/drawing/2014/main" id="{9E106D95-9D78-72CB-7EDF-2DB211EEE06F}"/>
              </a:ext>
            </a:extLst>
          </p:cNvPr>
          <p:cNvSpPr txBox="1"/>
          <p:nvPr/>
        </p:nvSpPr>
        <p:spPr>
          <a:xfrm>
            <a:off x="838200" y="1508630"/>
            <a:ext cx="9766300" cy="369332"/>
          </a:xfrm>
          <a:prstGeom prst="rect">
            <a:avLst/>
          </a:prstGeom>
          <a:noFill/>
        </p:spPr>
        <p:txBody>
          <a:bodyPr wrap="square">
            <a:spAutoFit/>
          </a:bodyPr>
          <a:lstStyle/>
          <a:p>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作为服务（</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as-a-service</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）是将大型语言模型的能力通过云端或其他外部平台提供给用户。</a:t>
            </a:r>
            <a:endParaRPr lang="en-US" dirty="0"/>
          </a:p>
        </p:txBody>
      </p:sp>
    </p:spTree>
    <p:extLst>
      <p:ext uri="{BB962C8B-B14F-4D97-AF65-F5344CB8AC3E}">
        <p14:creationId xmlns:p14="http://schemas.microsoft.com/office/powerpoint/2010/main" val="2826106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B7E9-69F3-D348-454F-40FDC3BDC632}"/>
              </a:ext>
            </a:extLst>
          </p:cNvPr>
          <p:cNvSpPr>
            <a:spLocks noGrp="1"/>
          </p:cNvSpPr>
          <p:nvPr>
            <p:ph type="title"/>
          </p:nvPr>
        </p:nvSpPr>
        <p:spPr/>
        <p:txBody>
          <a:bodyPr/>
          <a:lstStyle/>
          <a:p>
            <a:r>
              <a:rPr lang="en-US" dirty="0"/>
              <a:t>Structured Prompts</a:t>
            </a:r>
            <a:r>
              <a:rPr lang="ja-JP" altLang="en-US" dirty="0"/>
              <a:t>结构化提示</a:t>
            </a:r>
            <a:endParaRPr lang="en-US" dirty="0"/>
          </a:p>
        </p:txBody>
      </p:sp>
      <p:sp>
        <p:nvSpPr>
          <p:cNvPr id="3" name="Content Placeholder 2">
            <a:extLst>
              <a:ext uri="{FF2B5EF4-FFF2-40B4-BE49-F238E27FC236}">
                <a16:creationId xmlns:a16="http://schemas.microsoft.com/office/drawing/2014/main" id="{8E5D4304-6F59-5C0F-C70E-7836AAB81E67}"/>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Prompts play a critical role in grounding the model for better context setting</a:t>
            </a: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结构化提示是引导大型语言模型（</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）理解上下文并生成准确响应的重要方法。通过将提示分为不同的角色，可以帮助模型更好地理解对话的结构和背景，从而提高生成的回答的相关性和准确性。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System - contexts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系统</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 </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上下文</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角色：系统的作用是为对话提供上下文或设定环境。它设置了助手工作的条件或背景。</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例子：系统可以指定规则、指导方针或提供相关的背景信息，确保模型正确地处理对话。系统的提示可能包含特定的指示或与任务相关的预定义知识。</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目的：帮助框定对话的范围，确保模型保持话题并理解对话的边界。</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56932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55E8-E7CA-C592-1AB3-5EA70CE282BA}"/>
              </a:ext>
            </a:extLst>
          </p:cNvPr>
          <p:cNvSpPr>
            <a:spLocks noGrp="1"/>
          </p:cNvSpPr>
          <p:nvPr>
            <p:ph type="title"/>
          </p:nvPr>
        </p:nvSpPr>
        <p:spPr/>
        <p:txBody>
          <a:bodyPr/>
          <a:lstStyle/>
          <a:p>
            <a:r>
              <a:rPr lang="en-US" dirty="0"/>
              <a:t>LLM with external data</a:t>
            </a:r>
          </a:p>
        </p:txBody>
      </p:sp>
      <p:sp>
        <p:nvSpPr>
          <p:cNvPr id="3" name="Content Placeholder 2">
            <a:extLst>
              <a:ext uri="{FF2B5EF4-FFF2-40B4-BE49-F238E27FC236}">
                <a16:creationId xmlns:a16="http://schemas.microsoft.com/office/drawing/2014/main" id="{FEE4C005-5BD3-4E34-E4FE-164B4F19A6C1}"/>
              </a:ext>
            </a:extLst>
          </p:cNvPr>
          <p:cNvSpPr>
            <a:spLocks noGrp="1"/>
          </p:cNvSpPr>
          <p:nvPr>
            <p:ph idx="1"/>
          </p:nvPr>
        </p:nvSpPr>
        <p:spPr/>
        <p:txBody>
          <a:bodyPr/>
          <a:lstStyle/>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具体实现：</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Langchain</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在构建这样的系统时，可以借助像</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Langchain</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这样的框架来简化外部数据的集成和管理。</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Langchain</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是一个帮助开发者将外部数据（如</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、数据库查询、文档检索等）与大型语言模型结合的工具。通过它，可以轻松地将外部数据流入到对话模型中，从而提升模型的回答质量和实用性。</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Langchain</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的功能包括：</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外部数据源访问：可以连接到外部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或数据库，检索和使用外部数据。</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对话上下文管理：为对话系统添加上下文记忆，帮助模型理解并回忆先前的对话历史。</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任务执行：通过与外部系统的集成，</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Langchain</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可以帮助实现任务导向的对话，例如预定、查询等。</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914503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A384-798B-A32D-FD67-544E28405F6C}"/>
              </a:ext>
            </a:extLst>
          </p:cNvPr>
          <p:cNvSpPr>
            <a:spLocks noGrp="1"/>
          </p:cNvSpPr>
          <p:nvPr>
            <p:ph type="title"/>
          </p:nvPr>
        </p:nvSpPr>
        <p:spPr/>
        <p:txBody>
          <a:bodyPr/>
          <a:lstStyle/>
          <a:p>
            <a:r>
              <a:rPr lang="en-US" dirty="0"/>
              <a:t>LLM with tools</a:t>
            </a:r>
            <a:r>
              <a:rPr lang="ja-JP" altLang="en-US" dirty="0"/>
              <a:t>大型语言模型（</a:t>
            </a:r>
            <a:r>
              <a:rPr lang="en-US" dirty="0"/>
              <a:t>LLM）</a:t>
            </a:r>
            <a:r>
              <a:rPr lang="ja-JP" altLang="en-US" dirty="0"/>
              <a:t>与工具的结合</a:t>
            </a:r>
            <a:endParaRPr lang="en-US" dirty="0"/>
          </a:p>
        </p:txBody>
      </p:sp>
      <p:sp>
        <p:nvSpPr>
          <p:cNvPr id="3" name="Content Placeholder 2">
            <a:extLst>
              <a:ext uri="{FF2B5EF4-FFF2-40B4-BE49-F238E27FC236}">
                <a16:creationId xmlns:a16="http://schemas.microsoft.com/office/drawing/2014/main" id="{553CD31E-8D64-AB1E-7524-67C1F3B9FC9C}"/>
              </a:ext>
            </a:extLst>
          </p:cNvPr>
          <p:cNvSpPr>
            <a:spLocks noGrp="1"/>
          </p:cNvSpPr>
          <p:nvPr>
            <p:ph idx="1"/>
          </p:nvPr>
        </p:nvSpPr>
        <p:spPr/>
        <p:txBody>
          <a:bodyPr>
            <a:normAutofit fontScale="77500" lnSpcReduction="20000"/>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 as intelligent API </a:t>
            </a:r>
            <a:r>
              <a:rPr lang="en-US" sz="1800" kern="100" dirty="0" err="1">
                <a:effectLst/>
                <a:latin typeface="Calibri" panose="020F0502020204030204" pitchFamily="34" charset="0"/>
                <a:ea typeface="SimSun" panose="02010600030101010101" pitchFamily="2" charset="-122"/>
                <a:cs typeface="Times New Roman" panose="02020603050405020304" pitchFamily="18" charset="0"/>
              </a:rPr>
              <a:t>callerLLM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作为智能</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调用者</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From developer: API endpoints, API specification, a natural language description of when to use API</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开发者的角色：</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端点（</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 endpoints</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规范（</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 specification</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提供自然语言描述，明确何时调用某个</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For LLM: given user queries, decides if it</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 appropriate to call a relevant API, and generates a structured output matching the schema of the tool</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s arguments</a:t>
            </a: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LLM</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的角色：</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根据用户查询，决定是否调用相关的</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生成符合</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参数要求的结构化输出。</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a:t>
            </a: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 Results received from the API are used by LLM to generate proper response based on context.</a:t>
            </a: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利用从</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接收到的结果，根据上下文生成合适的回应。</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268614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4F6C-F5DC-388F-A17A-31EA03920987}"/>
              </a:ext>
            </a:extLst>
          </p:cNvPr>
          <p:cNvSpPr>
            <a:spLocks noGrp="1"/>
          </p:cNvSpPr>
          <p:nvPr>
            <p:ph type="title"/>
          </p:nvPr>
        </p:nvSpPr>
        <p:spPr/>
        <p:txBody>
          <a:bodyPr>
            <a:normAutofit fontScale="90000"/>
          </a:bodyPr>
          <a:lstStyle/>
          <a:p>
            <a:r>
              <a:rPr lang="en-US" dirty="0"/>
              <a:t>E.g. OpenAI Assistants API supporting 3 types of tools: Code Interpreter, File Search, and Function Calling.</a:t>
            </a:r>
          </a:p>
        </p:txBody>
      </p:sp>
      <p:sp>
        <p:nvSpPr>
          <p:cNvPr id="3" name="Content Placeholder 2">
            <a:extLst>
              <a:ext uri="{FF2B5EF4-FFF2-40B4-BE49-F238E27FC236}">
                <a16:creationId xmlns:a16="http://schemas.microsoft.com/office/drawing/2014/main" id="{2EFE235F-AD77-2420-91FA-21DA677FCFEF}"/>
              </a:ext>
            </a:extLst>
          </p:cNvPr>
          <p:cNvSpPr>
            <a:spLocks noGrp="1"/>
          </p:cNvSpPr>
          <p:nvPr>
            <p:ph idx="1"/>
          </p:nvPr>
        </p:nvSpPr>
        <p:spPr/>
        <p:txBody>
          <a:bodyPr/>
          <a:lstStyle/>
          <a:p>
            <a:pPr marL="0" marR="0" algn="just">
              <a:buNone/>
            </a:pP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OpenAI Assistants 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支持以下三种类型的工具：</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代码解释器（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Code Interpreter</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允许聊天机器人执行一些编程任务或代码解释，直接通过</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调用进行代码执行。</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文件搜索（</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File Search</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允许聊天机器人在特定的文件系统或知识库中搜索文档内容，获取相关信息。</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函数调用（</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Function Calling</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r>
              <a:rPr lang="zh-CN" sz="1800" kern="100" dirty="0">
                <a:effectLst/>
                <a:latin typeface="Calibri" panose="020F0502020204030204" pitchFamily="34" charset="0"/>
                <a:ea typeface="SimSun" panose="02010600030101010101" pitchFamily="2" charset="-122"/>
                <a:cs typeface="Times New Roman" panose="02020603050405020304" pitchFamily="18" charset="0"/>
              </a:rPr>
              <a:t>允许聊天机器人通过</a:t>
            </a:r>
            <a:r>
              <a:rPr lang="en-US" sz="1800" kern="100" dirty="0">
                <a:effectLst/>
                <a:latin typeface="Calibri" panose="020F0502020204030204" pitchFamily="34" charset="0"/>
                <a:ea typeface="SimSun" panose="02010600030101010101" pitchFamily="2" charset="-122"/>
                <a:cs typeface="Times New Roman" panose="02020603050405020304" pitchFamily="18" charset="0"/>
              </a:rPr>
              <a:t>API</a:t>
            </a:r>
            <a:r>
              <a:rPr lang="zh-CN" sz="1800" kern="100" dirty="0">
                <a:effectLst/>
                <a:latin typeface="Calibri" panose="020F0502020204030204" pitchFamily="34" charset="0"/>
                <a:ea typeface="SimSun" panose="02010600030101010101" pitchFamily="2" charset="-122"/>
                <a:cs typeface="Times New Roman" panose="02020603050405020304" pitchFamily="18" charset="0"/>
              </a:rPr>
              <a:t>调用特定的函数或服务，执行某个具体的操作。</a:t>
            </a:r>
            <a:endParaRPr lang="en-US" sz="1800" kern="1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57553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66DB-4496-9E86-5B6D-2ABF455A6967}"/>
              </a:ext>
            </a:extLst>
          </p:cNvPr>
          <p:cNvSpPr>
            <a:spLocks noGrp="1"/>
          </p:cNvSpPr>
          <p:nvPr>
            <p:ph type="title"/>
          </p:nvPr>
        </p:nvSpPr>
        <p:spPr/>
        <p:txBody>
          <a:bodyPr/>
          <a:lstStyle/>
          <a:p>
            <a:r>
              <a:rPr lang="en-US" dirty="0"/>
              <a:t>E.g.</a:t>
            </a:r>
          </a:p>
        </p:txBody>
      </p:sp>
      <p:pic>
        <p:nvPicPr>
          <p:cNvPr id="4" name="图片 5">
            <a:extLst>
              <a:ext uri="{FF2B5EF4-FFF2-40B4-BE49-F238E27FC236}">
                <a16:creationId xmlns:a16="http://schemas.microsoft.com/office/drawing/2014/main" id="{6B23F0D0-D3B5-F31F-E2BC-51C662007391}"/>
              </a:ext>
            </a:extLst>
          </p:cNvPr>
          <p:cNvPicPr>
            <a:picLocks noGrp="1" noChangeAspect="1"/>
          </p:cNvPicPr>
          <p:nvPr>
            <p:ph idx="1"/>
          </p:nvPr>
        </p:nvPicPr>
        <p:blipFill>
          <a:blip r:embed="rId3"/>
          <a:stretch>
            <a:fillRect/>
          </a:stretch>
        </p:blipFill>
        <p:spPr>
          <a:xfrm>
            <a:off x="552134" y="1638279"/>
            <a:ext cx="10801666" cy="4854595"/>
          </a:xfrm>
          <a:prstGeom prst="rect">
            <a:avLst/>
          </a:prstGeom>
          <a:noFill/>
          <a:ln>
            <a:noFill/>
          </a:ln>
        </p:spPr>
      </p:pic>
    </p:spTree>
    <p:extLst>
      <p:ext uri="{BB962C8B-B14F-4D97-AF65-F5344CB8AC3E}">
        <p14:creationId xmlns:p14="http://schemas.microsoft.com/office/powerpoint/2010/main" val="229208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21AE-FF46-E1F3-A90B-9E396BCF6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DFDD9-4489-6A6B-6C5F-0E25691002B3}"/>
              </a:ext>
            </a:extLst>
          </p:cNvPr>
          <p:cNvSpPr>
            <a:spLocks noGrp="1"/>
          </p:cNvSpPr>
          <p:nvPr>
            <p:ph type="title"/>
          </p:nvPr>
        </p:nvSpPr>
        <p:spPr/>
        <p:txBody>
          <a:bodyPr/>
          <a:lstStyle/>
          <a:p>
            <a:r>
              <a:rPr lang="en-US" dirty="0"/>
              <a:t>For </a:t>
            </a:r>
            <a:r>
              <a:rPr lang="en-US" dirty="0" err="1"/>
              <a:t>直接调用</a:t>
            </a:r>
            <a:r>
              <a:rPr lang="en-US" dirty="0"/>
              <a:t> OpenAI </a:t>
            </a:r>
            <a:r>
              <a:rPr lang="en-US" dirty="0" err="1"/>
              <a:t>API（云端</a:t>
            </a:r>
            <a:r>
              <a:rPr lang="en-US" dirty="0"/>
              <a:t>）</a:t>
            </a:r>
          </a:p>
        </p:txBody>
      </p:sp>
      <p:sp>
        <p:nvSpPr>
          <p:cNvPr id="3" name="Content Placeholder 2">
            <a:extLst>
              <a:ext uri="{FF2B5EF4-FFF2-40B4-BE49-F238E27FC236}">
                <a16:creationId xmlns:a16="http://schemas.microsoft.com/office/drawing/2014/main" id="{AC223AFE-CA3E-E7CE-FAD6-DD7DD5CCE39E}"/>
              </a:ext>
            </a:extLst>
          </p:cNvPr>
          <p:cNvSpPr>
            <a:spLocks noGrp="1"/>
          </p:cNvSpPr>
          <p:nvPr>
            <p:ph idx="1"/>
          </p:nvPr>
        </p:nvSpPr>
        <p:spPr/>
        <p:txBody>
          <a:bodyPr>
            <a:normAutofit fontScale="77500" lnSpcReduction="20000"/>
          </a:bodyPr>
          <a:lstStyle/>
          <a:p>
            <a:r>
              <a:rPr lang="zh-CN" altLang="en-US" dirty="0"/>
              <a:t>如何降低数据隐患？</a:t>
            </a:r>
            <a:endParaRPr lang="en-US" altLang="zh-CN" dirty="0"/>
          </a:p>
          <a:p>
            <a:r>
              <a:rPr lang="zh-CN" altLang="en-US" dirty="0"/>
              <a:t>如果你必须使用 </a:t>
            </a:r>
            <a:r>
              <a:rPr lang="en-US" altLang="zh-CN" dirty="0" err="1"/>
              <a:t>DeepSeek</a:t>
            </a:r>
            <a:r>
              <a:rPr lang="en-US" altLang="zh-CN" dirty="0"/>
              <a:t> API</a:t>
            </a:r>
            <a:r>
              <a:rPr lang="zh-CN" altLang="en-US" dirty="0"/>
              <a:t>，但又想保护生产线数据，可以采取以下措施：	</a:t>
            </a:r>
            <a:r>
              <a:rPr lang="en-US" altLang="zh-CN" dirty="0"/>
              <a:t>1.	</a:t>
            </a:r>
            <a:r>
              <a:rPr lang="zh-CN" altLang="en-US" dirty="0"/>
              <a:t>避免发送敏感数据	</a:t>
            </a:r>
            <a:r>
              <a:rPr lang="en-US" altLang="zh-CN" dirty="0"/>
              <a:t>•	</a:t>
            </a:r>
            <a:r>
              <a:rPr lang="zh-CN" altLang="en-US" dirty="0"/>
              <a:t>在发送问题前，可以脱敏处理（如用代号替换真实信息）。	</a:t>
            </a:r>
            <a:r>
              <a:rPr lang="en-US" altLang="zh-CN" dirty="0"/>
              <a:t>•	</a:t>
            </a:r>
            <a:r>
              <a:rPr lang="zh-CN" altLang="en-US" dirty="0"/>
              <a:t>例如：	</a:t>
            </a:r>
            <a:r>
              <a:rPr lang="en-US" altLang="zh-CN" dirty="0"/>
              <a:t>•	</a:t>
            </a:r>
            <a:r>
              <a:rPr lang="zh-CN" altLang="en-US" dirty="0"/>
              <a:t>原始问题：“</a:t>
            </a:r>
            <a:r>
              <a:rPr lang="en-US" altLang="zh-CN" dirty="0"/>
              <a:t>A</a:t>
            </a:r>
            <a:r>
              <a:rPr lang="zh-CN" altLang="en-US" dirty="0"/>
              <a:t>产线的</a:t>
            </a:r>
            <a:r>
              <a:rPr lang="en-US" altLang="zh-CN" dirty="0"/>
              <a:t>XYZ</a:t>
            </a:r>
            <a:r>
              <a:rPr lang="zh-CN" altLang="en-US" dirty="0"/>
              <a:t>设备卡住了，怎么办？”	</a:t>
            </a:r>
            <a:r>
              <a:rPr lang="en-US" altLang="zh-CN" dirty="0"/>
              <a:t>•	</a:t>
            </a:r>
            <a:r>
              <a:rPr lang="zh-CN" altLang="en-US" dirty="0"/>
              <a:t>处理后问题：“生产设备 </a:t>
            </a:r>
            <a:r>
              <a:rPr lang="en-US" altLang="zh-CN" dirty="0"/>
              <a:t>X </a:t>
            </a:r>
            <a:r>
              <a:rPr lang="zh-CN" altLang="en-US" dirty="0"/>
              <a:t>在运作中停止，如何恢复？”	</a:t>
            </a:r>
            <a:r>
              <a:rPr lang="en-US" altLang="zh-CN" dirty="0"/>
              <a:t>2.	</a:t>
            </a:r>
            <a:r>
              <a:rPr lang="zh-CN" altLang="en-US" dirty="0"/>
              <a:t>使用本地代理服务器	</a:t>
            </a:r>
            <a:r>
              <a:rPr lang="en-US" altLang="zh-CN" dirty="0"/>
              <a:t>•	</a:t>
            </a:r>
            <a:r>
              <a:rPr lang="zh-CN" altLang="en-US" dirty="0"/>
              <a:t>你可以搭建本地代理，拦截和过滤请求，确保不发送敏感内容。	</a:t>
            </a:r>
            <a:r>
              <a:rPr lang="en-US" altLang="zh-CN" dirty="0"/>
              <a:t>•	</a:t>
            </a:r>
            <a:r>
              <a:rPr lang="zh-CN" altLang="en-US" dirty="0"/>
              <a:t>例如：使用 </a:t>
            </a:r>
            <a:r>
              <a:rPr lang="en-US" altLang="zh-CN" dirty="0" err="1"/>
              <a:t>FastAPI</a:t>
            </a:r>
            <a:r>
              <a:rPr lang="en-US" altLang="zh-CN" dirty="0"/>
              <a:t> / Flask </a:t>
            </a:r>
            <a:r>
              <a:rPr lang="zh-CN" altLang="en-US" dirty="0"/>
              <a:t>搭建一个 </a:t>
            </a:r>
            <a:r>
              <a:rPr lang="en-US" altLang="zh-CN" dirty="0"/>
              <a:t>API </a:t>
            </a:r>
            <a:r>
              <a:rPr lang="zh-CN" altLang="en-US" dirty="0"/>
              <a:t>网关，检查数据后再转发给 </a:t>
            </a:r>
            <a:r>
              <a:rPr lang="en-US" altLang="zh-CN" dirty="0" err="1"/>
              <a:t>DeepSeek</a:t>
            </a:r>
            <a:r>
              <a:rPr lang="en-US" altLang="zh-CN" dirty="0"/>
              <a:t> API</a:t>
            </a:r>
            <a:r>
              <a:rPr lang="zh-CN" altLang="en-US" dirty="0"/>
              <a:t>。	</a:t>
            </a:r>
            <a:r>
              <a:rPr lang="en-US" altLang="zh-CN" dirty="0"/>
              <a:t>3.	</a:t>
            </a:r>
            <a:r>
              <a:rPr lang="zh-CN" altLang="en-US" dirty="0"/>
              <a:t>加密数据（如果 </a:t>
            </a:r>
            <a:r>
              <a:rPr lang="en-US" altLang="zh-CN" dirty="0" err="1"/>
              <a:t>DeepSeek</a:t>
            </a:r>
            <a:r>
              <a:rPr lang="en-US" altLang="zh-CN" dirty="0"/>
              <a:t> </a:t>
            </a:r>
            <a:r>
              <a:rPr lang="zh-CN" altLang="en-US" dirty="0"/>
              <a:t>支持）	</a:t>
            </a:r>
            <a:r>
              <a:rPr lang="en-US" altLang="zh-CN" dirty="0"/>
              <a:t>•	</a:t>
            </a:r>
            <a:r>
              <a:rPr lang="zh-CN" altLang="en-US" dirty="0"/>
              <a:t>在本地对数据进行加密或哈希处理，然后再发送。	</a:t>
            </a:r>
            <a:r>
              <a:rPr lang="en-US" altLang="zh-CN" dirty="0"/>
              <a:t>•	</a:t>
            </a:r>
            <a:r>
              <a:rPr lang="zh-CN" altLang="en-US" dirty="0"/>
              <a:t>但要确保 </a:t>
            </a:r>
            <a:r>
              <a:rPr lang="en-US" altLang="zh-CN" dirty="0"/>
              <a:t>LLM </a:t>
            </a:r>
            <a:r>
              <a:rPr lang="zh-CN" altLang="en-US" dirty="0"/>
              <a:t>仍然能理解你的问题，否则可能影响回答质量。</a:t>
            </a:r>
            <a:endParaRPr lang="en-US" altLang="zh-CN" dirty="0"/>
          </a:p>
          <a:p>
            <a:r>
              <a:rPr lang="zh-CN" altLang="en-US" dirty="0"/>
              <a:t>考虑自建 </a:t>
            </a:r>
            <a:r>
              <a:rPr lang="en-US" altLang="zh-CN" dirty="0"/>
              <a:t>LLM	•	</a:t>
            </a:r>
            <a:r>
              <a:rPr lang="zh-CN" altLang="en-US" dirty="0"/>
              <a:t>如果数据隐私是强要求，建议你本地部署 </a:t>
            </a:r>
            <a:r>
              <a:rPr lang="en-US" altLang="zh-CN" dirty="0" err="1"/>
              <a:t>DeepSeek</a:t>
            </a:r>
            <a:r>
              <a:rPr lang="en-US" altLang="zh-CN" dirty="0"/>
              <a:t> LLM</a:t>
            </a:r>
            <a:r>
              <a:rPr lang="zh-CN" altLang="en-US" dirty="0"/>
              <a:t>。	</a:t>
            </a:r>
            <a:r>
              <a:rPr lang="en-US" altLang="zh-CN" dirty="0"/>
              <a:t>•	</a:t>
            </a:r>
            <a:r>
              <a:rPr lang="en-US" altLang="zh-CN" dirty="0" err="1"/>
              <a:t>DeepSeek</a:t>
            </a:r>
            <a:r>
              <a:rPr lang="en-US" altLang="zh-CN" dirty="0"/>
              <a:t> </a:t>
            </a:r>
            <a:r>
              <a:rPr lang="zh-CN" altLang="en-US" dirty="0"/>
              <a:t>也有开源版本（如 </a:t>
            </a:r>
            <a:r>
              <a:rPr lang="en-US" altLang="zh-CN" dirty="0" err="1"/>
              <a:t>DeepSeek</a:t>
            </a:r>
            <a:r>
              <a:rPr lang="en-US" altLang="zh-CN" dirty="0"/>
              <a:t> Coder</a:t>
            </a:r>
            <a:r>
              <a:rPr lang="zh-CN" altLang="en-US" dirty="0"/>
              <a:t>），你可以在公司服务器上运行，完全避免数据泄露风险。⸻结论如果数据隐私要求严格，最好使用 本地 </a:t>
            </a:r>
            <a:r>
              <a:rPr lang="en-US" altLang="zh-CN" dirty="0"/>
              <a:t>LLM</a:t>
            </a:r>
            <a:r>
              <a:rPr lang="zh-CN" altLang="en-US" dirty="0"/>
              <a:t>（如 </a:t>
            </a:r>
            <a:r>
              <a:rPr lang="en-US" altLang="zh-CN" dirty="0" err="1"/>
              <a:t>DeepSeek</a:t>
            </a:r>
            <a:r>
              <a:rPr lang="en-US" altLang="zh-CN" dirty="0"/>
              <a:t> </a:t>
            </a:r>
            <a:r>
              <a:rPr lang="zh-CN" altLang="en-US" dirty="0"/>
              <a:t>自建模型或 </a:t>
            </a:r>
            <a:r>
              <a:rPr lang="en-US" altLang="zh-CN" dirty="0"/>
              <a:t>Mistral</a:t>
            </a:r>
            <a:r>
              <a:rPr lang="zh-CN" altLang="en-US" dirty="0"/>
              <a:t>）。如果可以接受一定风险，可以用 </a:t>
            </a:r>
            <a:r>
              <a:rPr lang="en-US" altLang="zh-CN" dirty="0"/>
              <a:t>API</a:t>
            </a:r>
            <a:r>
              <a:rPr lang="zh-CN" altLang="en-US" dirty="0"/>
              <a:t>，但要脱敏处理数据，避免发送机密信息。如果你想尝试本地部署，我可以帮你找适合的 </a:t>
            </a:r>
            <a:r>
              <a:rPr lang="en-US" altLang="zh-CN" dirty="0"/>
              <a:t>LLM</a:t>
            </a:r>
            <a:r>
              <a:rPr lang="zh-CN" altLang="en-US" dirty="0"/>
              <a:t>，并提供部署指南！</a:t>
            </a:r>
            <a:endParaRPr lang="en-US" dirty="0"/>
          </a:p>
        </p:txBody>
      </p:sp>
    </p:spTree>
    <p:extLst>
      <p:ext uri="{BB962C8B-B14F-4D97-AF65-F5344CB8AC3E}">
        <p14:creationId xmlns:p14="http://schemas.microsoft.com/office/powerpoint/2010/main" val="331542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7AAD-070C-DCBD-8DEB-69C084E2DD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B168442-B37B-9C36-A8F7-4CF9E63BFA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346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AA9C-9197-051A-60A7-02B170890350}"/>
              </a:ext>
            </a:extLst>
          </p:cNvPr>
          <p:cNvSpPr>
            <a:spLocks noGrp="1"/>
          </p:cNvSpPr>
          <p:nvPr>
            <p:ph type="title"/>
          </p:nvPr>
        </p:nvSpPr>
        <p:spPr/>
        <p:txBody>
          <a:bodyPr/>
          <a:lstStyle/>
          <a:p>
            <a:r>
              <a:rPr lang="en-US" altLang="zh-CN" dirty="0"/>
              <a:t>For </a:t>
            </a:r>
            <a:r>
              <a:rPr lang="zh-CN" altLang="en-US" dirty="0"/>
              <a:t>本地部署开源 </a:t>
            </a:r>
            <a:r>
              <a:rPr lang="en-US" altLang="zh-CN" dirty="0"/>
              <a:t>LLM</a:t>
            </a:r>
            <a:endParaRPr lang="en-US" dirty="0"/>
          </a:p>
        </p:txBody>
      </p:sp>
      <p:sp>
        <p:nvSpPr>
          <p:cNvPr id="3" name="Content Placeholder 2">
            <a:extLst>
              <a:ext uri="{FF2B5EF4-FFF2-40B4-BE49-F238E27FC236}">
                <a16:creationId xmlns:a16="http://schemas.microsoft.com/office/drawing/2014/main" id="{5F119276-4B59-72F5-EA38-D3CCE253AC3C}"/>
              </a:ext>
            </a:extLst>
          </p:cNvPr>
          <p:cNvSpPr>
            <a:spLocks noGrp="1"/>
          </p:cNvSpPr>
          <p:nvPr>
            <p:ph idx="1"/>
          </p:nvPr>
        </p:nvSpPr>
        <p:spPr/>
        <p:txBody>
          <a:bodyPr/>
          <a:lstStyle/>
          <a:p>
            <a:pPr marL="0" indent="0">
              <a:buNone/>
            </a:pPr>
            <a:r>
              <a:rPr lang="ja-JP" altLang="en-US" dirty="0"/>
              <a:t>如果选择本地部署，推荐的技术栈：</a:t>
            </a:r>
          </a:p>
          <a:p>
            <a:r>
              <a:rPr lang="ja-JP" altLang="en-US" dirty="0"/>
              <a:t>模型：</a:t>
            </a:r>
            <a:r>
              <a:rPr lang="en-US" dirty="0"/>
              <a:t>Llama 3、Mistral、Gemma（</a:t>
            </a:r>
            <a:r>
              <a:rPr lang="ja-JP" altLang="en-US" dirty="0"/>
              <a:t>可用 </a:t>
            </a:r>
            <a:r>
              <a:rPr lang="en-US" dirty="0" err="1"/>
              <a:t>ollama</a:t>
            </a:r>
            <a:r>
              <a:rPr lang="en-US" dirty="0"/>
              <a:t> </a:t>
            </a:r>
            <a:r>
              <a:rPr lang="ja-JP" altLang="en-US" dirty="0"/>
              <a:t>运行）</a:t>
            </a:r>
          </a:p>
          <a:p>
            <a:r>
              <a:rPr lang="ja-JP" altLang="en-US" dirty="0"/>
              <a:t>推理框架：</a:t>
            </a:r>
            <a:r>
              <a:rPr lang="en-US" dirty="0" err="1"/>
              <a:t>llama.cpp、vLLM</a:t>
            </a:r>
            <a:r>
              <a:rPr lang="en-US" dirty="0"/>
              <a:t>（</a:t>
            </a:r>
            <a:r>
              <a:rPr lang="ja-JP" altLang="en-US" dirty="0"/>
              <a:t>高效推理）</a:t>
            </a:r>
          </a:p>
          <a:p>
            <a:r>
              <a:rPr lang="en-US" dirty="0"/>
              <a:t>API </a:t>
            </a:r>
            <a:r>
              <a:rPr lang="ja-JP" altLang="en-US" dirty="0"/>
              <a:t>服务器：</a:t>
            </a:r>
            <a:r>
              <a:rPr lang="en-US" dirty="0" err="1"/>
              <a:t>FastAPI</a:t>
            </a:r>
            <a:r>
              <a:rPr lang="en-US" dirty="0"/>
              <a:t> </a:t>
            </a:r>
            <a:r>
              <a:rPr lang="ja-JP" altLang="en-US" dirty="0"/>
              <a:t>提供接口</a:t>
            </a:r>
          </a:p>
          <a:p>
            <a:endParaRPr lang="en-US" dirty="0"/>
          </a:p>
        </p:txBody>
      </p:sp>
    </p:spTree>
    <p:extLst>
      <p:ext uri="{BB962C8B-B14F-4D97-AF65-F5344CB8AC3E}">
        <p14:creationId xmlns:p14="http://schemas.microsoft.com/office/powerpoint/2010/main" val="90784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607E6-666D-7A58-1E9E-A31EF4F7C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2E034-7A47-D246-8818-8550631C41E0}"/>
              </a:ext>
            </a:extLst>
          </p:cNvPr>
          <p:cNvSpPr>
            <a:spLocks noGrp="1"/>
          </p:cNvSpPr>
          <p:nvPr>
            <p:ph type="title"/>
          </p:nvPr>
        </p:nvSpPr>
        <p:spPr/>
        <p:txBody>
          <a:bodyPr/>
          <a:lstStyle/>
          <a:p>
            <a:r>
              <a:rPr lang="en-US" altLang="zh-CN" dirty="0"/>
              <a:t>For </a:t>
            </a:r>
            <a:r>
              <a:rPr lang="zh-CN" altLang="en-US" dirty="0"/>
              <a:t>本地部署开源 </a:t>
            </a:r>
            <a:r>
              <a:rPr lang="en-US" altLang="zh-CN" dirty="0"/>
              <a:t>LLM step:</a:t>
            </a:r>
            <a:endParaRPr lang="en-US" dirty="0"/>
          </a:p>
        </p:txBody>
      </p:sp>
      <p:sp>
        <p:nvSpPr>
          <p:cNvPr id="3" name="Content Placeholder 2">
            <a:extLst>
              <a:ext uri="{FF2B5EF4-FFF2-40B4-BE49-F238E27FC236}">
                <a16:creationId xmlns:a16="http://schemas.microsoft.com/office/drawing/2014/main" id="{A3450F72-D37E-7313-B760-E62184FBD324}"/>
              </a:ext>
            </a:extLst>
          </p:cNvPr>
          <p:cNvSpPr>
            <a:spLocks noGrp="1"/>
          </p:cNvSpPr>
          <p:nvPr>
            <p:ph idx="1"/>
          </p:nvPr>
        </p:nvSpPr>
        <p:spPr/>
        <p:txBody>
          <a:bodyPr>
            <a:noAutofit/>
          </a:bodyPr>
          <a:lstStyle/>
          <a:p>
            <a:pPr marL="0" indent="0">
              <a:buNone/>
            </a:pPr>
            <a:r>
              <a:rPr lang="en-US" altLang="ja-JP" dirty="0"/>
              <a:t>(1) </a:t>
            </a:r>
            <a:r>
              <a:rPr lang="ja-JP" altLang="en-US" dirty="0"/>
              <a:t>下载并运行 </a:t>
            </a:r>
            <a:r>
              <a:rPr lang="en-US" altLang="ja-JP" dirty="0"/>
              <a:t>Llama 3</a:t>
            </a:r>
            <a:r>
              <a:rPr lang="ja-JP" altLang="en-US" dirty="0"/>
              <a:t>（用 </a:t>
            </a:r>
            <a:r>
              <a:rPr lang="en-US" altLang="ja-JP" dirty="0" err="1"/>
              <a:t>Ollama</a:t>
            </a:r>
            <a:r>
              <a:rPr lang="ja-JP" altLang="en-US" dirty="0"/>
              <a:t>）</a:t>
            </a:r>
          </a:p>
          <a:p>
            <a:pPr marL="0" indent="0">
              <a:buNone/>
            </a:pPr>
            <a:r>
              <a:rPr lang="en-US" altLang="ja-JP" dirty="0"/>
              <a:t>curl -</a:t>
            </a:r>
            <a:r>
              <a:rPr lang="en-US" altLang="ja-JP" dirty="0" err="1"/>
              <a:t>fsSL</a:t>
            </a:r>
            <a:r>
              <a:rPr lang="en-US" altLang="ja-JP" dirty="0"/>
              <a:t> https://ollama.com/install.sh | </a:t>
            </a:r>
            <a:r>
              <a:rPr lang="en-US" altLang="ja-JP" dirty="0" err="1"/>
              <a:t>sh</a:t>
            </a:r>
            <a:r>
              <a:rPr lang="en-US" altLang="ja-JP" dirty="0"/>
              <a:t>  # </a:t>
            </a:r>
            <a:r>
              <a:rPr lang="ja-JP" altLang="en-US" dirty="0"/>
              <a:t>安装 </a:t>
            </a:r>
            <a:r>
              <a:rPr lang="en-US" altLang="ja-JP" dirty="0" err="1"/>
              <a:t>Ollama</a:t>
            </a:r>
            <a:endParaRPr lang="en-US" altLang="ja-JP" dirty="0"/>
          </a:p>
          <a:p>
            <a:pPr marL="0" indent="0">
              <a:buNone/>
            </a:pPr>
            <a:r>
              <a:rPr lang="en-US" altLang="ja-JP" dirty="0" err="1"/>
              <a:t>ollama</a:t>
            </a:r>
            <a:r>
              <a:rPr lang="en-US" altLang="ja-JP" dirty="0"/>
              <a:t> pull meta/llama3  # </a:t>
            </a:r>
            <a:r>
              <a:rPr lang="ja-JP" altLang="en-US" dirty="0"/>
              <a:t>下载 </a:t>
            </a:r>
            <a:r>
              <a:rPr lang="en-US" altLang="ja-JP" dirty="0"/>
              <a:t>Llama 3 </a:t>
            </a:r>
            <a:r>
              <a:rPr lang="ja-JP" altLang="en-US" dirty="0"/>
              <a:t>模型</a:t>
            </a:r>
          </a:p>
          <a:p>
            <a:pPr marL="0" indent="0">
              <a:buNone/>
            </a:pPr>
            <a:r>
              <a:rPr lang="en-US" altLang="ja-JP" dirty="0" err="1"/>
              <a:t>ollama</a:t>
            </a:r>
            <a:r>
              <a:rPr lang="en-US" altLang="ja-JP" dirty="0"/>
              <a:t> run llama3  # </a:t>
            </a:r>
            <a:r>
              <a:rPr lang="ja-JP" altLang="en-US" dirty="0"/>
              <a:t>运行模型</a:t>
            </a:r>
          </a:p>
          <a:p>
            <a:pPr marL="0" indent="0">
              <a:buNone/>
            </a:pPr>
            <a:r>
              <a:rPr lang="en-US" altLang="ja-JP" dirty="0"/>
              <a:t>(2) </a:t>
            </a:r>
            <a:r>
              <a:rPr lang="ja-JP" altLang="en-US" dirty="0"/>
              <a:t>用 </a:t>
            </a:r>
            <a:r>
              <a:rPr lang="en-US" altLang="ja-JP" dirty="0" err="1"/>
              <a:t>FastAPI</a:t>
            </a:r>
            <a:r>
              <a:rPr lang="en-US" altLang="ja-JP" dirty="0"/>
              <a:t> </a:t>
            </a:r>
            <a:r>
              <a:rPr lang="ja-JP" altLang="en-US" dirty="0"/>
              <a:t>搭建 </a:t>
            </a:r>
            <a:r>
              <a:rPr lang="en-US" altLang="ja-JP" dirty="0"/>
              <a:t>API </a:t>
            </a:r>
            <a:r>
              <a:rPr lang="ja-JP" altLang="en-US" dirty="0"/>
              <a:t>服务器</a:t>
            </a:r>
          </a:p>
          <a:p>
            <a:pPr marL="0" indent="0">
              <a:buNone/>
            </a:pPr>
            <a:r>
              <a:rPr lang="en-US" altLang="ja-JP" dirty="0"/>
              <a:t>pip install </a:t>
            </a:r>
            <a:r>
              <a:rPr lang="en-US" altLang="ja-JP" dirty="0" err="1"/>
              <a:t>fastapi</a:t>
            </a:r>
            <a:r>
              <a:rPr lang="en-US" altLang="ja-JP" dirty="0"/>
              <a:t> </a:t>
            </a:r>
            <a:r>
              <a:rPr lang="en-US" altLang="ja-JP" dirty="0" err="1"/>
              <a:t>uvicorn</a:t>
            </a:r>
            <a:endParaRPr lang="en-US" altLang="ja-JP" dirty="0"/>
          </a:p>
          <a:p>
            <a:pPr marL="0" indent="0">
              <a:buNone/>
            </a:pPr>
            <a:r>
              <a:rPr lang="ja-JP" altLang="en-US" dirty="0"/>
              <a:t>创建 </a:t>
            </a:r>
            <a:r>
              <a:rPr lang="en-US" altLang="ja-JP" dirty="0"/>
              <a:t>app.py</a:t>
            </a:r>
            <a:r>
              <a:rPr lang="ja-JP" altLang="en-US" dirty="0"/>
              <a:t>：</a:t>
            </a:r>
          </a:p>
          <a:p>
            <a:pPr marL="0" indent="0">
              <a:buNone/>
            </a:pPr>
            <a:r>
              <a:rPr lang="en-US" altLang="ja-JP" dirty="0"/>
              <a:t>from </a:t>
            </a:r>
            <a:r>
              <a:rPr lang="en-US" altLang="ja-JP" dirty="0" err="1"/>
              <a:t>fastapi</a:t>
            </a:r>
            <a:r>
              <a:rPr lang="en-US" altLang="ja-JP" dirty="0"/>
              <a:t> import </a:t>
            </a:r>
            <a:r>
              <a:rPr lang="en-US" altLang="ja-JP" dirty="0" err="1"/>
              <a:t>FastAPI</a:t>
            </a:r>
            <a:endParaRPr lang="en-US" altLang="ja-JP" dirty="0"/>
          </a:p>
          <a:p>
            <a:pPr marL="0" indent="0">
              <a:buNone/>
            </a:pPr>
            <a:r>
              <a:rPr lang="en-US" altLang="ja-JP" dirty="0"/>
              <a:t>import </a:t>
            </a:r>
            <a:r>
              <a:rPr lang="en-US" altLang="ja-JP" dirty="0" err="1"/>
              <a:t>ollama</a:t>
            </a:r>
            <a:endParaRPr lang="en-US" altLang="ja-JP" dirty="0"/>
          </a:p>
          <a:p>
            <a:pPr marL="0" indent="0">
              <a:buNone/>
            </a:pPr>
            <a:r>
              <a:rPr lang="en-US" altLang="ja-JP" dirty="0"/>
              <a:t>app = </a:t>
            </a:r>
            <a:r>
              <a:rPr lang="en-US" altLang="ja-JP" dirty="0" err="1"/>
              <a:t>FastAPI</a:t>
            </a:r>
            <a:r>
              <a:rPr lang="en-US" altLang="ja-JP" dirty="0"/>
              <a:t>()</a:t>
            </a:r>
          </a:p>
          <a:p>
            <a:pPr marL="0" indent="0">
              <a:buNone/>
            </a:pPr>
            <a:r>
              <a:rPr lang="en-US" altLang="ja-JP" dirty="0"/>
              <a:t>@app.post("/chat")</a:t>
            </a:r>
          </a:p>
          <a:p>
            <a:pPr marL="0" indent="0">
              <a:buNone/>
            </a:pPr>
            <a:r>
              <a:rPr lang="en-US" altLang="ja-JP" dirty="0"/>
              <a:t>async def chat(prompt: str):</a:t>
            </a:r>
          </a:p>
          <a:p>
            <a:pPr marL="0" indent="0">
              <a:buNone/>
            </a:pPr>
            <a:r>
              <a:rPr lang="en-US" altLang="ja-JP" dirty="0"/>
              <a:t>    response = </a:t>
            </a:r>
            <a:r>
              <a:rPr lang="en-US" altLang="ja-JP" dirty="0" err="1"/>
              <a:t>ollama.chat</a:t>
            </a:r>
            <a:r>
              <a:rPr lang="en-US" altLang="ja-JP" dirty="0"/>
              <a:t>(model="llama3", messages=[{"role": "user", "content": prompt}])</a:t>
            </a:r>
          </a:p>
          <a:p>
            <a:pPr marL="0" indent="0">
              <a:buNone/>
            </a:pPr>
            <a:r>
              <a:rPr lang="en-US" altLang="ja-JP" dirty="0"/>
              <a:t>    return {"response": response["message"]["content"]}</a:t>
            </a:r>
          </a:p>
          <a:p>
            <a:pPr marL="0" indent="0">
              <a:buNone/>
            </a:pPr>
            <a:r>
              <a:rPr lang="en-US" altLang="ja-JP" dirty="0"/>
              <a:t># </a:t>
            </a:r>
            <a:r>
              <a:rPr lang="ja-JP" altLang="en-US" dirty="0"/>
              <a:t>启动服务器</a:t>
            </a:r>
          </a:p>
          <a:p>
            <a:pPr marL="0" indent="0">
              <a:buNone/>
            </a:pPr>
            <a:r>
              <a:rPr lang="en-US" altLang="ja-JP" dirty="0"/>
              <a:t>if _name_ == "_main_":</a:t>
            </a:r>
          </a:p>
          <a:p>
            <a:pPr marL="0" indent="0">
              <a:buNone/>
            </a:pPr>
            <a:r>
              <a:rPr lang="en-US" altLang="ja-JP" dirty="0"/>
              <a:t>    import </a:t>
            </a:r>
            <a:r>
              <a:rPr lang="en-US" altLang="ja-JP" dirty="0" err="1"/>
              <a:t>uvicorn</a:t>
            </a:r>
            <a:endParaRPr lang="en-US" altLang="ja-JP" dirty="0"/>
          </a:p>
          <a:p>
            <a:pPr marL="0" indent="0">
              <a:buNone/>
            </a:pPr>
            <a:r>
              <a:rPr lang="en-US" altLang="ja-JP" dirty="0"/>
              <a:t>    </a:t>
            </a:r>
            <a:r>
              <a:rPr lang="en-US" altLang="ja-JP" dirty="0" err="1"/>
              <a:t>uvicorn.run</a:t>
            </a:r>
            <a:r>
              <a:rPr lang="en-US" altLang="ja-JP" dirty="0"/>
              <a:t>(app, host="0.0.0.0", port=8000)</a:t>
            </a:r>
          </a:p>
          <a:p>
            <a:pPr marL="0" indent="0">
              <a:buNone/>
            </a:pPr>
            <a:r>
              <a:rPr lang="ja-JP" altLang="en-US" dirty="0"/>
              <a:t>运行：</a:t>
            </a:r>
          </a:p>
          <a:p>
            <a:pPr marL="0" indent="0">
              <a:buNone/>
            </a:pPr>
            <a:r>
              <a:rPr lang="en-US" altLang="ja-JP" dirty="0"/>
              <a:t>python app.py</a:t>
            </a:r>
          </a:p>
          <a:p>
            <a:pPr marL="0" indent="0">
              <a:buNone/>
            </a:pPr>
            <a:r>
              <a:rPr lang="ja-JP" altLang="en-US" dirty="0"/>
              <a:t>然后就可以通过 </a:t>
            </a:r>
            <a:r>
              <a:rPr lang="en-US" altLang="ja-JP" dirty="0"/>
              <a:t>http://localhost:8000/chat </a:t>
            </a:r>
            <a:r>
              <a:rPr lang="ja-JP" altLang="en-US" dirty="0"/>
              <a:t>访问 </a:t>
            </a:r>
            <a:r>
              <a:rPr lang="en-US" altLang="ja-JP" dirty="0"/>
              <a:t>API</a:t>
            </a:r>
            <a:r>
              <a:rPr lang="ja-JP" altLang="en-US" dirty="0"/>
              <a:t>。</a:t>
            </a:r>
          </a:p>
        </p:txBody>
      </p:sp>
    </p:spTree>
    <p:extLst>
      <p:ext uri="{BB962C8B-B14F-4D97-AF65-F5344CB8AC3E}">
        <p14:creationId xmlns:p14="http://schemas.microsoft.com/office/powerpoint/2010/main" val="3704956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6586-55BB-31A8-47CC-B0695C8FE92E}"/>
              </a:ext>
            </a:extLst>
          </p:cNvPr>
          <p:cNvSpPr>
            <a:spLocks noGrp="1"/>
          </p:cNvSpPr>
          <p:nvPr>
            <p:ph type="title"/>
          </p:nvPr>
        </p:nvSpPr>
        <p:spPr/>
        <p:txBody>
          <a:bodyPr/>
          <a:lstStyle/>
          <a:p>
            <a:r>
              <a:rPr lang="zh-CN" altLang="en-US" dirty="0"/>
              <a:t>让助手支持长对话（</a:t>
            </a:r>
            <a:r>
              <a:rPr lang="en-US" altLang="zh-CN" dirty="0"/>
              <a:t>Memory</a:t>
            </a:r>
            <a:r>
              <a:rPr lang="zh-CN" altLang="en-US" dirty="0"/>
              <a:t>）</a:t>
            </a:r>
            <a:endParaRPr lang="en-US" dirty="0"/>
          </a:p>
        </p:txBody>
      </p:sp>
      <p:sp>
        <p:nvSpPr>
          <p:cNvPr id="3" name="Content Placeholder 2">
            <a:extLst>
              <a:ext uri="{FF2B5EF4-FFF2-40B4-BE49-F238E27FC236}">
                <a16:creationId xmlns:a16="http://schemas.microsoft.com/office/drawing/2014/main" id="{82371E86-2B84-522E-CD90-ECBBAE09E58F}"/>
              </a:ext>
            </a:extLst>
          </p:cNvPr>
          <p:cNvSpPr>
            <a:spLocks noGrp="1"/>
          </p:cNvSpPr>
          <p:nvPr>
            <p:ph idx="1"/>
          </p:nvPr>
        </p:nvSpPr>
        <p:spPr/>
        <p:txBody>
          <a:bodyPr>
            <a:noAutofit/>
          </a:bodyPr>
          <a:lstStyle/>
          <a:p>
            <a:r>
              <a:rPr lang="ja-JP" altLang="en-US" dirty="0"/>
              <a:t>可以用 </a:t>
            </a:r>
            <a:r>
              <a:rPr lang="en-US" dirty="0" err="1"/>
              <a:t>langchain</a:t>
            </a:r>
            <a:r>
              <a:rPr lang="en-US" dirty="0"/>
              <a:t> </a:t>
            </a:r>
            <a:r>
              <a:rPr lang="ja-JP" altLang="en-US" dirty="0"/>
              <a:t>的 </a:t>
            </a:r>
            <a:r>
              <a:rPr lang="en-US" dirty="0" err="1"/>
              <a:t>ConversationBufferMemory</a:t>
            </a:r>
            <a:r>
              <a:rPr lang="en-US" dirty="0"/>
              <a:t> </a:t>
            </a:r>
            <a:r>
              <a:rPr lang="ja-JP" altLang="en-US" dirty="0"/>
              <a:t>存上下文：</a:t>
            </a:r>
          </a:p>
          <a:p>
            <a:r>
              <a:rPr lang="en-US" dirty="0"/>
              <a:t>from </a:t>
            </a:r>
            <a:r>
              <a:rPr lang="en-US" dirty="0" err="1"/>
              <a:t>langchain.memory</a:t>
            </a:r>
            <a:r>
              <a:rPr lang="en-US" dirty="0"/>
              <a:t> import </a:t>
            </a:r>
            <a:r>
              <a:rPr lang="en-US" dirty="0" err="1"/>
              <a:t>ConversationBufferMemory</a:t>
            </a:r>
            <a:endParaRPr lang="en-US" dirty="0"/>
          </a:p>
          <a:p>
            <a:r>
              <a:rPr lang="en-US" dirty="0"/>
              <a:t>memory = </a:t>
            </a:r>
            <a:r>
              <a:rPr lang="en-US" dirty="0" err="1"/>
              <a:t>ConversationBufferMemory</a:t>
            </a:r>
            <a:r>
              <a:rPr lang="en-US" dirty="0"/>
              <a:t>()</a:t>
            </a:r>
          </a:p>
          <a:p>
            <a:r>
              <a:rPr lang="en-US" dirty="0"/>
              <a:t># </a:t>
            </a:r>
            <a:r>
              <a:rPr lang="ja-JP" altLang="en-US" dirty="0"/>
              <a:t>记录对话</a:t>
            </a:r>
          </a:p>
          <a:p>
            <a:r>
              <a:rPr lang="en-US" dirty="0" err="1"/>
              <a:t>memory.save_context</a:t>
            </a:r>
            <a:r>
              <a:rPr lang="en-US" dirty="0"/>
              <a:t>({"input": "</a:t>
            </a:r>
            <a:r>
              <a:rPr lang="ja-JP" altLang="en-US" dirty="0"/>
              <a:t>你好</a:t>
            </a:r>
            <a:r>
              <a:rPr lang="en-US" altLang="ja-JP" dirty="0"/>
              <a:t>"}, {"</a:t>
            </a:r>
            <a:r>
              <a:rPr lang="en-US" dirty="0"/>
              <a:t>output": "</a:t>
            </a:r>
            <a:r>
              <a:rPr lang="ja-JP" altLang="en-US" dirty="0"/>
              <a:t>你好！我是你的助手。</a:t>
            </a:r>
            <a:r>
              <a:rPr lang="en-US" altLang="ja-JP" dirty="0"/>
              <a:t>"})</a:t>
            </a:r>
          </a:p>
          <a:p>
            <a:r>
              <a:rPr lang="en-US" altLang="ja-JP" dirty="0"/>
              <a:t># </a:t>
            </a:r>
            <a:r>
              <a:rPr lang="ja-JP" altLang="en-US" dirty="0"/>
              <a:t>获取上下文</a:t>
            </a:r>
          </a:p>
          <a:p>
            <a:r>
              <a:rPr lang="en-US" dirty="0"/>
              <a:t>print(</a:t>
            </a:r>
            <a:r>
              <a:rPr lang="en-US" dirty="0" err="1"/>
              <a:t>memory.load_memory_variables</a:t>
            </a:r>
            <a:r>
              <a:rPr lang="en-US" dirty="0"/>
              <a:t>({}))</a:t>
            </a:r>
          </a:p>
          <a:p>
            <a:r>
              <a:rPr lang="ja-JP" altLang="en-US" dirty="0"/>
              <a:t>这样助手就能记住之前的对话，不会每次都从零开始。</a:t>
            </a:r>
          </a:p>
          <a:p>
            <a:endParaRPr lang="en-US" dirty="0"/>
          </a:p>
        </p:txBody>
      </p:sp>
    </p:spTree>
    <p:extLst>
      <p:ext uri="{BB962C8B-B14F-4D97-AF65-F5344CB8AC3E}">
        <p14:creationId xmlns:p14="http://schemas.microsoft.com/office/powerpoint/2010/main" val="143398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ADA-3C3A-29EE-0CF6-046EEE9342CF}"/>
              </a:ext>
            </a:extLst>
          </p:cNvPr>
          <p:cNvSpPr>
            <a:spLocks noGrp="1"/>
          </p:cNvSpPr>
          <p:nvPr>
            <p:ph type="title"/>
          </p:nvPr>
        </p:nvSpPr>
        <p:spPr/>
        <p:txBody>
          <a:bodyPr>
            <a:normAutofit/>
          </a:bodyPr>
          <a:lstStyle/>
          <a:p>
            <a:r>
              <a:rPr lang="ja-JP" altLang="en-US" dirty="0"/>
              <a:t>在公司内网部署 </a:t>
            </a:r>
            <a:r>
              <a:rPr lang="en-US" altLang="ja-JP" dirty="0"/>
              <a:t>(</a:t>
            </a:r>
            <a:r>
              <a:rPr lang="ja-JP" altLang="en-US" dirty="0"/>
              <a:t>使用 </a:t>
            </a:r>
            <a:r>
              <a:rPr lang="en-US" dirty="0"/>
              <a:t>Docker </a:t>
            </a:r>
            <a:r>
              <a:rPr lang="ja-JP" altLang="en-US" dirty="0"/>
              <a:t>部署</a:t>
            </a:r>
            <a:r>
              <a:rPr lang="en-US" altLang="ja-JP" dirty="0"/>
              <a:t>)</a:t>
            </a:r>
            <a:endParaRPr lang="en-US" dirty="0"/>
          </a:p>
        </p:txBody>
      </p:sp>
      <p:sp>
        <p:nvSpPr>
          <p:cNvPr id="3" name="Content Placeholder 2">
            <a:extLst>
              <a:ext uri="{FF2B5EF4-FFF2-40B4-BE49-F238E27FC236}">
                <a16:creationId xmlns:a16="http://schemas.microsoft.com/office/drawing/2014/main" id="{94A68D60-E4FC-59A1-9F4E-165C263FECD2}"/>
              </a:ext>
            </a:extLst>
          </p:cNvPr>
          <p:cNvSpPr>
            <a:spLocks noGrp="1"/>
          </p:cNvSpPr>
          <p:nvPr>
            <p:ph idx="1"/>
          </p:nvPr>
        </p:nvSpPr>
        <p:spPr/>
        <p:txBody>
          <a:bodyPr>
            <a:noAutofit/>
          </a:bodyPr>
          <a:lstStyle/>
          <a:p>
            <a:r>
              <a:rPr lang="ja-JP" altLang="en-US" dirty="0"/>
              <a:t>创建 </a:t>
            </a:r>
            <a:r>
              <a:rPr lang="en-US" dirty="0" err="1"/>
              <a:t>Dockerfile</a:t>
            </a:r>
            <a:r>
              <a:rPr lang="en-US" dirty="0"/>
              <a:t>：</a:t>
            </a:r>
          </a:p>
          <a:p>
            <a:r>
              <a:rPr lang="en-US" dirty="0"/>
              <a:t>FROM python:3.10</a:t>
            </a:r>
          </a:p>
          <a:p>
            <a:r>
              <a:rPr lang="en-US" dirty="0"/>
              <a:t>WORKDIR /app</a:t>
            </a:r>
          </a:p>
          <a:p>
            <a:r>
              <a:rPr lang="en-US" dirty="0"/>
              <a:t>COPY . /app</a:t>
            </a:r>
          </a:p>
          <a:p>
            <a:r>
              <a:rPr lang="en-US" dirty="0"/>
              <a:t>RUN pip install -r requirements.txt</a:t>
            </a:r>
          </a:p>
          <a:p>
            <a:r>
              <a:rPr lang="en-US" dirty="0"/>
              <a:t>CMD ["python", "app.py"]</a:t>
            </a:r>
          </a:p>
          <a:p>
            <a:r>
              <a:rPr lang="en-US" dirty="0"/>
              <a:t>	•	</a:t>
            </a:r>
            <a:r>
              <a:rPr lang="ja-JP" altLang="en-US" dirty="0"/>
              <a:t>构建镜像：</a:t>
            </a:r>
          </a:p>
          <a:p>
            <a:r>
              <a:rPr lang="en-US" dirty="0"/>
              <a:t>docker build -t </a:t>
            </a:r>
            <a:r>
              <a:rPr lang="en-US" dirty="0" err="1"/>
              <a:t>llm</a:t>
            </a:r>
            <a:r>
              <a:rPr lang="en-US" dirty="0"/>
              <a:t>-chatbot .</a:t>
            </a:r>
          </a:p>
          <a:p>
            <a:r>
              <a:rPr lang="en-US" dirty="0"/>
              <a:t>	•	</a:t>
            </a:r>
            <a:r>
              <a:rPr lang="ja-JP" altLang="en-US" dirty="0"/>
              <a:t>运行：</a:t>
            </a:r>
          </a:p>
          <a:p>
            <a:r>
              <a:rPr lang="en-US" dirty="0"/>
              <a:t>docker run -d -p 8000:8000 </a:t>
            </a:r>
            <a:r>
              <a:rPr lang="en-US" dirty="0" err="1"/>
              <a:t>llm</a:t>
            </a:r>
            <a:r>
              <a:rPr lang="en-US" dirty="0"/>
              <a:t>-chatbot</a:t>
            </a:r>
          </a:p>
          <a:p>
            <a:r>
              <a:rPr lang="en-US" dirty="0"/>
              <a:t>	•	</a:t>
            </a:r>
            <a:r>
              <a:rPr lang="ja-JP" altLang="en-US" dirty="0"/>
              <a:t>内部访问</a:t>
            </a:r>
          </a:p>
          <a:p>
            <a:r>
              <a:rPr lang="ja-JP" altLang="en-US" dirty="0"/>
              <a:t>	</a:t>
            </a:r>
            <a:r>
              <a:rPr lang="en-US" altLang="ja-JP" dirty="0"/>
              <a:t>•	</a:t>
            </a:r>
            <a:r>
              <a:rPr lang="ja-JP" altLang="en-US" dirty="0"/>
              <a:t>让公司 </a:t>
            </a:r>
            <a:r>
              <a:rPr lang="en-US" dirty="0"/>
              <a:t>IT </a:t>
            </a:r>
            <a:r>
              <a:rPr lang="ja-JP" altLang="en-US" dirty="0"/>
              <a:t>部门开放 </a:t>
            </a:r>
            <a:r>
              <a:rPr lang="en-US" dirty="0"/>
              <a:t>http://your-server-ip:8000</a:t>
            </a:r>
          </a:p>
          <a:p>
            <a:r>
              <a:rPr lang="en-US" dirty="0"/>
              <a:t>	•	</a:t>
            </a:r>
            <a:r>
              <a:rPr lang="ja-JP" altLang="en-US" dirty="0"/>
              <a:t>或者用 </a:t>
            </a:r>
            <a:r>
              <a:rPr lang="en-US" dirty="0"/>
              <a:t>Nginx </a:t>
            </a:r>
            <a:r>
              <a:rPr lang="ja-JP" altLang="en-US" dirty="0"/>
              <a:t>反向代理，提供安全访问</a:t>
            </a:r>
          </a:p>
          <a:p>
            <a:r>
              <a:rPr lang="ja-JP" altLang="en-US" dirty="0"/>
              <a:t>这样，你就可以在公司本地部署一个 </a:t>
            </a:r>
            <a:r>
              <a:rPr lang="en-US" dirty="0"/>
              <a:t>LLM </a:t>
            </a:r>
            <a:r>
              <a:rPr lang="ja-JP" altLang="en-US" dirty="0"/>
              <a:t>对话助手，并通过 </a:t>
            </a:r>
            <a:r>
              <a:rPr lang="en-US" dirty="0"/>
              <a:t>API </a:t>
            </a:r>
            <a:r>
              <a:rPr lang="ja-JP" altLang="en-US" dirty="0"/>
              <a:t>让其他应用集成它。</a:t>
            </a:r>
          </a:p>
          <a:p>
            <a:endParaRPr lang="en-US" dirty="0"/>
          </a:p>
        </p:txBody>
      </p:sp>
    </p:spTree>
    <p:extLst>
      <p:ext uri="{BB962C8B-B14F-4D97-AF65-F5344CB8AC3E}">
        <p14:creationId xmlns:p14="http://schemas.microsoft.com/office/powerpoint/2010/main" val="2210257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1426</TotalTime>
  <Words>9417</Words>
  <Application>Microsoft Office PowerPoint</Application>
  <PresentationFormat>Widescreen</PresentationFormat>
  <Paragraphs>320</Paragraphs>
  <Slides>37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Calibri</vt:lpstr>
      <vt:lpstr>Segoe UI</vt:lpstr>
      <vt:lpstr>Segoe UI Semibold</vt:lpstr>
      <vt:lpstr>Office Theme</vt:lpstr>
      <vt:lpstr>LLM Agent</vt:lpstr>
      <vt:lpstr>有两种主要的部署方式：</vt:lpstr>
      <vt:lpstr>For 直接调用 OpenAI API（云端）</vt:lpstr>
      <vt:lpstr>For 直接调用 OpenAI API（云端）</vt:lpstr>
      <vt:lpstr>PowerPoint Presentation</vt:lpstr>
      <vt:lpstr>For 本地部署开源 LLM</vt:lpstr>
      <vt:lpstr>For 本地部署开源 LLM step:</vt:lpstr>
      <vt:lpstr>让助手支持长对话（Memory）</vt:lpstr>
      <vt:lpstr>在公司内网部署 (使用 Docker 部署)</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示例：使用Dialogflow构建FAQ聊天机器人并进行训练</vt:lpstr>
      <vt:lpstr>对话平台的具体部署流程通常包括以下几个步骤：</vt:lpstr>
      <vt:lpstr>选择合适的对话平台</vt:lpstr>
      <vt:lpstr>Dialog Systems</vt:lpstr>
      <vt:lpstr>Major Conversational Platforms</vt:lpstr>
      <vt:lpstr>End‐to‐End Dialog Systems</vt:lpstr>
      <vt:lpstr>PowerPoint Presentation</vt:lpstr>
      <vt:lpstr>PowerPoint Presentation</vt:lpstr>
      <vt:lpstr>PowerPoint Presentation</vt:lpstr>
      <vt:lpstr>* End‐to‐End LLMs端到端大型语言模型 </vt:lpstr>
      <vt:lpstr>Major Challenges with LLMs</vt:lpstr>
      <vt:lpstr>Major Challenges with LLMs</vt:lpstr>
      <vt:lpstr>Major Challenges with LLMs</vt:lpstr>
      <vt:lpstr>Major Challenges with LLMs</vt:lpstr>
      <vt:lpstr>LLM alone is not enough</vt:lpstr>
      <vt:lpstr>Structured Prompts结构化提示</vt:lpstr>
      <vt:lpstr>LLM with external data</vt:lpstr>
      <vt:lpstr>LLM with tools大型语言模型（LLM）与工具的结合</vt:lpstr>
      <vt:lpstr>E.g. OpenAI Assistants API supporting 3 types of tools: Code Interpreter, File Search, and Function Calling.</vt:lpstr>
      <vt:lpstr>E.g.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 Jia (SPL)</dc:creator>
  <cp:lastModifiedBy>Chen Jia (SPL)</cp:lastModifiedBy>
  <cp:revision>3</cp:revision>
  <dcterms:created xsi:type="dcterms:W3CDTF">2025-03-18T01:13:42Z</dcterms:created>
  <dcterms:modified xsi:type="dcterms:W3CDTF">2025-03-19T00:59:49Z</dcterms:modified>
</cp:coreProperties>
</file>